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5" r:id="rId2"/>
    <p:sldMasterId id="2147483679" r:id="rId3"/>
    <p:sldMasterId id="2147483683" r:id="rId4"/>
  </p:sldMasterIdLst>
  <p:notesMasterIdLst>
    <p:notesMasterId r:id="rId17"/>
  </p:notesMasterIdLst>
  <p:sldIdLst>
    <p:sldId id="259" r:id="rId5"/>
    <p:sldId id="332" r:id="rId6"/>
    <p:sldId id="312" r:id="rId7"/>
    <p:sldId id="322" r:id="rId8"/>
    <p:sldId id="335" r:id="rId9"/>
    <p:sldId id="336" r:id="rId10"/>
    <p:sldId id="337" r:id="rId11"/>
    <p:sldId id="338" r:id="rId12"/>
    <p:sldId id="339" r:id="rId13"/>
    <p:sldId id="333" r:id="rId14"/>
    <p:sldId id="334" r:id="rId15"/>
    <p:sldId id="28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851">
          <p15:clr>
            <a:srgbClr val="A4A3A4"/>
          </p15:clr>
        </p15:guide>
        <p15:guide id="2" pos="192">
          <p15:clr>
            <a:srgbClr val="A4A3A4"/>
          </p15:clr>
        </p15:guide>
        <p15:guide id="3" pos="55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56" autoAdjust="0"/>
    <p:restoredTop sz="93957" autoAdjust="0"/>
  </p:normalViewPr>
  <p:slideViewPr>
    <p:cSldViewPr snapToGrid="0">
      <p:cViewPr>
        <p:scale>
          <a:sx n="90" d="100"/>
          <a:sy n="90" d="100"/>
        </p:scale>
        <p:origin x="-1104" y="504"/>
      </p:cViewPr>
      <p:guideLst>
        <p:guide orient="horz" pos="3851"/>
        <p:guide pos="192"/>
        <p:guide pos="55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d816060\Desktop\Utilization%20and%20Velocity.xlsx" TargetMode="Externa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'ResUtilization(Mar20 -Mar 24)'!$B$20</c:f>
              <c:strCache>
                <c:ptCount val="1"/>
                <c:pt idx="0">
                  <c:v>Available Days during Sprint </c:v>
                </c:pt>
              </c:strCache>
            </c:strRef>
          </c:tx>
          <c:invertIfNegative val="0"/>
          <c:cat>
            <c:strRef>
              <c:f>'ResUtilization(Mar20 -Mar 24)'!$A$21:$A$35</c:f>
              <c:strCache>
                <c:ptCount val="14"/>
                <c:pt idx="0">
                  <c:v>Hita Soni</c:v>
                </c:pt>
                <c:pt idx="1">
                  <c:v>Farhan Hussain</c:v>
                </c:pt>
                <c:pt idx="2">
                  <c:v>Tejashree Bhagat</c:v>
                </c:pt>
                <c:pt idx="3">
                  <c:v>Jayesh Soni</c:v>
                </c:pt>
                <c:pt idx="4">
                  <c:v>Ebaad Chowdhry</c:v>
                </c:pt>
                <c:pt idx="5">
                  <c:v>Deepak Vishwakarma</c:v>
                </c:pt>
                <c:pt idx="6">
                  <c:v>Prajna Monappa</c:v>
                </c:pt>
                <c:pt idx="7">
                  <c:v>Sathyaraj Rajasekar</c:v>
                </c:pt>
                <c:pt idx="8">
                  <c:v>Gopi Mottai</c:v>
                </c:pt>
                <c:pt idx="9">
                  <c:v>PreetiSagar Godi</c:v>
                </c:pt>
                <c:pt idx="10">
                  <c:v>Suvarna Dmello</c:v>
                </c:pt>
                <c:pt idx="11">
                  <c:v>Urmila Gumata</c:v>
                </c:pt>
                <c:pt idx="12">
                  <c:v>Binu Mohan</c:v>
                </c:pt>
                <c:pt idx="13">
                  <c:v>Ramesh, Dhivyabharathi</c:v>
                </c:pt>
              </c:strCache>
            </c:strRef>
          </c:cat>
          <c:val>
            <c:numRef>
              <c:f>'ResUtilization(Mar20 -Mar 24)'!$B$21:$B$35</c:f>
              <c:numCache>
                <c:formatCode>0</c:formatCode>
                <c:ptCount val="14"/>
                <c:pt idx="0">
                  <c:v>5</c:v>
                </c:pt>
                <c:pt idx="1">
                  <c:v>5</c:v>
                </c:pt>
                <c:pt idx="2">
                  <c:v>5</c:v>
                </c:pt>
                <c:pt idx="3">
                  <c:v>5</c:v>
                </c:pt>
                <c:pt idx="4">
                  <c:v>5</c:v>
                </c:pt>
                <c:pt idx="5">
                  <c:v>5</c:v>
                </c:pt>
                <c:pt idx="6">
                  <c:v>5</c:v>
                </c:pt>
                <c:pt idx="7">
                  <c:v>5</c:v>
                </c:pt>
                <c:pt idx="8">
                  <c:v>5</c:v>
                </c:pt>
                <c:pt idx="9">
                  <c:v>5</c:v>
                </c:pt>
                <c:pt idx="10">
                  <c:v>5</c:v>
                </c:pt>
                <c:pt idx="11">
                  <c:v>5</c:v>
                </c:pt>
                <c:pt idx="12">
                  <c:v>5</c:v>
                </c:pt>
                <c:pt idx="13">
                  <c:v>5</c:v>
                </c:pt>
              </c:numCache>
            </c:numRef>
          </c:val>
        </c:ser>
        <c:ser>
          <c:idx val="1"/>
          <c:order val="1"/>
          <c:tx>
            <c:strRef>
              <c:f>'ResUtilization(Mar20 -Mar 24)'!$C$20</c:f>
              <c:strCache>
                <c:ptCount val="1"/>
                <c:pt idx="0">
                  <c:v>Leaves(Sick,OOO,Vacation,Training)</c:v>
                </c:pt>
              </c:strCache>
            </c:strRef>
          </c:tx>
          <c:invertIfNegative val="0"/>
          <c:cat>
            <c:strRef>
              <c:f>'ResUtilization(Mar20 -Mar 24)'!$A$21:$A$35</c:f>
              <c:strCache>
                <c:ptCount val="14"/>
                <c:pt idx="0">
                  <c:v>Hita Soni</c:v>
                </c:pt>
                <c:pt idx="1">
                  <c:v>Farhan Hussain</c:v>
                </c:pt>
                <c:pt idx="2">
                  <c:v>Tejashree Bhagat</c:v>
                </c:pt>
                <c:pt idx="3">
                  <c:v>Jayesh Soni</c:v>
                </c:pt>
                <c:pt idx="4">
                  <c:v>Ebaad Chowdhry</c:v>
                </c:pt>
                <c:pt idx="5">
                  <c:v>Deepak Vishwakarma</c:v>
                </c:pt>
                <c:pt idx="6">
                  <c:v>Prajna Monappa</c:v>
                </c:pt>
                <c:pt idx="7">
                  <c:v>Sathyaraj Rajasekar</c:v>
                </c:pt>
                <c:pt idx="8">
                  <c:v>Gopi Mottai</c:v>
                </c:pt>
                <c:pt idx="9">
                  <c:v>PreetiSagar Godi</c:v>
                </c:pt>
                <c:pt idx="10">
                  <c:v>Suvarna Dmello</c:v>
                </c:pt>
                <c:pt idx="11">
                  <c:v>Urmila Gumata</c:v>
                </c:pt>
                <c:pt idx="12">
                  <c:v>Binu Mohan</c:v>
                </c:pt>
                <c:pt idx="13">
                  <c:v>Ramesh, Dhivyabharathi</c:v>
                </c:pt>
              </c:strCache>
            </c:strRef>
          </c:cat>
          <c:val>
            <c:numRef>
              <c:f>'ResUtilization(Mar20 -Mar 24)'!$C$21:$C$35</c:f>
              <c:numCache>
                <c:formatCode>General</c:formatCode>
                <c:ptCount val="14"/>
              </c:numCache>
            </c:numRef>
          </c:val>
        </c:ser>
        <c:ser>
          <c:idx val="2"/>
          <c:order val="2"/>
          <c:tx>
            <c:strRef>
              <c:f>'ResUtilization(Mar20 -Mar 24)'!$D$20</c:f>
              <c:strCache>
                <c:ptCount val="1"/>
                <c:pt idx="0">
                  <c:v>Available Hrs per Day</c:v>
                </c:pt>
              </c:strCache>
            </c:strRef>
          </c:tx>
          <c:invertIfNegative val="0"/>
          <c:cat>
            <c:strRef>
              <c:f>'ResUtilization(Mar20 -Mar 24)'!$A$21:$A$35</c:f>
              <c:strCache>
                <c:ptCount val="14"/>
                <c:pt idx="0">
                  <c:v>Hita Soni</c:v>
                </c:pt>
                <c:pt idx="1">
                  <c:v>Farhan Hussain</c:v>
                </c:pt>
                <c:pt idx="2">
                  <c:v>Tejashree Bhagat</c:v>
                </c:pt>
                <c:pt idx="3">
                  <c:v>Jayesh Soni</c:v>
                </c:pt>
                <c:pt idx="4">
                  <c:v>Ebaad Chowdhry</c:v>
                </c:pt>
                <c:pt idx="5">
                  <c:v>Deepak Vishwakarma</c:v>
                </c:pt>
                <c:pt idx="6">
                  <c:v>Prajna Monappa</c:v>
                </c:pt>
                <c:pt idx="7">
                  <c:v>Sathyaraj Rajasekar</c:v>
                </c:pt>
                <c:pt idx="8">
                  <c:v>Gopi Mottai</c:v>
                </c:pt>
                <c:pt idx="9">
                  <c:v>PreetiSagar Godi</c:v>
                </c:pt>
                <c:pt idx="10">
                  <c:v>Suvarna Dmello</c:v>
                </c:pt>
                <c:pt idx="11">
                  <c:v>Urmila Gumata</c:v>
                </c:pt>
                <c:pt idx="12">
                  <c:v>Binu Mohan</c:v>
                </c:pt>
                <c:pt idx="13">
                  <c:v>Ramesh, Dhivyabharathi</c:v>
                </c:pt>
              </c:strCache>
            </c:strRef>
          </c:cat>
          <c:val>
            <c:numRef>
              <c:f>'ResUtilization(Mar20 -Mar 24)'!$D$21:$D$35</c:f>
              <c:numCache>
                <c:formatCode>0</c:formatCode>
                <c:ptCount val="14"/>
                <c:pt idx="0">
                  <c:v>8</c:v>
                </c:pt>
                <c:pt idx="1">
                  <c:v>8</c:v>
                </c:pt>
                <c:pt idx="2">
                  <c:v>8</c:v>
                </c:pt>
                <c:pt idx="3">
                  <c:v>8</c:v>
                </c:pt>
                <c:pt idx="4">
                  <c:v>8</c:v>
                </c:pt>
                <c:pt idx="5">
                  <c:v>8</c:v>
                </c:pt>
                <c:pt idx="6">
                  <c:v>8</c:v>
                </c:pt>
                <c:pt idx="7">
                  <c:v>8</c:v>
                </c:pt>
                <c:pt idx="8">
                  <c:v>8</c:v>
                </c:pt>
                <c:pt idx="9">
                  <c:v>8</c:v>
                </c:pt>
                <c:pt idx="10">
                  <c:v>8</c:v>
                </c:pt>
                <c:pt idx="11">
                  <c:v>8</c:v>
                </c:pt>
                <c:pt idx="12">
                  <c:v>8</c:v>
                </c:pt>
                <c:pt idx="13">
                  <c:v>8</c:v>
                </c:pt>
              </c:numCache>
            </c:numRef>
          </c:val>
        </c:ser>
        <c:ser>
          <c:idx val="3"/>
          <c:order val="3"/>
          <c:tx>
            <c:strRef>
              <c:f>'ResUtilization(Mar20 -Mar 24)'!$E$20</c:f>
              <c:strCache>
                <c:ptCount val="1"/>
                <c:pt idx="0">
                  <c:v>Total Available Hrs per Sprint</c:v>
                </c:pt>
              </c:strCache>
            </c:strRef>
          </c:tx>
          <c:invertIfNegative val="0"/>
          <c:cat>
            <c:strRef>
              <c:f>'ResUtilization(Mar20 -Mar 24)'!$A$21:$A$35</c:f>
              <c:strCache>
                <c:ptCount val="14"/>
                <c:pt idx="0">
                  <c:v>Hita Soni</c:v>
                </c:pt>
                <c:pt idx="1">
                  <c:v>Farhan Hussain</c:v>
                </c:pt>
                <c:pt idx="2">
                  <c:v>Tejashree Bhagat</c:v>
                </c:pt>
                <c:pt idx="3">
                  <c:v>Jayesh Soni</c:v>
                </c:pt>
                <c:pt idx="4">
                  <c:v>Ebaad Chowdhry</c:v>
                </c:pt>
                <c:pt idx="5">
                  <c:v>Deepak Vishwakarma</c:v>
                </c:pt>
                <c:pt idx="6">
                  <c:v>Prajna Monappa</c:v>
                </c:pt>
                <c:pt idx="7">
                  <c:v>Sathyaraj Rajasekar</c:v>
                </c:pt>
                <c:pt idx="8">
                  <c:v>Gopi Mottai</c:v>
                </c:pt>
                <c:pt idx="9">
                  <c:v>PreetiSagar Godi</c:v>
                </c:pt>
                <c:pt idx="10">
                  <c:v>Suvarna Dmello</c:v>
                </c:pt>
                <c:pt idx="11">
                  <c:v>Urmila Gumata</c:v>
                </c:pt>
                <c:pt idx="12">
                  <c:v>Binu Mohan</c:v>
                </c:pt>
                <c:pt idx="13">
                  <c:v>Ramesh, Dhivyabharathi</c:v>
                </c:pt>
              </c:strCache>
            </c:strRef>
          </c:cat>
          <c:val>
            <c:numRef>
              <c:f>'ResUtilization(Mar20 -Mar 24)'!$E$21:$E$35</c:f>
              <c:numCache>
                <c:formatCode>0.00</c:formatCode>
                <c:ptCount val="14"/>
                <c:pt idx="0">
                  <c:v>40</c:v>
                </c:pt>
                <c:pt idx="1">
                  <c:v>40</c:v>
                </c:pt>
                <c:pt idx="2">
                  <c:v>40</c:v>
                </c:pt>
                <c:pt idx="3">
                  <c:v>40</c:v>
                </c:pt>
                <c:pt idx="4">
                  <c:v>40</c:v>
                </c:pt>
                <c:pt idx="5">
                  <c:v>40</c:v>
                </c:pt>
                <c:pt idx="6">
                  <c:v>40</c:v>
                </c:pt>
                <c:pt idx="7">
                  <c:v>40</c:v>
                </c:pt>
                <c:pt idx="8">
                  <c:v>40</c:v>
                </c:pt>
                <c:pt idx="9">
                  <c:v>40</c:v>
                </c:pt>
                <c:pt idx="10">
                  <c:v>40</c:v>
                </c:pt>
                <c:pt idx="11">
                  <c:v>40</c:v>
                </c:pt>
                <c:pt idx="12">
                  <c:v>40</c:v>
                </c:pt>
                <c:pt idx="13">
                  <c:v>40</c:v>
                </c:pt>
              </c:numCache>
            </c:numRef>
          </c:val>
        </c:ser>
        <c:ser>
          <c:idx val="4"/>
          <c:order val="4"/>
          <c:tx>
            <c:strRef>
              <c:f>'ResUtilization(Mar20 -Mar 24)'!$F$20</c:f>
              <c:strCache>
                <c:ptCount val="1"/>
                <c:pt idx="0">
                  <c:v>Hours Spent on Sprint Ceromonies</c:v>
                </c:pt>
              </c:strCache>
            </c:strRef>
          </c:tx>
          <c:invertIfNegative val="0"/>
          <c:cat>
            <c:strRef>
              <c:f>'ResUtilization(Mar20 -Mar 24)'!$A$21:$A$35</c:f>
              <c:strCache>
                <c:ptCount val="14"/>
                <c:pt idx="0">
                  <c:v>Hita Soni</c:v>
                </c:pt>
                <c:pt idx="1">
                  <c:v>Farhan Hussain</c:v>
                </c:pt>
                <c:pt idx="2">
                  <c:v>Tejashree Bhagat</c:v>
                </c:pt>
                <c:pt idx="3">
                  <c:v>Jayesh Soni</c:v>
                </c:pt>
                <c:pt idx="4">
                  <c:v>Ebaad Chowdhry</c:v>
                </c:pt>
                <c:pt idx="5">
                  <c:v>Deepak Vishwakarma</c:v>
                </c:pt>
                <c:pt idx="6">
                  <c:v>Prajna Monappa</c:v>
                </c:pt>
                <c:pt idx="7">
                  <c:v>Sathyaraj Rajasekar</c:v>
                </c:pt>
                <c:pt idx="8">
                  <c:v>Gopi Mottai</c:v>
                </c:pt>
                <c:pt idx="9">
                  <c:v>PreetiSagar Godi</c:v>
                </c:pt>
                <c:pt idx="10">
                  <c:v>Suvarna Dmello</c:v>
                </c:pt>
                <c:pt idx="11">
                  <c:v>Urmila Gumata</c:v>
                </c:pt>
                <c:pt idx="12">
                  <c:v>Binu Mohan</c:v>
                </c:pt>
                <c:pt idx="13">
                  <c:v>Ramesh, Dhivyabharathi</c:v>
                </c:pt>
              </c:strCache>
            </c:strRef>
          </c:cat>
          <c:val>
            <c:numRef>
              <c:f>'ResUtilization(Mar20 -Mar 24)'!$F$21:$F$35</c:f>
              <c:numCache>
                <c:formatCode>0.00</c:formatCode>
                <c:ptCount val="14"/>
                <c:pt idx="0">
                  <c:v>7.25</c:v>
                </c:pt>
                <c:pt idx="1">
                  <c:v>7.25</c:v>
                </c:pt>
                <c:pt idx="2">
                  <c:v>7.25</c:v>
                </c:pt>
                <c:pt idx="3">
                  <c:v>7.25</c:v>
                </c:pt>
                <c:pt idx="4">
                  <c:v>7.25</c:v>
                </c:pt>
                <c:pt idx="5">
                  <c:v>7.25</c:v>
                </c:pt>
                <c:pt idx="6">
                  <c:v>7.25</c:v>
                </c:pt>
                <c:pt idx="7">
                  <c:v>7.25</c:v>
                </c:pt>
                <c:pt idx="8">
                  <c:v>7.25</c:v>
                </c:pt>
                <c:pt idx="9">
                  <c:v>7.25</c:v>
                </c:pt>
                <c:pt idx="10">
                  <c:v>7.25</c:v>
                </c:pt>
                <c:pt idx="11">
                  <c:v>7.25</c:v>
                </c:pt>
                <c:pt idx="12">
                  <c:v>7.25</c:v>
                </c:pt>
                <c:pt idx="13">
                  <c:v>7.25</c:v>
                </c:pt>
              </c:numCache>
            </c:numRef>
          </c:val>
        </c:ser>
        <c:ser>
          <c:idx val="5"/>
          <c:order val="5"/>
          <c:tx>
            <c:strRef>
              <c:f>'ResUtilization(Mar20 -Mar 24)'!$G$20</c:f>
              <c:strCache>
                <c:ptCount val="1"/>
                <c:pt idx="0">
                  <c:v>Ge meetings/Emails</c:v>
                </c:pt>
              </c:strCache>
            </c:strRef>
          </c:tx>
          <c:invertIfNegative val="0"/>
          <c:cat>
            <c:strRef>
              <c:f>'ResUtilization(Mar20 -Mar 24)'!$A$21:$A$35</c:f>
              <c:strCache>
                <c:ptCount val="14"/>
                <c:pt idx="0">
                  <c:v>Hita Soni</c:v>
                </c:pt>
                <c:pt idx="1">
                  <c:v>Farhan Hussain</c:v>
                </c:pt>
                <c:pt idx="2">
                  <c:v>Tejashree Bhagat</c:v>
                </c:pt>
                <c:pt idx="3">
                  <c:v>Jayesh Soni</c:v>
                </c:pt>
                <c:pt idx="4">
                  <c:v>Ebaad Chowdhry</c:v>
                </c:pt>
                <c:pt idx="5">
                  <c:v>Deepak Vishwakarma</c:v>
                </c:pt>
                <c:pt idx="6">
                  <c:v>Prajna Monappa</c:v>
                </c:pt>
                <c:pt idx="7">
                  <c:v>Sathyaraj Rajasekar</c:v>
                </c:pt>
                <c:pt idx="8">
                  <c:v>Gopi Mottai</c:v>
                </c:pt>
                <c:pt idx="9">
                  <c:v>PreetiSagar Godi</c:v>
                </c:pt>
                <c:pt idx="10">
                  <c:v>Suvarna Dmello</c:v>
                </c:pt>
                <c:pt idx="11">
                  <c:v>Urmila Gumata</c:v>
                </c:pt>
                <c:pt idx="12">
                  <c:v>Binu Mohan</c:v>
                </c:pt>
                <c:pt idx="13">
                  <c:v>Ramesh, Dhivyabharathi</c:v>
                </c:pt>
              </c:strCache>
            </c:strRef>
          </c:cat>
          <c:val>
            <c:numRef>
              <c:f>'ResUtilization(Mar20 -Mar 24)'!$G$21:$G$35</c:f>
              <c:numCache>
                <c:formatCode>0.00</c:formatCode>
                <c:ptCount val="14"/>
                <c:pt idx="0">
                  <c:v>15</c:v>
                </c:pt>
                <c:pt idx="1">
                  <c:v>15</c:v>
                </c:pt>
                <c:pt idx="2">
                  <c:v>5</c:v>
                </c:pt>
                <c:pt idx="3">
                  <c:v>5</c:v>
                </c:pt>
                <c:pt idx="4">
                  <c:v>5</c:v>
                </c:pt>
                <c:pt idx="5">
                  <c:v>5</c:v>
                </c:pt>
                <c:pt idx="6">
                  <c:v>5</c:v>
                </c:pt>
                <c:pt idx="7">
                  <c:v>15</c:v>
                </c:pt>
                <c:pt idx="8">
                  <c:v>20</c:v>
                </c:pt>
                <c:pt idx="9">
                  <c:v>20</c:v>
                </c:pt>
                <c:pt idx="10">
                  <c:v>15</c:v>
                </c:pt>
                <c:pt idx="11">
                  <c:v>15</c:v>
                </c:pt>
                <c:pt idx="12">
                  <c:v>5</c:v>
                </c:pt>
                <c:pt idx="13">
                  <c:v>5</c:v>
                </c:pt>
              </c:numCache>
            </c:numRef>
          </c:val>
        </c:ser>
        <c:ser>
          <c:idx val="6"/>
          <c:order val="6"/>
          <c:tx>
            <c:strRef>
              <c:f>'ResUtilization(Mar20 -Mar 24)'!$H$20</c:f>
              <c:strCache>
                <c:ptCount val="1"/>
                <c:pt idx="0">
                  <c:v>Support</c:v>
                </c:pt>
              </c:strCache>
            </c:strRef>
          </c:tx>
          <c:invertIfNegative val="0"/>
          <c:cat>
            <c:strRef>
              <c:f>'ResUtilization(Mar20 -Mar 24)'!$A$21:$A$35</c:f>
              <c:strCache>
                <c:ptCount val="14"/>
                <c:pt idx="0">
                  <c:v>Hita Soni</c:v>
                </c:pt>
                <c:pt idx="1">
                  <c:v>Farhan Hussain</c:v>
                </c:pt>
                <c:pt idx="2">
                  <c:v>Tejashree Bhagat</c:v>
                </c:pt>
                <c:pt idx="3">
                  <c:v>Jayesh Soni</c:v>
                </c:pt>
                <c:pt idx="4">
                  <c:v>Ebaad Chowdhry</c:v>
                </c:pt>
                <c:pt idx="5">
                  <c:v>Deepak Vishwakarma</c:v>
                </c:pt>
                <c:pt idx="6">
                  <c:v>Prajna Monappa</c:v>
                </c:pt>
                <c:pt idx="7">
                  <c:v>Sathyaraj Rajasekar</c:v>
                </c:pt>
                <c:pt idx="8">
                  <c:v>Gopi Mottai</c:v>
                </c:pt>
                <c:pt idx="9">
                  <c:v>PreetiSagar Godi</c:v>
                </c:pt>
                <c:pt idx="10">
                  <c:v>Suvarna Dmello</c:v>
                </c:pt>
                <c:pt idx="11">
                  <c:v>Urmila Gumata</c:v>
                </c:pt>
                <c:pt idx="12">
                  <c:v>Binu Mohan</c:v>
                </c:pt>
                <c:pt idx="13">
                  <c:v>Ramesh, Dhivyabharathi</c:v>
                </c:pt>
              </c:strCache>
            </c:strRef>
          </c:cat>
          <c:val>
            <c:numRef>
              <c:f>'ResUtilization(Mar20 -Mar 24)'!$H$21:$H$35</c:f>
              <c:numCache>
                <c:formatCode>General</c:formatCode>
                <c:ptCount val="14"/>
                <c:pt idx="3" formatCode="0.00">
                  <c:v>10</c:v>
                </c:pt>
                <c:pt idx="4" formatCode="0.00">
                  <c:v>4</c:v>
                </c:pt>
                <c:pt idx="5" formatCode="0.00">
                  <c:v>12.5</c:v>
                </c:pt>
                <c:pt idx="7" formatCode="0.00">
                  <c:v>10</c:v>
                </c:pt>
                <c:pt idx="8" formatCode="0.00">
                  <c:v>8</c:v>
                </c:pt>
                <c:pt idx="9" formatCode="0.00">
                  <c:v>5</c:v>
                </c:pt>
                <c:pt idx="10" formatCode="0.00">
                  <c:v>10</c:v>
                </c:pt>
              </c:numCache>
            </c:numRef>
          </c:val>
        </c:ser>
        <c:ser>
          <c:idx val="7"/>
          <c:order val="7"/>
          <c:tx>
            <c:strRef>
              <c:f>'ResUtilization(Mar20 -Mar 24)'!$I$20</c:f>
              <c:strCache>
                <c:ptCount val="1"/>
                <c:pt idx="0">
                  <c:v>Total Available Hours</c:v>
                </c:pt>
              </c:strCache>
            </c:strRef>
          </c:tx>
          <c:invertIfNegative val="0"/>
          <c:cat>
            <c:strRef>
              <c:f>'ResUtilization(Mar20 -Mar 24)'!$A$21:$A$35</c:f>
              <c:strCache>
                <c:ptCount val="14"/>
                <c:pt idx="0">
                  <c:v>Hita Soni</c:v>
                </c:pt>
                <c:pt idx="1">
                  <c:v>Farhan Hussain</c:v>
                </c:pt>
                <c:pt idx="2">
                  <c:v>Tejashree Bhagat</c:v>
                </c:pt>
                <c:pt idx="3">
                  <c:v>Jayesh Soni</c:v>
                </c:pt>
                <c:pt idx="4">
                  <c:v>Ebaad Chowdhry</c:v>
                </c:pt>
                <c:pt idx="5">
                  <c:v>Deepak Vishwakarma</c:v>
                </c:pt>
                <c:pt idx="6">
                  <c:v>Prajna Monappa</c:v>
                </c:pt>
                <c:pt idx="7">
                  <c:v>Sathyaraj Rajasekar</c:v>
                </c:pt>
                <c:pt idx="8">
                  <c:v>Gopi Mottai</c:v>
                </c:pt>
                <c:pt idx="9">
                  <c:v>PreetiSagar Godi</c:v>
                </c:pt>
                <c:pt idx="10">
                  <c:v>Suvarna Dmello</c:v>
                </c:pt>
                <c:pt idx="11">
                  <c:v>Urmila Gumata</c:v>
                </c:pt>
                <c:pt idx="12">
                  <c:v>Binu Mohan</c:v>
                </c:pt>
                <c:pt idx="13">
                  <c:v>Ramesh, Dhivyabharathi</c:v>
                </c:pt>
              </c:strCache>
            </c:strRef>
          </c:cat>
          <c:val>
            <c:numRef>
              <c:f>'ResUtilization(Mar20 -Mar 24)'!$I$21:$I$35</c:f>
              <c:numCache>
                <c:formatCode>0.00</c:formatCode>
                <c:ptCount val="14"/>
                <c:pt idx="0">
                  <c:v>17.75</c:v>
                </c:pt>
                <c:pt idx="1">
                  <c:v>17.75</c:v>
                </c:pt>
                <c:pt idx="2">
                  <c:v>27.75</c:v>
                </c:pt>
                <c:pt idx="3">
                  <c:v>17.75</c:v>
                </c:pt>
                <c:pt idx="4">
                  <c:v>23.75</c:v>
                </c:pt>
                <c:pt idx="5">
                  <c:v>15.25</c:v>
                </c:pt>
                <c:pt idx="6">
                  <c:v>27.75</c:v>
                </c:pt>
                <c:pt idx="7">
                  <c:v>7.75</c:v>
                </c:pt>
                <c:pt idx="8">
                  <c:v>4.75</c:v>
                </c:pt>
                <c:pt idx="9">
                  <c:v>7.75</c:v>
                </c:pt>
                <c:pt idx="10">
                  <c:v>7.75</c:v>
                </c:pt>
                <c:pt idx="11">
                  <c:v>17.75</c:v>
                </c:pt>
                <c:pt idx="12">
                  <c:v>27.75</c:v>
                </c:pt>
                <c:pt idx="13">
                  <c:v>27.75</c:v>
                </c:pt>
              </c:numCache>
            </c:numRef>
          </c:val>
        </c:ser>
        <c:ser>
          <c:idx val="8"/>
          <c:order val="8"/>
          <c:tx>
            <c:strRef>
              <c:f>'ResUtilization(Mar20 -Mar 24)'!$J$20</c:f>
              <c:strCache>
                <c:ptCount val="1"/>
                <c:pt idx="0">
                  <c:v>Hours Scheduled (spent on tasks)</c:v>
                </c:pt>
              </c:strCache>
            </c:strRef>
          </c:tx>
          <c:invertIfNegative val="0"/>
          <c:cat>
            <c:strRef>
              <c:f>'ResUtilization(Mar20 -Mar 24)'!$A$21:$A$35</c:f>
              <c:strCache>
                <c:ptCount val="14"/>
                <c:pt idx="0">
                  <c:v>Hita Soni</c:v>
                </c:pt>
                <c:pt idx="1">
                  <c:v>Farhan Hussain</c:v>
                </c:pt>
                <c:pt idx="2">
                  <c:v>Tejashree Bhagat</c:v>
                </c:pt>
                <c:pt idx="3">
                  <c:v>Jayesh Soni</c:v>
                </c:pt>
                <c:pt idx="4">
                  <c:v>Ebaad Chowdhry</c:v>
                </c:pt>
                <c:pt idx="5">
                  <c:v>Deepak Vishwakarma</c:v>
                </c:pt>
                <c:pt idx="6">
                  <c:v>Prajna Monappa</c:v>
                </c:pt>
                <c:pt idx="7">
                  <c:v>Sathyaraj Rajasekar</c:v>
                </c:pt>
                <c:pt idx="8">
                  <c:v>Gopi Mottai</c:v>
                </c:pt>
                <c:pt idx="9">
                  <c:v>PreetiSagar Godi</c:v>
                </c:pt>
                <c:pt idx="10">
                  <c:v>Suvarna Dmello</c:v>
                </c:pt>
                <c:pt idx="11">
                  <c:v>Urmila Gumata</c:v>
                </c:pt>
                <c:pt idx="12">
                  <c:v>Binu Mohan</c:v>
                </c:pt>
                <c:pt idx="13">
                  <c:v>Ramesh, Dhivyabharathi</c:v>
                </c:pt>
              </c:strCache>
            </c:strRef>
          </c:cat>
          <c:val>
            <c:numRef>
              <c:f>'ResUtilization(Mar20 -Mar 24)'!$J$21:$J$35</c:f>
              <c:numCache>
                <c:formatCode>0.00</c:formatCode>
                <c:ptCount val="14"/>
                <c:pt idx="0">
                  <c:v>15</c:v>
                </c:pt>
                <c:pt idx="1">
                  <c:v>14</c:v>
                </c:pt>
                <c:pt idx="2">
                  <c:v>20</c:v>
                </c:pt>
                <c:pt idx="3">
                  <c:v>11</c:v>
                </c:pt>
                <c:pt idx="4">
                  <c:v>21</c:v>
                </c:pt>
                <c:pt idx="5">
                  <c:v>9</c:v>
                </c:pt>
                <c:pt idx="6">
                  <c:v>18</c:v>
                </c:pt>
                <c:pt idx="7">
                  <c:v>2</c:v>
                </c:pt>
                <c:pt idx="9">
                  <c:v>2</c:v>
                </c:pt>
                <c:pt idx="10">
                  <c:v>4</c:v>
                </c:pt>
                <c:pt idx="11">
                  <c:v>10</c:v>
                </c:pt>
                <c:pt idx="12">
                  <c:v>20</c:v>
                </c:pt>
                <c:pt idx="13">
                  <c:v>18</c:v>
                </c:pt>
              </c:numCache>
            </c:numRef>
          </c:val>
        </c:ser>
        <c:ser>
          <c:idx val="9"/>
          <c:order val="9"/>
          <c:tx>
            <c:strRef>
              <c:f>'ResUtilization(Mar20 -Mar 24)'!$K$20</c:f>
              <c:strCache>
                <c:ptCount val="1"/>
                <c:pt idx="0">
                  <c:v>Resource Utilization (in %)</c:v>
                </c:pt>
              </c:strCache>
            </c:strRef>
          </c:tx>
          <c:invertIfNegative val="0"/>
          <c:dLbls>
            <c:showLegendKey val="0"/>
            <c:showVal val="1"/>
            <c:showCatName val="0"/>
            <c:showSerName val="0"/>
            <c:showPercent val="0"/>
            <c:showBubbleSize val="0"/>
            <c:showLeaderLines val="0"/>
          </c:dLbls>
          <c:cat>
            <c:strRef>
              <c:f>'ResUtilization(Mar20 -Mar 24)'!$A$21:$A$35</c:f>
              <c:strCache>
                <c:ptCount val="14"/>
                <c:pt idx="0">
                  <c:v>Hita Soni</c:v>
                </c:pt>
                <c:pt idx="1">
                  <c:v>Farhan Hussain</c:v>
                </c:pt>
                <c:pt idx="2">
                  <c:v>Tejashree Bhagat</c:v>
                </c:pt>
                <c:pt idx="3">
                  <c:v>Jayesh Soni</c:v>
                </c:pt>
                <c:pt idx="4">
                  <c:v>Ebaad Chowdhry</c:v>
                </c:pt>
                <c:pt idx="5">
                  <c:v>Deepak Vishwakarma</c:v>
                </c:pt>
                <c:pt idx="6">
                  <c:v>Prajna Monappa</c:v>
                </c:pt>
                <c:pt idx="7">
                  <c:v>Sathyaraj Rajasekar</c:v>
                </c:pt>
                <c:pt idx="8">
                  <c:v>Gopi Mottai</c:v>
                </c:pt>
                <c:pt idx="9">
                  <c:v>PreetiSagar Godi</c:v>
                </c:pt>
                <c:pt idx="10">
                  <c:v>Suvarna Dmello</c:v>
                </c:pt>
                <c:pt idx="11">
                  <c:v>Urmila Gumata</c:v>
                </c:pt>
                <c:pt idx="12">
                  <c:v>Binu Mohan</c:v>
                </c:pt>
                <c:pt idx="13">
                  <c:v>Ramesh, Dhivyabharathi</c:v>
                </c:pt>
              </c:strCache>
            </c:strRef>
          </c:cat>
          <c:val>
            <c:numRef>
              <c:f>'ResUtilization(Mar20 -Mar 24)'!$K$21:$K$35</c:f>
              <c:numCache>
                <c:formatCode>0</c:formatCode>
                <c:ptCount val="14"/>
                <c:pt idx="0">
                  <c:v>93.125</c:v>
                </c:pt>
                <c:pt idx="1">
                  <c:v>90.625</c:v>
                </c:pt>
                <c:pt idx="2">
                  <c:v>80.625</c:v>
                </c:pt>
                <c:pt idx="3">
                  <c:v>83.125</c:v>
                </c:pt>
                <c:pt idx="4">
                  <c:v>93.125</c:v>
                </c:pt>
                <c:pt idx="5">
                  <c:v>84.375</c:v>
                </c:pt>
                <c:pt idx="6">
                  <c:v>75.625</c:v>
                </c:pt>
                <c:pt idx="7">
                  <c:v>85.625</c:v>
                </c:pt>
                <c:pt idx="8">
                  <c:v>88.125</c:v>
                </c:pt>
                <c:pt idx="9">
                  <c:v>85.625</c:v>
                </c:pt>
                <c:pt idx="10">
                  <c:v>90.625</c:v>
                </c:pt>
                <c:pt idx="11">
                  <c:v>80.625</c:v>
                </c:pt>
                <c:pt idx="12">
                  <c:v>80.625</c:v>
                </c:pt>
                <c:pt idx="13">
                  <c:v>75.625</c:v>
                </c:pt>
              </c:numCache>
            </c:numRef>
          </c:val>
        </c:ser>
        <c:dLbls>
          <c:showLegendKey val="0"/>
          <c:showVal val="0"/>
          <c:showCatName val="0"/>
          <c:showSerName val="0"/>
          <c:showPercent val="0"/>
          <c:showBubbleSize val="0"/>
        </c:dLbls>
        <c:gapWidth val="150"/>
        <c:axId val="107164800"/>
        <c:axId val="107166336"/>
      </c:barChart>
      <c:catAx>
        <c:axId val="107164800"/>
        <c:scaling>
          <c:orientation val="minMax"/>
        </c:scaling>
        <c:delete val="0"/>
        <c:axPos val="b"/>
        <c:majorTickMark val="out"/>
        <c:minorTickMark val="none"/>
        <c:tickLblPos val="nextTo"/>
        <c:crossAx val="107166336"/>
        <c:crosses val="autoZero"/>
        <c:auto val="1"/>
        <c:lblAlgn val="ctr"/>
        <c:lblOffset val="100"/>
        <c:noMultiLvlLbl val="0"/>
      </c:catAx>
      <c:valAx>
        <c:axId val="107166336"/>
        <c:scaling>
          <c:orientation val="minMax"/>
        </c:scaling>
        <c:delete val="0"/>
        <c:axPos val="l"/>
        <c:majorGridlines/>
        <c:numFmt formatCode="0" sourceLinked="1"/>
        <c:majorTickMark val="out"/>
        <c:minorTickMark val="none"/>
        <c:tickLblPos val="nextTo"/>
        <c:crossAx val="107164800"/>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[SDT_Incident_Update_03_23_2017.xls]Pivot!PivotTable3</c:name>
    <c:fmtId val="-1"/>
  </c:pivotSource>
  <c:chart>
    <c:title>
      <c:tx>
        <c:rich>
          <a:bodyPr/>
          <a:lstStyle/>
          <a:p>
            <a:pPr>
              <a:defRPr/>
            </a:pPr>
            <a:r>
              <a:rPr lang="en-US" sz="1600"/>
              <a:t>Incident</a:t>
            </a:r>
            <a:r>
              <a:rPr lang="en-US" sz="1600" baseline="0"/>
              <a:t> tickets - 2/16/2017 to 3/23/2017</a:t>
            </a:r>
            <a:endParaRPr lang="en-US" sz="1600"/>
          </a:p>
        </c:rich>
      </c:tx>
      <c:layout/>
      <c:overlay val="0"/>
    </c:title>
    <c:autoTitleDeleted val="0"/>
    <c:pivotFmts>
      <c:pivotFmt>
        <c:idx val="0"/>
        <c:marker>
          <c:symbol val="none"/>
        </c:marker>
      </c:pivotFmt>
      <c:pivotFmt>
        <c:idx val="1"/>
        <c:marker>
          <c:symbol val="none"/>
        </c:marker>
        <c:dLbl>
          <c:idx val="0"/>
          <c:spPr/>
          <c:txPr>
            <a:bodyPr/>
            <a:lstStyle/>
            <a:p>
              <a:pPr>
                <a:defRPr/>
              </a:pPr>
              <a:endParaRPr lang="en-US"/>
            </a:p>
          </c:txPr>
          <c:showLegendKey val="0"/>
          <c:showVal val="1"/>
          <c:showCatName val="0"/>
          <c:showSerName val="0"/>
          <c:showPercent val="0"/>
          <c:showBubbleSize val="0"/>
        </c:dLbl>
      </c:pivotFmt>
      <c:pivotFmt>
        <c:idx val="2"/>
        <c:marker>
          <c:symbol val="none"/>
        </c:marker>
        <c:dLbl>
          <c:idx val="0"/>
          <c:spPr/>
          <c:txPr>
            <a:bodyPr/>
            <a:lstStyle/>
            <a:p>
              <a:pPr>
                <a:defRPr/>
              </a:pPr>
              <a:endParaRPr lang="en-US"/>
            </a:p>
          </c:txPr>
          <c:showLegendKey val="0"/>
          <c:showVal val="1"/>
          <c:showCatName val="0"/>
          <c:showSerName val="0"/>
          <c:showPercent val="0"/>
          <c:showBubbleSize val="0"/>
        </c:dLbl>
      </c:pivotFmt>
      <c:pivotFmt>
        <c:idx val="3"/>
        <c:marker>
          <c:symbol val="none"/>
        </c:marker>
        <c:dLbl>
          <c:idx val="0"/>
          <c:spPr/>
          <c:txPr>
            <a:bodyPr/>
            <a:lstStyle/>
            <a:p>
              <a:pPr>
                <a:defRPr/>
              </a:pPr>
              <a:endParaRPr lang="en-US"/>
            </a:p>
          </c:txPr>
          <c:showLegendKey val="0"/>
          <c:showVal val="1"/>
          <c:showCatName val="0"/>
          <c:showSerName val="0"/>
          <c:showPercent val="0"/>
          <c:showBubbleSize val="0"/>
        </c:dLbl>
      </c:pivotFmt>
    </c:pivotFmts>
    <c:plotArea>
      <c:layout/>
      <c:barChart>
        <c:barDir val="col"/>
        <c:grouping val="clustered"/>
        <c:varyColors val="0"/>
        <c:ser>
          <c:idx val="0"/>
          <c:order val="0"/>
          <c:tx>
            <c:strRef>
              <c:f>Pivot!$B$21:$B$22</c:f>
              <c:strCache>
                <c:ptCount val="1"/>
                <c:pt idx="0">
                  <c:v>Total</c:v>
                </c:pt>
              </c:strCache>
            </c:strRef>
          </c:tx>
          <c:invertIfNegative val="0"/>
          <c:dLbls>
            <c:txPr>
              <a:bodyPr/>
              <a:lstStyle/>
              <a:p>
                <a:pPr>
                  <a:defRPr/>
                </a:pPr>
                <a:endParaRPr lang="en-US"/>
              </a:p>
            </c:txPr>
            <c:showLegendKey val="0"/>
            <c:showVal val="1"/>
            <c:showCatName val="0"/>
            <c:showSerName val="0"/>
            <c:showPercent val="0"/>
            <c:showBubbleSize val="0"/>
            <c:showLeaderLines val="0"/>
          </c:dLbls>
          <c:cat>
            <c:strRef>
              <c:f>Pivot!$A$23:$A$26</c:f>
              <c:strCache>
                <c:ptCount val="3"/>
                <c:pt idx="0">
                  <c:v>Awaiting 3rd Party</c:v>
                </c:pt>
                <c:pt idx="1">
                  <c:v>Awaiting User Info</c:v>
                </c:pt>
                <c:pt idx="2">
                  <c:v>Resolved</c:v>
                </c:pt>
              </c:strCache>
            </c:strRef>
          </c:cat>
          <c:val>
            <c:numRef>
              <c:f>Pivot!$B$23:$B$26</c:f>
              <c:numCache>
                <c:formatCode>General</c:formatCode>
                <c:ptCount val="3"/>
                <c:pt idx="0">
                  <c:v>5</c:v>
                </c:pt>
                <c:pt idx="1">
                  <c:v>2</c:v>
                </c:pt>
                <c:pt idx="2">
                  <c:v>1</c:v>
                </c:pt>
              </c:numCache>
            </c:numRef>
          </c:val>
        </c:ser>
        <c:dLbls>
          <c:showLegendKey val="0"/>
          <c:showVal val="0"/>
          <c:showCatName val="0"/>
          <c:showSerName val="0"/>
          <c:showPercent val="0"/>
          <c:showBubbleSize val="0"/>
        </c:dLbls>
        <c:gapWidth val="150"/>
        <c:axId val="107901312"/>
        <c:axId val="107902848"/>
      </c:barChart>
      <c:catAx>
        <c:axId val="107901312"/>
        <c:scaling>
          <c:orientation val="minMax"/>
        </c:scaling>
        <c:delete val="0"/>
        <c:axPos val="b"/>
        <c:majorTickMark val="out"/>
        <c:minorTickMark val="none"/>
        <c:tickLblPos val="nextTo"/>
        <c:crossAx val="107902848"/>
        <c:crosses val="autoZero"/>
        <c:auto val="1"/>
        <c:lblAlgn val="ctr"/>
        <c:lblOffset val="100"/>
        <c:noMultiLvlLbl val="0"/>
      </c:catAx>
      <c:valAx>
        <c:axId val="107902848"/>
        <c:scaling>
          <c:orientation val="minMax"/>
        </c:scaling>
        <c:delete val="0"/>
        <c:axPos val="l"/>
        <c:majorGridlines/>
        <c:numFmt formatCode="General" sourceLinked="1"/>
        <c:majorTickMark val="out"/>
        <c:minorTickMark val="none"/>
        <c:tickLblPos val="nextTo"/>
        <c:crossAx val="107901312"/>
        <c:crosses val="autoZero"/>
        <c:crossBetween val="between"/>
      </c:valAx>
    </c:plotArea>
    <c:legend>
      <c:legendPos val="r"/>
      <c:layout/>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[SDT_Incident_Update_03_23_2017.xls]Pivot!PivotTable1</c:name>
    <c:fmtId val="-1"/>
  </c:pivotSource>
  <c:chart>
    <c:title>
      <c:tx>
        <c:rich>
          <a:bodyPr/>
          <a:lstStyle/>
          <a:p>
            <a:pPr>
              <a:defRPr/>
            </a:pPr>
            <a:r>
              <a:rPr lang="en-US"/>
              <a:t>Cumulative Incident</a:t>
            </a:r>
            <a:r>
              <a:rPr lang="en-US" baseline="0"/>
              <a:t> tickets</a:t>
            </a:r>
            <a:endParaRPr lang="en-US"/>
          </a:p>
        </c:rich>
      </c:tx>
      <c:layout/>
      <c:overlay val="0"/>
    </c:title>
    <c:autoTitleDeleted val="0"/>
    <c:pivotFmts>
      <c:pivotFmt>
        <c:idx val="0"/>
        <c:marker>
          <c:symbol val="none"/>
        </c:marker>
      </c:pivotFmt>
      <c:pivotFmt>
        <c:idx val="1"/>
        <c:marker>
          <c:symbol val="none"/>
        </c:marker>
        <c:dLbl>
          <c:idx val="0"/>
          <c:spPr/>
          <c:txPr>
            <a:bodyPr/>
            <a:lstStyle/>
            <a:p>
              <a:pPr>
                <a:defRPr/>
              </a:pPr>
              <a:endParaRPr lang="en-US"/>
            </a:p>
          </c:txPr>
          <c:showLegendKey val="0"/>
          <c:showVal val="1"/>
          <c:showCatName val="0"/>
          <c:showSerName val="0"/>
          <c:showPercent val="0"/>
          <c:showBubbleSize val="0"/>
        </c:dLbl>
      </c:pivotFmt>
      <c:pivotFmt>
        <c:idx val="2"/>
        <c:marker>
          <c:symbol val="none"/>
        </c:marker>
        <c:dLbl>
          <c:idx val="0"/>
          <c:spPr/>
          <c:txPr>
            <a:bodyPr/>
            <a:lstStyle/>
            <a:p>
              <a:pPr>
                <a:defRPr/>
              </a:pPr>
              <a:endParaRPr lang="en-US"/>
            </a:p>
          </c:txPr>
          <c:showLegendKey val="0"/>
          <c:showVal val="1"/>
          <c:showCatName val="0"/>
          <c:showSerName val="0"/>
          <c:showPercent val="0"/>
          <c:showBubbleSize val="0"/>
        </c:dLbl>
      </c:pivotFmt>
      <c:pivotFmt>
        <c:idx val="3"/>
        <c:marker>
          <c:symbol val="none"/>
        </c:marker>
        <c:dLbl>
          <c:idx val="0"/>
          <c:spPr/>
          <c:txPr>
            <a:bodyPr/>
            <a:lstStyle/>
            <a:p>
              <a:pPr>
                <a:defRPr/>
              </a:pPr>
              <a:endParaRPr lang="en-US"/>
            </a:p>
          </c:txPr>
          <c:showLegendKey val="0"/>
          <c:showVal val="1"/>
          <c:showCatName val="0"/>
          <c:showSerName val="0"/>
          <c:showPercent val="0"/>
          <c:showBubbleSize val="0"/>
        </c:dLbl>
      </c:pivotFmt>
    </c:pivotFmts>
    <c:plotArea>
      <c:layout/>
      <c:barChart>
        <c:barDir val="col"/>
        <c:grouping val="clustered"/>
        <c:varyColors val="0"/>
        <c:ser>
          <c:idx val="0"/>
          <c:order val="0"/>
          <c:tx>
            <c:strRef>
              <c:f>Pivot!$B$3:$B$4</c:f>
              <c:strCache>
                <c:ptCount val="1"/>
                <c:pt idx="0">
                  <c:v>Total</c:v>
                </c:pt>
              </c:strCache>
            </c:strRef>
          </c:tx>
          <c:invertIfNegative val="0"/>
          <c:dLbls>
            <c:txPr>
              <a:bodyPr/>
              <a:lstStyle/>
              <a:p>
                <a:pPr>
                  <a:defRPr/>
                </a:pPr>
                <a:endParaRPr lang="en-US"/>
              </a:p>
            </c:txPr>
            <c:showLegendKey val="0"/>
            <c:showVal val="1"/>
            <c:showCatName val="0"/>
            <c:showSerName val="0"/>
            <c:showPercent val="0"/>
            <c:showBubbleSize val="0"/>
            <c:showLeaderLines val="0"/>
          </c:dLbls>
          <c:cat>
            <c:strRef>
              <c:f>Pivot!$A$5:$A$10</c:f>
              <c:strCache>
                <c:ptCount val="5"/>
                <c:pt idx="0">
                  <c:v>Awaiting 3rd Party</c:v>
                </c:pt>
                <c:pt idx="1">
                  <c:v>Awaiting User Info</c:v>
                </c:pt>
                <c:pt idx="2">
                  <c:v>Closed</c:v>
                </c:pt>
                <c:pt idx="3">
                  <c:v>Resolved</c:v>
                </c:pt>
                <c:pt idx="4">
                  <c:v>Resolved – Awaiting Problem</c:v>
                </c:pt>
              </c:strCache>
            </c:strRef>
          </c:cat>
          <c:val>
            <c:numRef>
              <c:f>Pivot!$B$5:$B$10</c:f>
              <c:numCache>
                <c:formatCode>General</c:formatCode>
                <c:ptCount val="5"/>
                <c:pt idx="0">
                  <c:v>16</c:v>
                </c:pt>
                <c:pt idx="1">
                  <c:v>5</c:v>
                </c:pt>
                <c:pt idx="2">
                  <c:v>35</c:v>
                </c:pt>
                <c:pt idx="3">
                  <c:v>9</c:v>
                </c:pt>
                <c:pt idx="4">
                  <c:v>2</c:v>
                </c:pt>
              </c:numCache>
            </c:numRef>
          </c:val>
        </c:ser>
        <c:dLbls>
          <c:showLegendKey val="0"/>
          <c:showVal val="0"/>
          <c:showCatName val="0"/>
          <c:showSerName val="0"/>
          <c:showPercent val="0"/>
          <c:showBubbleSize val="0"/>
        </c:dLbls>
        <c:gapWidth val="150"/>
        <c:axId val="108477824"/>
        <c:axId val="108487808"/>
      </c:barChart>
      <c:catAx>
        <c:axId val="108477824"/>
        <c:scaling>
          <c:orientation val="minMax"/>
        </c:scaling>
        <c:delete val="0"/>
        <c:axPos val="b"/>
        <c:majorTickMark val="out"/>
        <c:minorTickMark val="none"/>
        <c:tickLblPos val="nextTo"/>
        <c:crossAx val="108487808"/>
        <c:crosses val="autoZero"/>
        <c:auto val="1"/>
        <c:lblAlgn val="ctr"/>
        <c:lblOffset val="100"/>
        <c:noMultiLvlLbl val="0"/>
      </c:catAx>
      <c:valAx>
        <c:axId val="108487808"/>
        <c:scaling>
          <c:orientation val="minMax"/>
        </c:scaling>
        <c:delete val="0"/>
        <c:axPos val="l"/>
        <c:majorGridlines/>
        <c:numFmt formatCode="General" sourceLinked="1"/>
        <c:majorTickMark val="out"/>
        <c:minorTickMark val="none"/>
        <c:tickLblPos val="nextTo"/>
        <c:crossAx val="108477824"/>
        <c:crosses val="autoZero"/>
        <c:crossBetween val="between"/>
      </c:valAx>
    </c:plotArea>
    <c:legend>
      <c:legendPos val="r"/>
      <c:layout/>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D404BC-2A01-440C-9139-186AF6945BD5}" type="datetimeFigureOut">
              <a:rPr lang="en-US" smtClean="0"/>
              <a:t>3/30/2017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078C2A-391C-4315-98C7-FAA60D7DFAAB}" type="slidenum">
              <a:rPr lang="en-US" smtClean="0"/>
              <a:t>‹#›</a:t>
            </a:fld>
            <a:endParaRPr lang="en-US"/>
          </a:p>
        </p:txBody>
      </p:sp>
    </p:spTree>
    <p:extLst>
      <p:ext uri="{BB962C8B-B14F-4D97-AF65-F5344CB8AC3E}">
        <p14:creationId xmlns:p14="http://schemas.microsoft.com/office/powerpoint/2010/main" val="207132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2D078C2A-391C-4315-98C7-FAA60D7DFAAB}" type="slidenum">
              <a:rPr lang="en-US" smtClean="0"/>
              <a:t>1</a:t>
            </a:fld>
            <a:endParaRPr lang="en-US"/>
          </a:p>
        </p:txBody>
      </p:sp>
    </p:spTree>
    <p:extLst>
      <p:ext uri="{BB962C8B-B14F-4D97-AF65-F5344CB8AC3E}">
        <p14:creationId xmlns:p14="http://schemas.microsoft.com/office/powerpoint/2010/main" val="2630561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078C2A-391C-4315-98C7-FAA60D7DFAAB}" type="slidenum">
              <a:rPr lang="en-US" smtClean="0"/>
              <a:t>2</a:t>
            </a:fld>
            <a:endParaRPr lang="en-US"/>
          </a:p>
        </p:txBody>
      </p:sp>
    </p:spTree>
    <p:extLst>
      <p:ext uri="{BB962C8B-B14F-4D97-AF65-F5344CB8AC3E}">
        <p14:creationId xmlns:p14="http://schemas.microsoft.com/office/powerpoint/2010/main" val="290788697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6.emf"/><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5.jpeg"/><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image" Target="../media/image1.emf"/><Relationship Id="rId5" Type="http://schemas.openxmlformats.org/officeDocument/2006/relationships/tags" Target="../tags/tag12.xml"/><Relationship Id="rId10" Type="http://schemas.openxmlformats.org/officeDocument/2006/relationships/oleObject" Target="../embeddings/oleObject2.bin"/><Relationship Id="rId4" Type="http://schemas.openxmlformats.org/officeDocument/2006/relationships/tags" Target="../tags/tag11.xml"/><Relationship Id="rId9"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image" Target="../media/image1.emf"/><Relationship Id="rId2" Type="http://schemas.openxmlformats.org/officeDocument/2006/relationships/tags" Target="../tags/tag45.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58.xml"/><Relationship Id="rId7" Type="http://schemas.openxmlformats.org/officeDocument/2006/relationships/image" Target="../media/image1.emf"/><Relationship Id="rId12" Type="http://schemas.openxmlformats.org/officeDocument/2006/relationships/image" Target="../media/image15.png"/><Relationship Id="rId2" Type="http://schemas.openxmlformats.org/officeDocument/2006/relationships/tags" Target="../tags/tag57.xml"/><Relationship Id="rId1" Type="http://schemas.openxmlformats.org/officeDocument/2006/relationships/vmlDrawing" Target="../drawings/vmlDrawing13.vml"/><Relationship Id="rId6" Type="http://schemas.openxmlformats.org/officeDocument/2006/relationships/oleObject" Target="../embeddings/oleObject13.bin"/><Relationship Id="rId11" Type="http://schemas.openxmlformats.org/officeDocument/2006/relationships/hyperlink" Target="http://www.capgemini.com/" TargetMode="External"/><Relationship Id="rId5" Type="http://schemas.openxmlformats.org/officeDocument/2006/relationships/slideMaster" Target="../slideMasters/slideMaster2.xml"/><Relationship Id="rId10" Type="http://schemas.openxmlformats.org/officeDocument/2006/relationships/hyperlink" Target="http://www.capgemini.com/about/how-we-work/rightshorer" TargetMode="External"/><Relationship Id="rId4" Type="http://schemas.openxmlformats.org/officeDocument/2006/relationships/tags" Target="../tags/tag59.xml"/><Relationship Id="rId9" Type="http://schemas.openxmlformats.org/officeDocument/2006/relationships/hyperlink" Target="http://www.capgemini.com/about/how-we-work/the-collaborative-business-experiencetm" TargetMode="External"/></Relationships>
</file>

<file path=ppt/slideLayouts/_rels/slideLayout16.xml.rels><?xml version="1.0" encoding="UTF-8" standalone="yes"?>
<Relationships xmlns="http://schemas.openxmlformats.org/package/2006/relationships"><Relationship Id="rId8" Type="http://schemas.openxmlformats.org/officeDocument/2006/relationships/hyperlink" Target="http://www.capgemini.com/about/how-we-work/the-collaborative-business-experiencetm" TargetMode="External"/><Relationship Id="rId3" Type="http://schemas.openxmlformats.org/officeDocument/2006/relationships/tags" Target="../tags/tag61.xml"/><Relationship Id="rId7" Type="http://schemas.openxmlformats.org/officeDocument/2006/relationships/image" Target="../media/image1.emf"/><Relationship Id="rId2" Type="http://schemas.openxmlformats.org/officeDocument/2006/relationships/tags" Target="../tags/tag60.xml"/><Relationship Id="rId1" Type="http://schemas.openxmlformats.org/officeDocument/2006/relationships/vmlDrawing" Target="../drawings/vmlDrawing14.vml"/><Relationship Id="rId6" Type="http://schemas.openxmlformats.org/officeDocument/2006/relationships/oleObject" Target="../embeddings/oleObject14.bin"/><Relationship Id="rId11" Type="http://schemas.openxmlformats.org/officeDocument/2006/relationships/image" Target="../media/image15.png"/><Relationship Id="rId5" Type="http://schemas.openxmlformats.org/officeDocument/2006/relationships/slideMaster" Target="../slideMasters/slideMaster2.xml"/><Relationship Id="rId10" Type="http://schemas.openxmlformats.org/officeDocument/2006/relationships/hyperlink" Target="http://www.capgemini.com/" TargetMode="External"/><Relationship Id="rId4" Type="http://schemas.openxmlformats.org/officeDocument/2006/relationships/tags" Target="../tags/tag62.xml"/><Relationship Id="rId9" Type="http://schemas.openxmlformats.org/officeDocument/2006/relationships/hyperlink" Target="http://www.capgemini.com/about/how-we-work/rightshorer" TargetMode="Externa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67.xml"/><Relationship Id="rId7" Type="http://schemas.openxmlformats.org/officeDocument/2006/relationships/oleObject" Target="../embeddings/oleObject17.bin"/><Relationship Id="rId2" Type="http://schemas.openxmlformats.org/officeDocument/2006/relationships/tags" Target="../tags/tag66.xml"/><Relationship Id="rId1" Type="http://schemas.openxmlformats.org/officeDocument/2006/relationships/vmlDrawing" Target="../drawings/vmlDrawing17.vml"/><Relationship Id="rId6" Type="http://schemas.openxmlformats.org/officeDocument/2006/relationships/image" Target="../media/image16.jpeg"/><Relationship Id="rId5" Type="http://schemas.openxmlformats.org/officeDocument/2006/relationships/slideMaster" Target="../slideMasters/slideMaster3.xml"/><Relationship Id="rId4" Type="http://schemas.openxmlformats.org/officeDocument/2006/relationships/tags" Target="../tags/tag68.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0.xml"/><Relationship Id="rId7" Type="http://schemas.openxmlformats.org/officeDocument/2006/relationships/oleObject" Target="../embeddings/oleObject18.bin"/><Relationship Id="rId2" Type="http://schemas.openxmlformats.org/officeDocument/2006/relationships/tags" Target="../tags/tag69.xml"/><Relationship Id="rId1" Type="http://schemas.openxmlformats.org/officeDocument/2006/relationships/vmlDrawing" Target="../drawings/vmlDrawing18.vml"/><Relationship Id="rId6" Type="http://schemas.openxmlformats.org/officeDocument/2006/relationships/image" Target="../media/image4.jpeg"/><Relationship Id="rId5" Type="http://schemas.openxmlformats.org/officeDocument/2006/relationships/slideMaster" Target="../slideMasters/slideMaster3.xml"/><Relationship Id="rId4" Type="http://schemas.openxmlformats.org/officeDocument/2006/relationships/tags" Target="../tags/tag7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3.xml"/><Relationship Id="rId7" Type="http://schemas.openxmlformats.org/officeDocument/2006/relationships/oleObject" Target="../embeddings/oleObject19.bin"/><Relationship Id="rId2" Type="http://schemas.openxmlformats.org/officeDocument/2006/relationships/tags" Target="../tags/tag72.xml"/><Relationship Id="rId1" Type="http://schemas.openxmlformats.org/officeDocument/2006/relationships/vmlDrawing" Target="../drawings/vmlDrawing19.vml"/><Relationship Id="rId6" Type="http://schemas.openxmlformats.org/officeDocument/2006/relationships/image" Target="../media/image7.jpeg"/><Relationship Id="rId5" Type="http://schemas.openxmlformats.org/officeDocument/2006/relationships/slideMaster" Target="../slideMasters/slideMaster3.xml"/><Relationship Id="rId4" Type="http://schemas.openxmlformats.org/officeDocument/2006/relationships/tags" Target="../tags/tag74.xml"/></Relationships>
</file>

<file path=ppt/slideLayouts/_rels/slideLayout21.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image" Target="../media/image6.emf"/><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image" Target="../media/image5.jpeg"/><Relationship Id="rId2" Type="http://schemas.openxmlformats.org/officeDocument/2006/relationships/tags" Target="../tags/tag83.xml"/><Relationship Id="rId1" Type="http://schemas.openxmlformats.org/officeDocument/2006/relationships/vmlDrawing" Target="../drawings/vmlDrawing21.vml"/><Relationship Id="rId6" Type="http://schemas.openxmlformats.org/officeDocument/2006/relationships/tags" Target="../tags/tag87.xml"/><Relationship Id="rId11" Type="http://schemas.openxmlformats.org/officeDocument/2006/relationships/image" Target="../media/image1.emf"/><Relationship Id="rId5" Type="http://schemas.openxmlformats.org/officeDocument/2006/relationships/tags" Target="../tags/tag86.xml"/><Relationship Id="rId10" Type="http://schemas.openxmlformats.org/officeDocument/2006/relationships/oleObject" Target="../embeddings/oleObject21.bin"/><Relationship Id="rId4" Type="http://schemas.openxmlformats.org/officeDocument/2006/relationships/tags" Target="../tags/tag85.xml"/><Relationship Id="rId9" Type="http://schemas.openxmlformats.org/officeDocument/2006/relationships/image" Target="../media/image4.jpeg"/></Relationships>
</file>

<file path=ppt/slideLayouts/_rels/slideLayout22.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image" Target="../media/image6.emf"/><Relationship Id="rId3" Type="http://schemas.openxmlformats.org/officeDocument/2006/relationships/tags" Target="../tags/tag90.xml"/><Relationship Id="rId7" Type="http://schemas.openxmlformats.org/officeDocument/2006/relationships/tags" Target="../tags/tag94.xml"/><Relationship Id="rId12" Type="http://schemas.openxmlformats.org/officeDocument/2006/relationships/image" Target="../media/image1.emf"/><Relationship Id="rId2" Type="http://schemas.openxmlformats.org/officeDocument/2006/relationships/tags" Target="../tags/tag89.xml"/><Relationship Id="rId1" Type="http://schemas.openxmlformats.org/officeDocument/2006/relationships/vmlDrawing" Target="../drawings/vmlDrawing22.vml"/><Relationship Id="rId6" Type="http://schemas.openxmlformats.org/officeDocument/2006/relationships/tags" Target="../tags/tag93.xml"/><Relationship Id="rId11" Type="http://schemas.openxmlformats.org/officeDocument/2006/relationships/oleObject" Target="../embeddings/oleObject22.bin"/><Relationship Id="rId5" Type="http://schemas.openxmlformats.org/officeDocument/2006/relationships/tags" Target="../tags/tag92.xml"/><Relationship Id="rId10" Type="http://schemas.openxmlformats.org/officeDocument/2006/relationships/image" Target="../media/image5.jpeg"/><Relationship Id="rId4" Type="http://schemas.openxmlformats.org/officeDocument/2006/relationships/tags" Target="../tags/tag91.xml"/><Relationship Id="rId9" Type="http://schemas.openxmlformats.org/officeDocument/2006/relationships/image" Target="../media/image7.jpeg"/></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96.xml"/><Relationship Id="rId7" Type="http://schemas.openxmlformats.org/officeDocument/2006/relationships/oleObject" Target="../embeddings/oleObject23.bin"/><Relationship Id="rId2" Type="http://schemas.openxmlformats.org/officeDocument/2006/relationships/tags" Target="../tags/tag95.xml"/><Relationship Id="rId1" Type="http://schemas.openxmlformats.org/officeDocument/2006/relationships/vmlDrawing" Target="../drawings/vmlDrawing23.vml"/><Relationship Id="rId6" Type="http://schemas.openxmlformats.org/officeDocument/2006/relationships/slideMaster" Target="../slideMasters/slideMaster4.xml"/><Relationship Id="rId5" Type="http://schemas.openxmlformats.org/officeDocument/2006/relationships/tags" Target="../tags/tag98.xml"/><Relationship Id="rId4" Type="http://schemas.openxmlformats.org/officeDocument/2006/relationships/tags" Target="../tags/tag97.xml"/><Relationship Id="rId9"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100.xml"/><Relationship Id="rId7" Type="http://schemas.openxmlformats.org/officeDocument/2006/relationships/image" Target="../media/image1.emf"/><Relationship Id="rId2" Type="http://schemas.openxmlformats.org/officeDocument/2006/relationships/tags" Target="../tags/tag99.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slideMaster" Target="../slideMasters/slideMaster4.xml"/><Relationship Id="rId4" Type="http://schemas.openxmlformats.org/officeDocument/2006/relationships/tags" Target="../tags/tag10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03.xml"/><Relationship Id="rId7" Type="http://schemas.openxmlformats.org/officeDocument/2006/relationships/oleObject" Target="../embeddings/oleObject25.bin"/><Relationship Id="rId2" Type="http://schemas.openxmlformats.org/officeDocument/2006/relationships/tags" Target="../tags/tag102.xml"/><Relationship Id="rId1" Type="http://schemas.openxmlformats.org/officeDocument/2006/relationships/vmlDrawing" Target="../drawings/vmlDrawing25.vml"/><Relationship Id="rId6" Type="http://schemas.openxmlformats.org/officeDocument/2006/relationships/slideMaster" Target="../slideMasters/slideMaster4.xml"/><Relationship Id="rId5" Type="http://schemas.openxmlformats.org/officeDocument/2006/relationships/tags" Target="../tags/tag105.xml"/><Relationship Id="rId4" Type="http://schemas.openxmlformats.org/officeDocument/2006/relationships/tags" Target="../tags/tag104.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07.xml"/><Relationship Id="rId7" Type="http://schemas.openxmlformats.org/officeDocument/2006/relationships/oleObject" Target="../embeddings/oleObject26.bin"/><Relationship Id="rId2" Type="http://schemas.openxmlformats.org/officeDocument/2006/relationships/tags" Target="../tags/tag106.xml"/><Relationship Id="rId1" Type="http://schemas.openxmlformats.org/officeDocument/2006/relationships/vmlDrawing" Target="../drawings/vmlDrawing26.vml"/><Relationship Id="rId6" Type="http://schemas.openxmlformats.org/officeDocument/2006/relationships/slideMaster" Target="../slideMasters/slideMaster4.xml"/><Relationship Id="rId5" Type="http://schemas.openxmlformats.org/officeDocument/2006/relationships/tags" Target="../tags/tag109.xml"/><Relationship Id="rId4" Type="http://schemas.openxmlformats.org/officeDocument/2006/relationships/tags" Target="../tags/tag108.xml"/></Relationships>
</file>

<file path=ppt/slideLayouts/_rels/slideLayout27.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vmlDrawing" Target="../drawings/vmlDrawing27.vml"/><Relationship Id="rId6" Type="http://schemas.openxmlformats.org/officeDocument/2006/relationships/tags" Target="../tags/tag114.xml"/><Relationship Id="rId5" Type="http://schemas.openxmlformats.org/officeDocument/2006/relationships/tags" Target="../tags/tag113.xml"/><Relationship Id="rId10" Type="http://schemas.openxmlformats.org/officeDocument/2006/relationships/image" Target="../media/image1.emf"/><Relationship Id="rId4" Type="http://schemas.openxmlformats.org/officeDocument/2006/relationships/tags" Target="../tags/tag112.xml"/><Relationship Id="rId9" Type="http://schemas.openxmlformats.org/officeDocument/2006/relationships/oleObject" Target="../embeddings/oleObject27.bin"/></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vmlDrawing" Target="../drawings/vmlDrawing28.vml"/><Relationship Id="rId6" Type="http://schemas.openxmlformats.org/officeDocument/2006/relationships/image" Target="../media/image1.emf"/><Relationship Id="rId5" Type="http://schemas.openxmlformats.org/officeDocument/2006/relationships/oleObject" Target="../embeddings/oleObject28.bin"/><Relationship Id="rId4"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6.emf"/><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1.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oleObject" Target="../embeddings/oleObject3.bin"/><Relationship Id="rId5" Type="http://schemas.openxmlformats.org/officeDocument/2006/relationships/tags" Target="../tags/tag18.xml"/><Relationship Id="rId10" Type="http://schemas.openxmlformats.org/officeDocument/2006/relationships/image" Target="../media/image5.jpeg"/><Relationship Id="rId4" Type="http://schemas.openxmlformats.org/officeDocument/2006/relationships/tags" Target="../tags/tag17.xml"/><Relationship Id="rId9" Type="http://schemas.openxmlformats.org/officeDocument/2006/relationships/image" Target="../media/image7.jpeg"/></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18.xml"/><Relationship Id="rId1" Type="http://schemas.openxmlformats.org/officeDocument/2006/relationships/vmlDrawing" Target="../drawings/vmlDrawing29.vml"/><Relationship Id="rId5" Type="http://schemas.openxmlformats.org/officeDocument/2006/relationships/image" Target="../media/image1.emf"/><Relationship Id="rId4" Type="http://schemas.openxmlformats.org/officeDocument/2006/relationships/oleObject" Target="../embeddings/oleObject29.bin"/></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20.xml"/><Relationship Id="rId7" Type="http://schemas.openxmlformats.org/officeDocument/2006/relationships/image" Target="../media/image1.emf"/><Relationship Id="rId2" Type="http://schemas.openxmlformats.org/officeDocument/2006/relationships/tags" Target="../tags/tag119.xml"/><Relationship Id="rId1" Type="http://schemas.openxmlformats.org/officeDocument/2006/relationships/vmlDrawing" Target="../drawings/vmlDrawing30.vml"/><Relationship Id="rId6" Type="http://schemas.openxmlformats.org/officeDocument/2006/relationships/oleObject" Target="../embeddings/oleObject30.bin"/><Relationship Id="rId5" Type="http://schemas.openxmlformats.org/officeDocument/2006/relationships/slideMaster" Target="../slideMasters/slideMaster4.xml"/><Relationship Id="rId4" Type="http://schemas.openxmlformats.org/officeDocument/2006/relationships/tags" Target="../tags/tag12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2.xml"/><Relationship Id="rId7" Type="http://schemas.openxmlformats.org/officeDocument/2006/relationships/oleObject" Target="../embeddings/oleObject4.bin"/><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4.xml"/><Relationship Id="rId4" Type="http://schemas.openxmlformats.org/officeDocument/2006/relationships/tags" Target="../tags/tag23.xml"/><Relationship Id="rId9"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1.emf"/><Relationship Id="rId2" Type="http://schemas.openxmlformats.org/officeDocument/2006/relationships/tags" Target="../tags/tag25.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7.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9.xml"/><Relationship Id="rId7" Type="http://schemas.openxmlformats.org/officeDocument/2006/relationships/oleObject" Target="../embeddings/oleObject6.bin"/><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1.xml"/><Relationship Id="rId4" Type="http://schemas.openxmlformats.org/officeDocument/2006/relationships/tags" Target="../tags/tag30.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3.xml"/><Relationship Id="rId7" Type="http://schemas.openxmlformats.org/officeDocument/2006/relationships/oleObject" Target="../embeddings/oleObject7.bin"/><Relationship Id="rId2" Type="http://schemas.openxmlformats.org/officeDocument/2006/relationships/tags" Target="../tags/tag32.xml"/><Relationship Id="rId1" Type="http://schemas.openxmlformats.org/officeDocument/2006/relationships/vmlDrawing" Target="../drawings/vmlDrawing7.vml"/><Relationship Id="rId6" Type="http://schemas.openxmlformats.org/officeDocument/2006/relationships/slideMaster" Target="../slideMasters/slideMaster1.xml"/><Relationship Id="rId5" Type="http://schemas.openxmlformats.org/officeDocument/2006/relationships/tags" Target="../tags/tag35.xml"/><Relationship Id="rId4" Type="http://schemas.openxmlformats.org/officeDocument/2006/relationships/tags" Target="../tags/tag34.xml"/></Relationships>
</file>

<file path=ppt/slideLayouts/_rels/slideLayout8.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vmlDrawing" Target="../drawings/vmlDrawing8.vml"/><Relationship Id="rId6" Type="http://schemas.openxmlformats.org/officeDocument/2006/relationships/tags" Target="../tags/tag40.xml"/><Relationship Id="rId5" Type="http://schemas.openxmlformats.org/officeDocument/2006/relationships/tags" Target="../tags/tag39.xml"/><Relationship Id="rId10" Type="http://schemas.openxmlformats.org/officeDocument/2006/relationships/image" Target="../media/image1.emf"/><Relationship Id="rId4" Type="http://schemas.openxmlformats.org/officeDocument/2006/relationships/tags" Target="../tags/tag38.xml"/><Relationship Id="rId9" Type="http://schemas.openxmlformats.org/officeDocument/2006/relationships/oleObject" Target="../embeddings/oleObject8.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11" name="Image 10" descr="shutterstock_117698956.jpg"/>
          <p:cNvPicPr>
            <a:picLocks noChangeAspect="1"/>
          </p:cNvPicPr>
          <p:nvPr/>
        </p:nvPicPr>
        <p:blipFill>
          <a:blip r:embed="rId9" cstate="email">
            <a:lum bright="-31000" contrast="-40000"/>
          </a:blip>
          <a:srcRect r="15033" b="28591"/>
          <a:stretch>
            <a:fillRect/>
          </a:stretch>
        </p:blipFill>
        <p:spPr>
          <a:xfrm>
            <a:off x="0" y="1307812"/>
            <a:ext cx="9144000" cy="555018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803"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0" y="3094065"/>
            <a:ext cx="9144000" cy="1031357"/>
          </a:xfrm>
        </p:spPr>
        <p:txBody>
          <a:bodyPr vert="horz" lIns="36000" tIns="36000" rIns="360000" bIns="36000" rtlCol="0" anchor="t">
            <a:noAutofit/>
          </a:bodyPr>
          <a:lstStyle>
            <a:lvl1pPr marL="361950" indent="0" algn="l"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0" y="4184563"/>
            <a:ext cx="9144000" cy="1004115"/>
          </a:xfrm>
        </p:spPr>
        <p:txBody>
          <a:bodyPr vert="horz" lIns="36000" tIns="36000" rIns="360000" bIns="36000" rtlCol="0">
            <a:noAutofit/>
          </a:bodyPr>
          <a:lstStyle>
            <a:lvl1pPr marL="361950" indent="0" algn="l"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p:custDataLst>
              <p:tags r:id="rId5"/>
            </p:custDataLst>
          </p:nvPr>
        </p:nvSpPr>
        <p:spPr bwMode="auto">
          <a:xfrm>
            <a:off x="-1893" y="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3" name="Rectangle 22"/>
          <p:cNvSpPr/>
          <p:nvPr>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0" name="Image 9" descr="Capgemini_logo.jpg"/>
          <p:cNvPicPr>
            <a:picLocks noChangeAspect="1"/>
          </p:cNvPicPr>
          <p:nvPr/>
        </p:nvPicPr>
        <p:blipFill>
          <a:blip r:embed="rId12" cstate="print"/>
          <a:stretch>
            <a:fillRect/>
          </a:stretch>
        </p:blipFill>
        <p:spPr>
          <a:xfrm>
            <a:off x="679098" y="658705"/>
            <a:ext cx="2658462" cy="686046"/>
          </a:xfrm>
          <a:prstGeom prst="rect">
            <a:avLst/>
          </a:prstGeom>
        </p:spPr>
      </p:pic>
      <p:pic>
        <p:nvPicPr>
          <p:cNvPr id="12" name="Picture 104" descr="C:\Users\UserSim\Desktop\Capgemini\moto.emf"/>
          <p:cNvPicPr>
            <a:picLocks noChangeAspect="1" noChangeArrowheads="1"/>
          </p:cNvPicPr>
          <p:nvPr>
            <p:custDataLst>
              <p:tags r:id="rId7"/>
            </p:custDataLst>
          </p:nvPr>
        </p:nvPicPr>
        <p:blipFill>
          <a:blip r:embed="rId13" cstate="email"/>
          <a:srcRect/>
          <a:stretch>
            <a:fillRect/>
          </a:stretch>
        </p:blipFill>
        <p:spPr bwMode="auto">
          <a:xfrm>
            <a:off x="6064419" y="6520701"/>
            <a:ext cx="2658462" cy="229351"/>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97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10995"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8"/>
          <a:ext cx="135748" cy="143985"/>
        </p:xfrm>
        <a:graphic>
          <a:graphicData uri="http://schemas.openxmlformats.org/presentationml/2006/ole">
            <mc:AlternateContent xmlns:mc="http://schemas.openxmlformats.org/markup-compatibility/2006">
              <mc:Choice xmlns:v="urn:schemas-microsoft-com:vml" Requires="v">
                <p:oleObj spid="_x0000_s1304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8"/>
                        <a:ext cx="13574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34222" y="1178871"/>
            <a:ext cx="8657294" cy="4643751"/>
          </a:xfrm>
        </p:spPr>
        <p:txBody>
          <a:bodyPr/>
          <a:lstStyle>
            <a:lvl1pPr>
              <a:defRPr sz="2500" b="0"/>
            </a:lvl1pPr>
            <a:lvl2pPr>
              <a:defRPr sz="2100"/>
            </a:lvl2pPr>
            <a:lvl3pPr>
              <a:defRPr sz="1800"/>
            </a:lvl3pPr>
            <a:lvl4pPr>
              <a:defRPr sz="1600"/>
            </a:lvl4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72435998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e layout with sub heading">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357189" y="1557339"/>
            <a:ext cx="8418511" cy="4529138"/>
          </a:xfrm>
        </p:spPr>
        <p:txBody>
          <a:bodyPr/>
          <a:lstStyle>
            <a:lvl1pPr algn="l" rtl="0" eaLnBrk="1" fontAlgn="base" hangingPunct="1">
              <a:spcBef>
                <a:spcPct val="30000"/>
              </a:spcBef>
              <a:spcAft>
                <a:spcPct val="0"/>
              </a:spcAft>
              <a:buClr>
                <a:schemeClr val="accent2"/>
              </a:buClr>
              <a:defRPr lang="en-US" sz="1700" dirty="0" smtClean="0">
                <a:solidFill>
                  <a:schemeClr val="tx1"/>
                </a:solidFill>
                <a:latin typeface="+mn-lt"/>
                <a:ea typeface="+mn-ea"/>
                <a:cs typeface="+mn-cs"/>
              </a:defRPr>
            </a:lvl1pPr>
            <a:lvl2pPr algn="l" rtl="0" eaLnBrk="1" fontAlgn="base" hangingPunct="1">
              <a:spcBef>
                <a:spcPct val="30000"/>
              </a:spcBef>
              <a:spcAft>
                <a:spcPct val="0"/>
              </a:spcAft>
              <a:buClr>
                <a:schemeClr val="accent2"/>
              </a:buClr>
              <a:defRPr lang="en-US" sz="1500" b="0" baseline="0" dirty="0" smtClean="0">
                <a:solidFill>
                  <a:schemeClr val="tx1"/>
                </a:solidFill>
                <a:latin typeface="+mn-lt"/>
                <a:ea typeface="+mn-ea"/>
                <a:cs typeface="+mn-cs"/>
              </a:defRPr>
            </a:lvl2pPr>
            <a:lvl3pPr algn="l" rtl="0" eaLnBrk="1" fontAlgn="base" hangingPunct="1">
              <a:spcBef>
                <a:spcPct val="30000"/>
              </a:spcBef>
              <a:spcAft>
                <a:spcPct val="0"/>
              </a:spcAft>
              <a:buClr>
                <a:schemeClr val="accent2"/>
              </a:buClr>
              <a:defRPr lang="en-US" sz="1300" b="0" dirty="0" smtClean="0">
                <a:solidFill>
                  <a:schemeClr val="tx1"/>
                </a:solidFill>
                <a:latin typeface="+mn-lt"/>
                <a:ea typeface="+mn-ea"/>
                <a:cs typeface="+mn-cs"/>
              </a:defRPr>
            </a:lvl3pPr>
          </a:lstStyle>
          <a:p>
            <a:pPr lvl="0"/>
            <a:r>
              <a:rPr lang="en-US" noProof="0" dirty="0" smtClean="0"/>
              <a:t>Click to Modify Text Style</a:t>
            </a:r>
          </a:p>
          <a:p>
            <a:pPr lvl="1"/>
            <a:r>
              <a:rPr lang="en-US" noProof="0" dirty="0" smtClean="0"/>
              <a:t>Second Level</a:t>
            </a:r>
          </a:p>
          <a:p>
            <a:pPr lvl="2"/>
            <a:r>
              <a:rPr lang="en-US" noProof="0" dirty="0" smtClean="0"/>
              <a:t>Third Level</a:t>
            </a:r>
          </a:p>
        </p:txBody>
      </p:sp>
      <p:sp>
        <p:nvSpPr>
          <p:cNvPr id="7" name="Text Placeholder 6"/>
          <p:cNvSpPr>
            <a:spLocks noGrp="1"/>
          </p:cNvSpPr>
          <p:nvPr>
            <p:ph type="body" sz="quarter" idx="12" hasCustomPrompt="1"/>
          </p:nvPr>
        </p:nvSpPr>
        <p:spPr>
          <a:xfrm>
            <a:off x="357189" y="1212853"/>
            <a:ext cx="8418511" cy="344487"/>
          </a:xfrm>
        </p:spPr>
        <p:txBody>
          <a:bodyPr/>
          <a:lstStyle>
            <a:lvl1pPr algn="ctr">
              <a:buNone/>
              <a:defRPr b="1" i="1" baseline="0">
                <a:solidFill>
                  <a:schemeClr val="accent2"/>
                </a:solidFill>
              </a:defRPr>
            </a:lvl1pPr>
          </a:lstStyle>
          <a:p>
            <a:pPr lvl="0"/>
            <a:r>
              <a:rPr lang="en-US" noProof="0" dirty="0" smtClean="0"/>
              <a:t>Click to Modify Master Text Style</a:t>
            </a:r>
          </a:p>
        </p:txBody>
      </p:sp>
      <p:sp>
        <p:nvSpPr>
          <p:cNvPr id="6" name="Rectangle 2"/>
          <p:cNvSpPr>
            <a:spLocks noGrp="1" noChangeArrowheads="1"/>
          </p:cNvSpPr>
          <p:nvPr>
            <p:ph type="title" hasCustomPrompt="1"/>
          </p:nvPr>
        </p:nvSpPr>
        <p:spPr bwMode="auto">
          <a:xfrm>
            <a:off x="0" y="2"/>
            <a:ext cx="9144000" cy="969963"/>
          </a:xfrm>
          <a:prstGeom prst="rect">
            <a:avLst/>
          </a:prstGeom>
          <a:noFill/>
          <a:ln w="9525">
            <a:noFill/>
            <a:miter lim="800000"/>
            <a:headEnd/>
            <a:tailEnd/>
          </a:ln>
        </p:spPr>
        <p:txBody>
          <a:bodyPr vert="horz" wrap="square" lIns="263973" tIns="0" rIns="150842" bIns="0" numCol="1" anchor="b" anchorCtr="0" compatLnSpc="1">
            <a:prstTxWarp prst="textNoShape">
              <a:avLst/>
            </a:prstTxWarp>
          </a:bodyPr>
          <a:lstStyle>
            <a:lvl1pPr marL="0" indent="0">
              <a:defRPr baseline="0"/>
            </a:lvl1pPr>
          </a:lstStyle>
          <a:p>
            <a:pPr lvl="0"/>
            <a:r>
              <a:rPr lang="en-US" noProof="0" dirty="0" smtClean="0"/>
              <a:t>Click to Modify Title Style</a:t>
            </a:r>
          </a:p>
        </p:txBody>
      </p:sp>
    </p:spTree>
    <p:extLst>
      <p:ext uri="{BB962C8B-B14F-4D97-AF65-F5344CB8AC3E}">
        <p14:creationId xmlns:p14="http://schemas.microsoft.com/office/powerpoint/2010/main" val="330268625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317501" y="25263"/>
            <a:ext cx="8526463" cy="822960"/>
          </a:xfrm>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317501" y="1005843"/>
            <a:ext cx="8526463" cy="1295739"/>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400" rtl="0" eaLnBrk="0" fontAlgn="base" latinLnBrk="0" hangingPunct="0">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33363" indent="-233363" algn="l" defTabSz="914400" rtl="0" eaLnBrk="0" fontAlgn="base" latinLnBrk="0" hangingPunct="0">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457200" indent="-223838" algn="l" defTabSz="914400" rtl="0" eaLnBrk="0" fontAlgn="base" latinLnBrk="0" hangingPunct="0">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690563" indent="-233363"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914400" indent="-223838"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50411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4" y="6"/>
          <a:ext cx="135749" cy="143985"/>
        </p:xfrm>
        <a:graphic>
          <a:graphicData uri="http://schemas.openxmlformats.org/presentationml/2006/ole">
            <mc:AlternateContent xmlns:mc="http://schemas.openxmlformats.org/markup-compatibility/2006">
              <mc:Choice xmlns:v="urn:schemas-microsoft-com:vml" Requires="v">
                <p:oleObj spid="_x0000_s1509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 y="6"/>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pic>
        <p:nvPicPr>
          <p:cNvPr id="8" name="Image 8" descr="Locations_Map_2013.png"/>
          <p:cNvPicPr>
            <a:picLocks noChangeAspect="1"/>
          </p:cNvPicPr>
          <p:nvPr userDrawn="1"/>
        </p:nvPicPr>
        <p:blipFill>
          <a:blip r:embed="rId8" cstate="print"/>
          <a:stretch>
            <a:fillRect/>
          </a:stretch>
        </p:blipFill>
        <p:spPr>
          <a:xfrm>
            <a:off x="4991067" y="3467600"/>
            <a:ext cx="3596768" cy="1872735"/>
          </a:xfrm>
          <a:prstGeom prst="rect">
            <a:avLst/>
          </a:prstGeom>
        </p:spPr>
      </p:pic>
      <p:sp>
        <p:nvSpPr>
          <p:cNvPr id="11" name="Rectangle 9"/>
          <p:cNvSpPr>
            <a:spLocks noChangeArrowheads="1"/>
          </p:cNvSpPr>
          <p:nvPr userDrawn="1">
            <p:custDataLst>
              <p:tags r:id="rId4"/>
            </p:custDataLst>
          </p:nvPr>
        </p:nvSpPr>
        <p:spPr bwMode="gray">
          <a:xfrm>
            <a:off x="1021004" y="3693226"/>
            <a:ext cx="3932160" cy="2669474"/>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spcAft>
                <a:spcPts val="200"/>
              </a:spcAft>
            </a:pPr>
            <a:r>
              <a:rPr lang="en-US" sz="1000" dirty="0" smtClean="0">
                <a:solidFill>
                  <a:schemeClr val="bg1"/>
                </a:solidFill>
                <a:latin typeface="Arial" pitchFamily="34" charset="0"/>
                <a:cs typeface="Arial" pitchFamily="34" charset="0"/>
              </a:rPr>
              <a:t>Now with 180,000 people in over 40 countries, Capgemini is one of the world's foremost providers of consulting, technology and outsourcing services. The Group reported 2014 global revenues of EUR 10.573 billion.</a:t>
            </a:r>
          </a:p>
          <a:p>
            <a:pPr marL="0" indent="0" algn="just">
              <a:spcAft>
                <a:spcPts val="200"/>
              </a:spcAft>
            </a:pPr>
            <a:r>
              <a:rPr lang="en-US"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a:t>
            </a:r>
            <a:r>
              <a:rPr lang="en-US" sz="1000" dirty="0" smtClean="0">
                <a:solidFill>
                  <a:schemeClr val="bg1"/>
                </a:solidFill>
                <a:latin typeface="Arial" pitchFamily="34" charset="0"/>
                <a:cs typeface="Arial" pitchFamily="34" charset="0"/>
                <a:hlinkClick r:id="rId9"/>
              </a:rPr>
              <a:t>Collaborative Business Experience</a:t>
            </a:r>
            <a:r>
              <a:rPr lang="en-US" sz="1000" baseline="30000" dirty="0" smtClean="0">
                <a:solidFill>
                  <a:schemeClr val="bg1"/>
                </a:solidFill>
                <a:latin typeface="Arial" pitchFamily="34" charset="0"/>
                <a:cs typeface="Arial" pitchFamily="34" charset="0"/>
                <a:hlinkClick r:id="rId9"/>
              </a:rPr>
              <a:t>TM</a:t>
            </a:r>
            <a:r>
              <a:rPr lang="en-US" sz="1000" dirty="0" smtClean="0">
                <a:solidFill>
                  <a:schemeClr val="bg1"/>
                </a:solidFill>
                <a:latin typeface="Arial" pitchFamily="34" charset="0"/>
                <a:cs typeface="Arial" pitchFamily="34" charset="0"/>
              </a:rPr>
              <a:t>, and draws on </a:t>
            </a:r>
            <a:r>
              <a:rPr lang="en-US" sz="1000" dirty="0" smtClean="0">
                <a:solidFill>
                  <a:schemeClr val="bg1"/>
                </a:solidFill>
                <a:latin typeface="Arial" pitchFamily="34" charset="0"/>
                <a:cs typeface="Arial" pitchFamily="34" charset="0"/>
                <a:hlinkClick r:id="rId10"/>
              </a:rPr>
              <a:t>Rightshore</a:t>
            </a:r>
            <a:r>
              <a:rPr lang="en-US" sz="1000" baseline="30000" dirty="0" smtClean="0">
                <a:solidFill>
                  <a:schemeClr val="bg1"/>
                </a:solidFill>
                <a:latin typeface="Arial" pitchFamily="34" charset="0"/>
                <a:cs typeface="Arial" pitchFamily="34" charset="0"/>
                <a:hlinkClick r:id="rId10"/>
              </a:rPr>
              <a:t>®</a:t>
            </a:r>
            <a:r>
              <a:rPr lang="en-US" sz="1000" dirty="0" smtClean="0">
                <a:solidFill>
                  <a:schemeClr val="bg1"/>
                </a:solidFill>
                <a:latin typeface="Arial" pitchFamily="34" charset="0"/>
                <a:cs typeface="Arial" pitchFamily="34" charset="0"/>
              </a:rPr>
              <a:t>, its worldwide delivery model.</a:t>
            </a:r>
          </a:p>
          <a:p>
            <a:pPr marL="0" indent="0" algn="just">
              <a:spcAft>
                <a:spcPts val="0"/>
              </a:spcAft>
            </a:pPr>
            <a:endParaRPr lang="en-US" sz="1000" dirty="0" smtClean="0">
              <a:solidFill>
                <a:schemeClr val="bg1"/>
              </a:solidFill>
              <a:latin typeface="Arial" pitchFamily="34" charset="0"/>
              <a:cs typeface="Arial" pitchFamily="34" charset="0"/>
            </a:endParaRPr>
          </a:p>
          <a:p>
            <a:pPr marL="0" indent="0" algn="just">
              <a:spcAft>
                <a:spcPts val="0"/>
              </a:spcAft>
            </a:pPr>
            <a:r>
              <a:rPr lang="en-US" sz="1000" dirty="0" smtClean="0">
                <a:solidFill>
                  <a:schemeClr val="bg1"/>
                </a:solidFill>
                <a:latin typeface="Arial" pitchFamily="34" charset="0"/>
                <a:cs typeface="Arial" pitchFamily="34" charset="0"/>
              </a:rPr>
              <a:t>Learn more about us at </a:t>
            </a:r>
            <a:r>
              <a:rPr lang="en-US" sz="1000" u="sng" dirty="0" smtClean="0">
                <a:solidFill>
                  <a:schemeClr val="bg1"/>
                </a:solidFill>
                <a:latin typeface="Arial" pitchFamily="34" charset="0"/>
                <a:cs typeface="Arial" pitchFamily="34" charset="0"/>
                <a:hlinkClick r:id="rId11"/>
              </a:rPr>
              <a:t>www.capgemini.com</a:t>
            </a:r>
            <a:r>
              <a:rPr lang="en-US" sz="1000" dirty="0" smtClean="0">
                <a:solidFill>
                  <a:schemeClr val="bg1"/>
                </a:solidFill>
                <a:latin typeface="Arial" pitchFamily="34" charset="0"/>
                <a:cs typeface="Arial" pitchFamily="34" charset="0"/>
              </a:rPr>
              <a:t> </a:t>
            </a:r>
          </a:p>
          <a:p>
            <a:pPr marL="0" indent="0" algn="just">
              <a:spcAft>
                <a:spcPts val="0"/>
              </a:spcAft>
            </a:pPr>
            <a:r>
              <a:rPr lang="en-US" sz="1000" dirty="0" smtClean="0">
                <a:solidFill>
                  <a:schemeClr val="bg1"/>
                </a:solidFill>
                <a:latin typeface="Arial" pitchFamily="34" charset="0"/>
                <a:cs typeface="Arial" pitchFamily="34" charset="0"/>
              </a:rPr>
              <a:t> </a:t>
            </a:r>
          </a:p>
          <a:p>
            <a:pPr marL="0" indent="0" algn="just">
              <a:spcAft>
                <a:spcPts val="200"/>
              </a:spcAft>
            </a:pPr>
            <a:r>
              <a:rPr lang="en-US" sz="1000" i="1" dirty="0" smtClean="0">
                <a:solidFill>
                  <a:schemeClr val="bg1"/>
                </a:solidFill>
                <a:latin typeface="Arial" pitchFamily="34" charset="0"/>
                <a:cs typeface="Arial" pitchFamily="34" charset="0"/>
              </a:rPr>
              <a:t>Rightshore</a:t>
            </a:r>
            <a:r>
              <a:rPr lang="en-US" sz="1000" i="1" baseline="30000" dirty="0" smtClean="0">
                <a:solidFill>
                  <a:schemeClr val="bg1"/>
                </a:solidFill>
                <a:latin typeface="Arial" pitchFamily="34" charset="0"/>
                <a:cs typeface="Arial" pitchFamily="34" charset="0"/>
              </a:rPr>
              <a:t>®</a:t>
            </a:r>
            <a:r>
              <a:rPr lang="en-US" sz="1000" i="1" dirty="0" smtClean="0">
                <a:solidFill>
                  <a:schemeClr val="bg1"/>
                </a:solidFill>
                <a:latin typeface="Arial" pitchFamily="34" charset="0"/>
                <a:cs typeface="Arial" pitchFamily="34" charset="0"/>
              </a:rPr>
              <a:t> is a trademark belonging to Capgemini</a:t>
            </a:r>
          </a:p>
        </p:txBody>
      </p:sp>
      <p:pic>
        <p:nvPicPr>
          <p:cNvPr id="12" name="Image 7" descr="ppt_Label_CBE.png"/>
          <p:cNvPicPr>
            <a:picLocks noChangeAspect="1"/>
          </p:cNvPicPr>
          <p:nvPr userDrawn="1"/>
        </p:nvPicPr>
        <p:blipFill>
          <a:blip r:embed="rId12" cstate="email"/>
          <a:stretch>
            <a:fillRect/>
          </a:stretch>
        </p:blipFill>
        <p:spPr>
          <a:xfrm>
            <a:off x="751798" y="3458687"/>
            <a:ext cx="531692" cy="576000"/>
          </a:xfrm>
          <a:prstGeom prst="rect">
            <a:avLst/>
          </a:prstGeom>
        </p:spPr>
      </p:pic>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4" y="6"/>
          <a:ext cx="135749" cy="143985"/>
        </p:xfrm>
        <a:graphic>
          <a:graphicData uri="http://schemas.openxmlformats.org/presentationml/2006/ole">
            <mc:AlternateContent xmlns:mc="http://schemas.openxmlformats.org/markup-compatibility/2006">
              <mc:Choice xmlns:v="urn:schemas-microsoft-com:vml" Requires="v">
                <p:oleObj spid="_x0000_s1611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 y="6"/>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12" name="Rectangle 9"/>
          <p:cNvSpPr>
            <a:spLocks noChangeArrowheads="1"/>
          </p:cNvSpPr>
          <p:nvPr userDrawn="1">
            <p:custDataLst>
              <p:tags r:id="rId4"/>
            </p:custDataLst>
          </p:nvPr>
        </p:nvSpPr>
        <p:spPr bwMode="gray">
          <a:xfrm>
            <a:off x="1021004" y="3693226"/>
            <a:ext cx="3932160" cy="2669474"/>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spcAft>
                <a:spcPts val="200"/>
              </a:spcAft>
            </a:pPr>
            <a:r>
              <a:rPr lang="en-US" sz="1000" dirty="0" smtClean="0">
                <a:solidFill>
                  <a:schemeClr val="bg1"/>
                </a:solidFill>
                <a:latin typeface="Arial" pitchFamily="34" charset="0"/>
                <a:cs typeface="Arial" pitchFamily="34" charset="0"/>
              </a:rPr>
              <a:t>Now with 180,000 people in over 40 countries, Capgemini is one of the world's foremost providers of consulting, technology and outsourcing services. The Group reported 2014 global revenues of EUR 10.573 billion.</a:t>
            </a:r>
          </a:p>
          <a:p>
            <a:pPr marL="0" indent="0" algn="just">
              <a:spcAft>
                <a:spcPts val="200"/>
              </a:spcAft>
            </a:pPr>
            <a:r>
              <a:rPr lang="en-US"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a:t>
            </a:r>
            <a:r>
              <a:rPr lang="en-US" sz="1000" dirty="0" smtClean="0">
                <a:solidFill>
                  <a:schemeClr val="bg1"/>
                </a:solidFill>
                <a:latin typeface="Arial" pitchFamily="34" charset="0"/>
                <a:cs typeface="Arial" pitchFamily="34" charset="0"/>
                <a:hlinkClick r:id="rId8"/>
              </a:rPr>
              <a:t>Collaborative Business Experience</a:t>
            </a:r>
            <a:r>
              <a:rPr lang="en-US" sz="1000" baseline="30000" dirty="0" smtClean="0">
                <a:solidFill>
                  <a:schemeClr val="bg1"/>
                </a:solidFill>
                <a:latin typeface="Arial" pitchFamily="34" charset="0"/>
                <a:cs typeface="Arial" pitchFamily="34" charset="0"/>
                <a:hlinkClick r:id="rId8"/>
              </a:rPr>
              <a:t>TM</a:t>
            </a:r>
            <a:r>
              <a:rPr lang="en-US" sz="1000" dirty="0" smtClean="0">
                <a:solidFill>
                  <a:schemeClr val="bg1"/>
                </a:solidFill>
                <a:latin typeface="Arial" pitchFamily="34" charset="0"/>
                <a:cs typeface="Arial" pitchFamily="34" charset="0"/>
              </a:rPr>
              <a:t>, and draws on </a:t>
            </a:r>
            <a:r>
              <a:rPr lang="en-US" sz="1000" dirty="0" smtClean="0">
                <a:solidFill>
                  <a:schemeClr val="bg1"/>
                </a:solidFill>
                <a:latin typeface="Arial" pitchFamily="34" charset="0"/>
                <a:cs typeface="Arial" pitchFamily="34" charset="0"/>
                <a:hlinkClick r:id="rId9"/>
              </a:rPr>
              <a:t>Rightshore</a:t>
            </a:r>
            <a:r>
              <a:rPr lang="en-US" sz="1000" baseline="30000" dirty="0" smtClean="0">
                <a:solidFill>
                  <a:schemeClr val="bg1"/>
                </a:solidFill>
                <a:latin typeface="Arial" pitchFamily="34" charset="0"/>
                <a:cs typeface="Arial" pitchFamily="34" charset="0"/>
                <a:hlinkClick r:id="rId9"/>
              </a:rPr>
              <a:t>®</a:t>
            </a:r>
            <a:r>
              <a:rPr lang="en-US" sz="1000" dirty="0" smtClean="0">
                <a:solidFill>
                  <a:schemeClr val="bg1"/>
                </a:solidFill>
                <a:latin typeface="Arial" pitchFamily="34" charset="0"/>
                <a:cs typeface="Arial" pitchFamily="34" charset="0"/>
              </a:rPr>
              <a:t>, its worldwide delivery model.</a:t>
            </a:r>
          </a:p>
          <a:p>
            <a:pPr marL="0" indent="0" algn="just">
              <a:spcAft>
                <a:spcPts val="0"/>
              </a:spcAft>
            </a:pPr>
            <a:endParaRPr lang="en-US" sz="1000" dirty="0" smtClean="0">
              <a:solidFill>
                <a:schemeClr val="bg1"/>
              </a:solidFill>
              <a:latin typeface="Arial" pitchFamily="34" charset="0"/>
              <a:cs typeface="Arial" pitchFamily="34" charset="0"/>
            </a:endParaRPr>
          </a:p>
          <a:p>
            <a:pPr marL="0" indent="0" algn="just">
              <a:spcAft>
                <a:spcPts val="0"/>
              </a:spcAft>
            </a:pPr>
            <a:r>
              <a:rPr lang="en-US" sz="1000" dirty="0" smtClean="0">
                <a:solidFill>
                  <a:schemeClr val="bg1"/>
                </a:solidFill>
                <a:latin typeface="Arial" pitchFamily="34" charset="0"/>
                <a:cs typeface="Arial" pitchFamily="34" charset="0"/>
              </a:rPr>
              <a:t>Learn more about us at </a:t>
            </a:r>
            <a:r>
              <a:rPr lang="en-US" sz="1000" u="sng" dirty="0" smtClean="0">
                <a:solidFill>
                  <a:schemeClr val="bg1"/>
                </a:solidFill>
                <a:latin typeface="Arial" pitchFamily="34" charset="0"/>
                <a:cs typeface="Arial" pitchFamily="34" charset="0"/>
                <a:hlinkClick r:id="rId10"/>
              </a:rPr>
              <a:t>www.capgemini.com</a:t>
            </a:r>
            <a:r>
              <a:rPr lang="en-US" sz="1000" dirty="0" smtClean="0">
                <a:solidFill>
                  <a:schemeClr val="bg1"/>
                </a:solidFill>
                <a:latin typeface="Arial" pitchFamily="34" charset="0"/>
                <a:cs typeface="Arial" pitchFamily="34" charset="0"/>
              </a:rPr>
              <a:t> </a:t>
            </a:r>
          </a:p>
          <a:p>
            <a:pPr marL="0" indent="0" algn="just">
              <a:spcAft>
                <a:spcPts val="0"/>
              </a:spcAft>
            </a:pPr>
            <a:r>
              <a:rPr lang="en-US" sz="1000" dirty="0" smtClean="0">
                <a:solidFill>
                  <a:schemeClr val="bg1"/>
                </a:solidFill>
                <a:latin typeface="Arial" pitchFamily="34" charset="0"/>
                <a:cs typeface="Arial" pitchFamily="34" charset="0"/>
              </a:rPr>
              <a:t> </a:t>
            </a:r>
          </a:p>
          <a:p>
            <a:pPr marL="0" indent="0" algn="just">
              <a:spcAft>
                <a:spcPts val="200"/>
              </a:spcAft>
            </a:pPr>
            <a:r>
              <a:rPr lang="en-US" sz="1000" i="1" dirty="0" smtClean="0">
                <a:solidFill>
                  <a:schemeClr val="bg1"/>
                </a:solidFill>
                <a:latin typeface="Arial" pitchFamily="34" charset="0"/>
                <a:cs typeface="Arial" pitchFamily="34" charset="0"/>
              </a:rPr>
              <a:t>Rightshore</a:t>
            </a:r>
            <a:r>
              <a:rPr lang="en-US" sz="1000" i="1" baseline="30000" dirty="0" smtClean="0">
                <a:solidFill>
                  <a:schemeClr val="bg1"/>
                </a:solidFill>
                <a:latin typeface="Arial" pitchFamily="34" charset="0"/>
                <a:cs typeface="Arial" pitchFamily="34" charset="0"/>
              </a:rPr>
              <a:t>®</a:t>
            </a:r>
            <a:r>
              <a:rPr lang="en-US" sz="1000" i="1" dirty="0" smtClean="0">
                <a:solidFill>
                  <a:schemeClr val="bg1"/>
                </a:solidFill>
                <a:latin typeface="Arial" pitchFamily="34" charset="0"/>
                <a:cs typeface="Arial" pitchFamily="34" charset="0"/>
              </a:rPr>
              <a:t> is a trademark belonging to Capgemini</a:t>
            </a:r>
          </a:p>
        </p:txBody>
      </p:sp>
      <p:pic>
        <p:nvPicPr>
          <p:cNvPr id="13" name="Image 7" descr="ppt_Label_CBE.png"/>
          <p:cNvPicPr>
            <a:picLocks noChangeAspect="1"/>
          </p:cNvPicPr>
          <p:nvPr userDrawn="1"/>
        </p:nvPicPr>
        <p:blipFill>
          <a:blip r:embed="rId11" cstate="email"/>
          <a:stretch>
            <a:fillRect/>
          </a:stretch>
        </p:blipFill>
        <p:spPr>
          <a:xfrm>
            <a:off x="751798" y="3458687"/>
            <a:ext cx="531692" cy="576000"/>
          </a:xfrm>
          <a:prstGeom prst="rect">
            <a:avLst/>
          </a:prstGeom>
        </p:spPr>
      </p:pic>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13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a:t>
            </a:r>
            <a:r>
              <a:rPr lang="en-US" sz="600" b="0" baseline="0" dirty="0" smtClean="0">
                <a:solidFill>
                  <a:schemeClr val="bg1"/>
                </a:solidFill>
                <a:latin typeface="Arial" pitchFamily="34" charset="0"/>
                <a:cs typeface="Arial" pitchFamily="34" charset="0"/>
              </a:rPr>
              <a:t>.</a:t>
            </a:r>
            <a:endParaRPr lang="en-US" sz="600" b="0" kern="0" noProof="1" smtClean="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8" name="Image 7" descr="ppt_People_shutterstock_46801036.jpg"/>
          <p:cNvPicPr>
            <a:picLocks noChangeAspect="1"/>
          </p:cNvPicPr>
          <p:nvPr userDrawn="1"/>
        </p:nvPicPr>
        <p:blipFill>
          <a:blip r:embed="rId6" cstate="screen"/>
          <a:srcRect/>
          <a:stretch>
            <a:fillRect/>
          </a:stretch>
        </p:blipFill>
        <p:spPr>
          <a:xfrm>
            <a:off x="0" y="7"/>
            <a:ext cx="9144000" cy="4898571"/>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187"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085" y="3384922"/>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99"/>
            <a:ext cx="9144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pic>
        <p:nvPicPr>
          <p:cNvPr id="6" name="Image 5" descr="shutterstock_117698956.jpg"/>
          <p:cNvPicPr>
            <a:picLocks noChangeAspect="1"/>
          </p:cNvPicPr>
          <p:nvPr userDrawn="1"/>
        </p:nvPicPr>
        <p:blipFill>
          <a:blip r:embed="rId6" cstate="email">
            <a:lum bright="-31000" contrast="-40000"/>
          </a:blip>
          <a:srcRect r="15033" b="28591"/>
          <a:stretch>
            <a:fillRect/>
          </a:stretch>
        </p:blipFill>
        <p:spPr>
          <a:xfrm>
            <a:off x="0" y="1307812"/>
            <a:ext cx="9144000" cy="555018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21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1890"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144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3242018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6" name="Image 5" descr="ppt_Business_shutterstock_95102881.jpg"/>
          <p:cNvPicPr>
            <a:picLocks noChangeAspect="1"/>
          </p:cNvPicPr>
          <p:nvPr userDrawn="1"/>
        </p:nvPicPr>
        <p:blipFill>
          <a:blip r:embed="rId6" cstate="email"/>
          <a:stretch>
            <a:fillRect/>
          </a:stretch>
        </p:blipFill>
        <p:spPr>
          <a:xfrm>
            <a:off x="0" y="0"/>
            <a:ext cx="9144000" cy="660099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23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085" y="3384922"/>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99"/>
            <a:ext cx="9144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1" name="Image 10" descr="shutterstock_117698956.jpg"/>
          <p:cNvPicPr>
            <a:picLocks noChangeAspect="1"/>
          </p:cNvPicPr>
          <p:nvPr userDrawn="1"/>
        </p:nvPicPr>
        <p:blipFill>
          <a:blip r:embed="rId9" cstate="email">
            <a:lum bright="-31000" contrast="-40000"/>
          </a:blip>
          <a:srcRect r="15033" b="28591"/>
          <a:stretch>
            <a:fillRect/>
          </a:stretch>
        </p:blipFill>
        <p:spPr>
          <a:xfrm>
            <a:off x="0" y="1307812"/>
            <a:ext cx="9144000" cy="555018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2872"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0" y="3094065"/>
            <a:ext cx="9144000" cy="1031357"/>
          </a:xfrm>
        </p:spPr>
        <p:txBody>
          <a:bodyPr vert="horz" lIns="36000" tIns="36000" rIns="360000" bIns="36000" rtlCol="0" anchor="t">
            <a:noAutofit/>
          </a:bodyPr>
          <a:lstStyle>
            <a:lvl1pPr marL="334116" indent="0" algn="l" defTabSz="919121" rtl="0" eaLnBrk="1" latinLnBrk="0" hangingPunct="1">
              <a:spcBef>
                <a:spcPct val="0"/>
              </a:spcBef>
              <a:buNone/>
              <a:defRPr lang="en-US" sz="3323"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0" y="4184563"/>
            <a:ext cx="9144000" cy="1004115"/>
          </a:xfrm>
        </p:spPr>
        <p:txBody>
          <a:bodyPr vert="horz" lIns="36000" tIns="36000" rIns="360000" bIns="36000" rtlCol="0">
            <a:noAutofit/>
          </a:bodyPr>
          <a:lstStyle>
            <a:lvl1pPr marL="334116" indent="0" algn="l" defTabSz="919121" rtl="0" eaLnBrk="1" latinLnBrk="0" hangingPunct="1">
              <a:spcBef>
                <a:spcPts val="0"/>
              </a:spcBef>
              <a:buFontTx/>
              <a:buNone/>
              <a:defRPr lang="fr-FR" sz="2215"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5"/>
            </p:custDataLst>
          </p:nvPr>
        </p:nvSpPr>
        <p:spPr bwMode="auto">
          <a:xfrm>
            <a:off x="-1893" y="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cs typeface="Arial"/>
            </a:endParaRPr>
          </a:p>
        </p:txBody>
      </p:sp>
      <p:sp>
        <p:nvSpPr>
          <p:cNvPr id="23" name="Rectangle 22"/>
          <p:cNvSpPr/>
          <p:nvPr userDrawn="1">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defTabSz="884105"/>
            <a:endParaRPr lang="en-US" sz="1200" dirty="0" smtClean="0">
              <a:solidFill>
                <a:prstClr val="white"/>
              </a:solidFill>
            </a:endParaRPr>
          </a:p>
        </p:txBody>
      </p:sp>
      <p:pic>
        <p:nvPicPr>
          <p:cNvPr id="10" name="Image 9" descr="Capgemini_logo.jpg"/>
          <p:cNvPicPr>
            <a:picLocks noChangeAspect="1"/>
          </p:cNvPicPr>
          <p:nvPr userDrawn="1"/>
        </p:nvPicPr>
        <p:blipFill>
          <a:blip r:embed="rId12" cstate="print"/>
          <a:stretch>
            <a:fillRect/>
          </a:stretch>
        </p:blipFill>
        <p:spPr>
          <a:xfrm>
            <a:off x="679098" y="658705"/>
            <a:ext cx="2658462" cy="686046"/>
          </a:xfrm>
          <a:prstGeom prst="rect">
            <a:avLst/>
          </a:prstGeom>
        </p:spPr>
      </p:pic>
      <p:pic>
        <p:nvPicPr>
          <p:cNvPr id="12" name="Picture 104" descr="C:\Users\UserSim\Desktop\Capgemini\moto.emf"/>
          <p:cNvPicPr>
            <a:picLocks noChangeAspect="1" noChangeArrowheads="1"/>
          </p:cNvPicPr>
          <p:nvPr userDrawn="1">
            <p:custDataLst>
              <p:tags r:id="rId7"/>
            </p:custDataLst>
          </p:nvPr>
        </p:nvPicPr>
        <p:blipFill>
          <a:blip r:embed="rId13" cstate="email"/>
          <a:srcRect/>
          <a:stretch>
            <a:fillRect/>
          </a:stretch>
        </p:blipFill>
        <p:spPr bwMode="auto">
          <a:xfrm>
            <a:off x="6064419" y="6520701"/>
            <a:ext cx="2658462" cy="229351"/>
          </a:xfrm>
          <a:prstGeom prst="rect">
            <a:avLst/>
          </a:prstGeom>
          <a:noFill/>
        </p:spPr>
      </p:pic>
    </p:spTree>
    <p:extLst>
      <p:ext uri="{BB962C8B-B14F-4D97-AF65-F5344CB8AC3E}">
        <p14:creationId xmlns:p14="http://schemas.microsoft.com/office/powerpoint/2010/main" val="217460355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0" name="Image 19" descr="ppt_Business_shutterstock_95102881.jpg"/>
          <p:cNvPicPr>
            <a:picLocks noChangeAspect="1"/>
          </p:cNvPicPr>
          <p:nvPr userDrawn="1"/>
        </p:nvPicPr>
        <p:blipFill>
          <a:blip r:embed="rId9" cstate="email"/>
          <a:stretch>
            <a:fillRect/>
          </a:stretch>
        </p:blipFill>
        <p:spPr>
          <a:xfrm>
            <a:off x="0" y="0"/>
            <a:ext cx="9144000" cy="6600998"/>
          </a:xfrm>
          <a:prstGeom prst="rect">
            <a:avLst/>
          </a:prstGeom>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defTabSz="884105"/>
            <a:endParaRPr lang="en-US" sz="1200" dirty="0" smtClean="0">
              <a:solidFill>
                <a:prstClr val="white"/>
              </a:solidFill>
            </a:endParaRPr>
          </a:p>
        </p:txBody>
      </p:sp>
      <p:sp>
        <p:nvSpPr>
          <p:cNvPr id="17" name="Rectangle 7"/>
          <p:cNvSpPr/>
          <p:nvPr userDrawn="1">
            <p:custDataLst>
              <p:tags r:id="rId3"/>
            </p:custDataLst>
          </p:nvPr>
        </p:nvSpPr>
        <p:spPr bwMode="auto">
          <a:xfrm>
            <a:off x="3" y="1"/>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cs typeface="Arial"/>
            </a:endParaRPr>
          </a:p>
        </p:txBody>
      </p:sp>
      <p:pic>
        <p:nvPicPr>
          <p:cNvPr id="11" name="Image 10" descr="Capgemini_logo.jpg"/>
          <p:cNvPicPr>
            <a:picLocks noChangeAspect="1"/>
          </p:cNvPicPr>
          <p:nvPr userDrawn="1"/>
        </p:nvPicPr>
        <p:blipFill>
          <a:blip r:embed="rId10" cstate="print"/>
          <a:stretch>
            <a:fillRect/>
          </a:stretch>
        </p:blipFill>
        <p:spPr>
          <a:xfrm>
            <a:off x="679098" y="658705"/>
            <a:ext cx="2658462" cy="686046"/>
          </a:xfrm>
          <a:prstGeom prst="rect">
            <a:avLst/>
          </a:prstGeom>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3896"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064419" y="6520701"/>
            <a:ext cx="2658462" cy="229351"/>
          </a:xfrm>
          <a:prstGeom prst="rect">
            <a:avLst/>
          </a:prstGeom>
          <a:noFill/>
        </p:spPr>
      </p:pic>
      <p:sp>
        <p:nvSpPr>
          <p:cNvPr id="2" name="Title 1"/>
          <p:cNvSpPr>
            <a:spLocks noGrp="1"/>
          </p:cNvSpPr>
          <p:nvPr>
            <p:ph type="ctrTitle" hasCustomPrompt="1"/>
            <p:custDataLst>
              <p:tags r:id="rId6"/>
            </p:custDataLst>
          </p:nvPr>
        </p:nvSpPr>
        <p:spPr>
          <a:xfrm>
            <a:off x="-1" y="4037612"/>
            <a:ext cx="9142536" cy="1098157"/>
          </a:xfrm>
        </p:spPr>
        <p:txBody>
          <a:bodyPr lIns="720000" tIns="33059" rIns="33059" bIns="33059" anchor="t"/>
          <a:lstStyle>
            <a:lvl1pPr marL="0" indent="0" algn="l">
              <a:defRPr sz="3046"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3" y="5145571"/>
            <a:ext cx="4553635" cy="947750"/>
          </a:xfrm>
        </p:spPr>
        <p:txBody>
          <a:bodyPr lIns="720000" tIns="33059" rIns="33059" bIns="33059"/>
          <a:lstStyle>
            <a:lvl1pPr marL="0" indent="0" algn="l">
              <a:buNone/>
              <a:defRPr sz="2031" b="0">
                <a:solidFill>
                  <a:schemeClr val="tx1"/>
                </a:solidFill>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86633299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able of Content-Agenda">
    <p:spTree>
      <p:nvGrpSpPr>
        <p:cNvPr id="1" name=""/>
        <p:cNvGrpSpPr/>
        <p:nvPr/>
      </p:nvGrpSpPr>
      <p:grpSpPr>
        <a:xfrm>
          <a:off x="0" y="0"/>
          <a:ext cx="0" cy="0"/>
          <a:chOff x="0" y="0"/>
          <a:chExt cx="0" cy="0"/>
        </a:xfrm>
      </p:grpSpPr>
      <p:sp>
        <p:nvSpPr>
          <p:cNvPr id="13" name="Rectangle 12"/>
          <p:cNvSpPr/>
          <p:nvPr userDrawn="1"/>
        </p:nvSpPr>
        <p:spPr>
          <a:xfrm>
            <a:off x="0" y="1"/>
            <a:ext cx="9144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2215" dirty="0" smtClean="0">
              <a:solidFill>
                <a:srgbClr val="9F958F">
                  <a:lumMod val="50000"/>
                </a:srgbClr>
              </a:solidFill>
            </a:endParaRPr>
          </a:p>
        </p:txBody>
      </p:sp>
      <p:graphicFrame>
        <p:nvGraphicFramePr>
          <p:cNvPr id="7" name="Object 6"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4920"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00264A"/>
              </a:solidFill>
            </a:endParaRPr>
          </a:p>
        </p:txBody>
      </p:sp>
      <p:pic>
        <p:nvPicPr>
          <p:cNvPr id="12" name="Image 11" descr="HandsPanel_shutterstock_72073621.png"/>
          <p:cNvPicPr>
            <a:picLocks noChangeAspect="1"/>
          </p:cNvPicPr>
          <p:nvPr userDrawn="1"/>
        </p:nvPicPr>
        <p:blipFill>
          <a:blip r:embed="rId9" cstate="email"/>
          <a:srcRect b="8012"/>
          <a:stretch>
            <a:fillRect/>
          </a:stretch>
        </p:blipFill>
        <p:spPr>
          <a:xfrm>
            <a:off x="1" y="855023"/>
            <a:ext cx="9142535" cy="5522026"/>
          </a:xfrm>
          <a:prstGeom prst="rect">
            <a:avLst/>
          </a:prstGeom>
        </p:spPr>
      </p:pic>
      <p:sp>
        <p:nvSpPr>
          <p:cNvPr id="6" name="Espace réservé du contenu 5"/>
          <p:cNvSpPr>
            <a:spLocks noGrp="1"/>
          </p:cNvSpPr>
          <p:nvPr>
            <p:ph sz="quarter" idx="10" hasCustomPrompt="1"/>
            <p:custDataLst>
              <p:tags r:id="rId5"/>
            </p:custDataLst>
          </p:nvPr>
        </p:nvSpPr>
        <p:spPr>
          <a:xfrm>
            <a:off x="2641803" y="1442607"/>
            <a:ext cx="4099728"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extLst>
      <p:ext uri="{BB962C8B-B14F-4D97-AF65-F5344CB8AC3E}">
        <p14:creationId xmlns:p14="http://schemas.microsoft.com/office/powerpoint/2010/main" val="438486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2594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70"/>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4523761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2696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6"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61325289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7992"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1846"/>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1846"/>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23359879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9016"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662"/>
            </a:lvl1pPr>
            <a:lvl2pPr>
              <a:defRPr sz="1477"/>
            </a:lvl2pPr>
            <a:lvl3pPr>
              <a:defRPr sz="1292"/>
            </a:lvl3pPr>
            <a:lvl4pPr>
              <a:defRPr sz="1108"/>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662"/>
            </a:lvl1pPr>
            <a:lvl2pPr>
              <a:defRPr sz="1477"/>
            </a:lvl2pPr>
            <a:lvl3pPr>
              <a:defRPr sz="1292"/>
            </a:lvl3pPr>
            <a:lvl4pPr>
              <a:defRPr sz="1108"/>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35201546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19261"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108"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0"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512164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004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8207060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0" name="Image 19" descr="ppt_Business_shutterstock_95102881.jpg"/>
          <p:cNvPicPr>
            <a:picLocks noChangeAspect="1"/>
          </p:cNvPicPr>
          <p:nvPr/>
        </p:nvPicPr>
        <p:blipFill>
          <a:blip r:embed="rId9" cstate="email"/>
          <a:stretch>
            <a:fillRect/>
          </a:stretch>
        </p:blipFill>
        <p:spPr>
          <a:xfrm>
            <a:off x="0" y="0"/>
            <a:ext cx="9144000" cy="6600998"/>
          </a:xfrm>
          <a:prstGeom prst="rect">
            <a:avLst/>
          </a:prstGeom>
        </p:spPr>
      </p:pic>
      <p:sp>
        <p:nvSpPr>
          <p:cNvPr id="18" name="Rectangle 17"/>
          <p:cNvSpPr/>
          <p:nvPr>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p:custDataLst>
              <p:tags r:id="rId3"/>
            </p:custDataLst>
          </p:nvPr>
        </p:nvSpPr>
        <p:spPr bwMode="auto">
          <a:xfrm>
            <a:off x="3" y="1"/>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p:nvPicPr>
        <p:blipFill>
          <a:blip r:embed="rId10" cstate="print"/>
          <a:stretch>
            <a:fillRect/>
          </a:stretch>
        </p:blipFill>
        <p:spPr>
          <a:xfrm>
            <a:off x="679098" y="658705"/>
            <a:ext cx="2658462" cy="686046"/>
          </a:xfrm>
          <a:prstGeom prst="rect">
            <a:avLst/>
          </a:prstGeom>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3832"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p:custDataLst>
              <p:tags r:id="rId5"/>
            </p:custDataLst>
          </p:nvPr>
        </p:nvPicPr>
        <p:blipFill>
          <a:blip r:embed="rId13" cstate="email"/>
          <a:srcRect/>
          <a:stretch>
            <a:fillRect/>
          </a:stretch>
        </p:blipFill>
        <p:spPr bwMode="auto">
          <a:xfrm>
            <a:off x="6064419" y="6520701"/>
            <a:ext cx="2658462" cy="229351"/>
          </a:xfrm>
          <a:prstGeom prst="rect">
            <a:avLst/>
          </a:prstGeom>
          <a:noFill/>
        </p:spPr>
      </p:pic>
      <p:sp>
        <p:nvSpPr>
          <p:cNvPr id="2" name="Title 1"/>
          <p:cNvSpPr>
            <a:spLocks noGrp="1"/>
          </p:cNvSpPr>
          <p:nvPr>
            <p:ph type="ctrTitle" hasCustomPrompt="1"/>
            <p:custDataLst>
              <p:tags r:id="rId6"/>
            </p:custDataLst>
          </p:nvPr>
        </p:nvSpPr>
        <p:spPr>
          <a:xfrm>
            <a:off x="-1" y="4037612"/>
            <a:ext cx="9142536" cy="1098157"/>
          </a:xfrm>
        </p:spPr>
        <p:txBody>
          <a:bodyPr lIns="720000" tIns="33059" rIns="33059" bIns="33059" anchor="t"/>
          <a:lstStyle>
            <a:lvl1pPr marL="0" indent="0"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3" y="5145571"/>
            <a:ext cx="4553635" cy="947750"/>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hf sldNum="0" hdr="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31064"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9197703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8"/>
          <a:ext cx="135748" cy="143985"/>
        </p:xfrm>
        <a:graphic>
          <a:graphicData uri="http://schemas.openxmlformats.org/presentationml/2006/ole">
            <mc:AlternateContent xmlns:mc="http://schemas.openxmlformats.org/markup-compatibility/2006">
              <mc:Choice xmlns:v="urn:schemas-microsoft-com:vml" Requires="v">
                <p:oleObj spid="_x0000_s32088"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8"/>
                        <a:ext cx="13574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34222" y="1178871"/>
            <a:ext cx="8657294" cy="4643751"/>
          </a:xfrm>
        </p:spPr>
        <p:txBody>
          <a:bodyPr/>
          <a:lstStyle>
            <a:lvl1pPr>
              <a:defRPr sz="2308" b="0"/>
            </a:lvl1pPr>
            <a:lvl2pPr>
              <a:defRPr sz="1939"/>
            </a:lvl2pPr>
            <a:lvl3pPr>
              <a:defRPr sz="1662"/>
            </a:lvl3pPr>
            <a:lvl4pPr>
              <a:defRPr sz="1477"/>
            </a:lvl4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3825518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able of Content-Agenda">
    <p:spTree>
      <p:nvGrpSpPr>
        <p:cNvPr id="1" name=""/>
        <p:cNvGrpSpPr/>
        <p:nvPr/>
      </p:nvGrpSpPr>
      <p:grpSpPr>
        <a:xfrm>
          <a:off x="0" y="0"/>
          <a:ext cx="0" cy="0"/>
          <a:chOff x="0" y="0"/>
          <a:chExt cx="0" cy="0"/>
        </a:xfrm>
      </p:grpSpPr>
      <p:sp>
        <p:nvSpPr>
          <p:cNvPr id="13" name="Rectangle 12"/>
          <p:cNvSpPr/>
          <p:nvPr/>
        </p:nvSpPr>
        <p:spPr>
          <a:xfrm>
            <a:off x="0" y="1"/>
            <a:ext cx="9144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graphicFrame>
        <p:nvGraphicFramePr>
          <p:cNvPr id="7" name="Object 6"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85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p:custDataLst>
              <p:tags r:id="rId4"/>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pic>
        <p:nvPicPr>
          <p:cNvPr id="12" name="Image 11" descr="HandsPanel_shutterstock_72073621.png"/>
          <p:cNvPicPr>
            <a:picLocks noChangeAspect="1"/>
          </p:cNvPicPr>
          <p:nvPr/>
        </p:nvPicPr>
        <p:blipFill>
          <a:blip r:embed="rId9" cstate="email"/>
          <a:srcRect b="8012"/>
          <a:stretch>
            <a:fillRect/>
          </a:stretch>
        </p:blipFill>
        <p:spPr>
          <a:xfrm>
            <a:off x="1" y="855023"/>
            <a:ext cx="9142535" cy="5522026"/>
          </a:xfrm>
          <a:prstGeom prst="rect">
            <a:avLst/>
          </a:prstGeom>
        </p:spPr>
      </p:pic>
      <p:sp>
        <p:nvSpPr>
          <p:cNvPr id="6" name="Espace réservé du contenu 5"/>
          <p:cNvSpPr>
            <a:spLocks noGrp="1"/>
          </p:cNvSpPr>
          <p:nvPr>
            <p:ph sz="quarter" idx="10" hasCustomPrompt="1"/>
            <p:custDataLst>
              <p:tags r:id="rId5"/>
            </p:custDataLst>
          </p:nvPr>
        </p:nvSpPr>
        <p:spPr>
          <a:xfrm>
            <a:off x="2641803" y="1442607"/>
            <a:ext cx="4099728"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587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70"/>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6899"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6"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92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947"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19261"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0"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8.xml"/><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7.xml"/><Relationship Id="rId28" Type="http://schemas.openxmlformats.org/officeDocument/2006/relationships/image" Target="../media/image3.jpeg"/><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 Id="rId27"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slideLayout" Target="../slideLayouts/slideLayout17.xml"/><Relationship Id="rId21" Type="http://schemas.openxmlformats.org/officeDocument/2006/relationships/image" Target="../media/image10.png"/><Relationship Id="rId7" Type="http://schemas.openxmlformats.org/officeDocument/2006/relationships/tags" Target="../tags/tag49.xml"/><Relationship Id="rId12" Type="http://schemas.openxmlformats.org/officeDocument/2006/relationships/tags" Target="../tags/tag54.xml"/><Relationship Id="rId17" Type="http://schemas.openxmlformats.org/officeDocument/2006/relationships/image" Target="../media/image6.emf"/><Relationship Id="rId25" Type="http://schemas.openxmlformats.org/officeDocument/2006/relationships/image" Target="../media/image12.png"/><Relationship Id="rId2" Type="http://schemas.openxmlformats.org/officeDocument/2006/relationships/slideLayout" Target="../slideLayouts/slideLayout16.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1" Type="http://schemas.openxmlformats.org/officeDocument/2006/relationships/slideLayout" Target="../slideLayouts/slideLayout15.xml"/><Relationship Id="rId6" Type="http://schemas.openxmlformats.org/officeDocument/2006/relationships/tags" Target="../tags/tag48.xml"/><Relationship Id="rId11" Type="http://schemas.openxmlformats.org/officeDocument/2006/relationships/tags" Target="../tags/tag53.xml"/><Relationship Id="rId24" Type="http://schemas.openxmlformats.org/officeDocument/2006/relationships/hyperlink" Target="http://www.youtube.com/capgemini" TargetMode="External"/><Relationship Id="rId5" Type="http://schemas.openxmlformats.org/officeDocument/2006/relationships/vmlDrawing" Target="../drawings/vmlDrawing12.vml"/><Relationship Id="rId15" Type="http://schemas.openxmlformats.org/officeDocument/2006/relationships/oleObject" Target="../embeddings/oleObject12.bin"/><Relationship Id="rId23" Type="http://schemas.openxmlformats.org/officeDocument/2006/relationships/image" Target="../media/image11.png"/><Relationship Id="rId28" Type="http://schemas.openxmlformats.org/officeDocument/2006/relationships/image" Target="../media/image5.jpeg"/><Relationship Id="rId10" Type="http://schemas.openxmlformats.org/officeDocument/2006/relationships/tags" Target="../tags/tag52.xml"/><Relationship Id="rId19" Type="http://schemas.openxmlformats.org/officeDocument/2006/relationships/image" Target="../media/image9.png"/><Relationship Id="rId4" Type="http://schemas.openxmlformats.org/officeDocument/2006/relationships/theme" Target="../theme/theme2.xml"/><Relationship Id="rId9" Type="http://schemas.openxmlformats.org/officeDocument/2006/relationships/tags" Target="../tags/tag51.xml"/><Relationship Id="rId14" Type="http://schemas.openxmlformats.org/officeDocument/2006/relationships/tags" Target="../tags/tag56.xml"/><Relationship Id="rId22" Type="http://schemas.openxmlformats.org/officeDocument/2006/relationships/hyperlink" Target="http://www.twitter.com/capgemini" TargetMode="External"/><Relationship Id="rId27" Type="http://schemas.openxmlformats.org/officeDocument/2006/relationships/image" Target="../media/image13.gif"/></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20.xml"/><Relationship Id="rId7" Type="http://schemas.openxmlformats.org/officeDocument/2006/relationships/oleObject" Target="../embeddings/oleObject16.bin"/><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ags" Target="../tags/tag65.xml"/><Relationship Id="rId5" Type="http://schemas.openxmlformats.org/officeDocument/2006/relationships/vmlDrawing" Target="../drawings/vmlDrawing16.v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vmlDrawing" Target="../drawings/vmlDrawing20.vml"/><Relationship Id="rId18" Type="http://schemas.openxmlformats.org/officeDocument/2006/relationships/tags" Target="../tags/tag79.xml"/><Relationship Id="rId3" Type="http://schemas.openxmlformats.org/officeDocument/2006/relationships/slideLayout" Target="../slideLayouts/slideLayout23.xml"/><Relationship Id="rId21" Type="http://schemas.openxmlformats.org/officeDocument/2006/relationships/tags" Target="../tags/tag82.xml"/><Relationship Id="rId7" Type="http://schemas.openxmlformats.org/officeDocument/2006/relationships/slideLayout" Target="../slideLayouts/slideLayout27.xml"/><Relationship Id="rId12" Type="http://schemas.openxmlformats.org/officeDocument/2006/relationships/theme" Target="../theme/theme4.xml"/><Relationship Id="rId17" Type="http://schemas.openxmlformats.org/officeDocument/2006/relationships/tags" Target="../tags/tag78.xml"/><Relationship Id="rId2" Type="http://schemas.openxmlformats.org/officeDocument/2006/relationships/slideLayout" Target="../slideLayouts/slideLayout22.xml"/><Relationship Id="rId16" Type="http://schemas.openxmlformats.org/officeDocument/2006/relationships/tags" Target="../tags/tag77.xml"/><Relationship Id="rId20" Type="http://schemas.openxmlformats.org/officeDocument/2006/relationships/tags" Target="../tags/tag81.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image" Target="../media/image2.jpeg"/><Relationship Id="rId5" Type="http://schemas.openxmlformats.org/officeDocument/2006/relationships/slideLayout" Target="../slideLayouts/slideLayout25.xml"/><Relationship Id="rId15" Type="http://schemas.openxmlformats.org/officeDocument/2006/relationships/tags" Target="../tags/tag76.xml"/><Relationship Id="rId23" Type="http://schemas.openxmlformats.org/officeDocument/2006/relationships/image" Target="../media/image1.emf"/><Relationship Id="rId10" Type="http://schemas.openxmlformats.org/officeDocument/2006/relationships/slideLayout" Target="../slideLayouts/slideLayout30.xml"/><Relationship Id="rId19" Type="http://schemas.openxmlformats.org/officeDocument/2006/relationships/tags" Target="../tags/tag8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ags" Target="../tags/tag75.xml"/><Relationship Id="rId22" Type="http://schemas.openxmlformats.org/officeDocument/2006/relationships/oleObject" Target="../embeddings/oleObject20.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7"/>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786" name="think-cell Slide" r:id="rId25" imgW="360" imgH="360" progId="">
                  <p:embed/>
                </p:oleObj>
              </mc:Choice>
              <mc:Fallback>
                <p:oleObj name="think-cell Slide" r:id="rId25" imgW="360" imgH="360" progId="">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8"/>
            </p:custDataLst>
          </p:nvPr>
        </p:nvSpPr>
        <p:spPr>
          <a:xfrm>
            <a:off x="3" y="1"/>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9"/>
            </p:custDataLst>
          </p:nvPr>
        </p:nvSpPr>
        <p:spPr>
          <a:xfrm>
            <a:off x="298518"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0"/>
            </p:custDataLst>
          </p:nvPr>
        </p:nvSpPr>
        <p:spPr>
          <a:xfrm>
            <a:off x="8827278"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1"/>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22"/>
            </p:custDataLst>
          </p:nvPr>
        </p:nvSpPr>
        <p:spPr bwMode="auto">
          <a:xfrm>
            <a:off x="6223230" y="6623408"/>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2016. All Rights Reserved</a:t>
            </a:r>
          </a:p>
        </p:txBody>
      </p:sp>
      <p:sp>
        <p:nvSpPr>
          <p:cNvPr id="13" name="Rectangle 12"/>
          <p:cNvSpPr/>
          <p:nvPr>
            <p:custDataLst>
              <p:tags r:id="rId23"/>
            </p:custDataLst>
          </p:nvPr>
        </p:nvSpPr>
        <p:spPr>
          <a:xfrm>
            <a:off x="6911928" y="6427223"/>
            <a:ext cx="1767281" cy="195814"/>
          </a:xfrm>
          <a:prstGeom prst="rect">
            <a:avLst/>
          </a:prstGeom>
        </p:spPr>
        <p:txBody>
          <a:bodyPr wrap="none" lIns="35997" tIns="35997" rIns="35997" bIns="35997" anchor="b" anchorCtr="0">
            <a:noAutofit/>
          </a:bodyPr>
          <a:lstStyle/>
          <a:p>
            <a:pPr algn="r"/>
            <a:r>
              <a:rPr lang="en-US" sz="800" dirty="0" smtClean="0"/>
              <a:t>GE Data &amp; Analytics Digital Hub</a:t>
            </a:r>
            <a:r>
              <a:rPr lang="en-US" sz="700" dirty="0" smtClean="0">
                <a:solidFill>
                  <a:schemeClr val="tx2"/>
                </a:solidFill>
                <a:latin typeface="+mj-lt"/>
              </a:rPr>
              <a:t> | Jul 2016</a:t>
            </a:r>
            <a:endParaRPr lang="en-US" sz="700" dirty="0">
              <a:solidFill>
                <a:schemeClr val="tx2"/>
              </a:solidFill>
              <a:latin typeface="+mj-lt"/>
            </a:endParaRPr>
          </a:p>
        </p:txBody>
      </p:sp>
      <p:cxnSp>
        <p:nvCxnSpPr>
          <p:cNvPr id="15" name="Straight Connector 5"/>
          <p:cNvCxnSpPr/>
          <p:nvPr>
            <p:custDataLst>
              <p:tags r:id="rId24"/>
            </p:custDataLst>
          </p:nvPr>
        </p:nvCxnSpPr>
        <p:spPr>
          <a:xfrm flipH="1">
            <a:off x="4"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7" cstate="print"/>
          <a:stretch>
            <a:fillRect/>
          </a:stretch>
        </p:blipFill>
        <p:spPr>
          <a:xfrm>
            <a:off x="109095" y="6419982"/>
            <a:ext cx="1329231" cy="343023"/>
          </a:xfrm>
          <a:prstGeom prst="rect">
            <a:avLst/>
          </a:prstGeom>
        </p:spPr>
      </p:pic>
      <p:sp>
        <p:nvSpPr>
          <p:cNvPr id="16" name="TextBox 15"/>
          <p:cNvSpPr txBox="1"/>
          <p:nvPr/>
        </p:nvSpPr>
        <p:spPr>
          <a:xfrm>
            <a:off x="1568854" y="6450496"/>
            <a:ext cx="1378904" cy="253916"/>
          </a:xfrm>
          <a:prstGeom prst="rect">
            <a:avLst/>
          </a:prstGeom>
          <a:noFill/>
        </p:spPr>
        <p:txBody>
          <a:bodyPr wrap="none" rtlCol="0">
            <a:spAutoFit/>
          </a:bodyPr>
          <a:lstStyle/>
          <a:p>
            <a:r>
              <a:rPr lang="en-US" sz="1050" dirty="0" smtClean="0">
                <a:solidFill>
                  <a:srgbClr val="909090">
                    <a:lumMod val="50000"/>
                  </a:srgbClr>
                </a:solidFill>
              </a:rPr>
              <a:t>In collaboration with</a:t>
            </a:r>
          </a:p>
        </p:txBody>
      </p:sp>
      <p:pic>
        <p:nvPicPr>
          <p:cNvPr id="17" name="Picture 16"/>
          <p:cNvPicPr>
            <a:picLocks noChangeAspect="1"/>
          </p:cNvPicPr>
          <p:nvPr/>
        </p:nvPicPr>
        <p:blipFill>
          <a:blip r:embed="rId2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841689" y="6400969"/>
            <a:ext cx="422031" cy="42672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95"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2" r:id="rId12"/>
    <p:sldLayoutId id="2147483673" r:id="rId13"/>
    <p:sldLayoutId id="2147483674" r:id="rId14"/>
  </p:sldLayoutIdLst>
  <p:timing>
    <p:tnLst>
      <p:par>
        <p:cTn id="1" dur="indefinite" restart="never" nodeType="tmRoot"/>
      </p:par>
    </p:tnLst>
  </p:timing>
  <p:hf sldNum="0" hdr="0"/>
  <p:txStyles>
    <p:titleStyle>
      <a:lvl1pPr marL="0" indent="0" algn="l" defTabSz="914342" rtl="0" eaLnBrk="1" latinLnBrk="0" hangingPunct="1">
        <a:lnSpc>
          <a:spcPct val="85000"/>
        </a:lnSpc>
        <a:spcBef>
          <a:spcPct val="0"/>
        </a:spcBef>
        <a:buNone/>
        <a:defRPr sz="26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067" name="think-cell Slide" r:id="rId15" imgW="360" imgH="360" progId="">
                  <p:embed/>
                </p:oleObj>
              </mc:Choice>
              <mc:Fallback>
                <p:oleObj name="think-cell Slide" r:id="rId15" imgW="360" imgH="36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8"/>
            </p:custDataLst>
          </p:nvPr>
        </p:nvPicPr>
        <p:blipFill>
          <a:blip r:embed="rId17" cstate="email"/>
          <a:srcRect/>
          <a:stretch>
            <a:fillRect/>
          </a:stretch>
        </p:blipFill>
        <p:spPr bwMode="auto">
          <a:xfrm>
            <a:off x="5914038" y="1209261"/>
            <a:ext cx="2658462" cy="229353"/>
          </a:xfrm>
          <a:prstGeom prst="rect">
            <a:avLst/>
          </a:prstGeom>
          <a:noFill/>
        </p:spPr>
      </p:pic>
      <p:sp>
        <p:nvSpPr>
          <p:cNvPr id="15" name="Rectangle 14"/>
          <p:cNvSpPr/>
          <p:nvPr>
            <p:custDataLst>
              <p:tags r:id="rId9"/>
            </p:custDataLst>
          </p:nvPr>
        </p:nvSpPr>
        <p:spPr>
          <a:xfrm>
            <a:off x="6049245" y="5457935"/>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8"/>
          </p:cNvPr>
          <p:cNvPicPr>
            <a:picLocks noChangeAspect="1" noChangeArrowheads="1"/>
          </p:cNvPicPr>
          <p:nvPr>
            <p:custDataLst>
              <p:tags r:id="rId10"/>
            </p:custDataLst>
          </p:nvPr>
        </p:nvPicPr>
        <p:blipFill>
          <a:blip r:embed="rId19" cstate="email"/>
          <a:srcRect/>
          <a:stretch>
            <a:fillRect/>
          </a:stretch>
        </p:blipFill>
        <p:spPr bwMode="auto">
          <a:xfrm>
            <a:off x="7098352" y="5932547"/>
            <a:ext cx="256821" cy="263770"/>
          </a:xfrm>
          <a:prstGeom prst="rect">
            <a:avLst/>
          </a:prstGeom>
          <a:noFill/>
        </p:spPr>
      </p:pic>
      <p:pic>
        <p:nvPicPr>
          <p:cNvPr id="17" name="Picture 4" descr="C:\Users\UserSim\Desktop\DS_icons\128x128 shadows\linkedin.png">
            <a:hlinkClick r:id="rId20"/>
          </p:cNvPr>
          <p:cNvPicPr>
            <a:picLocks noChangeAspect="1" noChangeArrowheads="1"/>
          </p:cNvPicPr>
          <p:nvPr>
            <p:custDataLst>
              <p:tags r:id="rId11"/>
            </p:custDataLst>
          </p:nvPr>
        </p:nvPicPr>
        <p:blipFill>
          <a:blip r:embed="rId21" cstate="email"/>
          <a:srcRect/>
          <a:stretch>
            <a:fillRect/>
          </a:stretch>
        </p:blipFill>
        <p:spPr bwMode="auto">
          <a:xfrm>
            <a:off x="7407960" y="5932547"/>
            <a:ext cx="259674" cy="266700"/>
          </a:xfrm>
          <a:prstGeom prst="rect">
            <a:avLst/>
          </a:prstGeom>
          <a:noFill/>
        </p:spPr>
      </p:pic>
      <p:pic>
        <p:nvPicPr>
          <p:cNvPr id="18" name="Picture 5" descr="C:\Users\UserSim\Desktop\DS_icons\128x128 shadows\twitter.png">
            <a:hlinkClick r:id="rId22"/>
          </p:cNvPr>
          <p:cNvPicPr>
            <a:picLocks noChangeAspect="1" noChangeArrowheads="1"/>
          </p:cNvPicPr>
          <p:nvPr>
            <p:custDataLst>
              <p:tags r:id="rId12"/>
            </p:custDataLst>
          </p:nvPr>
        </p:nvPicPr>
        <p:blipFill>
          <a:blip r:embed="rId23" cstate="email"/>
          <a:srcRect/>
          <a:stretch>
            <a:fillRect/>
          </a:stretch>
        </p:blipFill>
        <p:spPr bwMode="auto">
          <a:xfrm>
            <a:off x="7988626" y="5932547"/>
            <a:ext cx="259674" cy="266700"/>
          </a:xfrm>
          <a:prstGeom prst="rect">
            <a:avLst/>
          </a:prstGeom>
          <a:noFill/>
        </p:spPr>
      </p:pic>
      <p:pic>
        <p:nvPicPr>
          <p:cNvPr id="19" name="Picture 6" descr="C:\Users\UserSim\Desktop\DS_icons\128x128 shadows\youtube.png">
            <a:hlinkClick r:id="rId24"/>
          </p:cNvPr>
          <p:cNvPicPr>
            <a:picLocks noChangeAspect="1" noChangeArrowheads="1"/>
          </p:cNvPicPr>
          <p:nvPr>
            <p:custDataLst>
              <p:tags r:id="rId13"/>
            </p:custDataLst>
          </p:nvPr>
        </p:nvPicPr>
        <p:blipFill>
          <a:blip r:embed="rId25" cstate="email"/>
          <a:srcRect/>
          <a:stretch>
            <a:fillRect/>
          </a:stretch>
        </p:blipFill>
        <p:spPr bwMode="auto">
          <a:xfrm>
            <a:off x="8301091" y="5932547"/>
            <a:ext cx="259674" cy="266700"/>
          </a:xfrm>
          <a:prstGeom prst="rect">
            <a:avLst/>
          </a:prstGeom>
          <a:noFill/>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7720424" y="5932554"/>
            <a:ext cx="215411"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8" cstate="print"/>
          <a:stretch>
            <a:fillRect/>
          </a:stretch>
        </p:blipFill>
        <p:spPr>
          <a:xfrm>
            <a:off x="690063" y="1014965"/>
            <a:ext cx="2658462" cy="686046"/>
          </a:xfrm>
          <a:prstGeom prst="rect">
            <a:avLst/>
          </a:prstGeom>
        </p:spPr>
      </p:pic>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Lst>
  <p:timing>
    <p:tnLst>
      <p:par>
        <p:cTn id="1" dur="indefinite" restart="never" nodeType="tmRoot"/>
      </p:par>
    </p:tnLst>
  </p:timing>
  <p:hf sldNum="0" hdr="0" ft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16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Lst>
  <p:hf sldNum="0" hdr="0" ft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1849" name="think-cell Slide" r:id="rId22" imgW="360" imgH="360" progId="">
                  <p:embed/>
                </p:oleObj>
              </mc:Choice>
              <mc:Fallback>
                <p:oleObj name="think-cell Slide" r:id="rId22" imgW="360" imgH="360" progId="">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5"/>
            </p:custDataLst>
          </p:nvPr>
        </p:nvSpPr>
        <p:spPr>
          <a:xfrm>
            <a:off x="3" y="1"/>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6"/>
            </p:custDataLst>
          </p:nvPr>
        </p:nvSpPr>
        <p:spPr>
          <a:xfrm>
            <a:off x="298518"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7"/>
            </p:custDataLst>
          </p:nvPr>
        </p:nvSpPr>
        <p:spPr>
          <a:xfrm>
            <a:off x="8832087" y="6665859"/>
            <a:ext cx="100990" cy="99386"/>
          </a:xfrm>
          <a:prstGeom prst="rect">
            <a:avLst/>
          </a:prstGeom>
          <a:noFill/>
        </p:spPr>
        <p:txBody>
          <a:bodyPr wrap="none" lIns="0" tIns="0" rIns="0" bIns="0" rtlCol="0" anchor="ctr">
            <a:spAutoFit/>
          </a:bodyPr>
          <a:lstStyle/>
          <a:p>
            <a:pPr algn="ctr" defTabSz="884105"/>
            <a:fld id="{6A895693-0027-4F28-9367-92E39A51F51C}" type="slidenum">
              <a:rPr lang="en-US" sz="646" smtClean="0">
                <a:solidFill>
                  <a:srgbClr val="9F958F"/>
                </a:solidFill>
              </a:rPr>
              <a:pPr algn="ctr" defTabSz="884105"/>
              <a:t>‹#›</a:t>
            </a:fld>
            <a:endParaRPr lang="en-US" sz="646" dirty="0">
              <a:solidFill>
                <a:srgbClr val="9F958F"/>
              </a:solidFill>
            </a:endParaRPr>
          </a:p>
        </p:txBody>
      </p:sp>
      <p:sp>
        <p:nvSpPr>
          <p:cNvPr id="9" name="Freeform 4"/>
          <p:cNvSpPr>
            <a:spLocks/>
          </p:cNvSpPr>
          <p:nvPr>
            <p:custDataLst>
              <p:tags r:id="rId18"/>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00264A"/>
              </a:solidFill>
            </a:endParaRPr>
          </a:p>
        </p:txBody>
      </p:sp>
      <p:sp>
        <p:nvSpPr>
          <p:cNvPr id="12" name="Rectangle 11"/>
          <p:cNvSpPr>
            <a:spLocks noChangeArrowheads="1"/>
          </p:cNvSpPr>
          <p:nvPr>
            <p:custDataLst>
              <p:tags r:id="rId19"/>
            </p:custDataLst>
          </p:nvPr>
        </p:nvSpPr>
        <p:spPr bwMode="auto">
          <a:xfrm>
            <a:off x="6223230" y="6623408"/>
            <a:ext cx="2455979" cy="183503"/>
          </a:xfrm>
          <a:prstGeom prst="rect">
            <a:avLst/>
          </a:prstGeom>
          <a:noFill/>
          <a:ln w="19050">
            <a:noFill/>
            <a:miter lim="800000"/>
            <a:headEnd/>
            <a:tailEnd/>
          </a:ln>
          <a:effectLst/>
        </p:spPr>
        <p:txBody>
          <a:bodyPr wrap="square" lIns="33228" tIns="33228" rIns="33228" bIns="33228" anchor="b" anchorCtr="0">
            <a:noAutofit/>
          </a:bodyPr>
          <a:lstStyle/>
          <a:p>
            <a:pPr algn="r" defTabSz="918895" eaLnBrk="0" hangingPunct="0">
              <a:lnSpc>
                <a:spcPct val="90000"/>
              </a:lnSpc>
              <a:spcBef>
                <a:spcPct val="10000"/>
              </a:spcBef>
              <a:defRPr/>
            </a:pPr>
            <a:r>
              <a:rPr lang="en-US" altLang="en-US" sz="554" dirty="0" smtClean="0">
                <a:solidFill>
                  <a:srgbClr val="9F958F"/>
                </a:solidFill>
                <a:cs typeface="Helvetica Light"/>
              </a:rPr>
              <a:t>Copyright © Capgemini 2016. All Rights Reserved</a:t>
            </a:r>
          </a:p>
        </p:txBody>
      </p:sp>
      <p:sp>
        <p:nvSpPr>
          <p:cNvPr id="13" name="Rectangle 12"/>
          <p:cNvSpPr/>
          <p:nvPr>
            <p:custDataLst>
              <p:tags r:id="rId20"/>
            </p:custDataLst>
          </p:nvPr>
        </p:nvSpPr>
        <p:spPr>
          <a:xfrm>
            <a:off x="6911928" y="6427223"/>
            <a:ext cx="1767281" cy="195814"/>
          </a:xfrm>
          <a:prstGeom prst="rect">
            <a:avLst/>
          </a:prstGeom>
        </p:spPr>
        <p:txBody>
          <a:bodyPr wrap="none" lIns="33228" tIns="33228" rIns="33228" bIns="33228" anchor="b" anchorCtr="0">
            <a:noAutofit/>
          </a:bodyPr>
          <a:lstStyle/>
          <a:p>
            <a:pPr algn="r" defTabSz="884105"/>
            <a:r>
              <a:rPr lang="en-US" sz="646" dirty="0" smtClean="0">
                <a:solidFill>
                  <a:srgbClr val="9F958F"/>
                </a:solidFill>
              </a:rPr>
              <a:t>GE Healthcare| Oct 2016 </a:t>
            </a:r>
            <a:endParaRPr lang="en-US" sz="646" dirty="0">
              <a:solidFill>
                <a:srgbClr val="9F958F"/>
              </a:solidFill>
            </a:endParaRPr>
          </a:p>
        </p:txBody>
      </p:sp>
      <p:cxnSp>
        <p:nvCxnSpPr>
          <p:cNvPr id="15" name="Straight Connector 5"/>
          <p:cNvCxnSpPr/>
          <p:nvPr>
            <p:custDataLst>
              <p:tags r:id="rId21"/>
            </p:custDataLst>
          </p:nvPr>
        </p:nvCxnSpPr>
        <p:spPr>
          <a:xfrm flipH="1">
            <a:off x="4"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4" cstate="print"/>
          <a:stretch>
            <a:fillRect/>
          </a:stretch>
        </p:blipFill>
        <p:spPr>
          <a:xfrm>
            <a:off x="109095" y="6419982"/>
            <a:ext cx="1329231" cy="343023"/>
          </a:xfrm>
          <a:prstGeom prst="rect">
            <a:avLst/>
          </a:prstGeom>
        </p:spPr>
      </p:pic>
    </p:spTree>
    <p:extLst>
      <p:ext uri="{BB962C8B-B14F-4D97-AF65-F5344CB8AC3E}">
        <p14:creationId xmlns:p14="http://schemas.microsoft.com/office/powerpoint/2010/main" val="382492461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iming>
    <p:tnLst>
      <p:par>
        <p:cTn id="1" dur="indefinite" restart="never" nodeType="tmRoot"/>
      </p:par>
    </p:tnLst>
  </p:timing>
  <p:hf sldNum="0" hdr="0" ftr="0"/>
  <p:txStyles>
    <p:titleStyle>
      <a:lvl1pPr marL="0" indent="0" algn="l" defTabSz="844029" rtl="0" eaLnBrk="1" latinLnBrk="0" hangingPunct="1">
        <a:lnSpc>
          <a:spcPct val="85000"/>
        </a:lnSpc>
        <a:spcBef>
          <a:spcPct val="0"/>
        </a:spcBef>
        <a:buNone/>
        <a:defRPr sz="2400" b="0" kern="1200">
          <a:solidFill>
            <a:schemeClr val="tx1"/>
          </a:solidFill>
          <a:latin typeface="+mj-lt"/>
          <a:ea typeface="+mj-ea"/>
          <a:cs typeface="+mj-cs"/>
        </a:defRPr>
      </a:lvl1pPr>
    </p:titleStyle>
    <p:bodyStyle>
      <a:lvl1pPr marL="153409" indent="-153409" algn="l" defTabSz="844029" rtl="0" eaLnBrk="1" latinLnBrk="0" hangingPunct="1">
        <a:lnSpc>
          <a:spcPct val="90000"/>
        </a:lnSpc>
        <a:spcBef>
          <a:spcPts val="0"/>
        </a:spcBef>
        <a:spcAft>
          <a:spcPts val="554"/>
        </a:spcAft>
        <a:buClr>
          <a:schemeClr val="accent5"/>
        </a:buClr>
        <a:buFont typeface="Wingdings" pitchFamily="2" charset="2"/>
        <a:buChar char="§"/>
        <a:defRPr sz="2031" b="0" kern="1200">
          <a:solidFill>
            <a:schemeClr val="tx2">
              <a:lumMod val="50000"/>
            </a:schemeClr>
          </a:solidFill>
          <a:latin typeface="+mn-lt"/>
          <a:ea typeface="+mn-ea"/>
          <a:cs typeface="+mn-cs"/>
        </a:defRPr>
      </a:lvl1pPr>
      <a:lvl2pPr marL="328254" indent="-167058" algn="l" defTabSz="844029" rtl="0" eaLnBrk="1" latinLnBrk="0" hangingPunct="1">
        <a:lnSpc>
          <a:spcPct val="90000"/>
        </a:lnSpc>
        <a:spcBef>
          <a:spcPts val="0"/>
        </a:spcBef>
        <a:spcAft>
          <a:spcPts val="554"/>
        </a:spcAft>
        <a:buClr>
          <a:schemeClr val="accent3"/>
        </a:buClr>
        <a:buFont typeface="Wingdings" pitchFamily="2" charset="2"/>
        <a:buChar char="§"/>
        <a:defRPr sz="1662" kern="1200">
          <a:solidFill>
            <a:schemeClr val="tx2">
              <a:lumMod val="50000"/>
            </a:schemeClr>
          </a:solidFill>
          <a:latin typeface="+mn-lt"/>
          <a:ea typeface="+mn-ea"/>
          <a:cs typeface="+mn-cs"/>
        </a:defRPr>
      </a:lvl2pPr>
      <a:lvl3pPr marL="495312" indent="-152404" algn="l" defTabSz="844029" rtl="0" eaLnBrk="1" latinLnBrk="0" hangingPunct="1">
        <a:lnSpc>
          <a:spcPct val="90000"/>
        </a:lnSpc>
        <a:spcBef>
          <a:spcPts val="0"/>
        </a:spcBef>
        <a:spcAft>
          <a:spcPts val="554"/>
        </a:spcAft>
        <a:buClr>
          <a:schemeClr val="accent2"/>
        </a:buClr>
        <a:buFont typeface="Arial" pitchFamily="34" charset="0"/>
        <a:buChar char="•"/>
        <a:tabLst/>
        <a:defRPr sz="1477" kern="1200">
          <a:solidFill>
            <a:schemeClr val="tx2">
              <a:lumMod val="50000"/>
            </a:schemeClr>
          </a:solidFill>
          <a:latin typeface="+mn-lt"/>
          <a:ea typeface="+mn-ea"/>
          <a:cs typeface="+mn-cs"/>
        </a:defRPr>
      </a:lvl3pPr>
      <a:lvl4pPr marL="656509" indent="-152404" algn="l" defTabSz="844029" rtl="0" eaLnBrk="1" latinLnBrk="0" hangingPunct="1">
        <a:lnSpc>
          <a:spcPct val="90000"/>
        </a:lnSpc>
        <a:spcBef>
          <a:spcPts val="0"/>
        </a:spcBef>
        <a:spcAft>
          <a:spcPts val="554"/>
        </a:spcAft>
        <a:buClr>
          <a:schemeClr val="bg2"/>
        </a:buClr>
        <a:buFont typeface="Arial" pitchFamily="34" charset="0"/>
        <a:buChar char="–"/>
        <a:tabLst/>
        <a:defRPr sz="1292" kern="1200">
          <a:solidFill>
            <a:schemeClr val="tx2">
              <a:lumMod val="50000"/>
            </a:schemeClr>
          </a:solidFill>
          <a:latin typeface="+mn-lt"/>
          <a:ea typeface="+mn-ea"/>
          <a:cs typeface="+mn-cs"/>
        </a:defRPr>
      </a:lvl4pPr>
      <a:lvl5pPr marL="1485844" indent="-178770" algn="l" defTabSz="844029" rtl="0" eaLnBrk="1" latinLnBrk="0" hangingPunct="1">
        <a:spcBef>
          <a:spcPts val="0"/>
        </a:spcBef>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7.png"/><Relationship Id="rId1" Type="http://schemas.openxmlformats.org/officeDocument/2006/relationships/slideLayout" Target="../slideLayouts/slideLayout29.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9.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9.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7.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en-US" sz="3200" dirty="0" smtClean="0"/>
              <a:t>GEHC SDT Weekly Status Report </a:t>
            </a:r>
            <a:endParaRPr lang="en-GB" sz="3200" dirty="0">
              <a:solidFill>
                <a:schemeClr val="accent1"/>
              </a:solidFill>
            </a:endParaRPr>
          </a:p>
        </p:txBody>
      </p:sp>
      <p:sp>
        <p:nvSpPr>
          <p:cNvPr id="2" name="Text Placeholder 1"/>
          <p:cNvSpPr>
            <a:spLocks noGrp="1"/>
          </p:cNvSpPr>
          <p:nvPr>
            <p:ph type="body" sz="quarter" idx="10"/>
          </p:nvPr>
        </p:nvSpPr>
        <p:spPr/>
        <p:txBody>
          <a:bodyPr/>
          <a:lstStyle/>
          <a:p>
            <a:r>
              <a:rPr lang="en-US" dirty="0" smtClean="0"/>
              <a:t>03/23/17</a:t>
            </a:r>
            <a:endParaRPr lang="en-US" dirty="0"/>
          </a:p>
        </p:txBody>
      </p:sp>
    </p:spTree>
    <p:extLst>
      <p:ext uri="{BB962C8B-B14F-4D97-AF65-F5344CB8AC3E}">
        <p14:creationId xmlns:p14="http://schemas.microsoft.com/office/powerpoint/2010/main" val="28188860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 y="1"/>
            <a:ext cx="9143999" cy="1002135"/>
          </a:xfrm>
        </p:spPr>
        <p:txBody>
          <a:bodyPr/>
          <a:lstStyle/>
          <a:p>
            <a:r>
              <a:rPr lang="en-US" dirty="0">
                <a:latin typeface="Candara" panose="020E0502030303020204" pitchFamily="34" charset="0"/>
              </a:rPr>
              <a:t>Incident Update</a:t>
            </a:r>
          </a:p>
        </p:txBody>
      </p:sp>
      <p:sp>
        <p:nvSpPr>
          <p:cNvPr id="4" name="TextBox 42"/>
          <p:cNvSpPr txBox="1"/>
          <p:nvPr/>
        </p:nvSpPr>
        <p:spPr>
          <a:xfrm>
            <a:off x="4421603" y="4520869"/>
            <a:ext cx="4235509" cy="1328023"/>
          </a:xfrm>
          <a:prstGeom prst="roundRect">
            <a:avLst/>
          </a:prstGeom>
          <a:solidFill>
            <a:srgbClr val="E6E8F2"/>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smtClean="0">
              <a:latin typeface="Candara" panose="020E0502030303020204" pitchFamily="34" charset="0"/>
            </a:endParaRPr>
          </a:p>
          <a:p>
            <a:endParaRPr lang="en-US" sz="1200" dirty="0">
              <a:latin typeface="Candara" panose="020E0502030303020204" pitchFamily="34" charset="0"/>
            </a:endParaRPr>
          </a:p>
          <a:p>
            <a:pPr>
              <a:buFont typeface="Wingdings" pitchFamily="2" charset="2"/>
              <a:buChar char="q"/>
            </a:pPr>
            <a:endParaRPr lang="en-US" sz="1200" dirty="0" smtClean="0">
              <a:solidFill>
                <a:srgbClr val="000000"/>
              </a:solidFill>
              <a:latin typeface="Candara" panose="020E0502030303020204" pitchFamily="34" charset="0"/>
              <a:cs typeface="Calibri" pitchFamily="34" charset="0"/>
            </a:endParaRPr>
          </a:p>
          <a:p>
            <a:pPr>
              <a:buFont typeface="Wingdings" pitchFamily="2" charset="2"/>
              <a:buChar char="q"/>
            </a:pPr>
            <a:r>
              <a:rPr lang="en-US" sz="1200" dirty="0" smtClean="0">
                <a:solidFill>
                  <a:srgbClr val="000000"/>
                </a:solidFill>
                <a:latin typeface="Candara" panose="020E0502030303020204" pitchFamily="34" charset="0"/>
                <a:cs typeface="Calibri" pitchFamily="34" charset="0"/>
              </a:rPr>
              <a:t> 8 incident tickets are resolved/closed</a:t>
            </a:r>
          </a:p>
          <a:p>
            <a:pPr>
              <a:buFont typeface="Wingdings" pitchFamily="2" charset="2"/>
              <a:buChar char="q"/>
            </a:pPr>
            <a:r>
              <a:rPr lang="en-US" sz="1200" dirty="0" smtClean="0">
                <a:solidFill>
                  <a:srgbClr val="000000"/>
                </a:solidFill>
                <a:latin typeface="Candara" panose="020E0502030303020204" pitchFamily="34" charset="0"/>
                <a:cs typeface="Calibri" pitchFamily="34" charset="0"/>
              </a:rPr>
              <a:t> 16  Awaiting 3</a:t>
            </a:r>
            <a:r>
              <a:rPr lang="en-US" sz="1200" baseline="30000" dirty="0" smtClean="0">
                <a:solidFill>
                  <a:srgbClr val="000000"/>
                </a:solidFill>
                <a:latin typeface="Candara" panose="020E0502030303020204" pitchFamily="34" charset="0"/>
                <a:cs typeface="Calibri" pitchFamily="34" charset="0"/>
              </a:rPr>
              <a:t>rd</a:t>
            </a:r>
            <a:r>
              <a:rPr lang="en-US" sz="1200" dirty="0" smtClean="0">
                <a:solidFill>
                  <a:srgbClr val="000000"/>
                </a:solidFill>
                <a:latin typeface="Candara" panose="020E0502030303020204" pitchFamily="34" charset="0"/>
                <a:cs typeface="Calibri" pitchFamily="34" charset="0"/>
              </a:rPr>
              <a:t> party </a:t>
            </a:r>
          </a:p>
          <a:p>
            <a:pPr>
              <a:buFont typeface="Wingdings" pitchFamily="2" charset="2"/>
              <a:buChar char="q"/>
            </a:pPr>
            <a:r>
              <a:rPr lang="en-US" sz="1200" dirty="0">
                <a:solidFill>
                  <a:srgbClr val="000000"/>
                </a:solidFill>
                <a:latin typeface="Candara" panose="020E0502030303020204" pitchFamily="34" charset="0"/>
                <a:cs typeface="Calibri" pitchFamily="34" charset="0"/>
              </a:rPr>
              <a:t> </a:t>
            </a:r>
            <a:r>
              <a:rPr lang="en-US" sz="1200" dirty="0" smtClean="0">
                <a:solidFill>
                  <a:srgbClr val="000000"/>
                </a:solidFill>
                <a:latin typeface="Candara" panose="020E0502030303020204" pitchFamily="34" charset="0"/>
                <a:cs typeface="Calibri" pitchFamily="34" charset="0"/>
              </a:rPr>
              <a:t> 5 Awaiting User Info</a:t>
            </a:r>
            <a:endParaRPr lang="en-US" sz="1200" dirty="0">
              <a:solidFill>
                <a:srgbClr val="000000"/>
              </a:solidFill>
              <a:latin typeface="Candara" panose="020E0502030303020204" pitchFamily="34" charset="0"/>
              <a:cs typeface="Calibri" pitchFamily="34" charset="0"/>
            </a:endParaRPr>
          </a:p>
        </p:txBody>
      </p:sp>
      <p:pic>
        <p:nvPicPr>
          <p:cNvPr id="5" name="Picture 4" descr="blue popout.png"/>
          <p:cNvPicPr>
            <a:picLocks noChangeAspect="1"/>
          </p:cNvPicPr>
          <p:nvPr/>
        </p:nvPicPr>
        <p:blipFill>
          <a:blip r:embed="rId2" cstate="email"/>
          <a:stretch>
            <a:fillRect/>
          </a:stretch>
        </p:blipFill>
        <p:spPr>
          <a:xfrm>
            <a:off x="4409246" y="4449575"/>
            <a:ext cx="4293411" cy="553068"/>
          </a:xfrm>
          <a:prstGeom prst="rect">
            <a:avLst/>
          </a:prstGeom>
        </p:spPr>
      </p:pic>
      <p:sp>
        <p:nvSpPr>
          <p:cNvPr id="6" name="TextBox 5"/>
          <p:cNvSpPr txBox="1"/>
          <p:nvPr/>
        </p:nvSpPr>
        <p:spPr>
          <a:xfrm>
            <a:off x="5621932" y="4556832"/>
            <a:ext cx="1834849" cy="338554"/>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a:t>
            </a:r>
            <a:endParaRPr lang="en-US" sz="1600" b="1" dirty="0">
              <a:solidFill>
                <a:schemeClr val="bg1"/>
              </a:solidFill>
              <a:latin typeface="Candara" panose="020E0502030303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531980243"/>
              </p:ext>
            </p:extLst>
          </p:nvPr>
        </p:nvGraphicFramePr>
        <p:xfrm>
          <a:off x="366405" y="4144857"/>
          <a:ext cx="3673331" cy="2078521"/>
        </p:xfrm>
        <a:graphic>
          <a:graphicData uri="http://schemas.openxmlformats.org/drawingml/2006/table">
            <a:tbl>
              <a:tblPr/>
              <a:tblGrid>
                <a:gridCol w="2013047"/>
                <a:gridCol w="843563"/>
                <a:gridCol w="816721"/>
              </a:tblGrid>
              <a:tr h="196182">
                <a:tc>
                  <a:txBody>
                    <a:bodyPr/>
                    <a:lstStyle/>
                    <a:p>
                      <a:pPr algn="l" fontAlgn="b"/>
                      <a:r>
                        <a:rPr lang="en-US" sz="1000" b="1" i="0" u="none" strike="noStrike" dirty="0" smtClean="0">
                          <a:solidFill>
                            <a:srgbClr val="FFFFFF"/>
                          </a:solidFill>
                          <a:effectLst/>
                          <a:latin typeface="Arial"/>
                        </a:rPr>
                        <a:t>Status</a:t>
                      </a:r>
                      <a:endParaRPr lang="en-US" sz="1000" b="1" i="0" u="none" strike="noStrike" dirty="0">
                        <a:solidFill>
                          <a:srgbClr val="FFFFFF"/>
                        </a:solidFill>
                        <a:effectLst/>
                        <a:latin typeface="Arial"/>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1" i="0" u="none" strike="noStrike">
                          <a:solidFill>
                            <a:srgbClr val="FFFFFF"/>
                          </a:solidFill>
                          <a:effectLst/>
                          <a:latin typeface="Arial"/>
                        </a:rPr>
                        <a:t>Last Week</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1" i="0" u="none" strike="noStrike">
                          <a:solidFill>
                            <a:srgbClr val="FFFFFF"/>
                          </a:solidFill>
                          <a:effectLst/>
                          <a:latin typeface="Arial"/>
                        </a:rPr>
                        <a:t>This week</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264461">
                <a:tc>
                  <a:txBody>
                    <a:bodyPr/>
                    <a:lstStyle/>
                    <a:p>
                      <a:pPr algn="l" fontAlgn="b"/>
                      <a:r>
                        <a:rPr lang="en-US" sz="1200" b="0" i="0" u="none" strike="noStrike" dirty="0">
                          <a:effectLst/>
                          <a:latin typeface="Arial"/>
                        </a:rPr>
                        <a:t>Active</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Arial"/>
                        </a:rPr>
                        <a:t>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smtClean="0">
                          <a:effectLst/>
                          <a:latin typeface="Arial"/>
                        </a:rPr>
                        <a:t>0</a:t>
                      </a:r>
                      <a:endParaRPr lang="en-US" sz="1200" b="0" i="0" u="none" strike="noStrike" dirty="0">
                        <a:effectLst/>
                        <a:latin typeface="Arial"/>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264461">
                <a:tc>
                  <a:txBody>
                    <a:bodyPr/>
                    <a:lstStyle/>
                    <a:p>
                      <a:pPr algn="l" fontAlgn="b"/>
                      <a:r>
                        <a:rPr lang="en-US" sz="1200" b="0" i="0" u="none" strike="noStrike" dirty="0">
                          <a:effectLst/>
                          <a:latin typeface="Arial"/>
                        </a:rPr>
                        <a:t>Awaiting 3rd Party</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Arial"/>
                        </a:rPr>
                        <a:t>16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smtClean="0">
                          <a:effectLst/>
                          <a:latin typeface="Arial"/>
                        </a:rPr>
                        <a:t>16</a:t>
                      </a:r>
                      <a:endParaRPr lang="en-US" sz="1200" b="0" i="0" u="none" strike="noStrike" dirty="0">
                        <a:effectLst/>
                        <a:latin typeface="Arial"/>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264461">
                <a:tc>
                  <a:txBody>
                    <a:bodyPr/>
                    <a:lstStyle/>
                    <a:p>
                      <a:pPr algn="l" fontAlgn="b"/>
                      <a:r>
                        <a:rPr lang="en-US" sz="1200" b="0" i="0" u="none" strike="noStrike" dirty="0">
                          <a:effectLst/>
                          <a:latin typeface="Arial"/>
                        </a:rPr>
                        <a:t>Awaiting User Info</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effectLst/>
                          <a:latin typeface="Arial"/>
                        </a:rPr>
                        <a:t>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Arial"/>
                        </a:rPr>
                        <a:t>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264461">
                <a:tc>
                  <a:txBody>
                    <a:bodyPr/>
                    <a:lstStyle/>
                    <a:p>
                      <a:pPr algn="l" fontAlgn="b"/>
                      <a:r>
                        <a:rPr lang="en-US" sz="1200" b="0" i="0" u="none" strike="noStrike" dirty="0">
                          <a:effectLst/>
                          <a:latin typeface="Arial"/>
                        </a:rPr>
                        <a:t>Resolved</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1" i="0" u="none" strike="noStrike">
                          <a:effectLst/>
                          <a:latin typeface="Arial"/>
                        </a:rPr>
                        <a:t>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200" b="1" i="0" u="none" strike="noStrike" dirty="0">
                          <a:effectLst/>
                          <a:latin typeface="Arial"/>
                        </a:rPr>
                        <a:t>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264461">
                <a:tc>
                  <a:txBody>
                    <a:bodyPr/>
                    <a:lstStyle/>
                    <a:p>
                      <a:pPr algn="l" fontAlgn="b"/>
                      <a:r>
                        <a:rPr lang="en-US" sz="1200" b="0" i="0" u="none" strike="noStrike" dirty="0">
                          <a:effectLst/>
                          <a:latin typeface="Arial"/>
                        </a:rPr>
                        <a:t>Resolved - Awaiting Problem</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effectLst/>
                          <a:latin typeface="Arial"/>
                        </a:rPr>
                        <a:t>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Arial"/>
                        </a:rPr>
                        <a:t>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280017">
                <a:tc>
                  <a:txBody>
                    <a:bodyPr/>
                    <a:lstStyle/>
                    <a:p>
                      <a:pPr algn="l" fontAlgn="b"/>
                      <a:r>
                        <a:rPr lang="en-US" sz="1200" b="0" i="0" u="none" strike="noStrike" dirty="0">
                          <a:effectLst/>
                          <a:latin typeface="Arial"/>
                        </a:rPr>
                        <a:t>Closed</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Arial"/>
                        </a:rPr>
                        <a:t>35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Arial"/>
                        </a:rPr>
                        <a:t>35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280017">
                <a:tc>
                  <a:txBody>
                    <a:bodyPr/>
                    <a:lstStyle/>
                    <a:p>
                      <a:pPr algn="l" fontAlgn="b"/>
                      <a:r>
                        <a:rPr lang="en-US" sz="1200" b="1" i="0" u="none" strike="noStrike" dirty="0">
                          <a:effectLst/>
                          <a:latin typeface="Arial"/>
                        </a:rPr>
                        <a:t>Total</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200" b="1" i="0" u="none" strike="noStrike" dirty="0">
                          <a:effectLst/>
                          <a:latin typeface="Arial"/>
                        </a:rPr>
                        <a:t>59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200" b="1" i="0" u="none" strike="noStrike" dirty="0">
                          <a:effectLst/>
                          <a:latin typeface="Arial"/>
                        </a:rPr>
                        <a:t>67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bl>
          </a:graphicData>
        </a:graphic>
      </p:graphicFrame>
      <p:graphicFrame>
        <p:nvGraphicFramePr>
          <p:cNvPr id="13" name="Chart 12"/>
          <p:cNvGraphicFramePr>
            <a:graphicFrameLocks/>
          </p:cNvGraphicFramePr>
          <p:nvPr>
            <p:extLst>
              <p:ext uri="{D42A27DB-BD31-4B8C-83A1-F6EECF244321}">
                <p14:modId xmlns:p14="http://schemas.microsoft.com/office/powerpoint/2010/main" val="4154205294"/>
              </p:ext>
            </p:extLst>
          </p:nvPr>
        </p:nvGraphicFramePr>
        <p:xfrm>
          <a:off x="4735773" y="1338191"/>
          <a:ext cx="4135000" cy="249682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p:cNvGraphicFramePr>
            <a:graphicFrameLocks/>
          </p:cNvGraphicFramePr>
          <p:nvPr>
            <p:extLst>
              <p:ext uri="{D42A27DB-BD31-4B8C-83A1-F6EECF244321}">
                <p14:modId xmlns:p14="http://schemas.microsoft.com/office/powerpoint/2010/main" val="3595888540"/>
              </p:ext>
            </p:extLst>
          </p:nvPr>
        </p:nvGraphicFramePr>
        <p:xfrm>
          <a:off x="238835" y="1365487"/>
          <a:ext cx="4572000" cy="276225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1910208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 y="1"/>
            <a:ext cx="9143999" cy="1002135"/>
          </a:xfrm>
        </p:spPr>
        <p:txBody>
          <a:bodyPr/>
          <a:lstStyle/>
          <a:p>
            <a:r>
              <a:rPr lang="en-US" dirty="0" smtClean="0">
                <a:latin typeface="Candara" panose="020E0502030303020204" pitchFamily="34" charset="0"/>
              </a:rPr>
              <a:t>Incident Tickets</a:t>
            </a:r>
            <a:endParaRPr lang="en-US" dirty="0">
              <a:latin typeface="Candara" panose="020E0502030303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622052133"/>
              </p:ext>
            </p:extLst>
          </p:nvPr>
        </p:nvGraphicFramePr>
        <p:xfrm>
          <a:off x="723329" y="1152930"/>
          <a:ext cx="7867875" cy="4996064"/>
        </p:xfrm>
        <a:graphic>
          <a:graphicData uri="http://schemas.openxmlformats.org/drawingml/2006/table">
            <a:tbl>
              <a:tblPr/>
              <a:tblGrid>
                <a:gridCol w="819756"/>
                <a:gridCol w="1176171"/>
                <a:gridCol w="255956"/>
                <a:gridCol w="1288512"/>
                <a:gridCol w="280980"/>
                <a:gridCol w="1916916"/>
                <a:gridCol w="143896"/>
                <a:gridCol w="1985688"/>
              </a:tblGrid>
              <a:tr h="161016">
                <a:tc gridSpan="8">
                  <a:txBody>
                    <a:bodyPr/>
                    <a:lstStyle/>
                    <a:p>
                      <a:pPr algn="ctr" rtl="0" fontAlgn="b"/>
                      <a:r>
                        <a:rPr lang="en-US" sz="1000" b="1" i="0" u="none" strike="noStrike" dirty="0">
                          <a:solidFill>
                            <a:srgbClr val="FFFFFF"/>
                          </a:solidFill>
                          <a:effectLst/>
                          <a:latin typeface="Arial"/>
                        </a:rPr>
                        <a:t>Incident Management</a:t>
                      </a:r>
                    </a:p>
                  </a:txBody>
                  <a:tcPr marL="9075" marR="9075" marT="90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9175">
                <a:tc>
                  <a:txBody>
                    <a:bodyPr/>
                    <a:lstStyle/>
                    <a:p>
                      <a:pPr algn="ctr" rtl="0" fontAlgn="ctr"/>
                      <a:r>
                        <a:rPr lang="en-US" sz="1000" b="1" i="0" u="none" strike="noStrike">
                          <a:solidFill>
                            <a:srgbClr val="FFFFFF"/>
                          </a:solidFill>
                          <a:effectLst/>
                          <a:latin typeface="Arial"/>
                        </a:rPr>
                        <a:t>Incident #</a:t>
                      </a:r>
                    </a:p>
                  </a:txBody>
                  <a:tcPr marL="9075" marR="9075" marT="90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gridSpan="2">
                  <a:txBody>
                    <a:bodyPr/>
                    <a:lstStyle/>
                    <a:p>
                      <a:pPr algn="ctr" rtl="0" fontAlgn="ctr"/>
                      <a:r>
                        <a:rPr lang="en-US" sz="1000" b="1" i="0" u="none" strike="noStrike">
                          <a:solidFill>
                            <a:srgbClr val="FFFFFF"/>
                          </a:solidFill>
                          <a:effectLst/>
                          <a:latin typeface="Arial"/>
                        </a:rPr>
                        <a:t>Module</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hMerge="1">
                  <a:txBody>
                    <a:bodyPr/>
                    <a:lstStyle/>
                    <a:p>
                      <a:pPr algn="ctr" rtl="0" fontAlgn="ctr"/>
                      <a:endParaRPr lang="en-US" sz="1000" b="1" i="0" u="none" strike="noStrike">
                        <a:solidFill>
                          <a:srgbClr val="FFFFFF"/>
                        </a:solidFill>
                        <a:effectLst/>
                        <a:latin typeface="Arial"/>
                      </a:endParaRP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gridSpan="2">
                  <a:txBody>
                    <a:bodyPr/>
                    <a:lstStyle/>
                    <a:p>
                      <a:pPr algn="ctr" rtl="0" fontAlgn="ctr"/>
                      <a:r>
                        <a:rPr lang="en-US" sz="1000" b="1" i="0" u="none" strike="noStrike">
                          <a:solidFill>
                            <a:srgbClr val="FFFFFF"/>
                          </a:solidFill>
                          <a:effectLst/>
                          <a:latin typeface="Arial"/>
                        </a:rPr>
                        <a:t>Key Words</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hMerge="1">
                  <a:txBody>
                    <a:bodyPr/>
                    <a:lstStyle/>
                    <a:p>
                      <a:pPr algn="ctr" rtl="0" fontAlgn="ctr"/>
                      <a:endParaRPr lang="en-US" sz="1000" b="1" i="0" u="none" strike="noStrike">
                        <a:solidFill>
                          <a:srgbClr val="FFFFFF"/>
                        </a:solidFill>
                        <a:effectLst/>
                        <a:latin typeface="Arial"/>
                      </a:endParaRP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gridSpan="2">
                  <a:txBody>
                    <a:bodyPr/>
                    <a:lstStyle/>
                    <a:p>
                      <a:pPr algn="ctr" rtl="0" fontAlgn="ctr"/>
                      <a:r>
                        <a:rPr lang="en-US" sz="1000" b="1" i="0" u="none" strike="noStrike">
                          <a:solidFill>
                            <a:srgbClr val="FFFFFF"/>
                          </a:solidFill>
                          <a:effectLst/>
                          <a:latin typeface="Arial"/>
                        </a:rPr>
                        <a:t>Status</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hMerge="1">
                  <a:txBody>
                    <a:bodyPr/>
                    <a:lstStyle/>
                    <a:p>
                      <a:pPr algn="ctr" rtl="0" fontAlgn="ctr"/>
                      <a:endParaRPr lang="en-US" sz="1000" b="1" i="0" u="none" strike="noStrike">
                        <a:solidFill>
                          <a:srgbClr val="FFFFFF"/>
                        </a:solidFill>
                        <a:effectLst/>
                        <a:latin typeface="Arial"/>
                      </a:endParaRPr>
                    </a:p>
                  </a:txBody>
                  <a:tcPr marL="9075" marR="9075" marT="90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1000" b="1" i="0" u="none" strike="noStrike">
                          <a:solidFill>
                            <a:srgbClr val="FFFFFF"/>
                          </a:solidFill>
                          <a:effectLst/>
                          <a:latin typeface="Arial"/>
                        </a:rPr>
                        <a:t>Queue Wait time</a:t>
                      </a:r>
                    </a:p>
                  </a:txBody>
                  <a:tcPr marL="9075" marR="9075" marT="90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r>
              <a:tr h="159175">
                <a:tc>
                  <a:txBody>
                    <a:bodyPr/>
                    <a:lstStyle/>
                    <a:p>
                      <a:pPr algn="l" fontAlgn="t"/>
                      <a:r>
                        <a:rPr lang="en-US" sz="1000" b="0" i="0" u="none" strike="noStrike">
                          <a:effectLst/>
                          <a:latin typeface="Arial"/>
                        </a:rPr>
                        <a:t>INC1370193</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SDT Mobile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t"/>
                      <a:endParaRPr lang="en-US" sz="1000" b="0" i="0" u="none" strike="noStrike">
                        <a:effectLst/>
                        <a:latin typeface="Arial"/>
                      </a:endParaRP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Mobile sync Issue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t"/>
                      <a:endParaRPr lang="en-US" sz="1000" b="0" i="0" u="none" strike="noStrike">
                        <a:effectLst/>
                        <a:latin typeface="Arial"/>
                      </a:endParaRP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Awaiting 3rd Party</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US" sz="1000" b="0" i="0" u="none" strike="noStrike">
                        <a:effectLst/>
                        <a:latin typeface="Arial"/>
                      </a:endParaRPr>
                    </a:p>
                  </a:txBody>
                  <a:tcPr marL="9075" marR="9075" marT="90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3 months ago</a:t>
                      </a:r>
                    </a:p>
                  </a:txBody>
                  <a:tcPr marL="9075" marR="9075" marT="90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9175">
                <a:tc>
                  <a:txBody>
                    <a:bodyPr/>
                    <a:lstStyle/>
                    <a:p>
                      <a:pPr algn="l" fontAlgn="t"/>
                      <a:r>
                        <a:rPr lang="en-US" sz="1000" b="0" i="0" u="none" strike="noStrike">
                          <a:effectLst/>
                          <a:latin typeface="Arial"/>
                        </a:rPr>
                        <a:t>INC1446914</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SDT Mobile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t"/>
                      <a:endParaRPr lang="en-US" sz="1000" b="0" i="0" u="none" strike="noStrike">
                        <a:effectLst/>
                        <a:latin typeface="Arial"/>
                      </a:endParaRP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Mobile sync Issue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t"/>
                      <a:endParaRPr lang="en-US" sz="1000" b="0" i="0" u="none" strike="noStrike">
                        <a:effectLst/>
                        <a:latin typeface="Arial"/>
                      </a:endParaRP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Awaiting 3rd Party</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US" sz="1000" b="0" i="0" u="none" strike="noStrike">
                        <a:effectLst/>
                        <a:latin typeface="Arial"/>
                      </a:endParaRPr>
                    </a:p>
                  </a:txBody>
                  <a:tcPr marL="9075" marR="9075" marT="90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2 months ago</a:t>
                      </a:r>
                    </a:p>
                  </a:txBody>
                  <a:tcPr marL="9075" marR="9075" marT="90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9175">
                <a:tc>
                  <a:txBody>
                    <a:bodyPr/>
                    <a:lstStyle/>
                    <a:p>
                      <a:pPr algn="l" fontAlgn="t"/>
                      <a:r>
                        <a:rPr lang="en-US" sz="1000" b="0" i="0" u="none" strike="noStrike">
                          <a:effectLst/>
                          <a:latin typeface="Arial"/>
                        </a:rPr>
                        <a:t>INC1447037</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SDT Mobile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t"/>
                      <a:endParaRPr lang="en-US" sz="1000" b="0" i="0" u="none" strike="noStrike">
                        <a:effectLst/>
                        <a:latin typeface="Arial"/>
                      </a:endParaRP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Mobile sync Issue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t"/>
                      <a:endParaRPr lang="en-US" sz="1000" b="0" i="0" u="none" strike="noStrike">
                        <a:effectLst/>
                        <a:latin typeface="Arial"/>
                      </a:endParaRP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Awaiting 3rd Party</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US" sz="1000" b="0" i="0" u="none" strike="noStrike">
                        <a:effectLst/>
                        <a:latin typeface="Arial"/>
                      </a:endParaRPr>
                    </a:p>
                  </a:txBody>
                  <a:tcPr marL="9075" marR="9075" marT="90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3 months ago</a:t>
                      </a:r>
                    </a:p>
                  </a:txBody>
                  <a:tcPr marL="9075" marR="9075" marT="90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9175">
                <a:tc>
                  <a:txBody>
                    <a:bodyPr/>
                    <a:lstStyle/>
                    <a:p>
                      <a:pPr algn="l" fontAlgn="t"/>
                      <a:r>
                        <a:rPr lang="en-US" sz="1000" b="0" i="0" u="none" strike="noStrike">
                          <a:effectLst/>
                          <a:latin typeface="Arial"/>
                        </a:rPr>
                        <a:t>INC1454094</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SDT Mobile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t"/>
                      <a:endParaRPr lang="en-US" sz="1000" b="0" i="0" u="none" strike="noStrike">
                        <a:effectLst/>
                        <a:latin typeface="Arial"/>
                      </a:endParaRP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Mobile sync Issue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t"/>
                      <a:endParaRPr lang="en-US" sz="1000" b="0" i="0" u="none" strike="noStrike">
                        <a:effectLst/>
                        <a:latin typeface="Arial"/>
                      </a:endParaRP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Awaiting 3rd Party</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US" sz="1000" b="0" i="0" u="none" strike="noStrike">
                        <a:effectLst/>
                        <a:latin typeface="Arial"/>
                      </a:endParaRPr>
                    </a:p>
                  </a:txBody>
                  <a:tcPr marL="9075" marR="9075" marT="90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4 months ago</a:t>
                      </a:r>
                    </a:p>
                  </a:txBody>
                  <a:tcPr marL="9075" marR="9075" marT="90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9175">
                <a:tc>
                  <a:txBody>
                    <a:bodyPr/>
                    <a:lstStyle/>
                    <a:p>
                      <a:pPr algn="l" fontAlgn="t"/>
                      <a:r>
                        <a:rPr lang="en-US" sz="1000" b="0" i="0" u="none" strike="noStrike">
                          <a:effectLst/>
                          <a:latin typeface="Arial"/>
                        </a:rPr>
                        <a:t>INC1463913</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dirty="0">
                          <a:effectLst/>
                          <a:latin typeface="Arial"/>
                        </a:rPr>
                        <a:t>SDT Mobile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t"/>
                      <a:endParaRPr lang="en-US" sz="1000" b="0" i="0" u="none" strike="noStrike">
                        <a:effectLst/>
                        <a:latin typeface="Arial"/>
                      </a:endParaRP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Mobile sync Issue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t"/>
                      <a:endParaRPr lang="en-US" sz="1000" b="0" i="0" u="none" strike="noStrike">
                        <a:effectLst/>
                        <a:latin typeface="Arial"/>
                      </a:endParaRP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Awaiting 3rd Party</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US" sz="1000" b="0" i="0" u="none" strike="noStrike">
                        <a:effectLst/>
                        <a:latin typeface="Arial"/>
                      </a:endParaRPr>
                    </a:p>
                  </a:txBody>
                  <a:tcPr marL="9075" marR="9075" marT="90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5 months ago</a:t>
                      </a:r>
                    </a:p>
                  </a:txBody>
                  <a:tcPr marL="9075" marR="9075" marT="90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9175">
                <a:tc>
                  <a:txBody>
                    <a:bodyPr/>
                    <a:lstStyle/>
                    <a:p>
                      <a:pPr algn="l" fontAlgn="t"/>
                      <a:r>
                        <a:rPr lang="en-US" sz="1000" b="0" i="0" u="none" strike="noStrike">
                          <a:effectLst/>
                          <a:latin typeface="Arial"/>
                        </a:rPr>
                        <a:t>INC1464027</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SDT Booking</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t"/>
                      <a:endParaRPr lang="en-US" sz="1000" b="0" i="0" u="none" strike="noStrike">
                        <a:effectLst/>
                        <a:latin typeface="Arial"/>
                      </a:endParaRP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Click Issue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t"/>
                      <a:endParaRPr lang="en-US" sz="1000" b="0" i="0" u="none" strike="noStrike">
                        <a:effectLst/>
                        <a:latin typeface="Arial"/>
                      </a:endParaRP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Awaiting User Info</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US" sz="1000" b="0" i="0" u="none" strike="noStrike">
                        <a:effectLst/>
                        <a:latin typeface="Arial"/>
                      </a:endParaRPr>
                    </a:p>
                  </a:txBody>
                  <a:tcPr marL="9075" marR="9075" marT="90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7 weeks ago</a:t>
                      </a:r>
                    </a:p>
                  </a:txBody>
                  <a:tcPr marL="9075" marR="9075" marT="90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9175">
                <a:tc>
                  <a:txBody>
                    <a:bodyPr/>
                    <a:lstStyle/>
                    <a:p>
                      <a:pPr algn="l" fontAlgn="t"/>
                      <a:r>
                        <a:rPr lang="en-US" sz="1000" b="0" i="0" u="none" strike="noStrike">
                          <a:effectLst/>
                          <a:latin typeface="Arial"/>
                        </a:rPr>
                        <a:t>INC1477114</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SDT Booking</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t"/>
                      <a:endParaRPr lang="en-US" sz="1000" b="0" i="0" u="none" strike="noStrike">
                        <a:effectLst/>
                        <a:latin typeface="Arial"/>
                      </a:endParaRP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Mobile Sync Issue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t"/>
                      <a:endParaRPr lang="en-US" sz="1000" b="0" i="0" u="none" strike="noStrike">
                        <a:effectLst/>
                        <a:latin typeface="Arial"/>
                      </a:endParaRP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Awaiting User Info</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US" sz="1000" b="0" i="0" u="none" strike="noStrike">
                        <a:effectLst/>
                        <a:latin typeface="Arial"/>
                      </a:endParaRPr>
                    </a:p>
                  </a:txBody>
                  <a:tcPr marL="9075" marR="9075" marT="90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a month ago</a:t>
                      </a:r>
                    </a:p>
                  </a:txBody>
                  <a:tcPr marL="9075" marR="9075" marT="90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9175">
                <a:tc>
                  <a:txBody>
                    <a:bodyPr/>
                    <a:lstStyle/>
                    <a:p>
                      <a:pPr algn="l" fontAlgn="t"/>
                      <a:r>
                        <a:rPr lang="en-US" sz="1000" b="0" i="0" u="none" strike="noStrike">
                          <a:effectLst/>
                          <a:latin typeface="Arial"/>
                        </a:rPr>
                        <a:t>INC1480772</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SDT Mobile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t"/>
                      <a:endParaRPr lang="en-US" sz="1000" b="0" i="0" u="none" strike="noStrike">
                        <a:effectLst/>
                        <a:latin typeface="Arial"/>
                      </a:endParaRP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Mobile sync Issue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t"/>
                      <a:endParaRPr lang="en-US" sz="1000" b="0" i="0" u="none" strike="noStrike">
                        <a:effectLst/>
                        <a:latin typeface="Arial"/>
                      </a:endParaRP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Awaiting User Info</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US" sz="1000" b="0" i="0" u="none" strike="noStrike">
                        <a:effectLst/>
                        <a:latin typeface="Arial"/>
                      </a:endParaRPr>
                    </a:p>
                  </a:txBody>
                  <a:tcPr marL="9075" marR="9075" marT="90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a month ago</a:t>
                      </a:r>
                    </a:p>
                  </a:txBody>
                  <a:tcPr marL="9075" marR="9075" marT="90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9175">
                <a:tc>
                  <a:txBody>
                    <a:bodyPr/>
                    <a:lstStyle/>
                    <a:p>
                      <a:pPr algn="l" fontAlgn="t"/>
                      <a:r>
                        <a:rPr lang="en-US" sz="1000" b="0" i="0" u="none" strike="noStrike">
                          <a:effectLst/>
                          <a:latin typeface="Arial"/>
                        </a:rPr>
                        <a:t>INC1735928</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SDT Schedule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t"/>
                      <a:endParaRPr lang="en-US" sz="1000" b="0" i="0" u="none" strike="noStrike">
                        <a:effectLst/>
                        <a:latin typeface="Arial"/>
                      </a:endParaRP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Click Issue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t"/>
                      <a:endParaRPr lang="en-US" sz="1000" b="0" i="0" u="none" strike="noStrike">
                        <a:effectLst/>
                        <a:latin typeface="Arial"/>
                      </a:endParaRP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Awaiting 3rd Party</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US" sz="1000" b="0" i="0" u="none" strike="noStrike">
                        <a:effectLst/>
                        <a:latin typeface="Arial"/>
                      </a:endParaRPr>
                    </a:p>
                  </a:txBody>
                  <a:tcPr marL="9075" marR="9075" marT="90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22 days ago</a:t>
                      </a:r>
                    </a:p>
                  </a:txBody>
                  <a:tcPr marL="9075" marR="9075" marT="90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9175">
                <a:tc>
                  <a:txBody>
                    <a:bodyPr/>
                    <a:lstStyle/>
                    <a:p>
                      <a:pPr algn="l" fontAlgn="t"/>
                      <a:r>
                        <a:rPr lang="en-US" sz="1000" b="0" i="0" u="none" strike="noStrike">
                          <a:effectLst/>
                          <a:latin typeface="Arial"/>
                        </a:rPr>
                        <a:t>INC1736222</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SDT Schedule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t"/>
                      <a:endParaRPr lang="en-US" sz="1000" b="0" i="0" u="none" strike="noStrike">
                        <a:effectLst/>
                        <a:latin typeface="Arial"/>
                      </a:endParaRP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Click Issue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t"/>
                      <a:endParaRPr lang="en-US" sz="1000" b="0" i="0" u="none" strike="noStrike">
                        <a:effectLst/>
                        <a:latin typeface="Arial"/>
                      </a:endParaRP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Awaiting 3rd Party</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US" sz="1000" b="0" i="0" u="none" strike="noStrike">
                        <a:effectLst/>
                        <a:latin typeface="Arial"/>
                      </a:endParaRPr>
                    </a:p>
                  </a:txBody>
                  <a:tcPr marL="9075" marR="9075" marT="90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21 days ago</a:t>
                      </a:r>
                    </a:p>
                  </a:txBody>
                  <a:tcPr marL="9075" marR="9075" marT="90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9175">
                <a:tc>
                  <a:txBody>
                    <a:bodyPr/>
                    <a:lstStyle/>
                    <a:p>
                      <a:pPr algn="l" fontAlgn="t"/>
                      <a:r>
                        <a:rPr lang="en-US" sz="1000" b="0" i="0" u="none" strike="noStrike">
                          <a:effectLst/>
                          <a:latin typeface="Arial"/>
                        </a:rPr>
                        <a:t>INC1738700</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SDT Module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t"/>
                      <a:endParaRPr lang="en-US" sz="1000" b="0" i="0" u="none" strike="noStrike">
                        <a:effectLst/>
                        <a:latin typeface="Arial"/>
                      </a:endParaRP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Click Issue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t"/>
                      <a:endParaRPr lang="en-US" sz="1000" b="0" i="0" u="none" strike="noStrike">
                        <a:effectLst/>
                        <a:latin typeface="Arial"/>
                      </a:endParaRP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Awaiting 3rd Party</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US" sz="1000" b="0" i="0" u="none" strike="noStrike">
                        <a:effectLst/>
                        <a:latin typeface="Arial"/>
                      </a:endParaRPr>
                    </a:p>
                  </a:txBody>
                  <a:tcPr marL="9075" marR="9075" marT="90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21 days ago</a:t>
                      </a:r>
                    </a:p>
                  </a:txBody>
                  <a:tcPr marL="9075" marR="9075" marT="90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9175">
                <a:tc>
                  <a:txBody>
                    <a:bodyPr/>
                    <a:lstStyle/>
                    <a:p>
                      <a:pPr algn="l" fontAlgn="t"/>
                      <a:r>
                        <a:rPr lang="en-US" sz="1000" b="0" i="0" u="none" strike="noStrike">
                          <a:effectLst/>
                          <a:latin typeface="Arial"/>
                        </a:rPr>
                        <a:t>INC1747182</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SDT Mobile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t"/>
                      <a:endParaRPr lang="en-US" sz="1000" b="0" i="0" u="none" strike="noStrike">
                        <a:effectLst/>
                        <a:latin typeface="Arial"/>
                      </a:endParaRP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Click Issue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t"/>
                      <a:endParaRPr lang="en-US" sz="1000" b="0" i="0" u="none" strike="noStrike">
                        <a:effectLst/>
                        <a:latin typeface="Arial"/>
                      </a:endParaRP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Awaiting 3rd Party</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US" sz="1000" b="0" i="0" u="none" strike="noStrike">
                        <a:effectLst/>
                        <a:latin typeface="Arial"/>
                      </a:endParaRPr>
                    </a:p>
                  </a:txBody>
                  <a:tcPr marL="9075" marR="9075" marT="90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16 days ago</a:t>
                      </a:r>
                    </a:p>
                  </a:txBody>
                  <a:tcPr marL="9075" marR="9075" marT="90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9175">
                <a:tc>
                  <a:txBody>
                    <a:bodyPr/>
                    <a:lstStyle/>
                    <a:p>
                      <a:pPr algn="l" fontAlgn="t"/>
                      <a:r>
                        <a:rPr lang="en-US" sz="1000" b="0" i="0" u="none" strike="noStrike">
                          <a:effectLst/>
                          <a:latin typeface="Arial"/>
                        </a:rPr>
                        <a:t>INC1754593</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SDT Module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t"/>
                      <a:endParaRPr lang="en-US" sz="1000" b="0" i="0" u="none" strike="noStrike">
                        <a:effectLst/>
                        <a:latin typeface="Arial"/>
                      </a:endParaRP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Click Issue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t"/>
                      <a:endParaRPr lang="en-US" sz="1000" b="0" i="0" u="none" strike="noStrike">
                        <a:effectLst/>
                        <a:latin typeface="Arial"/>
                      </a:endParaRP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Awaiting 3rd Party</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US" sz="1000" b="0" i="0" u="none" strike="noStrike">
                        <a:effectLst/>
                        <a:latin typeface="Arial"/>
                      </a:endParaRPr>
                    </a:p>
                  </a:txBody>
                  <a:tcPr marL="9075" marR="9075" marT="90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14 days ago</a:t>
                      </a:r>
                    </a:p>
                  </a:txBody>
                  <a:tcPr marL="9075" marR="9075" marT="90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9175">
                <a:tc>
                  <a:txBody>
                    <a:bodyPr/>
                    <a:lstStyle/>
                    <a:p>
                      <a:pPr algn="l" fontAlgn="t"/>
                      <a:r>
                        <a:rPr lang="en-US" sz="1000" b="0" i="0" u="none" strike="noStrike">
                          <a:effectLst/>
                          <a:latin typeface="Arial"/>
                        </a:rPr>
                        <a:t>INC1766606</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SDT Module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t"/>
                      <a:endParaRPr lang="en-US" sz="1000" b="0" i="0" u="none" strike="noStrike">
                        <a:effectLst/>
                        <a:latin typeface="Arial"/>
                      </a:endParaRP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Mobile Sync Issue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t"/>
                      <a:endParaRPr lang="en-US" sz="1000" b="0" i="0" u="none" strike="noStrike">
                        <a:effectLst/>
                        <a:latin typeface="Arial"/>
                      </a:endParaRP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Awaiting 3rd Party</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US" sz="1000" b="0" i="0" u="none" strike="noStrike">
                        <a:effectLst/>
                        <a:latin typeface="Arial"/>
                      </a:endParaRPr>
                    </a:p>
                  </a:txBody>
                  <a:tcPr marL="9075" marR="9075" marT="90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8 days ago</a:t>
                      </a:r>
                    </a:p>
                  </a:txBody>
                  <a:tcPr marL="9075" marR="9075" marT="90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9175">
                <a:tc>
                  <a:txBody>
                    <a:bodyPr/>
                    <a:lstStyle/>
                    <a:p>
                      <a:pPr algn="l" fontAlgn="t"/>
                      <a:r>
                        <a:rPr lang="en-US" sz="1000" b="0" i="0" u="none" strike="noStrike">
                          <a:effectLst/>
                          <a:latin typeface="Arial"/>
                        </a:rPr>
                        <a:t>INC1777886</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SDT Module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t"/>
                      <a:endParaRPr lang="en-US" sz="1000" b="0" i="0" u="none" strike="noStrike">
                        <a:effectLst/>
                        <a:latin typeface="Arial"/>
                      </a:endParaRP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Click Issue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t"/>
                      <a:endParaRPr lang="en-US" sz="1000" b="0" i="0" u="none" strike="noStrike">
                        <a:effectLst/>
                        <a:latin typeface="Arial"/>
                      </a:endParaRP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Awaiting 3rd Party</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US" sz="1000" b="0" i="0" u="none" strike="noStrike">
                        <a:effectLst/>
                        <a:latin typeface="Arial"/>
                      </a:endParaRPr>
                    </a:p>
                  </a:txBody>
                  <a:tcPr marL="9075" marR="9075" marT="90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3 days ago</a:t>
                      </a:r>
                    </a:p>
                  </a:txBody>
                  <a:tcPr marL="9075" marR="9075" marT="90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9175">
                <a:tc>
                  <a:txBody>
                    <a:bodyPr/>
                    <a:lstStyle/>
                    <a:p>
                      <a:pPr algn="l" fontAlgn="t"/>
                      <a:r>
                        <a:rPr lang="en-US" sz="1000" b="0" i="0" u="none" strike="noStrike">
                          <a:effectLst/>
                          <a:latin typeface="Arial"/>
                        </a:rPr>
                        <a:t>INC1778499</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SDT Module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t"/>
                      <a:endParaRPr lang="en-US" sz="1000" b="0" i="0" u="none" strike="noStrike">
                        <a:effectLst/>
                        <a:latin typeface="Arial"/>
                      </a:endParaRP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Click Issue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t"/>
                      <a:endParaRPr lang="en-US" sz="1000" b="0" i="0" u="none" strike="noStrike">
                        <a:effectLst/>
                        <a:latin typeface="Arial"/>
                      </a:endParaRP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Awaiting 3rd Party</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US" sz="1000" b="0" i="0" u="none" strike="noStrike">
                        <a:effectLst/>
                        <a:latin typeface="Arial"/>
                      </a:endParaRPr>
                    </a:p>
                  </a:txBody>
                  <a:tcPr marL="9075" marR="9075" marT="90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3 days ago</a:t>
                      </a:r>
                    </a:p>
                  </a:txBody>
                  <a:tcPr marL="9075" marR="9075" marT="90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9175">
                <a:tc>
                  <a:txBody>
                    <a:bodyPr/>
                    <a:lstStyle/>
                    <a:p>
                      <a:pPr algn="l" fontAlgn="t"/>
                      <a:r>
                        <a:rPr lang="en-US" sz="1000" b="0" i="0" u="none" strike="noStrike">
                          <a:effectLst/>
                          <a:latin typeface="Arial"/>
                        </a:rPr>
                        <a:t>INC1779626</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SDT Module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t"/>
                      <a:endParaRPr lang="en-US" sz="1000" b="0" i="0" u="none" strike="noStrike">
                        <a:effectLst/>
                        <a:latin typeface="Arial"/>
                      </a:endParaRP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Click Issue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t"/>
                      <a:endParaRPr lang="en-US" sz="1000" b="0" i="0" u="none" strike="noStrike">
                        <a:effectLst/>
                        <a:latin typeface="Arial"/>
                      </a:endParaRP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Awaiting 3rd Party</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US" sz="1000" b="0" i="0" u="none" strike="noStrike">
                        <a:effectLst/>
                        <a:latin typeface="Arial"/>
                      </a:endParaRPr>
                    </a:p>
                  </a:txBody>
                  <a:tcPr marL="9075" marR="9075" marT="90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3 days ago</a:t>
                      </a:r>
                    </a:p>
                  </a:txBody>
                  <a:tcPr marL="9075" marR="9075" marT="90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9175">
                <a:tc>
                  <a:txBody>
                    <a:bodyPr/>
                    <a:lstStyle/>
                    <a:p>
                      <a:pPr algn="l" fontAlgn="t"/>
                      <a:r>
                        <a:rPr lang="en-US" sz="1000" b="0" i="0" u="none" strike="noStrike">
                          <a:effectLst/>
                          <a:latin typeface="Arial"/>
                        </a:rPr>
                        <a:t>INC1781463</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SDT Module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t"/>
                      <a:endParaRPr lang="en-US" sz="1000" b="0" i="0" u="none" strike="noStrike">
                        <a:effectLst/>
                        <a:latin typeface="Arial"/>
                      </a:endParaRP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SDT Booking issue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t"/>
                      <a:endParaRPr lang="en-US" sz="1000" b="0" i="0" u="none" strike="noStrike">
                        <a:effectLst/>
                        <a:latin typeface="Arial"/>
                      </a:endParaRP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Awaiting User Info</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US" sz="1000" b="0" i="0" u="none" strike="noStrike">
                        <a:effectLst/>
                        <a:latin typeface="Arial"/>
                      </a:endParaRPr>
                    </a:p>
                  </a:txBody>
                  <a:tcPr marL="9075" marR="9075" marT="90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a day ago</a:t>
                      </a:r>
                    </a:p>
                  </a:txBody>
                  <a:tcPr marL="9075" marR="9075" marT="90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9175">
                <a:tc>
                  <a:txBody>
                    <a:bodyPr/>
                    <a:lstStyle/>
                    <a:p>
                      <a:pPr algn="l" fontAlgn="t"/>
                      <a:r>
                        <a:rPr lang="en-US" sz="1000" b="0" i="0" u="none" strike="noStrike">
                          <a:effectLst/>
                          <a:latin typeface="Arial"/>
                        </a:rPr>
                        <a:t>INC1782655</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SDT Schedule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t"/>
                      <a:endParaRPr lang="en-US" sz="1000" b="0" i="0" u="none" strike="noStrike">
                        <a:effectLst/>
                        <a:latin typeface="Arial"/>
                      </a:endParaRP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App launch</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t"/>
                      <a:endParaRPr lang="en-US" sz="1000" b="0" i="0" u="none" strike="noStrike">
                        <a:effectLst/>
                        <a:latin typeface="Arial"/>
                      </a:endParaRP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Awaiting User Info</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US" sz="1000" b="0" i="0" u="none" strike="noStrike">
                        <a:effectLst/>
                        <a:latin typeface="Arial"/>
                      </a:endParaRPr>
                    </a:p>
                  </a:txBody>
                  <a:tcPr marL="9075" marR="9075" marT="90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24 hours ago</a:t>
                      </a:r>
                    </a:p>
                  </a:txBody>
                  <a:tcPr marL="9075" marR="9075" marT="90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8220">
                <a:tc>
                  <a:txBody>
                    <a:bodyPr/>
                    <a:lstStyle/>
                    <a:p>
                      <a:pPr algn="l" fontAlgn="t"/>
                      <a:r>
                        <a:rPr lang="en-US" sz="1000" b="0" i="0" u="none" strike="noStrike">
                          <a:effectLst/>
                          <a:latin typeface="Arial"/>
                        </a:rPr>
                        <a:t>INC1784270</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Siebel-SDT Schedule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t"/>
                      <a:endParaRPr lang="en-US" sz="1000" b="0" i="0" u="none" strike="noStrike">
                        <a:effectLst/>
                        <a:latin typeface="Arial"/>
                      </a:endParaRP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Owner Update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t"/>
                      <a:endParaRPr lang="en-US" sz="1000" b="0" i="0" u="none" strike="noStrike">
                        <a:effectLst/>
                        <a:latin typeface="Arial"/>
                      </a:endParaRP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Awaiting 3rd Party</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US" sz="1000" b="0" i="0" u="none" strike="noStrike">
                        <a:effectLst/>
                        <a:latin typeface="Arial"/>
                      </a:endParaRPr>
                    </a:p>
                  </a:txBody>
                  <a:tcPr marL="9075" marR="9075" marT="90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9 hours ago</a:t>
                      </a:r>
                    </a:p>
                  </a:txBody>
                  <a:tcPr marL="9075" marR="9075" marT="90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717">
                <a:tc>
                  <a:txBody>
                    <a:bodyPr/>
                    <a:lstStyle/>
                    <a:p>
                      <a:pPr algn="l" fontAlgn="t"/>
                      <a:r>
                        <a:rPr lang="en-US" sz="1000" b="0" i="0" u="none" strike="noStrike">
                          <a:effectLst/>
                          <a:latin typeface="Arial"/>
                        </a:rPr>
                        <a:t>INC1784702</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Siebel-SDT Schedule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t"/>
                      <a:endParaRPr lang="en-US" sz="1000" b="0" i="0" u="none" strike="noStrike">
                        <a:effectLst/>
                        <a:latin typeface="Arial"/>
                      </a:endParaRP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Owner Update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t"/>
                      <a:endParaRPr lang="en-US" sz="1000" b="0" i="0" u="none" strike="noStrike">
                        <a:effectLst/>
                        <a:latin typeface="Arial"/>
                      </a:endParaRP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effectLst/>
                          <a:latin typeface="Arial"/>
                        </a:rPr>
                        <a:t>Awaiting 3rd Party</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US" sz="1000" b="0" i="0" u="none" strike="noStrike">
                        <a:effectLst/>
                        <a:latin typeface="Arial"/>
                      </a:endParaRPr>
                    </a:p>
                  </a:txBody>
                  <a:tcPr marL="9075" marR="9075" marT="90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4 hours ago</a:t>
                      </a:r>
                    </a:p>
                  </a:txBody>
                  <a:tcPr marL="9075" marR="9075" marT="90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8239">
                <a:tc>
                  <a:txBody>
                    <a:bodyPr/>
                    <a:lstStyle/>
                    <a:p>
                      <a:pPr algn="l" fontAlgn="b"/>
                      <a:r>
                        <a:rPr lang="en-US" sz="1000" b="0" i="0" u="none" strike="noStrike">
                          <a:effectLst/>
                          <a:latin typeface="Arial"/>
                        </a:rPr>
                        <a:t> </a:t>
                      </a:r>
                    </a:p>
                  </a:txBody>
                  <a:tcPr marL="9075" marR="9075" marT="907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endParaRPr lang="en-US" sz="600" b="0" i="0" u="none" strike="noStrike" dirty="0">
                        <a:effectLst/>
                        <a:latin typeface="Arial"/>
                      </a:endParaRPr>
                    </a:p>
                  </a:txBody>
                  <a:tcPr marL="9075" marR="9075" marT="907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1000" b="0" i="0" u="none" strike="noStrike">
                        <a:effectLst/>
                        <a:latin typeface="Arial"/>
                      </a:endParaRPr>
                    </a:p>
                  </a:txBody>
                  <a:tcPr marL="9075" marR="9075" marT="907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endParaRPr lang="en-US"/>
                    </a:p>
                  </a:txBody>
                  <a:tcPr marL="9075" marR="9075" marT="907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1000" b="0" i="0" u="none" strike="noStrike">
                        <a:effectLst/>
                        <a:latin typeface="Arial"/>
                      </a:endParaRPr>
                    </a:p>
                  </a:txBody>
                  <a:tcPr marL="9075" marR="9075" marT="907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endParaRPr lang="en-US"/>
                    </a:p>
                  </a:txBody>
                  <a:tcPr marL="9075" marR="9075" marT="907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1000" b="0" i="0" u="none" strike="noStrike">
                        <a:effectLst/>
                        <a:latin typeface="Arial"/>
                      </a:endParaRPr>
                    </a:p>
                  </a:txBody>
                  <a:tcPr marL="9075" marR="9075" marT="9075"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075" marR="9075" marT="9075"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9175">
                <a:tc gridSpan="8">
                  <a:txBody>
                    <a:bodyPr/>
                    <a:lstStyle/>
                    <a:p>
                      <a:pPr algn="ctr" rtl="0" fontAlgn="b"/>
                      <a:r>
                        <a:rPr lang="en-US" sz="1000" b="1" i="0" u="none" strike="noStrike">
                          <a:solidFill>
                            <a:srgbClr val="FFFFFF"/>
                          </a:solidFill>
                          <a:effectLst/>
                          <a:latin typeface="Arial"/>
                        </a:rPr>
                        <a:t>Problem Management</a:t>
                      </a:r>
                    </a:p>
                  </a:txBody>
                  <a:tcPr marL="9075" marR="9075" marT="90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9175">
                <a:tc>
                  <a:txBody>
                    <a:bodyPr/>
                    <a:lstStyle/>
                    <a:p>
                      <a:pPr algn="ctr" rtl="0" fontAlgn="ctr"/>
                      <a:r>
                        <a:rPr lang="en-US" sz="1000" b="1" i="0" u="none" strike="noStrike">
                          <a:solidFill>
                            <a:srgbClr val="FFFFFF"/>
                          </a:solidFill>
                          <a:effectLst/>
                          <a:latin typeface="Arial"/>
                        </a:rPr>
                        <a:t>Problem #</a:t>
                      </a:r>
                    </a:p>
                  </a:txBody>
                  <a:tcPr marL="9075" marR="9075" marT="90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1000" b="1" i="0" u="none" strike="noStrike">
                          <a:solidFill>
                            <a:srgbClr val="FFFFFF"/>
                          </a:solidFill>
                          <a:effectLst/>
                          <a:latin typeface="Arial"/>
                        </a:rPr>
                        <a:t>Module</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gridSpan="2">
                  <a:txBody>
                    <a:bodyPr/>
                    <a:lstStyle/>
                    <a:p>
                      <a:pPr algn="ctr" rtl="0" fontAlgn="ctr"/>
                      <a:r>
                        <a:rPr lang="en-US" sz="1000" b="1" i="0" u="none" strike="noStrike">
                          <a:solidFill>
                            <a:srgbClr val="FFFFFF"/>
                          </a:solidFill>
                          <a:effectLst/>
                          <a:latin typeface="Arial"/>
                        </a:rPr>
                        <a:t>Keyword</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hMerge="1">
                  <a:txBody>
                    <a:bodyPr/>
                    <a:lstStyle/>
                    <a:p>
                      <a:endParaRPr lang="en-US"/>
                    </a:p>
                  </a:txBody>
                  <a:tcPr/>
                </a:tc>
                <a:tc gridSpan="2">
                  <a:txBody>
                    <a:bodyPr/>
                    <a:lstStyle/>
                    <a:p>
                      <a:pPr algn="l" rtl="0" fontAlgn="ctr"/>
                      <a:r>
                        <a:rPr lang="en-US" sz="1000" b="1" i="0" u="none" strike="noStrike">
                          <a:solidFill>
                            <a:srgbClr val="FFFFFF"/>
                          </a:solidFill>
                          <a:effectLst/>
                          <a:latin typeface="Arial"/>
                        </a:rPr>
                        <a:t>Status</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hMerge="1">
                  <a:txBody>
                    <a:bodyPr/>
                    <a:lstStyle/>
                    <a:p>
                      <a:endParaRPr lang="en-US"/>
                    </a:p>
                  </a:txBody>
                  <a:tcPr/>
                </a:tc>
                <a:tc gridSpan="2">
                  <a:txBody>
                    <a:bodyPr/>
                    <a:lstStyle/>
                    <a:p>
                      <a:pPr algn="l" rtl="0" fontAlgn="ctr"/>
                      <a:r>
                        <a:rPr lang="en-US" sz="1000" b="1" i="0" u="none" strike="noStrike">
                          <a:solidFill>
                            <a:srgbClr val="FFFFFF"/>
                          </a:solidFill>
                          <a:effectLst/>
                          <a:latin typeface="Arial"/>
                        </a:rPr>
                        <a:t>Incident #</a:t>
                      </a:r>
                    </a:p>
                  </a:txBody>
                  <a:tcPr marL="9075" marR="9075" marT="90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hMerge="1">
                  <a:txBody>
                    <a:bodyPr/>
                    <a:lstStyle/>
                    <a:p>
                      <a:endParaRPr lang="en-US"/>
                    </a:p>
                  </a:txBody>
                  <a:tcPr/>
                </a:tc>
              </a:tr>
              <a:tr h="309405">
                <a:tc>
                  <a:txBody>
                    <a:bodyPr/>
                    <a:lstStyle/>
                    <a:p>
                      <a:pPr algn="ctr" rtl="0" fontAlgn="ctr"/>
                      <a:r>
                        <a:rPr lang="en-US" sz="1000" b="0" i="0" u="none" strike="noStrike">
                          <a:solidFill>
                            <a:srgbClr val="00264A"/>
                          </a:solidFill>
                          <a:effectLst/>
                          <a:latin typeface="Arial"/>
                        </a:rPr>
                        <a:t>PRB0045855</a:t>
                      </a:r>
                    </a:p>
                  </a:txBody>
                  <a:tcPr marL="9075" marR="9075" marT="90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000" b="0" i="0" u="none" strike="noStrike">
                          <a:solidFill>
                            <a:srgbClr val="00264A"/>
                          </a:solidFill>
                          <a:effectLst/>
                          <a:latin typeface="Arial"/>
                        </a:rPr>
                        <a:t>SDT Booking</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gridSpan="2">
                  <a:txBody>
                    <a:bodyPr/>
                    <a:lstStyle/>
                    <a:p>
                      <a:pPr algn="ctr" rtl="0" fontAlgn="ctr"/>
                      <a:r>
                        <a:rPr lang="en-US" sz="1000" b="0" i="0" u="none" strike="noStrike">
                          <a:solidFill>
                            <a:srgbClr val="00264A"/>
                          </a:solidFill>
                          <a:effectLst/>
                          <a:latin typeface="Arial"/>
                        </a:rPr>
                        <a:t>Google API</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l" rtl="0" fontAlgn="ctr"/>
                      <a:r>
                        <a:rPr lang="en-US" sz="1000" b="0" i="0" u="none" strike="noStrike">
                          <a:solidFill>
                            <a:srgbClr val="00264A"/>
                          </a:solidFill>
                          <a:effectLst/>
                          <a:latin typeface="Arial"/>
                        </a:rPr>
                        <a:t>Open</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l" rtl="0" fontAlgn="ctr"/>
                      <a:r>
                        <a:rPr lang="en-US" sz="1000" b="0" i="0" u="none" strike="noStrike">
                          <a:solidFill>
                            <a:srgbClr val="00264A"/>
                          </a:solidFill>
                          <a:effectLst/>
                          <a:latin typeface="Arial"/>
                        </a:rPr>
                        <a:t>INC1371682, INC1389372, INC1357120</a:t>
                      </a:r>
                    </a:p>
                  </a:txBody>
                  <a:tcPr marL="9075" marR="9075" marT="90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hMerge="1">
                  <a:txBody>
                    <a:bodyPr/>
                    <a:lstStyle/>
                    <a:p>
                      <a:endParaRPr lang="en-US"/>
                    </a:p>
                  </a:txBody>
                  <a:tcPr/>
                </a:tc>
              </a:tr>
              <a:tr h="159175">
                <a:tc>
                  <a:txBody>
                    <a:bodyPr/>
                    <a:lstStyle/>
                    <a:p>
                      <a:pPr algn="ctr" rtl="0" fontAlgn="ctr"/>
                      <a:r>
                        <a:rPr lang="en-US" sz="1000" b="0" i="0" u="none" strike="noStrike">
                          <a:solidFill>
                            <a:srgbClr val="00264A"/>
                          </a:solidFill>
                          <a:effectLst/>
                          <a:latin typeface="Arial"/>
                        </a:rPr>
                        <a:t>PRB0045895</a:t>
                      </a:r>
                    </a:p>
                  </a:txBody>
                  <a:tcPr marL="9075" marR="9075" marT="90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000" b="0" i="0" u="none" strike="noStrike">
                          <a:solidFill>
                            <a:srgbClr val="00264A"/>
                          </a:solidFill>
                          <a:effectLst/>
                          <a:latin typeface="Arial"/>
                        </a:rPr>
                        <a:t>SDT Booking</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gridSpan="2">
                  <a:txBody>
                    <a:bodyPr/>
                    <a:lstStyle/>
                    <a:p>
                      <a:pPr algn="ctr" rtl="0" fontAlgn="ctr"/>
                      <a:r>
                        <a:rPr lang="en-US" sz="1000" b="0" i="0" u="none" strike="noStrike">
                          <a:solidFill>
                            <a:srgbClr val="00264A"/>
                          </a:solidFill>
                          <a:effectLst/>
                          <a:latin typeface="Arial"/>
                        </a:rPr>
                        <a:t>Email Activity</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l" rtl="0" fontAlgn="ctr"/>
                      <a:r>
                        <a:rPr lang="en-US" sz="1000" b="0" i="0" u="none" strike="noStrike">
                          <a:solidFill>
                            <a:srgbClr val="00264A"/>
                          </a:solidFill>
                          <a:effectLst/>
                          <a:latin typeface="Arial"/>
                        </a:rPr>
                        <a:t>Open</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l" fontAlgn="ctr"/>
                      <a:r>
                        <a:rPr lang="en-US" sz="1000" b="0" i="0" u="none" strike="noStrike">
                          <a:effectLst/>
                          <a:latin typeface="Arial"/>
                        </a:rPr>
                        <a:t>INC1285226</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161016">
                <a:tc>
                  <a:txBody>
                    <a:bodyPr/>
                    <a:lstStyle/>
                    <a:p>
                      <a:pPr algn="ctr" rtl="0" fontAlgn="ctr"/>
                      <a:r>
                        <a:rPr lang="en-US" sz="1000" b="0" i="0" u="none" strike="noStrike">
                          <a:solidFill>
                            <a:srgbClr val="00264A"/>
                          </a:solidFill>
                          <a:effectLst/>
                          <a:latin typeface="Arial"/>
                        </a:rPr>
                        <a:t>PRB0045475</a:t>
                      </a:r>
                    </a:p>
                  </a:txBody>
                  <a:tcPr marL="9075" marR="9075" marT="90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000" b="0" i="0" u="none" strike="noStrike">
                          <a:solidFill>
                            <a:srgbClr val="00264A"/>
                          </a:solidFill>
                          <a:effectLst/>
                          <a:latin typeface="Arial"/>
                        </a:rPr>
                        <a:t>SDT Booking</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gridSpan="2">
                  <a:txBody>
                    <a:bodyPr/>
                    <a:lstStyle/>
                    <a:p>
                      <a:pPr algn="ctr" rtl="0" fontAlgn="ctr"/>
                      <a:r>
                        <a:rPr lang="en-US" sz="1000" b="0" i="0" u="none" strike="noStrike">
                          <a:solidFill>
                            <a:srgbClr val="00264A"/>
                          </a:solidFill>
                          <a:effectLst/>
                          <a:latin typeface="Arial"/>
                        </a:rPr>
                        <a:t>Performance - Connectivity</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l" rtl="0" fontAlgn="ctr"/>
                      <a:r>
                        <a:rPr lang="en-US" sz="1000" b="0" i="0" u="none" strike="noStrike">
                          <a:solidFill>
                            <a:srgbClr val="000000"/>
                          </a:solidFill>
                          <a:effectLst/>
                          <a:latin typeface="GE inspira pitch"/>
                        </a:rPr>
                        <a:t>Known Error / Pending CA</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l" fontAlgn="ctr"/>
                      <a:r>
                        <a:rPr lang="en-US" sz="1000" b="0" i="0" u="none" strike="noStrike" dirty="0">
                          <a:effectLst/>
                          <a:latin typeface="Arial"/>
                        </a:rPr>
                        <a:t>INC1310582</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bl>
          </a:graphicData>
        </a:graphic>
      </p:graphicFrame>
    </p:spTree>
    <p:extLst>
      <p:ext uri="{BB962C8B-B14F-4D97-AF65-F5344CB8AC3E}">
        <p14:creationId xmlns:p14="http://schemas.microsoft.com/office/powerpoint/2010/main" val="12783665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8017393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Actions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19232316"/>
              </p:ext>
            </p:extLst>
          </p:nvPr>
        </p:nvGraphicFramePr>
        <p:xfrm>
          <a:off x="292100" y="1397001"/>
          <a:ext cx="8639249" cy="4589842"/>
        </p:xfrm>
        <a:graphic>
          <a:graphicData uri="http://schemas.openxmlformats.org/drawingml/2006/table">
            <a:tbl>
              <a:tblPr firstRow="1" bandRow="1">
                <a:tableStyleId>{7DF18680-E054-41AD-8BC1-D1AEF772440D}</a:tableStyleId>
              </a:tblPr>
              <a:tblGrid>
                <a:gridCol w="2271366"/>
                <a:gridCol w="1186062"/>
                <a:gridCol w="1082424"/>
                <a:gridCol w="1001820"/>
                <a:gridCol w="800944"/>
                <a:gridCol w="1386936"/>
                <a:gridCol w="909697"/>
              </a:tblGrid>
              <a:tr h="670328">
                <a:tc>
                  <a:txBody>
                    <a:bodyPr/>
                    <a:lstStyle/>
                    <a:p>
                      <a:r>
                        <a:rPr lang="en-US" sz="1050" dirty="0" smtClean="0">
                          <a:latin typeface="Candara" panose="020E0502030303020204" pitchFamily="34" charset="0"/>
                        </a:rPr>
                        <a:t>Action item</a:t>
                      </a:r>
                      <a:endParaRPr lang="en-US" sz="1050" dirty="0">
                        <a:latin typeface="Candara" panose="020E0502030303020204" pitchFamily="34" charset="0"/>
                      </a:endParaRPr>
                    </a:p>
                  </a:txBody>
                  <a:tcPr/>
                </a:tc>
                <a:tc>
                  <a:txBody>
                    <a:bodyPr/>
                    <a:lstStyle/>
                    <a:p>
                      <a:r>
                        <a:rPr lang="en-US" sz="1050" dirty="0" smtClean="0">
                          <a:latin typeface="Candara" panose="020E0502030303020204" pitchFamily="34" charset="0"/>
                        </a:rPr>
                        <a:t>Owner</a:t>
                      </a:r>
                      <a:endParaRPr lang="en-US" sz="1050" dirty="0">
                        <a:latin typeface="Candara" panose="020E0502030303020204" pitchFamily="34" charset="0"/>
                      </a:endParaRPr>
                    </a:p>
                  </a:txBody>
                  <a:tcPr/>
                </a:tc>
                <a:tc>
                  <a:txBody>
                    <a:bodyPr/>
                    <a:lstStyle/>
                    <a:p>
                      <a:r>
                        <a:rPr lang="en-US" sz="1050" dirty="0" smtClean="0">
                          <a:latin typeface="Candara" panose="020E0502030303020204" pitchFamily="34" charset="0"/>
                        </a:rPr>
                        <a:t>Forum</a:t>
                      </a:r>
                      <a:endParaRPr lang="en-US" sz="1050" dirty="0">
                        <a:latin typeface="Candara" panose="020E0502030303020204" pitchFamily="34" charset="0"/>
                      </a:endParaRPr>
                    </a:p>
                  </a:txBody>
                  <a:tcPr/>
                </a:tc>
                <a:tc>
                  <a:txBody>
                    <a:bodyPr/>
                    <a:lstStyle/>
                    <a:p>
                      <a:r>
                        <a:rPr lang="en-US" sz="1050" dirty="0" smtClean="0">
                          <a:latin typeface="Candara" panose="020E0502030303020204" pitchFamily="34" charset="0"/>
                        </a:rPr>
                        <a:t>Expected Closure Date</a:t>
                      </a:r>
                      <a:endParaRPr lang="en-US" sz="1050" dirty="0">
                        <a:latin typeface="Candara" panose="020E0502030303020204" pitchFamily="34" charset="0"/>
                      </a:endParaRPr>
                    </a:p>
                  </a:txBody>
                  <a:tcPr/>
                </a:tc>
                <a:tc>
                  <a:txBody>
                    <a:bodyPr/>
                    <a:lstStyle/>
                    <a:p>
                      <a:r>
                        <a:rPr lang="en-US" sz="1050" dirty="0" smtClean="0">
                          <a:latin typeface="Candara" panose="020E0502030303020204" pitchFamily="34" charset="0"/>
                        </a:rPr>
                        <a:t>Actual Closure Date</a:t>
                      </a:r>
                      <a:endParaRPr lang="en-US" sz="1050" dirty="0">
                        <a:latin typeface="Candara" panose="020E0502030303020204" pitchFamily="34" charset="0"/>
                      </a:endParaRPr>
                    </a:p>
                  </a:txBody>
                  <a:tcPr/>
                </a:tc>
                <a:tc>
                  <a:txBody>
                    <a:bodyPr/>
                    <a:lstStyle/>
                    <a:p>
                      <a:r>
                        <a:rPr lang="en-US" sz="1050" dirty="0" smtClean="0">
                          <a:latin typeface="Candara" panose="020E0502030303020204" pitchFamily="34" charset="0"/>
                        </a:rPr>
                        <a:t>Owner Comment</a:t>
                      </a:r>
                      <a:endParaRPr lang="en-US" sz="1050" dirty="0">
                        <a:latin typeface="Candara" panose="020E0502030303020204" pitchFamily="34" charset="0"/>
                      </a:endParaRPr>
                    </a:p>
                  </a:txBody>
                  <a:tcPr/>
                </a:tc>
                <a:tc>
                  <a:txBody>
                    <a:bodyPr/>
                    <a:lstStyle/>
                    <a:p>
                      <a:r>
                        <a:rPr lang="en-US" sz="1050" dirty="0" smtClean="0">
                          <a:latin typeface="Candara" panose="020E0502030303020204" pitchFamily="34" charset="0"/>
                        </a:rPr>
                        <a:t>Status</a:t>
                      </a:r>
                      <a:endParaRPr lang="en-US" sz="1050" dirty="0">
                        <a:latin typeface="Candara" panose="020E0502030303020204" pitchFamily="34" charset="0"/>
                      </a:endParaRPr>
                    </a:p>
                  </a:txBody>
                  <a:tcPr/>
                </a:tc>
              </a:tr>
              <a:tr h="798009">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kern="1200" baseline="0" dirty="0" smtClean="0">
                          <a:solidFill>
                            <a:schemeClr val="dk1"/>
                          </a:solidFill>
                          <a:effectLst/>
                          <a:latin typeface="Candara" panose="020E0502030303020204" pitchFamily="34" charset="0"/>
                          <a:ea typeface="+mn-ea"/>
                          <a:cs typeface="+mn-cs"/>
                        </a:rPr>
                        <a:t>Mobility Team or tiger team to be formed to resolve all CLICK mobile issues.</a:t>
                      </a:r>
                    </a:p>
                  </a:txBody>
                  <a:tcPr/>
                </a:tc>
                <a:tc>
                  <a:txBody>
                    <a:bodyPr/>
                    <a:lstStyle/>
                    <a:p>
                      <a:r>
                        <a:rPr lang="en-US" sz="1050" dirty="0" smtClean="0">
                          <a:latin typeface="Candara" panose="020E0502030303020204" pitchFamily="34" charset="0"/>
                        </a:rPr>
                        <a:t>Rohit/Gopi</a:t>
                      </a:r>
                      <a:endParaRPr lang="en-US" sz="1050" dirty="0">
                        <a:latin typeface="Candara" panose="020E0502030303020204" pitchFamily="34" charset="0"/>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kern="1200" dirty="0" smtClean="0">
                          <a:solidFill>
                            <a:schemeClr val="dk1"/>
                          </a:solidFill>
                          <a:latin typeface="Candara" panose="020E0502030303020204" pitchFamily="34" charset="0"/>
                          <a:ea typeface="+mn-ea"/>
                          <a:cs typeface="+mn-cs"/>
                        </a:rPr>
                        <a:t>Jan’ 17 Workout</a:t>
                      </a:r>
                      <a:endParaRPr lang="en-US" sz="1050" kern="1200" dirty="0">
                        <a:solidFill>
                          <a:schemeClr val="dk1"/>
                        </a:solidFill>
                        <a:latin typeface="Candara" panose="020E0502030303020204" pitchFamily="34" charset="0"/>
                        <a:ea typeface="+mn-ea"/>
                        <a:cs typeface="+mn-cs"/>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dirty="0" smtClean="0">
                          <a:latin typeface="Candara" panose="020E0502030303020204" pitchFamily="34" charset="0"/>
                        </a:rPr>
                        <a:t>TBD</a:t>
                      </a: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endParaRPr lang="en-US" sz="1050" dirty="0" smtClean="0">
                        <a:latin typeface="Candara" panose="020E0502030303020204" pitchFamily="34" charset="0"/>
                      </a:endParaRPr>
                    </a:p>
                  </a:txBody>
                  <a:tcPr/>
                </a:tc>
                <a:tc>
                  <a:txBody>
                    <a:bodyPr/>
                    <a:lstStyle/>
                    <a:p>
                      <a:pPr marL="0" marR="0" lvl="1" indent="0" algn="l" defTabSz="844029" rtl="0" eaLnBrk="1" fontAlgn="auto" latinLnBrk="0" hangingPunct="1">
                        <a:lnSpc>
                          <a:spcPct val="100000"/>
                        </a:lnSpc>
                        <a:spcBef>
                          <a:spcPts val="0"/>
                        </a:spcBef>
                        <a:spcAft>
                          <a:spcPts val="0"/>
                        </a:spcAft>
                        <a:buClrTx/>
                        <a:buSzTx/>
                        <a:buFontTx/>
                        <a:buNone/>
                        <a:tabLst/>
                        <a:defRPr/>
                      </a:pPr>
                      <a:r>
                        <a:rPr lang="en-US" sz="1050" kern="1200" dirty="0" smtClean="0">
                          <a:solidFill>
                            <a:schemeClr val="dk1"/>
                          </a:solidFill>
                          <a:latin typeface="Candara" panose="020E0502030303020204" pitchFamily="34" charset="0"/>
                          <a:ea typeface="+mn-ea"/>
                          <a:cs typeface="+mn-cs"/>
                        </a:rPr>
                        <a:t>Monitoring the debug logs </a:t>
                      </a:r>
                      <a:r>
                        <a:rPr lang="en-US" sz="1050" kern="1200" baseline="0" dirty="0" smtClean="0">
                          <a:solidFill>
                            <a:schemeClr val="dk1"/>
                          </a:solidFill>
                          <a:latin typeface="Candara" panose="020E0502030303020204" pitchFamily="34" charset="0"/>
                          <a:ea typeface="+mn-ea"/>
                          <a:cs typeface="+mn-cs"/>
                        </a:rPr>
                        <a:t> which are activated for 20</a:t>
                      </a:r>
                      <a:r>
                        <a:rPr lang="en-US" sz="1050" kern="1200" dirty="0" smtClean="0">
                          <a:solidFill>
                            <a:schemeClr val="dk1"/>
                          </a:solidFill>
                          <a:latin typeface="Candara" panose="020E0502030303020204" pitchFamily="34" charset="0"/>
                          <a:ea typeface="+mn-ea"/>
                          <a:cs typeface="+mn-cs"/>
                        </a:rPr>
                        <a:t> FE’s in production.</a:t>
                      </a:r>
                      <a:endParaRPr lang="en-US" sz="1050" kern="1200" dirty="0">
                        <a:solidFill>
                          <a:schemeClr val="dk1"/>
                        </a:solidFill>
                        <a:latin typeface="Candara" panose="020E0502030303020204" pitchFamily="34" charset="0"/>
                        <a:ea typeface="+mn-ea"/>
                        <a:cs typeface="+mn-cs"/>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dirty="0" smtClean="0">
                          <a:latin typeface="Candara" panose="020E0502030303020204" pitchFamily="34" charset="0"/>
                        </a:rPr>
                        <a:t>In Progress</a:t>
                      </a:r>
                      <a:endParaRPr lang="en-US" sz="1050" dirty="0">
                        <a:latin typeface="Candara" panose="020E0502030303020204" pitchFamily="34" charset="0"/>
                      </a:endParaRPr>
                    </a:p>
                  </a:txBody>
                  <a:tcPr/>
                </a:tc>
              </a:tr>
              <a:tr h="853837">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kern="1200" baseline="0" dirty="0" smtClean="0">
                          <a:solidFill>
                            <a:schemeClr val="dk1"/>
                          </a:solidFill>
                          <a:effectLst/>
                          <a:latin typeface="Candara" panose="020E0502030303020204" pitchFamily="34" charset="0"/>
                          <a:ea typeface="+mn-ea"/>
                          <a:cs typeface="+mn-cs"/>
                        </a:rPr>
                        <a:t>Performance issues: SDT Booking and Architecture Assessment.</a:t>
                      </a:r>
                    </a:p>
                  </a:txBody>
                  <a:tcPr/>
                </a:tc>
                <a:tc>
                  <a:txBody>
                    <a:bodyPr/>
                    <a:lstStyle/>
                    <a:p>
                      <a:r>
                        <a:rPr lang="en-US" sz="1050" dirty="0" smtClean="0">
                          <a:latin typeface="Candara" panose="020E0502030303020204" pitchFamily="34" charset="0"/>
                        </a:rPr>
                        <a:t>Hita/Andrey/Urmila/Chandra</a:t>
                      </a:r>
                      <a:endParaRPr lang="en-US" sz="1050" dirty="0">
                        <a:latin typeface="Candara" panose="020E0502030303020204" pitchFamily="34" charset="0"/>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kern="1200" dirty="0" smtClean="0">
                          <a:solidFill>
                            <a:schemeClr val="dk1"/>
                          </a:solidFill>
                          <a:latin typeface="Candara" panose="020E0502030303020204" pitchFamily="34" charset="0"/>
                          <a:ea typeface="+mn-ea"/>
                          <a:cs typeface="+mn-cs"/>
                        </a:rPr>
                        <a:t>Jan’ 17 Workout</a:t>
                      </a:r>
                      <a:endParaRPr lang="en-US" sz="1050" kern="1200" dirty="0">
                        <a:solidFill>
                          <a:schemeClr val="dk1"/>
                        </a:solidFill>
                        <a:latin typeface="Candara" panose="020E0502030303020204" pitchFamily="34" charset="0"/>
                        <a:ea typeface="+mn-ea"/>
                        <a:cs typeface="+mn-cs"/>
                      </a:endParaRPr>
                    </a:p>
                  </a:txBody>
                  <a:tcPr/>
                </a:tc>
                <a:tc>
                  <a:txBody>
                    <a:bodyPr/>
                    <a:lstStyle/>
                    <a:p>
                      <a:r>
                        <a:rPr lang="en-US" sz="1050" dirty="0" smtClean="0">
                          <a:latin typeface="Candara" panose="020E0502030303020204" pitchFamily="34" charset="0"/>
                        </a:rPr>
                        <a:t>28-Feb-2017</a:t>
                      </a:r>
                      <a:endParaRPr lang="en-US" sz="1050" dirty="0">
                        <a:latin typeface="Candara" panose="020E0502030303020204" pitchFamily="34" charset="0"/>
                      </a:endParaRPr>
                    </a:p>
                  </a:txBody>
                  <a:tcPr/>
                </a:tc>
                <a:tc>
                  <a:txBody>
                    <a:bodyPr/>
                    <a:lstStyle/>
                    <a:p>
                      <a:endParaRPr lang="en-US" sz="1050" dirty="0">
                        <a:latin typeface="Candara" panose="020E0502030303020204" pitchFamily="34" charset="0"/>
                      </a:endParaRPr>
                    </a:p>
                  </a:txBody>
                  <a:tcPr/>
                </a:tc>
                <a:tc>
                  <a:txBody>
                    <a:bodyPr/>
                    <a:lstStyle/>
                    <a:p>
                      <a:pPr marL="0" marR="0" lvl="1" indent="0" algn="l" defTabSz="844029" rtl="0" eaLnBrk="1" fontAlgn="auto" latinLnBrk="0" hangingPunct="1">
                        <a:lnSpc>
                          <a:spcPct val="100000"/>
                        </a:lnSpc>
                        <a:spcBef>
                          <a:spcPts val="0"/>
                        </a:spcBef>
                        <a:spcAft>
                          <a:spcPts val="0"/>
                        </a:spcAft>
                        <a:buClrTx/>
                        <a:buSzTx/>
                        <a:buFontTx/>
                        <a:buNone/>
                        <a:tabLst/>
                        <a:defRPr/>
                      </a:pPr>
                      <a:r>
                        <a:rPr lang="en-US" sz="1050" kern="1200" dirty="0" smtClean="0">
                          <a:solidFill>
                            <a:srgbClr val="000000"/>
                          </a:solidFill>
                          <a:latin typeface="Candara" panose="020E0502030303020204" pitchFamily="34" charset="0"/>
                          <a:ea typeface="+mn-ea"/>
                          <a:cs typeface="+mn-cs"/>
                        </a:rPr>
                        <a:t>Identified 4 more performance</a:t>
                      </a:r>
                      <a:r>
                        <a:rPr lang="en-US" sz="1050" kern="1200" baseline="0" dirty="0" smtClean="0">
                          <a:solidFill>
                            <a:srgbClr val="000000"/>
                          </a:solidFill>
                          <a:latin typeface="Candara" panose="020E0502030303020204" pitchFamily="34" charset="0"/>
                          <a:ea typeface="+mn-ea"/>
                          <a:cs typeface="+mn-cs"/>
                        </a:rPr>
                        <a:t> assessment which needs to be analyzed.</a:t>
                      </a:r>
                      <a:endParaRPr lang="en-US" sz="1050" kern="1200" dirty="0" smtClean="0">
                        <a:solidFill>
                          <a:srgbClr val="000000"/>
                        </a:solidFill>
                        <a:latin typeface="Candara" panose="020E0502030303020204" pitchFamily="34" charset="0"/>
                        <a:ea typeface="+mn-ea"/>
                        <a:cs typeface="+mn-cs"/>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dirty="0" smtClean="0">
                          <a:latin typeface="Candara" panose="020E0502030303020204" pitchFamily="34" charset="0"/>
                        </a:rPr>
                        <a:t>In</a:t>
                      </a:r>
                      <a:r>
                        <a:rPr lang="en-US" sz="1050" baseline="0" dirty="0" smtClean="0">
                          <a:latin typeface="Candara" panose="020E0502030303020204" pitchFamily="34" charset="0"/>
                        </a:rPr>
                        <a:t> Progress</a:t>
                      </a:r>
                      <a:endParaRPr lang="en-US" sz="1050" dirty="0" smtClean="0">
                        <a:latin typeface="Candara" panose="020E0502030303020204" pitchFamily="34" charset="0"/>
                      </a:endParaRPr>
                    </a:p>
                    <a:p>
                      <a:endParaRPr lang="en-US" sz="1050" dirty="0">
                        <a:latin typeface="Candara" panose="020E0502030303020204" pitchFamily="34" charset="0"/>
                      </a:endParaRPr>
                    </a:p>
                  </a:txBody>
                  <a:tcPr/>
                </a:tc>
              </a:tr>
              <a:tr h="446885">
                <a:tc>
                  <a:txBody>
                    <a:bodyPr/>
                    <a:lstStyle/>
                    <a:p>
                      <a:r>
                        <a:rPr lang="en-US" sz="1050" kern="1200" baseline="0" dirty="0" smtClean="0">
                          <a:solidFill>
                            <a:schemeClr val="dk1"/>
                          </a:solidFill>
                          <a:effectLst/>
                          <a:latin typeface="Candara" panose="020E0502030303020204" pitchFamily="34" charset="0"/>
                          <a:ea typeface="+mn-ea"/>
                          <a:cs typeface="+mn-cs"/>
                        </a:rPr>
                        <a:t>Ownership on Tickets/Process adherence(Agile Mechanism)</a:t>
                      </a:r>
                      <a:endParaRPr lang="en-US" sz="1050" kern="1200" baseline="0" dirty="0">
                        <a:solidFill>
                          <a:schemeClr val="dk1"/>
                        </a:solidFill>
                        <a:effectLst/>
                        <a:latin typeface="Candara" panose="020E0502030303020204" pitchFamily="34" charset="0"/>
                        <a:ea typeface="+mn-ea"/>
                        <a:cs typeface="+mn-cs"/>
                      </a:endParaRPr>
                    </a:p>
                  </a:txBody>
                  <a:tcPr/>
                </a:tc>
                <a:tc>
                  <a:txBody>
                    <a:bodyPr/>
                    <a:lstStyle/>
                    <a:p>
                      <a:r>
                        <a:rPr lang="en-US" sz="1050" dirty="0" smtClean="0">
                          <a:latin typeface="Candara" panose="020E0502030303020204" pitchFamily="34" charset="0"/>
                        </a:rPr>
                        <a:t>Suvarna/Sathyaraj</a:t>
                      </a:r>
                      <a:endParaRPr lang="en-US" sz="1050" dirty="0">
                        <a:latin typeface="Candara" panose="020E0502030303020204" pitchFamily="34" charset="0"/>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kern="1200" dirty="0" smtClean="0">
                          <a:solidFill>
                            <a:schemeClr val="dk1"/>
                          </a:solidFill>
                          <a:latin typeface="Candara" panose="020E0502030303020204" pitchFamily="34" charset="0"/>
                          <a:ea typeface="+mn-ea"/>
                          <a:cs typeface="+mn-cs"/>
                        </a:rPr>
                        <a:t>Jan’ 17 Workout</a:t>
                      </a:r>
                      <a:endParaRPr lang="en-US" sz="1050" kern="1200" dirty="0">
                        <a:solidFill>
                          <a:schemeClr val="dk1"/>
                        </a:solidFill>
                        <a:latin typeface="Candara" panose="020E0502030303020204" pitchFamily="34" charset="0"/>
                        <a:ea typeface="+mn-ea"/>
                        <a:cs typeface="+mn-cs"/>
                      </a:endParaRPr>
                    </a:p>
                  </a:txBody>
                  <a:tcPr/>
                </a:tc>
                <a:tc>
                  <a:txBody>
                    <a:bodyPr/>
                    <a:lstStyle/>
                    <a:p>
                      <a:r>
                        <a:rPr lang="en-US" sz="1050" dirty="0" smtClean="0">
                          <a:latin typeface="Candara" panose="020E0502030303020204" pitchFamily="34" charset="0"/>
                        </a:rPr>
                        <a:t>Ongoing</a:t>
                      </a:r>
                      <a:endParaRPr lang="en-US" sz="1050" dirty="0">
                        <a:latin typeface="Candara" panose="020E0502030303020204" pitchFamily="34" charset="0"/>
                      </a:endParaRPr>
                    </a:p>
                  </a:txBody>
                  <a:tcPr/>
                </a:tc>
                <a:tc>
                  <a:txBody>
                    <a:bodyPr/>
                    <a:lstStyle/>
                    <a:p>
                      <a:endParaRPr lang="en-US" sz="1050" dirty="0">
                        <a:latin typeface="Candara" panose="020E0502030303020204" pitchFamily="34" charset="0"/>
                      </a:endParaRPr>
                    </a:p>
                  </a:txBody>
                  <a:tcPr/>
                </a:tc>
                <a:tc>
                  <a:txBody>
                    <a:bodyPr/>
                    <a:lstStyle/>
                    <a:p>
                      <a:endParaRPr lang="en-US" sz="1050" dirty="0">
                        <a:latin typeface="Candara" panose="020E0502030303020204" pitchFamily="34" charset="0"/>
                      </a:endParaRPr>
                    </a:p>
                  </a:txBody>
                  <a:tcPr/>
                </a:tc>
                <a:tc>
                  <a:txBody>
                    <a:bodyPr/>
                    <a:lstStyle/>
                    <a:p>
                      <a:r>
                        <a:rPr lang="en-US" sz="1050" dirty="0" smtClean="0">
                          <a:latin typeface="Candara" panose="020E0502030303020204" pitchFamily="34" charset="0"/>
                        </a:rPr>
                        <a:t>In Progress</a:t>
                      </a:r>
                      <a:endParaRPr lang="en-US" sz="1050" dirty="0">
                        <a:latin typeface="Candara" panose="020E0502030303020204" pitchFamily="34" charset="0"/>
                      </a:endParaRPr>
                    </a:p>
                  </a:txBody>
                  <a:tcPr/>
                </a:tc>
              </a:tr>
              <a:tr h="619628">
                <a:tc>
                  <a:txBody>
                    <a:bodyPr/>
                    <a:lstStyle/>
                    <a:p>
                      <a:pPr marL="0" algn="l" defTabSz="844029" rtl="0" eaLnBrk="1" latinLnBrk="0" hangingPunct="1"/>
                      <a:r>
                        <a:rPr lang="en-US" sz="1050" kern="1200" baseline="0" dirty="0" smtClean="0">
                          <a:solidFill>
                            <a:schemeClr val="dk1"/>
                          </a:solidFill>
                          <a:effectLst/>
                          <a:latin typeface="Candara" panose="020E0502030303020204" pitchFamily="34" charset="0"/>
                          <a:ea typeface="+mn-ea"/>
                          <a:cs typeface="+mn-cs"/>
                        </a:rPr>
                        <a:t>GEHC to check and confirm on L1 support - on call support</a:t>
                      </a:r>
                      <a:endParaRPr lang="en-US" sz="1050" kern="1200" baseline="0" dirty="0">
                        <a:solidFill>
                          <a:schemeClr val="dk1"/>
                        </a:solidFill>
                        <a:effectLst/>
                        <a:latin typeface="Candara" panose="020E0502030303020204" pitchFamily="34" charset="0"/>
                        <a:ea typeface="+mn-ea"/>
                        <a:cs typeface="+mn-cs"/>
                      </a:endParaRPr>
                    </a:p>
                  </a:txBody>
                  <a:tcPr/>
                </a:tc>
                <a:tc>
                  <a:txBody>
                    <a:bodyPr/>
                    <a:lstStyle/>
                    <a:p>
                      <a:r>
                        <a:rPr lang="en-US" sz="1050" dirty="0" smtClean="0">
                          <a:latin typeface="Candara" panose="020E0502030303020204" pitchFamily="34" charset="0"/>
                        </a:rPr>
                        <a:t>Chandra/CG </a:t>
                      </a:r>
                      <a:endParaRPr lang="en-US" sz="1050" dirty="0">
                        <a:latin typeface="Candara" panose="020E0502030303020204" pitchFamily="34" charset="0"/>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kern="1200" dirty="0" smtClean="0">
                          <a:solidFill>
                            <a:schemeClr val="dk1"/>
                          </a:solidFill>
                          <a:latin typeface="Candara" panose="020E0502030303020204" pitchFamily="34" charset="0"/>
                          <a:ea typeface="+mn-ea"/>
                          <a:cs typeface="+mn-cs"/>
                        </a:rPr>
                        <a:t>Jan’ 17 Workout</a:t>
                      </a:r>
                      <a:endParaRPr lang="en-US" sz="1050" kern="1200" dirty="0">
                        <a:solidFill>
                          <a:schemeClr val="dk1"/>
                        </a:solidFill>
                        <a:latin typeface="Candara" panose="020E0502030303020204" pitchFamily="34" charset="0"/>
                        <a:ea typeface="+mn-ea"/>
                        <a:cs typeface="+mn-cs"/>
                      </a:endParaRPr>
                    </a:p>
                  </a:txBody>
                  <a:tcPr/>
                </a:tc>
                <a:tc>
                  <a:txBody>
                    <a:bodyPr/>
                    <a:lstStyle/>
                    <a:p>
                      <a:r>
                        <a:rPr lang="en-US" sz="1050" dirty="0" smtClean="0">
                          <a:latin typeface="Candara" panose="020E0502030303020204" pitchFamily="34" charset="0"/>
                        </a:rPr>
                        <a:t>TBD</a:t>
                      </a:r>
                      <a:endParaRPr lang="en-US" sz="1050" dirty="0">
                        <a:latin typeface="Candara" panose="020E0502030303020204" pitchFamily="34" charset="0"/>
                      </a:endParaRPr>
                    </a:p>
                  </a:txBody>
                  <a:tcPr/>
                </a:tc>
                <a:tc>
                  <a:txBody>
                    <a:bodyPr/>
                    <a:lstStyle/>
                    <a:p>
                      <a:endParaRPr lang="en-US" sz="1050" dirty="0">
                        <a:latin typeface="Candara" panose="020E0502030303020204" pitchFamily="34" charset="0"/>
                      </a:endParaRPr>
                    </a:p>
                  </a:txBody>
                  <a:tcPr/>
                </a:tc>
                <a:tc>
                  <a:txBody>
                    <a:bodyPr/>
                    <a:lstStyle/>
                    <a:p>
                      <a:pPr marL="0" algn="l" defTabSz="844029" rtl="0" eaLnBrk="1" latinLnBrk="0" hangingPunct="1"/>
                      <a:r>
                        <a:rPr lang="en-US" sz="1050" kern="1200" dirty="0" smtClean="0">
                          <a:solidFill>
                            <a:schemeClr val="dk1"/>
                          </a:solidFill>
                          <a:latin typeface="Candara" panose="020E0502030303020204" pitchFamily="34" charset="0"/>
                          <a:ea typeface="+mn-ea"/>
                          <a:cs typeface="+mn-cs"/>
                        </a:rPr>
                        <a:t>Discussion held with GCC team and now GE to discuss and come up with the plan.</a:t>
                      </a:r>
                      <a:endParaRPr lang="en-US" sz="1050" kern="1200" dirty="0">
                        <a:solidFill>
                          <a:schemeClr val="dk1"/>
                        </a:solidFill>
                        <a:latin typeface="Candara" panose="020E0502030303020204" pitchFamily="34" charset="0"/>
                        <a:ea typeface="+mn-ea"/>
                        <a:cs typeface="+mn-cs"/>
                      </a:endParaRPr>
                    </a:p>
                  </a:txBody>
                  <a:tcPr/>
                </a:tc>
                <a:tc>
                  <a:txBody>
                    <a:bodyPr/>
                    <a:lstStyle/>
                    <a:p>
                      <a:r>
                        <a:rPr lang="en-US" sz="1050" dirty="0" smtClean="0">
                          <a:latin typeface="Candara" panose="020E0502030303020204" pitchFamily="34" charset="0"/>
                        </a:rPr>
                        <a:t>In Progress</a:t>
                      </a:r>
                      <a:endParaRPr lang="en-US" sz="1050" dirty="0">
                        <a:latin typeface="Candara" panose="020E0502030303020204" pitchFamily="34" charset="0"/>
                      </a:endParaRPr>
                    </a:p>
                  </a:txBody>
                  <a:tcPr/>
                </a:tc>
              </a:tr>
              <a:tr h="752405">
                <a:tc>
                  <a:txBody>
                    <a:bodyPr/>
                    <a:lstStyle/>
                    <a:p>
                      <a:pPr marL="0" algn="l" defTabSz="844029" rtl="0" eaLnBrk="1" latinLnBrk="0" hangingPunct="1"/>
                      <a:r>
                        <a:rPr lang="en-US" sz="1050" kern="1200" baseline="0" dirty="0" smtClean="0">
                          <a:solidFill>
                            <a:schemeClr val="dk1"/>
                          </a:solidFill>
                          <a:effectLst/>
                          <a:latin typeface="Candara" panose="020E0502030303020204" pitchFamily="34" charset="0"/>
                          <a:ea typeface="+mn-ea"/>
                          <a:cs typeface="+mn-cs"/>
                        </a:rPr>
                        <a:t>CLICK DB access for CG team GE to setup a separate call to discuss </a:t>
                      </a:r>
                      <a:endParaRPr lang="en-US" sz="1050" kern="1200" baseline="0" dirty="0">
                        <a:solidFill>
                          <a:schemeClr val="dk1"/>
                        </a:solidFill>
                        <a:effectLst/>
                        <a:latin typeface="Candara" panose="020E0502030303020204" pitchFamily="34" charset="0"/>
                        <a:ea typeface="+mn-ea"/>
                        <a:cs typeface="+mn-cs"/>
                      </a:endParaRPr>
                    </a:p>
                  </a:txBody>
                  <a:tcPr/>
                </a:tc>
                <a:tc>
                  <a:txBody>
                    <a:bodyPr/>
                    <a:lstStyle/>
                    <a:p>
                      <a:r>
                        <a:rPr lang="en-US" sz="1050" dirty="0" smtClean="0">
                          <a:latin typeface="Candara" panose="020E0502030303020204" pitchFamily="34" charset="0"/>
                        </a:rPr>
                        <a:t>Chandra</a:t>
                      </a:r>
                      <a:endParaRPr lang="en-US" sz="1050" dirty="0">
                        <a:latin typeface="Candara" panose="020E0502030303020204" pitchFamily="34" charset="0"/>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kern="1200" dirty="0" smtClean="0">
                          <a:solidFill>
                            <a:schemeClr val="dk1"/>
                          </a:solidFill>
                          <a:latin typeface="Candara" panose="020E0502030303020204" pitchFamily="34" charset="0"/>
                          <a:ea typeface="+mn-ea"/>
                          <a:cs typeface="+mn-cs"/>
                        </a:rPr>
                        <a:t>WSR meeting</a:t>
                      </a:r>
                      <a:endParaRPr lang="en-US" sz="1050" kern="1200" dirty="0">
                        <a:solidFill>
                          <a:schemeClr val="dk1"/>
                        </a:solidFill>
                        <a:latin typeface="Candara" panose="020E0502030303020204" pitchFamily="34" charset="0"/>
                        <a:ea typeface="+mn-ea"/>
                        <a:cs typeface="+mn-cs"/>
                      </a:endParaRPr>
                    </a:p>
                  </a:txBody>
                  <a:tcPr/>
                </a:tc>
                <a:tc>
                  <a:txBody>
                    <a:bodyPr/>
                    <a:lstStyle/>
                    <a:p>
                      <a:r>
                        <a:rPr lang="en-US" sz="1050" dirty="0" smtClean="0">
                          <a:latin typeface="Candara" panose="020E0502030303020204" pitchFamily="34" charset="0"/>
                        </a:rPr>
                        <a:t>TBD</a:t>
                      </a:r>
                      <a:endParaRPr lang="en-US" sz="1050" dirty="0">
                        <a:latin typeface="Candara" panose="020E0502030303020204" pitchFamily="34" charset="0"/>
                      </a:endParaRPr>
                    </a:p>
                  </a:txBody>
                  <a:tcPr/>
                </a:tc>
                <a:tc>
                  <a:txBody>
                    <a:bodyPr/>
                    <a:lstStyle/>
                    <a:p>
                      <a:endParaRPr lang="en-US" sz="1050" dirty="0">
                        <a:latin typeface="Candara" panose="020E0502030303020204" pitchFamily="34" charset="0"/>
                      </a:endParaRPr>
                    </a:p>
                  </a:txBody>
                  <a:tcPr/>
                </a:tc>
                <a:tc>
                  <a:txBody>
                    <a:bodyPr/>
                    <a:lstStyle/>
                    <a:p>
                      <a:r>
                        <a:rPr lang="en-US" sz="1050" kern="1200" dirty="0" smtClean="0">
                          <a:solidFill>
                            <a:schemeClr val="dk1"/>
                          </a:solidFill>
                          <a:latin typeface="Candara" panose="020E0502030303020204" pitchFamily="34" charset="0"/>
                          <a:ea typeface="+mn-ea"/>
                          <a:cs typeface="+mn-cs"/>
                        </a:rPr>
                        <a:t>GE got DB backup access via ftp from Click</a:t>
                      </a:r>
                      <a:r>
                        <a:rPr lang="en-US" sz="1050" kern="1200" baseline="0" dirty="0" smtClean="0">
                          <a:solidFill>
                            <a:schemeClr val="dk1"/>
                          </a:solidFill>
                          <a:latin typeface="Candara" panose="020E0502030303020204" pitchFamily="34" charset="0"/>
                          <a:ea typeface="+mn-ea"/>
                          <a:cs typeface="+mn-cs"/>
                        </a:rPr>
                        <a:t> and </a:t>
                      </a:r>
                      <a:r>
                        <a:rPr lang="en-US" sz="1050" kern="1200" dirty="0" smtClean="0">
                          <a:solidFill>
                            <a:schemeClr val="dk1"/>
                          </a:solidFill>
                          <a:latin typeface="Candara" panose="020E0502030303020204" pitchFamily="34" charset="0"/>
                          <a:ea typeface="+mn-ea"/>
                          <a:cs typeface="+mn-cs"/>
                        </a:rPr>
                        <a:t>Server Objects (SO) DB is backed up every day</a:t>
                      </a:r>
                      <a:endParaRPr lang="en-US" sz="1050" kern="1200" dirty="0">
                        <a:solidFill>
                          <a:schemeClr val="dk1"/>
                        </a:solidFill>
                        <a:latin typeface="Candara" panose="020E0502030303020204" pitchFamily="34" charset="0"/>
                        <a:ea typeface="+mn-ea"/>
                        <a:cs typeface="+mn-cs"/>
                      </a:endParaRPr>
                    </a:p>
                  </a:txBody>
                  <a:tcPr/>
                </a:tc>
                <a:tc>
                  <a:txBody>
                    <a:bodyPr/>
                    <a:lstStyle/>
                    <a:p>
                      <a:r>
                        <a:rPr lang="en-US" sz="1050" dirty="0" smtClean="0">
                          <a:latin typeface="Candara" panose="020E0502030303020204" pitchFamily="34" charset="0"/>
                        </a:rPr>
                        <a:t>In Progress</a:t>
                      </a:r>
                      <a:endParaRPr lang="en-US" sz="1050" dirty="0">
                        <a:latin typeface="Candara" panose="020E0502030303020204" pitchFamily="34" charset="0"/>
                      </a:endParaRPr>
                    </a:p>
                  </a:txBody>
                  <a:tcPr/>
                </a:tc>
              </a:tr>
            </a:tbl>
          </a:graphicData>
        </a:graphic>
      </p:graphicFrame>
    </p:spTree>
    <p:extLst>
      <p:ext uri="{BB962C8B-B14F-4D97-AF65-F5344CB8AC3E}">
        <p14:creationId xmlns:p14="http://schemas.microsoft.com/office/powerpoint/2010/main" val="571836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399" y="1555618"/>
            <a:ext cx="4197927" cy="2690851"/>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4" name="Rounded Rectangle 3"/>
          <p:cNvSpPr/>
          <p:nvPr/>
        </p:nvSpPr>
        <p:spPr>
          <a:xfrm>
            <a:off x="342900" y="1350830"/>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5" name="Rectangle 4"/>
          <p:cNvSpPr/>
          <p:nvPr/>
        </p:nvSpPr>
        <p:spPr>
          <a:xfrm>
            <a:off x="4566310" y="1555680"/>
            <a:ext cx="4419600" cy="2690789"/>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6" name="Rounded Rectangle 5"/>
          <p:cNvSpPr/>
          <p:nvPr/>
        </p:nvSpPr>
        <p:spPr>
          <a:xfrm>
            <a:off x="4756810" y="1349618"/>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0" name="TextBox 9"/>
          <p:cNvSpPr txBox="1"/>
          <p:nvPr/>
        </p:nvSpPr>
        <p:spPr>
          <a:xfrm>
            <a:off x="629538" y="1367376"/>
            <a:ext cx="2499402"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Health of the Engagement</a:t>
            </a:r>
            <a:endParaRPr lang="en-US" sz="1600" b="1" dirty="0">
              <a:solidFill>
                <a:schemeClr val="bg1"/>
              </a:solidFill>
              <a:latin typeface="Candara" panose="020E0502030303020204" pitchFamily="34" charset="0"/>
            </a:endParaRPr>
          </a:p>
        </p:txBody>
      </p:sp>
      <p:sp>
        <p:nvSpPr>
          <p:cNvPr id="11" name="TextBox 10"/>
          <p:cNvSpPr txBox="1"/>
          <p:nvPr/>
        </p:nvSpPr>
        <p:spPr>
          <a:xfrm>
            <a:off x="5742645" y="1408941"/>
            <a:ext cx="1087157"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Highlights</a:t>
            </a:r>
            <a:endParaRPr lang="en-US" sz="1600" b="1" dirty="0">
              <a:solidFill>
                <a:schemeClr val="bg1"/>
              </a:solidFill>
              <a:latin typeface="Candara" panose="020E0502030303020204" pitchFamily="34" charset="0"/>
            </a:endParaRPr>
          </a:p>
        </p:txBody>
      </p:sp>
      <p:sp>
        <p:nvSpPr>
          <p:cNvPr id="12" name="Rectangle 11"/>
          <p:cNvSpPr/>
          <p:nvPr/>
        </p:nvSpPr>
        <p:spPr>
          <a:xfrm>
            <a:off x="4613709" y="4740070"/>
            <a:ext cx="4372201" cy="152508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13" name="Rounded Rectangle 12"/>
          <p:cNvSpPr/>
          <p:nvPr/>
        </p:nvSpPr>
        <p:spPr>
          <a:xfrm>
            <a:off x="4979124" y="4464372"/>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4" name="TextBox 13"/>
          <p:cNvSpPr txBox="1"/>
          <p:nvPr/>
        </p:nvSpPr>
        <p:spPr>
          <a:xfrm>
            <a:off x="5796967" y="4523695"/>
            <a:ext cx="1316386"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Help Needed</a:t>
            </a:r>
            <a:endParaRPr lang="en-US" sz="1600" b="1" dirty="0">
              <a:solidFill>
                <a:schemeClr val="bg1"/>
              </a:solidFill>
              <a:latin typeface="Candara" panose="020E0502030303020204" pitchFamily="34" charset="0"/>
            </a:endParaRPr>
          </a:p>
        </p:txBody>
      </p:sp>
      <p:sp>
        <p:nvSpPr>
          <p:cNvPr id="15" name="TextBox 14"/>
          <p:cNvSpPr txBox="1"/>
          <p:nvPr/>
        </p:nvSpPr>
        <p:spPr>
          <a:xfrm>
            <a:off x="4613709" y="4893478"/>
            <a:ext cx="4372201" cy="1384995"/>
          </a:xfrm>
          <a:prstGeom prst="rect">
            <a:avLst/>
          </a:prstGeom>
          <a:noFill/>
        </p:spPr>
        <p:txBody>
          <a:bodyPr wrap="square" rtlCol="0">
            <a:spAutoFit/>
          </a:bodyPr>
          <a:lstStyle/>
          <a:p>
            <a:endParaRPr lang="en-US" sz="1200" dirty="0">
              <a:latin typeface="Candara" panose="020E0502030303020204" pitchFamily="34" charset="0"/>
            </a:endParaRPr>
          </a:p>
          <a:p>
            <a:pPr marL="171450" indent="-171450">
              <a:buFont typeface="Wingdings" panose="05000000000000000000" pitchFamily="2" charset="2"/>
              <a:buChar char="Ø"/>
            </a:pPr>
            <a:r>
              <a:rPr lang="en-US" sz="1200" dirty="0" smtClean="0">
                <a:latin typeface="Candara" panose="020E0502030303020204" pitchFamily="34" charset="0"/>
              </a:rPr>
              <a:t>Need </a:t>
            </a:r>
            <a:r>
              <a:rPr lang="en-US" sz="1200" dirty="0">
                <a:latin typeface="Candara" panose="020E0502030303020204" pitchFamily="34" charset="0"/>
              </a:rPr>
              <a:t>resolution to infrastructure related </a:t>
            </a:r>
            <a:r>
              <a:rPr lang="en-US" sz="1200" dirty="0" smtClean="0">
                <a:latin typeface="Candara" panose="020E0502030303020204" pitchFamily="34" charset="0"/>
              </a:rPr>
              <a:t>queries and common forum to resolve - </a:t>
            </a:r>
            <a:r>
              <a:rPr lang="en-US" sz="1200" b="1" dirty="0" smtClean="0">
                <a:latin typeface="Candara" panose="020E0502030303020204" pitchFamily="34" charset="0"/>
              </a:rPr>
              <a:t>Chandra</a:t>
            </a:r>
            <a:endParaRPr lang="en-US" sz="1200" b="1" dirty="0">
              <a:latin typeface="Candara" panose="020E0502030303020204" pitchFamily="34" charset="0"/>
            </a:endParaRPr>
          </a:p>
          <a:p>
            <a:pPr marL="171450" indent="-171450">
              <a:buFont typeface="Wingdings" panose="05000000000000000000" pitchFamily="2" charset="2"/>
              <a:buChar char="Ø"/>
            </a:pPr>
            <a:r>
              <a:rPr lang="en-US" sz="1200" dirty="0" smtClean="0">
                <a:latin typeface="Candara" panose="020E0502030303020204" pitchFamily="34" charset="0"/>
              </a:rPr>
              <a:t>Need </a:t>
            </a:r>
            <a:r>
              <a:rPr lang="en-US" sz="1200" dirty="0">
                <a:latin typeface="Candara" panose="020E0502030303020204" pitchFamily="34" charset="0"/>
              </a:rPr>
              <a:t>support on performance related  issues on CLICK </a:t>
            </a:r>
            <a:r>
              <a:rPr lang="en-US" sz="1200" dirty="0" smtClean="0">
                <a:latin typeface="Candara" panose="020E0502030303020204" pitchFamily="34" charset="0"/>
              </a:rPr>
              <a:t>side –</a:t>
            </a:r>
            <a:r>
              <a:rPr lang="en-US" sz="1200" b="1" dirty="0" smtClean="0">
                <a:latin typeface="Candara" panose="020E0502030303020204" pitchFamily="34" charset="0"/>
              </a:rPr>
              <a:t> Urmila</a:t>
            </a:r>
            <a:endParaRPr lang="en-US" sz="1200" dirty="0">
              <a:latin typeface="Candara" panose="020E0502030303020204" pitchFamily="34" charset="0"/>
            </a:endParaRPr>
          </a:p>
          <a:p>
            <a:endParaRPr lang="en-US" sz="1200" dirty="0" smtClean="0">
              <a:latin typeface="Candara" panose="020E0502030303020204" pitchFamily="34" charset="0"/>
            </a:endParaRPr>
          </a:p>
          <a:p>
            <a:endParaRPr lang="en-US" sz="1200" dirty="0">
              <a:latin typeface="Candara" panose="020E0502030303020204" pitchFamily="34" charset="0"/>
            </a:endParaRPr>
          </a:p>
        </p:txBody>
      </p:sp>
      <p:sp>
        <p:nvSpPr>
          <p:cNvPr id="16" name="Title 1"/>
          <p:cNvSpPr txBox="1">
            <a:spLocks/>
          </p:cNvSpPr>
          <p:nvPr/>
        </p:nvSpPr>
        <p:spPr>
          <a:xfrm>
            <a:off x="152403" y="152401"/>
            <a:ext cx="9143999" cy="1002135"/>
          </a:xfrm>
          <a:prstGeom prst="rect">
            <a:avLst/>
          </a:prstGeom>
        </p:spPr>
        <p:txBody>
          <a:bodyPr vert="horz" lIns="297529" tIns="33059" rIns="165294" bIns="33059" rtlCol="0" anchor="ctr">
            <a:noAutofit/>
          </a:bodyPr>
          <a:lstStyle>
            <a:lvl1pPr marL="0" indent="0" algn="l" defTabSz="844029" rtl="0" eaLnBrk="1" latinLnBrk="0" hangingPunct="1">
              <a:lnSpc>
                <a:spcPct val="85000"/>
              </a:lnSpc>
              <a:spcBef>
                <a:spcPct val="0"/>
              </a:spcBef>
              <a:buNone/>
              <a:defRPr sz="2400" b="0" kern="1200">
                <a:solidFill>
                  <a:schemeClr val="tx1"/>
                </a:solidFill>
                <a:latin typeface="+mj-lt"/>
                <a:ea typeface="+mj-ea"/>
                <a:cs typeface="+mj-cs"/>
              </a:defRPr>
            </a:lvl1pPr>
          </a:lstStyle>
          <a:p>
            <a:r>
              <a:rPr lang="en-US" dirty="0" smtClean="0"/>
              <a:t>Weekly Snapshot – 03/23/17</a:t>
            </a:r>
            <a:endParaRPr lang="en-US" dirty="0"/>
          </a:p>
        </p:txBody>
      </p:sp>
      <p:sp>
        <p:nvSpPr>
          <p:cNvPr id="17" name="Rectangle 16"/>
          <p:cNvSpPr/>
          <p:nvPr/>
        </p:nvSpPr>
        <p:spPr>
          <a:xfrm>
            <a:off x="213014" y="4740071"/>
            <a:ext cx="4231986" cy="152508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18" name="Rounded Rectangle 17"/>
          <p:cNvSpPr/>
          <p:nvPr/>
        </p:nvSpPr>
        <p:spPr>
          <a:xfrm>
            <a:off x="403513" y="4489771"/>
            <a:ext cx="3156719" cy="468787"/>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9" name="TextBox 18"/>
          <p:cNvSpPr txBox="1"/>
          <p:nvPr/>
        </p:nvSpPr>
        <p:spPr>
          <a:xfrm>
            <a:off x="213014" y="4892754"/>
            <a:ext cx="4137312" cy="830997"/>
          </a:xfrm>
          <a:prstGeom prst="rect">
            <a:avLst/>
          </a:prstGeom>
          <a:noFill/>
        </p:spPr>
        <p:txBody>
          <a:bodyPr wrap="square" rtlCol="0">
            <a:spAutoFit/>
          </a:bodyPr>
          <a:lstStyle/>
          <a:p>
            <a:pPr marL="171450" indent="-171450">
              <a:buFont typeface="Wingdings" panose="05000000000000000000" pitchFamily="2" charset="2"/>
              <a:buChar char="Ø"/>
            </a:pPr>
            <a:endParaRPr lang="en-US" sz="1200" dirty="0">
              <a:latin typeface="Candara" panose="020E0502030303020204" pitchFamily="34" charset="0"/>
            </a:endParaRPr>
          </a:p>
          <a:p>
            <a:pPr marL="171450" indent="-171450">
              <a:buFont typeface="Wingdings" panose="05000000000000000000" pitchFamily="2" charset="2"/>
              <a:buChar char="Ø"/>
            </a:pPr>
            <a:r>
              <a:rPr lang="en-US" sz="1200" dirty="0">
                <a:latin typeface="Candara" panose="020E0502030303020204" pitchFamily="34" charset="0"/>
              </a:rPr>
              <a:t>Without the CLICK environment(Server) details its difficult  to understand the data flow from CLICK mobile to CLICK SO(Service Optimization) </a:t>
            </a:r>
            <a:r>
              <a:rPr lang="en-US" sz="1200" dirty="0" smtClean="0">
                <a:latin typeface="Candara" panose="020E0502030303020204" pitchFamily="34" charset="0"/>
              </a:rPr>
              <a:t>servers</a:t>
            </a:r>
            <a:r>
              <a:rPr lang="en-US" sz="1200" dirty="0">
                <a:latin typeface="Candara" panose="020E0502030303020204" pitchFamily="34" charset="0"/>
              </a:rPr>
              <a:t> </a:t>
            </a:r>
            <a:r>
              <a:rPr lang="en-US" sz="1200" dirty="0" smtClean="0">
                <a:latin typeface="Candara" panose="020E0502030303020204" pitchFamily="34" charset="0"/>
              </a:rPr>
              <a:t>- </a:t>
            </a:r>
            <a:r>
              <a:rPr lang="en-US" sz="1200" b="1" dirty="0" smtClean="0">
                <a:latin typeface="Candara" panose="020E0502030303020204" pitchFamily="34" charset="0"/>
              </a:rPr>
              <a:t>Rohit/Chandra</a:t>
            </a:r>
            <a:endParaRPr lang="en-US" sz="1200" b="1" dirty="0">
              <a:latin typeface="Candara" panose="020E0502030303020204" pitchFamily="34" charset="0"/>
            </a:endParaRPr>
          </a:p>
        </p:txBody>
      </p:sp>
      <p:sp>
        <p:nvSpPr>
          <p:cNvPr id="20" name="TextBox 19"/>
          <p:cNvSpPr txBox="1"/>
          <p:nvPr/>
        </p:nvSpPr>
        <p:spPr>
          <a:xfrm>
            <a:off x="768986" y="4549095"/>
            <a:ext cx="2381150" cy="338554"/>
          </a:xfrm>
          <a:prstGeom prst="rect">
            <a:avLst/>
          </a:prstGeom>
          <a:noFill/>
        </p:spPr>
        <p:txBody>
          <a:bodyPr wrap="square">
            <a:spAutoFit/>
          </a:bodyPr>
          <a:lstStyle/>
          <a:p>
            <a:pPr algn="ctr">
              <a:defRPr/>
            </a:pPr>
            <a:r>
              <a:rPr lang="en-US" sz="1600" b="1" dirty="0" smtClean="0">
                <a:solidFill>
                  <a:schemeClr val="bg1"/>
                </a:solidFill>
                <a:latin typeface="Candara" panose="020E0502030303020204" pitchFamily="34" charset="0"/>
              </a:rPr>
              <a:t>Risk / Issues / Challenges</a:t>
            </a:r>
            <a:endParaRPr lang="en-US" sz="1600" b="1" dirty="0">
              <a:solidFill>
                <a:schemeClr val="bg1"/>
              </a:solidFill>
              <a:latin typeface="Candara" panose="020E0502030303020204" pitchFamily="34" charset="0"/>
            </a:endParaRPr>
          </a:p>
        </p:txBody>
      </p:sp>
      <p:sp>
        <p:nvSpPr>
          <p:cNvPr id="2" name="Rectangle 1"/>
          <p:cNvSpPr/>
          <p:nvPr/>
        </p:nvSpPr>
        <p:spPr>
          <a:xfrm>
            <a:off x="1290088" y="2614190"/>
            <a:ext cx="1721922" cy="573706"/>
          </a:xfrm>
          <a:prstGeom prst="rect">
            <a:avLst/>
          </a:prstGeom>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b="1" dirty="0" smtClean="0">
                <a:solidFill>
                  <a:schemeClr val="tx2">
                    <a:lumMod val="50000"/>
                  </a:schemeClr>
                </a:solidFill>
              </a:rPr>
              <a:t>GREEN</a:t>
            </a:r>
          </a:p>
        </p:txBody>
      </p:sp>
      <p:sp>
        <p:nvSpPr>
          <p:cNvPr id="21" name="TextBox 20"/>
          <p:cNvSpPr txBox="1"/>
          <p:nvPr/>
        </p:nvSpPr>
        <p:spPr>
          <a:xfrm>
            <a:off x="4566310" y="1784256"/>
            <a:ext cx="4419600" cy="2569934"/>
          </a:xfrm>
          <a:prstGeom prst="rect">
            <a:avLst/>
          </a:prstGeom>
          <a:noFill/>
        </p:spPr>
        <p:txBody>
          <a:bodyPr wrap="square" rtlCol="0">
            <a:spAutoFit/>
          </a:bodyPr>
          <a:lstStyle/>
          <a:p>
            <a:pPr marL="285750" indent="-285750">
              <a:buFont typeface="Wingdings" panose="05000000000000000000" pitchFamily="2" charset="2"/>
              <a:buChar char="Ø"/>
            </a:pPr>
            <a:endParaRPr lang="en-US" sz="900" dirty="0" smtClean="0">
              <a:latin typeface="Candara" panose="020E0502030303020204" pitchFamily="34" charset="0"/>
            </a:endParaRPr>
          </a:p>
          <a:p>
            <a:pPr marL="285750" lvl="1" indent="-285750">
              <a:buFont typeface="Wingdings" panose="05000000000000000000" pitchFamily="2" charset="2"/>
              <a:buChar char="Ø"/>
              <a:defRPr/>
            </a:pPr>
            <a:r>
              <a:rPr lang="en-US" sz="1250" dirty="0" smtClean="0">
                <a:latin typeface="Candara" panose="020E0502030303020204" pitchFamily="34" charset="0"/>
              </a:rPr>
              <a:t>CLICK R2.1 Speed </a:t>
            </a:r>
            <a:r>
              <a:rPr lang="en-US" sz="1250" dirty="0">
                <a:latin typeface="Candara" panose="020E0502030303020204" pitchFamily="34" charset="0"/>
              </a:rPr>
              <a:t>up Re-Booking Process functionality have been deployed in SB3 for </a:t>
            </a:r>
            <a:r>
              <a:rPr lang="en-US" sz="1250" dirty="0" smtClean="0">
                <a:latin typeface="Candara" panose="020E0502030303020204" pitchFamily="34" charset="0"/>
              </a:rPr>
              <a:t>6 EU templates.</a:t>
            </a:r>
          </a:p>
          <a:p>
            <a:pPr marL="285750" lvl="1" indent="-285750">
              <a:buFont typeface="Wingdings" panose="05000000000000000000" pitchFamily="2" charset="2"/>
              <a:buChar char="Ø"/>
              <a:defRPr/>
            </a:pPr>
            <a:r>
              <a:rPr lang="en-US" sz="1250" dirty="0" smtClean="0">
                <a:latin typeface="Candara" panose="020E0502030303020204" pitchFamily="34" charset="0"/>
              </a:rPr>
              <a:t>CLICK SDT </a:t>
            </a:r>
            <a:r>
              <a:rPr lang="en-US" sz="1250" dirty="0">
                <a:latin typeface="Candara" panose="020E0502030303020204" pitchFamily="34" charset="0"/>
              </a:rPr>
              <a:t>Mobile new release v2.5 deployment completed </a:t>
            </a:r>
            <a:r>
              <a:rPr lang="en-US" sz="1250" dirty="0" smtClean="0">
                <a:latin typeface="Candara" panose="020E0502030303020204" pitchFamily="34" charset="0"/>
              </a:rPr>
              <a:t>successfully and new release is available on GE app store.</a:t>
            </a:r>
            <a:endParaRPr lang="en-US" sz="1250" dirty="0">
              <a:latin typeface="Candara" panose="020E0502030303020204" pitchFamily="34" charset="0"/>
            </a:endParaRPr>
          </a:p>
          <a:p>
            <a:pPr marL="285750" lvl="1" indent="-285750">
              <a:buFont typeface="Wingdings" panose="05000000000000000000" pitchFamily="2" charset="2"/>
              <a:buChar char="Ø"/>
              <a:defRPr/>
            </a:pPr>
            <a:r>
              <a:rPr lang="en-US" sz="1250" dirty="0" smtClean="0">
                <a:latin typeface="Candara" panose="020E0502030303020204" pitchFamily="34" charset="0"/>
              </a:rPr>
              <a:t>SDT </a:t>
            </a:r>
            <a:r>
              <a:rPr lang="en-US" sz="1250" dirty="0">
                <a:latin typeface="Candara" panose="020E0502030303020204" pitchFamily="34" charset="0"/>
              </a:rPr>
              <a:t>Dev Instance Realignment(SB1,SB3</a:t>
            </a:r>
            <a:r>
              <a:rPr lang="en-US" sz="1250" dirty="0" smtClean="0">
                <a:latin typeface="Candara" panose="020E0502030303020204" pitchFamily="34" charset="0"/>
              </a:rPr>
              <a:t>)</a:t>
            </a:r>
          </a:p>
          <a:p>
            <a:pPr marL="285750" lvl="1" indent="-285750">
              <a:buFont typeface="Wingdings" panose="05000000000000000000" pitchFamily="2" charset="2"/>
              <a:buChar char="Ø"/>
              <a:defRPr/>
            </a:pPr>
            <a:r>
              <a:rPr lang="en-US" sz="1250" dirty="0" smtClean="0">
                <a:latin typeface="Candara" panose="020E0502030303020204" pitchFamily="34" charset="0"/>
              </a:rPr>
              <a:t>Deployment of Release 1.3.1 is successfully implemented.</a:t>
            </a:r>
          </a:p>
          <a:p>
            <a:pPr marL="285750" lvl="1" indent="-285750">
              <a:buFont typeface="Wingdings" panose="05000000000000000000" pitchFamily="2" charset="2"/>
              <a:buChar char="Ø"/>
              <a:defRPr/>
            </a:pPr>
            <a:r>
              <a:rPr lang="en-US" sz="1250" dirty="0" smtClean="0">
                <a:latin typeface="Candara" panose="020E0502030303020204" pitchFamily="34" charset="0"/>
              </a:rPr>
              <a:t>Demo on VPT tool UI creation in </a:t>
            </a:r>
            <a:r>
              <a:rPr lang="en-US" sz="1250" dirty="0">
                <a:latin typeface="Candara" panose="020E0502030303020204" pitchFamily="34" charset="0"/>
              </a:rPr>
              <a:t>P</a:t>
            </a:r>
            <a:r>
              <a:rPr lang="en-US" sz="1250" dirty="0" smtClean="0">
                <a:latin typeface="Candara" panose="020E0502030303020204" pitchFamily="34" charset="0"/>
              </a:rPr>
              <a:t>redix environment.</a:t>
            </a:r>
          </a:p>
          <a:p>
            <a:pPr marL="285750" lvl="1" indent="-285750">
              <a:buFont typeface="Wingdings" panose="05000000000000000000" pitchFamily="2" charset="2"/>
              <a:buChar char="Ø"/>
              <a:defRPr/>
            </a:pPr>
            <a:endParaRPr lang="en-US" sz="1250" dirty="0" smtClean="0">
              <a:latin typeface="Candara" panose="020E0502030303020204" pitchFamily="34" charset="0"/>
            </a:endParaRPr>
          </a:p>
          <a:p>
            <a:pPr marL="0" lvl="1">
              <a:defRPr/>
            </a:pPr>
            <a:endParaRPr lang="en-US" sz="1250" dirty="0" smtClean="0">
              <a:latin typeface="Candara" panose="020E0502030303020204" pitchFamily="34" charset="0"/>
            </a:endParaRPr>
          </a:p>
          <a:p>
            <a:pPr marL="0" lvl="1">
              <a:defRPr/>
            </a:pPr>
            <a:endParaRPr lang="en-US" sz="1250" dirty="0" smtClean="0">
              <a:latin typeface="Candara" panose="020E0502030303020204" pitchFamily="34" charset="0"/>
            </a:endParaRPr>
          </a:p>
          <a:p>
            <a:pPr marL="0" lvl="1">
              <a:defRPr/>
            </a:pPr>
            <a:endParaRPr lang="en-US" sz="1200" dirty="0" smtClean="0">
              <a:latin typeface="Candara" panose="020E0502030303020204" pitchFamily="34" charset="0"/>
            </a:endParaRPr>
          </a:p>
          <a:p>
            <a:pPr marL="0" lvl="1">
              <a:defRPr/>
            </a:pPr>
            <a:endParaRPr lang="en-US" sz="1200" dirty="0" smtClean="0">
              <a:latin typeface="Candara" panose="020E0502030303020204" pitchFamily="34" charset="0"/>
            </a:endParaRPr>
          </a:p>
        </p:txBody>
      </p:sp>
    </p:spTree>
    <p:extLst>
      <p:ext uri="{BB962C8B-B14F-4D97-AF65-F5344CB8AC3E}">
        <p14:creationId xmlns:p14="http://schemas.microsoft.com/office/powerpoint/2010/main" val="1948916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 Area Updates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950388142"/>
              </p:ext>
            </p:extLst>
          </p:nvPr>
        </p:nvGraphicFramePr>
        <p:xfrm>
          <a:off x="273134" y="1417842"/>
          <a:ext cx="8583789" cy="4819039"/>
        </p:xfrm>
        <a:graphic>
          <a:graphicData uri="http://schemas.openxmlformats.org/drawingml/2006/table">
            <a:tbl>
              <a:tblPr firstRow="1" bandRow="1">
                <a:tableStyleId>{7DF18680-E054-41AD-8BC1-D1AEF772440D}</a:tableStyleId>
              </a:tblPr>
              <a:tblGrid>
                <a:gridCol w="2489605"/>
                <a:gridCol w="796400"/>
                <a:gridCol w="1258079"/>
                <a:gridCol w="4039705"/>
              </a:tblGrid>
              <a:tr h="285970">
                <a:tc>
                  <a:txBody>
                    <a:bodyPr/>
                    <a:lstStyle/>
                    <a:p>
                      <a:r>
                        <a:rPr lang="en-US" sz="1200" dirty="0" smtClean="0"/>
                        <a:t>Focus Areas</a:t>
                      </a:r>
                      <a:endParaRPr lang="en-US" sz="1200" dirty="0"/>
                    </a:p>
                  </a:txBody>
                  <a:tcPr/>
                </a:tc>
                <a:tc>
                  <a:txBody>
                    <a:bodyPr/>
                    <a:lstStyle/>
                    <a:p>
                      <a:r>
                        <a:rPr lang="en-US" sz="1200" dirty="0" smtClean="0"/>
                        <a:t>Owner</a:t>
                      </a:r>
                      <a:endParaRPr lang="en-US" sz="1200" dirty="0"/>
                    </a:p>
                  </a:txBody>
                  <a:tcPr/>
                </a:tc>
                <a:tc>
                  <a:txBody>
                    <a:bodyPr/>
                    <a:lstStyle/>
                    <a:p>
                      <a:r>
                        <a:rPr lang="en-US" sz="1200" dirty="0" smtClean="0"/>
                        <a:t>Status</a:t>
                      </a:r>
                      <a:endParaRPr lang="en-US" sz="1200" dirty="0"/>
                    </a:p>
                  </a:txBody>
                  <a:tcPr/>
                </a:tc>
                <a:tc>
                  <a:txBody>
                    <a:bodyPr/>
                    <a:lstStyle/>
                    <a:p>
                      <a:r>
                        <a:rPr lang="en-US" sz="1200" dirty="0" smtClean="0"/>
                        <a:t>Comments</a:t>
                      </a:r>
                      <a:endParaRPr lang="en-US" sz="1200" dirty="0"/>
                    </a:p>
                  </a:txBody>
                  <a:tcPr/>
                </a:tc>
              </a:tr>
              <a:tr h="837369">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950" dirty="0" smtClean="0">
                          <a:latin typeface="Candara" panose="020E0502030303020204" pitchFamily="34" charset="0"/>
                        </a:rPr>
                        <a:t>Mobile Sync Issues</a:t>
                      </a: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950" dirty="0" smtClean="0">
                          <a:latin typeface="Candara" panose="020E0502030303020204" pitchFamily="34" charset="0"/>
                        </a:rPr>
                        <a:t>CG</a:t>
                      </a:r>
                      <a:r>
                        <a:rPr lang="en-US" sz="950" baseline="0" dirty="0" smtClean="0">
                          <a:latin typeface="Candara" panose="020E0502030303020204" pitchFamily="34" charset="0"/>
                        </a:rPr>
                        <a:t> Team</a:t>
                      </a:r>
                      <a:endParaRPr lang="en-US" sz="950" dirty="0" smtClean="0">
                        <a:latin typeface="Candara" panose="020E0502030303020204" pitchFamily="34" charset="0"/>
                      </a:endParaRPr>
                    </a:p>
                    <a:p>
                      <a:endParaRPr lang="en-US" sz="950" dirty="0">
                        <a:latin typeface="Candara" panose="020E0502030303020204" pitchFamily="34" charset="0"/>
                      </a:endParaRPr>
                    </a:p>
                  </a:txBody>
                  <a:tcPr/>
                </a:tc>
                <a:tc>
                  <a:txBody>
                    <a:bodyPr/>
                    <a:lstStyle/>
                    <a:p>
                      <a:r>
                        <a:rPr lang="en-US" sz="950" dirty="0" smtClean="0">
                          <a:latin typeface="Candara" panose="020E0502030303020204" pitchFamily="34" charset="0"/>
                        </a:rPr>
                        <a:t>In Progress</a:t>
                      </a:r>
                      <a:endParaRPr lang="en-US" sz="950" dirty="0">
                        <a:latin typeface="Candara" panose="020E0502030303020204" pitchFamily="34" charset="0"/>
                      </a:endParaRPr>
                    </a:p>
                  </a:txBody>
                  <a:tcPr/>
                </a:tc>
                <a:tc>
                  <a:txBody>
                    <a:bodyPr/>
                    <a:lstStyle/>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kern="1200" baseline="0" dirty="0" smtClean="0">
                          <a:solidFill>
                            <a:schemeClr val="tx1"/>
                          </a:solidFill>
                          <a:latin typeface="Candara" panose="020E0502030303020204" pitchFamily="34" charset="0"/>
                          <a:ea typeface="+mn-ea"/>
                          <a:cs typeface="+mn-cs"/>
                        </a:rPr>
                        <a:t>Yet to receive end to end environments details from CLICK team which was requested  but they denied due to policy reasons.</a:t>
                      </a:r>
                    </a:p>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kern="1200" baseline="0" dirty="0" smtClean="0">
                          <a:solidFill>
                            <a:schemeClr val="tx1"/>
                          </a:solidFill>
                          <a:latin typeface="Candara" panose="020E0502030303020204" pitchFamily="34" charset="0"/>
                          <a:ea typeface="+mn-ea"/>
                          <a:cs typeface="+mn-cs"/>
                        </a:rPr>
                        <a:t>CG mobile team to share the document on background mode activation.</a:t>
                      </a:r>
                    </a:p>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kern="1200" baseline="0" dirty="0" smtClean="0">
                          <a:solidFill>
                            <a:schemeClr val="tx1"/>
                          </a:solidFill>
                          <a:latin typeface="Candara" panose="020E0502030303020204" pitchFamily="34" charset="0"/>
                          <a:ea typeface="+mn-ea"/>
                          <a:cs typeface="+mn-cs"/>
                        </a:rPr>
                        <a:t>Debug log activated for all 20 FE’s and Monitoring FE’s debug log.</a:t>
                      </a:r>
                    </a:p>
                  </a:txBody>
                  <a:tcPr/>
                </a:tc>
              </a:tr>
              <a:tr h="991187">
                <a:tc>
                  <a:txBody>
                    <a:bodyPr/>
                    <a:lstStyle/>
                    <a:p>
                      <a:r>
                        <a:rPr lang="en-US" sz="950" kern="1200" baseline="0" dirty="0" smtClean="0">
                          <a:solidFill>
                            <a:schemeClr val="dk1"/>
                          </a:solidFill>
                          <a:effectLst/>
                          <a:latin typeface="Candara" panose="020E0502030303020204" pitchFamily="34" charset="0"/>
                          <a:ea typeface="+mn-ea"/>
                          <a:cs typeface="+mn-cs"/>
                        </a:rPr>
                        <a:t>SDT Booking Performance Issues</a:t>
                      </a:r>
                      <a:endParaRPr lang="en-US" sz="950" kern="1200" baseline="0" dirty="0">
                        <a:solidFill>
                          <a:schemeClr val="dk1"/>
                        </a:solidFill>
                        <a:effectLst/>
                        <a:latin typeface="Candara" panose="020E0502030303020204" pitchFamily="34" charset="0"/>
                        <a:ea typeface="+mn-ea"/>
                        <a:cs typeface="+mn-cs"/>
                      </a:endParaRPr>
                    </a:p>
                  </a:txBody>
                  <a:tcPr/>
                </a:tc>
                <a:tc>
                  <a:txBody>
                    <a:bodyPr/>
                    <a:lstStyle/>
                    <a:p>
                      <a:r>
                        <a:rPr lang="en-US" sz="950" dirty="0" smtClean="0">
                          <a:latin typeface="Candara" panose="020E0502030303020204" pitchFamily="34" charset="0"/>
                        </a:rPr>
                        <a:t>CG</a:t>
                      </a:r>
                      <a:r>
                        <a:rPr lang="en-US" sz="950" baseline="0" dirty="0" smtClean="0">
                          <a:latin typeface="Candara" panose="020E0502030303020204" pitchFamily="34" charset="0"/>
                        </a:rPr>
                        <a:t> Team</a:t>
                      </a:r>
                      <a:endParaRPr lang="en-US" sz="950" dirty="0">
                        <a:latin typeface="Candara" panose="020E0502030303020204" pitchFamily="34" charset="0"/>
                      </a:endParaRPr>
                    </a:p>
                  </a:txBody>
                  <a:tcPr/>
                </a:tc>
                <a:tc>
                  <a:txBody>
                    <a:bodyPr/>
                    <a:lstStyle/>
                    <a:p>
                      <a:pPr marL="171450" marR="0" lvl="1"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kern="1200" baseline="0" dirty="0" smtClean="0">
                          <a:solidFill>
                            <a:schemeClr val="dk1"/>
                          </a:solidFill>
                          <a:latin typeface="Candara" panose="020E0502030303020204" pitchFamily="34" charset="0"/>
                          <a:ea typeface="+mn-ea"/>
                          <a:cs typeface="+mn-cs"/>
                        </a:rPr>
                        <a:t>In Progress</a:t>
                      </a:r>
                    </a:p>
                    <a:p>
                      <a:pPr marL="171450" marR="0" lvl="1"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50" kern="1200" baseline="0" dirty="0">
                        <a:solidFill>
                          <a:schemeClr val="dk1"/>
                        </a:solidFill>
                        <a:latin typeface="Candara" panose="020E0502030303020204" pitchFamily="34" charset="0"/>
                        <a:ea typeface="+mn-ea"/>
                        <a:cs typeface="+mn-cs"/>
                      </a:endParaRPr>
                    </a:p>
                  </a:txBody>
                  <a:tcPr/>
                </a:tc>
                <a:tc>
                  <a:txBody>
                    <a:bodyPr/>
                    <a:lstStyle/>
                    <a:p>
                      <a:pPr marL="0" lvl="1" indent="0" algn="l" defTabSz="844029" rtl="0" eaLnBrk="1" latinLnBrk="0" hangingPunct="1">
                        <a:buFont typeface="Arial" panose="020B0604020202020204" pitchFamily="34" charset="0"/>
                        <a:buNone/>
                      </a:pPr>
                      <a:r>
                        <a:rPr lang="en-US" sz="950" kern="1200" baseline="0" dirty="0" smtClean="0">
                          <a:solidFill>
                            <a:schemeClr val="tx1"/>
                          </a:solidFill>
                          <a:latin typeface="Candara" panose="020E0502030303020204" pitchFamily="34" charset="0"/>
                          <a:ea typeface="+mn-ea"/>
                          <a:cs typeface="+mn-cs"/>
                        </a:rPr>
                        <a:t>Identified four more areas of improvement on performance assessment.</a:t>
                      </a:r>
                    </a:p>
                    <a:p>
                      <a:pPr marL="171450" lvl="1" indent="-171450" algn="l" defTabSz="844029" rtl="0" eaLnBrk="1" latinLnBrk="0" hangingPunct="1">
                        <a:buFont typeface="Arial" panose="020B0604020202020204" pitchFamily="34" charset="0"/>
                        <a:buChar char="•"/>
                      </a:pPr>
                      <a:r>
                        <a:rPr lang="en-US" sz="950" kern="1200" baseline="0" dirty="0" smtClean="0">
                          <a:solidFill>
                            <a:schemeClr val="tx1"/>
                          </a:solidFill>
                          <a:latin typeface="Candara" panose="020E0502030303020204" pitchFamily="34" charset="0"/>
                          <a:ea typeface="+mn-ea"/>
                          <a:cs typeface="+mn-cs"/>
                        </a:rPr>
                        <a:t>On filtering of tasks -  instead of filtering the tasks after retrieving from the Click DB,  Tasks needs to be filtered prior to their retrieval from the Click DB.</a:t>
                      </a:r>
                    </a:p>
                    <a:p>
                      <a:pPr marL="171450" lvl="1" indent="-171450" algn="l" defTabSz="844029" rtl="0" eaLnBrk="1" latinLnBrk="0" hangingPunct="1">
                        <a:buFont typeface="Arial" panose="020B0604020202020204" pitchFamily="34" charset="0"/>
                        <a:buChar char="•"/>
                      </a:pPr>
                      <a:r>
                        <a:rPr lang="en-US" sz="950" kern="1200" baseline="0" dirty="0" smtClean="0">
                          <a:solidFill>
                            <a:schemeClr val="tx1"/>
                          </a:solidFill>
                          <a:latin typeface="Candara" panose="020E0502030303020204" pitchFamily="34" charset="0"/>
                          <a:ea typeface="+mn-ea"/>
                          <a:cs typeface="+mn-cs"/>
                        </a:rPr>
                        <a:t>Analysis on the function PartsPickDependency, To suggest if any code changes can be done to improve the performance of the SDT application. </a:t>
                      </a:r>
                    </a:p>
                    <a:p>
                      <a:pPr marL="171450" lvl="1" indent="-171450" algn="l" defTabSz="844029" rtl="0" eaLnBrk="1" latinLnBrk="0" hangingPunct="1">
                        <a:buFont typeface="Arial" panose="020B0604020202020204" pitchFamily="34" charset="0"/>
                        <a:buChar char="•"/>
                      </a:pPr>
                      <a:r>
                        <a:rPr lang="en-US" sz="950" kern="1200" baseline="0" dirty="0" smtClean="0">
                          <a:solidFill>
                            <a:schemeClr val="tx1"/>
                          </a:solidFill>
                          <a:latin typeface="Candara" panose="020E0502030303020204" pitchFamily="34" charset="0"/>
                          <a:ea typeface="+mn-ea"/>
                          <a:cs typeface="+mn-cs"/>
                        </a:rPr>
                        <a:t>The code to find out if the ES LS logic in the function ’GetESLSByStandardOperation’ whether  it can be implemented locally instead of making a Click web service call. </a:t>
                      </a:r>
                    </a:p>
                    <a:p>
                      <a:pPr marL="171450" lvl="1" indent="-171450" algn="l" defTabSz="844029" rtl="0" eaLnBrk="1" latinLnBrk="0" hangingPunct="1">
                        <a:buFont typeface="Arial" panose="020B0604020202020204" pitchFamily="34" charset="0"/>
                        <a:buChar char="•"/>
                      </a:pPr>
                      <a:r>
                        <a:rPr lang="en-US" sz="950" kern="1200" baseline="0" dirty="0" smtClean="0">
                          <a:solidFill>
                            <a:schemeClr val="tx1"/>
                          </a:solidFill>
                          <a:latin typeface="Candara" panose="020E0502030303020204" pitchFamily="34" charset="0"/>
                          <a:ea typeface="+mn-ea"/>
                          <a:cs typeface="+mn-cs"/>
                        </a:rPr>
                        <a:t>In the function GetTasksResponseOrBumpCheck  need to check  whether it’s still in use in the SDT application as the concept of Bumping tasks is no more in use. </a:t>
                      </a:r>
                    </a:p>
                  </a:txBody>
                  <a:tcPr/>
                </a:tc>
              </a:tr>
              <a:tr h="331755">
                <a:tc>
                  <a:txBody>
                    <a:bodyPr/>
                    <a:lstStyle/>
                    <a:p>
                      <a:r>
                        <a:rPr lang="en-US" sz="950" kern="1200" baseline="0" dirty="0" smtClean="0">
                          <a:solidFill>
                            <a:schemeClr val="dk1"/>
                          </a:solidFill>
                          <a:effectLst/>
                          <a:latin typeface="Candara" panose="020E0502030303020204" pitchFamily="34" charset="0"/>
                          <a:ea typeface="+mn-ea"/>
                          <a:cs typeface="+mn-cs"/>
                        </a:rPr>
                        <a:t>Release Management</a:t>
                      </a:r>
                      <a:endParaRPr lang="en-US" sz="950" kern="1200" baseline="0" dirty="0">
                        <a:solidFill>
                          <a:schemeClr val="dk1"/>
                        </a:solidFill>
                        <a:effectLst/>
                        <a:latin typeface="Candara" panose="020E0502030303020204" pitchFamily="34" charset="0"/>
                        <a:ea typeface="+mn-ea"/>
                        <a:cs typeface="+mn-cs"/>
                      </a:endParaRPr>
                    </a:p>
                  </a:txBody>
                  <a:tcPr/>
                </a:tc>
                <a:tc>
                  <a:txBody>
                    <a:bodyPr/>
                    <a:lstStyle/>
                    <a:p>
                      <a:r>
                        <a:rPr lang="en-US" sz="950" dirty="0" smtClean="0">
                          <a:latin typeface="Candara" panose="020E0502030303020204" pitchFamily="34" charset="0"/>
                        </a:rPr>
                        <a:t>CG</a:t>
                      </a:r>
                      <a:r>
                        <a:rPr lang="en-US" sz="950" baseline="0" dirty="0" smtClean="0">
                          <a:latin typeface="Candara" panose="020E0502030303020204" pitchFamily="34" charset="0"/>
                        </a:rPr>
                        <a:t> Team</a:t>
                      </a:r>
                      <a:endParaRPr lang="en-US" sz="950" dirty="0">
                        <a:latin typeface="Candara" panose="020E0502030303020204" pitchFamily="34" charset="0"/>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950" dirty="0" smtClean="0">
                          <a:latin typeface="Candara" panose="020E0502030303020204" pitchFamily="34" charset="0"/>
                        </a:rPr>
                        <a:t>Ongoing</a:t>
                      </a:r>
                    </a:p>
                  </a:txBody>
                  <a:tcPr/>
                </a:tc>
                <a:tc>
                  <a:txBody>
                    <a:bodyPr/>
                    <a:lstStyle/>
                    <a:p>
                      <a:pPr marL="171450" indent="-171450">
                        <a:buFont typeface="Arial" panose="020B0604020202020204" pitchFamily="34" charset="0"/>
                        <a:buChar char="•"/>
                      </a:pPr>
                      <a:r>
                        <a:rPr lang="en-US" sz="950" baseline="0" dirty="0" smtClean="0">
                          <a:solidFill>
                            <a:schemeClr val="tx1"/>
                          </a:solidFill>
                          <a:latin typeface="Candara" panose="020E0502030303020204" pitchFamily="34" charset="0"/>
                        </a:rPr>
                        <a:t>Release check list was created and it is updated in our Release readiness check call.</a:t>
                      </a:r>
                    </a:p>
                  </a:txBody>
                  <a:tcPr/>
                </a:tc>
              </a:tr>
              <a:tr h="454360">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950" kern="1200" dirty="0" smtClean="0">
                          <a:solidFill>
                            <a:schemeClr val="dk1"/>
                          </a:solidFill>
                          <a:effectLst/>
                          <a:latin typeface="Candara" panose="020E0502030303020204" pitchFamily="34" charset="0"/>
                          <a:ea typeface="+mn-ea"/>
                          <a:cs typeface="+mn-cs"/>
                        </a:rPr>
                        <a:t>Incident</a:t>
                      </a:r>
                      <a:r>
                        <a:rPr lang="en-US" sz="950" kern="1200" baseline="0" dirty="0" smtClean="0">
                          <a:solidFill>
                            <a:schemeClr val="dk1"/>
                          </a:solidFill>
                          <a:effectLst/>
                          <a:latin typeface="Candara" panose="020E0502030303020204" pitchFamily="34" charset="0"/>
                          <a:ea typeface="+mn-ea"/>
                          <a:cs typeface="+mn-cs"/>
                        </a:rPr>
                        <a:t> Management</a:t>
                      </a:r>
                      <a:endParaRPr lang="en-US" sz="950" kern="1200" dirty="0" smtClean="0">
                        <a:solidFill>
                          <a:schemeClr val="dk1"/>
                        </a:solidFill>
                        <a:effectLst/>
                        <a:latin typeface="Candara" panose="020E0502030303020204" pitchFamily="34" charset="0"/>
                        <a:ea typeface="+mn-ea"/>
                        <a:cs typeface="+mn-cs"/>
                      </a:endParaRPr>
                    </a:p>
                  </a:txBody>
                  <a:tcPr/>
                </a:tc>
                <a:tc>
                  <a:txBody>
                    <a:bodyPr/>
                    <a:lstStyle/>
                    <a:p>
                      <a:r>
                        <a:rPr lang="en-US" sz="950" dirty="0" smtClean="0">
                          <a:latin typeface="Candara" panose="020E0502030303020204" pitchFamily="34" charset="0"/>
                        </a:rPr>
                        <a:t>CG</a:t>
                      </a:r>
                      <a:r>
                        <a:rPr lang="en-US" sz="950" baseline="0" dirty="0" smtClean="0">
                          <a:latin typeface="Candara" panose="020E0502030303020204" pitchFamily="34" charset="0"/>
                        </a:rPr>
                        <a:t> Team</a:t>
                      </a:r>
                      <a:endParaRPr lang="en-US" sz="950" dirty="0">
                        <a:latin typeface="Candara" panose="020E0502030303020204" pitchFamily="34" charset="0"/>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950" dirty="0" smtClean="0">
                          <a:latin typeface="Candara" panose="020E0502030303020204" pitchFamily="34" charset="0"/>
                        </a:rPr>
                        <a:t>Ongoing</a:t>
                      </a:r>
                    </a:p>
                  </a:txBody>
                  <a:tcPr/>
                </a:tc>
                <a:tc>
                  <a:txBody>
                    <a:bodyPr/>
                    <a:lstStyle/>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baseline="0" dirty="0" smtClean="0">
                          <a:latin typeface="Candara" panose="020E0502030303020204" pitchFamily="34" charset="0"/>
                        </a:rPr>
                        <a:t>Streamlining incidents w.r.t CLICK support cases</a:t>
                      </a:r>
                    </a:p>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baseline="0" dirty="0" smtClean="0">
                          <a:latin typeface="Candara" panose="020E0502030303020204" pitchFamily="34" charset="0"/>
                        </a:rPr>
                        <a:t>Problem ticket creation process finalized.</a:t>
                      </a:r>
                    </a:p>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baseline="0" dirty="0" smtClean="0">
                          <a:latin typeface="Candara" panose="020E0502030303020204" pitchFamily="34" charset="0"/>
                        </a:rPr>
                        <a:t>Incidents reported in this week are closed.</a:t>
                      </a:r>
                      <a:endParaRPr lang="en-US" sz="950" dirty="0" smtClean="0">
                        <a:latin typeface="Candara" panose="020E0502030303020204" pitchFamily="34" charset="0"/>
                      </a:endParaRPr>
                    </a:p>
                  </a:txBody>
                  <a:tcPr/>
                </a:tc>
              </a:tr>
              <a:tr h="699570">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950" kern="1200" baseline="0" dirty="0" smtClean="0">
                          <a:solidFill>
                            <a:schemeClr val="dk1"/>
                          </a:solidFill>
                          <a:effectLst/>
                          <a:latin typeface="Candara" panose="020E0502030303020204" pitchFamily="34" charset="0"/>
                          <a:ea typeface="+mn-ea"/>
                          <a:cs typeface="+mn-cs"/>
                        </a:rPr>
                        <a:t>Support and Development Process streamlining</a:t>
                      </a:r>
                    </a:p>
                  </a:txBody>
                  <a:tcPr/>
                </a:tc>
                <a:tc>
                  <a:txBody>
                    <a:bodyPr/>
                    <a:lstStyle/>
                    <a:p>
                      <a:r>
                        <a:rPr lang="en-US" sz="950" dirty="0" smtClean="0">
                          <a:latin typeface="Candara" panose="020E0502030303020204" pitchFamily="34" charset="0"/>
                        </a:rPr>
                        <a:t>CG</a:t>
                      </a:r>
                      <a:r>
                        <a:rPr lang="en-US" sz="950" baseline="0" dirty="0" smtClean="0">
                          <a:latin typeface="Candara" panose="020E0502030303020204" pitchFamily="34" charset="0"/>
                        </a:rPr>
                        <a:t> Team</a:t>
                      </a:r>
                      <a:endParaRPr lang="en-US" sz="950" dirty="0">
                        <a:latin typeface="Candara" panose="020E0502030303020204" pitchFamily="34" charset="0"/>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950" dirty="0" smtClean="0">
                          <a:latin typeface="Candara" panose="020E0502030303020204" pitchFamily="34" charset="0"/>
                        </a:rPr>
                        <a:t>Ongoing</a:t>
                      </a:r>
                    </a:p>
                  </a:txBody>
                  <a:tcPr/>
                </a:tc>
                <a:tc>
                  <a:txBody>
                    <a:bodyPr/>
                    <a:lstStyle/>
                    <a:p>
                      <a:pPr marL="171450" indent="-171450">
                        <a:buFont typeface="Arial" panose="020B0604020202020204" pitchFamily="34" charset="0"/>
                        <a:buChar char="•"/>
                      </a:pPr>
                      <a:r>
                        <a:rPr lang="en-US" sz="950" dirty="0" smtClean="0">
                          <a:latin typeface="Candara" panose="020E0502030303020204" pitchFamily="34" charset="0"/>
                        </a:rPr>
                        <a:t>Agile metrics</a:t>
                      </a:r>
                      <a:r>
                        <a:rPr lang="en-US" sz="950" baseline="0" dirty="0" smtClean="0">
                          <a:latin typeface="Candara" panose="020E0502030303020204" pitchFamily="34" charset="0"/>
                        </a:rPr>
                        <a:t> identified and tracked through Rally.</a:t>
                      </a:r>
                      <a:endParaRPr lang="en-US" sz="950" dirty="0" smtClean="0">
                        <a:latin typeface="Candara" panose="020E0502030303020204" pitchFamily="34" charset="0"/>
                      </a:endParaRPr>
                    </a:p>
                    <a:p>
                      <a:pPr marL="171450" indent="-171450">
                        <a:buFont typeface="Arial" panose="020B0604020202020204" pitchFamily="34" charset="0"/>
                        <a:buChar char="•"/>
                      </a:pPr>
                      <a:r>
                        <a:rPr lang="en-US" sz="950" baseline="0" dirty="0" smtClean="0">
                          <a:latin typeface="Candara" panose="020E0502030303020204" pitchFamily="34" charset="0"/>
                        </a:rPr>
                        <a:t>Ensuring all email communication to have incident ticket created.</a:t>
                      </a:r>
                    </a:p>
                    <a:p>
                      <a:pPr marL="171450" indent="-171450">
                        <a:buFont typeface="Arial" panose="020B0604020202020204" pitchFamily="34" charset="0"/>
                        <a:buChar char="•"/>
                      </a:pPr>
                      <a:r>
                        <a:rPr lang="en-US" sz="950" baseline="0" dirty="0" smtClean="0">
                          <a:latin typeface="Candara" panose="020E0502030303020204" pitchFamily="34" charset="0"/>
                        </a:rPr>
                        <a:t>Internal defect tracker is maintained to track the QA/UAT defects and owners defined  for each defect.</a:t>
                      </a:r>
                    </a:p>
                    <a:p>
                      <a:pPr marL="0" indent="0">
                        <a:buFont typeface="Arial" panose="020B0604020202020204" pitchFamily="34" charset="0"/>
                        <a:buNone/>
                      </a:pPr>
                      <a:endParaRPr lang="en-US" sz="950" dirty="0">
                        <a:latin typeface="Candara" panose="020E0502030303020204" pitchFamily="34" charset="0"/>
                      </a:endParaRPr>
                    </a:p>
                  </a:txBody>
                  <a:tcPr/>
                </a:tc>
              </a:tr>
            </a:tbl>
          </a:graphicData>
        </a:graphic>
      </p:graphicFrame>
    </p:spTree>
    <p:extLst>
      <p:ext uri="{BB962C8B-B14F-4D97-AF65-F5344CB8AC3E}">
        <p14:creationId xmlns:p14="http://schemas.microsoft.com/office/powerpoint/2010/main" val="1323843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 y="1"/>
            <a:ext cx="9143999" cy="1002135"/>
          </a:xfrm>
        </p:spPr>
        <p:txBody>
          <a:bodyPr/>
          <a:lstStyle/>
          <a:p>
            <a:r>
              <a:rPr lang="en-US" dirty="0"/>
              <a:t>Agile </a:t>
            </a:r>
            <a:r>
              <a:rPr lang="en-US" dirty="0" smtClean="0"/>
              <a:t>Metrics - Development</a:t>
            </a:r>
            <a:endParaRPr lang="en-US" dirty="0"/>
          </a:p>
        </p:txBody>
      </p:sp>
      <p:sp>
        <p:nvSpPr>
          <p:cNvPr id="6" name="TextBox 5"/>
          <p:cNvSpPr txBox="1"/>
          <p:nvPr/>
        </p:nvSpPr>
        <p:spPr>
          <a:xfrm>
            <a:off x="5621932" y="4556832"/>
            <a:ext cx="1834849" cy="338554"/>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a:t>
            </a:r>
            <a:endParaRPr lang="en-US" sz="1600" b="1" dirty="0">
              <a:solidFill>
                <a:schemeClr val="bg1"/>
              </a:solidFill>
              <a:latin typeface="Candara" panose="020E0502030303020204" pitchFamily="34" charset="0"/>
            </a:endParaRPr>
          </a:p>
        </p:txBody>
      </p:sp>
      <p:sp>
        <p:nvSpPr>
          <p:cNvPr id="9" name="TextBox 8"/>
          <p:cNvSpPr txBox="1"/>
          <p:nvPr/>
        </p:nvSpPr>
        <p:spPr>
          <a:xfrm>
            <a:off x="297712" y="1378695"/>
            <a:ext cx="4471708" cy="307777"/>
          </a:xfrm>
          <a:prstGeom prst="rect">
            <a:avLst/>
          </a:prstGeom>
          <a:noFill/>
        </p:spPr>
        <p:txBody>
          <a:bodyPr wrap="square" rtlCol="0">
            <a:spAutoFit/>
          </a:bodyPr>
          <a:lstStyle/>
          <a:p>
            <a:r>
              <a:rPr lang="en-US" sz="1400" b="1" dirty="0" smtClean="0"/>
              <a:t>SDT Iteration </a:t>
            </a:r>
            <a:r>
              <a:rPr lang="en-US" sz="1400" b="1" dirty="0"/>
              <a:t>4</a:t>
            </a:r>
            <a:r>
              <a:rPr lang="en-US" sz="1400" b="1" dirty="0" smtClean="0"/>
              <a:t> – 21st Mar to 31st Mar ‘17</a:t>
            </a:r>
            <a:endParaRPr lang="en-US" sz="1400" b="1" dirty="0" smtClean="0">
              <a:solidFill>
                <a:schemeClr val="tx2">
                  <a:lumMod val="50000"/>
                </a:schemeClr>
              </a:solidFill>
            </a:endParaRPr>
          </a:p>
        </p:txBody>
      </p:sp>
      <p:sp>
        <p:nvSpPr>
          <p:cNvPr id="10" name="TextBox 42"/>
          <p:cNvSpPr txBox="1"/>
          <p:nvPr/>
        </p:nvSpPr>
        <p:spPr>
          <a:xfrm>
            <a:off x="4854508" y="1293606"/>
            <a:ext cx="4123237" cy="3796784"/>
          </a:xfrm>
          <a:prstGeom prst="roundRect">
            <a:avLst/>
          </a:prstGeom>
          <a:solidFill>
            <a:srgbClr val="E6E8F2"/>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smtClean="0"/>
          </a:p>
          <a:p>
            <a:endParaRPr lang="en-US" sz="1200" dirty="0"/>
          </a:p>
          <a:p>
            <a:r>
              <a:rPr lang="en-US" sz="1200" dirty="0" smtClean="0">
                <a:solidFill>
                  <a:srgbClr val="000000"/>
                </a:solidFill>
                <a:latin typeface="Calibri" pitchFamily="34" charset="0"/>
                <a:cs typeface="Calibri" pitchFamily="34" charset="0"/>
              </a:rPr>
              <a:t> </a:t>
            </a:r>
            <a:endParaRPr lang="en-US" sz="1200" dirty="0"/>
          </a:p>
          <a:p>
            <a:r>
              <a:rPr lang="en-US" sz="1200" b="1" dirty="0" smtClean="0"/>
              <a:t>Iteration </a:t>
            </a:r>
            <a:r>
              <a:rPr lang="en-US" sz="1200" b="1" dirty="0"/>
              <a:t>Burndown Chart:</a:t>
            </a:r>
          </a:p>
          <a:p>
            <a:pPr marL="171450" indent="-171450">
              <a:buFont typeface="Arial" panose="020B0604020202020204" pitchFamily="34" charset="0"/>
              <a:buChar char="•"/>
            </a:pPr>
            <a:r>
              <a:rPr lang="en-US" sz="1100" dirty="0" smtClean="0"/>
              <a:t>During Sprint planning  added  technical user stories in the sprint accepted by product owner.</a:t>
            </a:r>
          </a:p>
          <a:p>
            <a:pPr marL="171450" indent="-171450">
              <a:buFont typeface="Arial" panose="020B0604020202020204" pitchFamily="34" charset="0"/>
              <a:buChar char="•"/>
            </a:pPr>
            <a:r>
              <a:rPr lang="en-US" sz="1100" dirty="0" smtClean="0"/>
              <a:t>Prioritized </a:t>
            </a:r>
            <a:r>
              <a:rPr lang="en-US" sz="1100" dirty="0"/>
              <a:t>users stories by Product owner </a:t>
            </a:r>
            <a:r>
              <a:rPr lang="en-US" sz="1100" dirty="0" smtClean="0"/>
              <a:t>based  on the performance analysis.</a:t>
            </a:r>
          </a:p>
          <a:p>
            <a:endParaRPr lang="en-US" sz="1100" dirty="0" smtClean="0"/>
          </a:p>
          <a:p>
            <a:endParaRPr lang="en-US" sz="1200" b="1" dirty="0" smtClean="0"/>
          </a:p>
          <a:p>
            <a:r>
              <a:rPr lang="en-US" sz="1200" b="1" dirty="0" smtClean="0"/>
              <a:t>Iteration </a:t>
            </a:r>
            <a:r>
              <a:rPr lang="en-US" sz="1200" b="1" dirty="0"/>
              <a:t>Cumulative Flow </a:t>
            </a:r>
            <a:r>
              <a:rPr lang="en-US" sz="1200" b="1" dirty="0" smtClean="0"/>
              <a:t>Diagram</a:t>
            </a:r>
          </a:p>
          <a:p>
            <a:pPr marL="171450" indent="-171450">
              <a:buFont typeface="Arial" panose="020B0604020202020204" pitchFamily="34" charset="0"/>
              <a:buChar char="•"/>
            </a:pPr>
            <a:r>
              <a:rPr lang="en-US" sz="1100" dirty="0" smtClean="0"/>
              <a:t>First day of the Sprint . 5 user stories added in the sprint backlog.</a:t>
            </a:r>
          </a:p>
          <a:p>
            <a:pPr marL="171450" indent="-171450">
              <a:buFont typeface="Arial" panose="020B0604020202020204" pitchFamily="34" charset="0"/>
              <a:buChar char="•"/>
            </a:pPr>
            <a:r>
              <a:rPr lang="en-US" sz="1100" dirty="0" smtClean="0"/>
              <a:t>2-3 user stories added on day 2 after  performance assessment discussion.</a:t>
            </a:r>
          </a:p>
          <a:p>
            <a:pPr marL="171450" indent="-171450">
              <a:buFont typeface="Arial" panose="020B0604020202020204" pitchFamily="34" charset="0"/>
              <a:buChar char="•"/>
            </a:pPr>
            <a:r>
              <a:rPr lang="en-US" sz="1100"/>
              <a:t>Team started working on 5 user stories which shows the tasks are in progress.</a:t>
            </a:r>
          </a:p>
          <a:p>
            <a:endParaRPr lang="en-US" sz="1200" dirty="0" smtClean="0"/>
          </a:p>
          <a:p>
            <a:endParaRPr lang="en-US" sz="1200" dirty="0" smtClean="0"/>
          </a:p>
        </p:txBody>
      </p:sp>
      <p:pic>
        <p:nvPicPr>
          <p:cNvPr id="13" name="Picture 12" descr="blue popout.png"/>
          <p:cNvPicPr>
            <a:picLocks noChangeAspect="1"/>
          </p:cNvPicPr>
          <p:nvPr/>
        </p:nvPicPr>
        <p:blipFill>
          <a:blip r:embed="rId2" cstate="email"/>
          <a:stretch>
            <a:fillRect/>
          </a:stretch>
        </p:blipFill>
        <p:spPr>
          <a:xfrm>
            <a:off x="4735054" y="1293606"/>
            <a:ext cx="4293411" cy="553068"/>
          </a:xfrm>
          <a:prstGeom prst="rect">
            <a:avLst/>
          </a:prstGeom>
        </p:spPr>
      </p:pic>
      <p:sp>
        <p:nvSpPr>
          <p:cNvPr id="14" name="TextBox 13"/>
          <p:cNvSpPr txBox="1"/>
          <p:nvPr/>
        </p:nvSpPr>
        <p:spPr>
          <a:xfrm>
            <a:off x="5964337" y="1352313"/>
            <a:ext cx="1834849" cy="338554"/>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a:t>
            </a:r>
            <a:endParaRPr lang="en-US" sz="1600" b="1" dirty="0">
              <a:solidFill>
                <a:schemeClr val="bg1"/>
              </a:solidFill>
              <a:latin typeface="Candara" panose="020E0502030303020204" pitchFamily="34" charset="0"/>
            </a:endParaRPr>
          </a:p>
        </p:txBody>
      </p:sp>
      <p:pic>
        <p:nvPicPr>
          <p:cNvPr id="327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963" y="1728788"/>
            <a:ext cx="3709988" cy="1881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77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378" y="4035754"/>
            <a:ext cx="3514725" cy="1833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61240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 y="1"/>
            <a:ext cx="9143999" cy="1002135"/>
          </a:xfrm>
        </p:spPr>
        <p:txBody>
          <a:bodyPr/>
          <a:lstStyle/>
          <a:p>
            <a:r>
              <a:rPr lang="en-US" dirty="0"/>
              <a:t>Agile </a:t>
            </a:r>
            <a:r>
              <a:rPr lang="en-US" dirty="0" smtClean="0"/>
              <a:t>Metrics - Support</a:t>
            </a:r>
            <a:endParaRPr lang="en-US" dirty="0"/>
          </a:p>
        </p:txBody>
      </p:sp>
      <p:sp>
        <p:nvSpPr>
          <p:cNvPr id="7" name="TextBox 6"/>
          <p:cNvSpPr txBox="1"/>
          <p:nvPr/>
        </p:nvSpPr>
        <p:spPr>
          <a:xfrm>
            <a:off x="553605" y="1244286"/>
            <a:ext cx="4286250" cy="307777"/>
          </a:xfrm>
          <a:prstGeom prst="rect">
            <a:avLst/>
          </a:prstGeom>
          <a:noFill/>
        </p:spPr>
        <p:txBody>
          <a:bodyPr wrap="square" rtlCol="0">
            <a:spAutoFit/>
          </a:bodyPr>
          <a:lstStyle/>
          <a:p>
            <a:r>
              <a:rPr lang="en-US" sz="1400" dirty="0"/>
              <a:t> </a:t>
            </a:r>
            <a:r>
              <a:rPr lang="en-US" sz="1400" dirty="0" smtClean="0"/>
              <a:t>  </a:t>
            </a:r>
            <a:r>
              <a:rPr lang="en-US" sz="1400" b="1" dirty="0" smtClean="0"/>
              <a:t>SDT Click, Support </a:t>
            </a:r>
            <a:r>
              <a:rPr lang="en-US" sz="1400" b="1" dirty="0"/>
              <a:t>and Incidents</a:t>
            </a:r>
            <a:endParaRPr lang="en-US" sz="1400" b="1" dirty="0" smtClean="0">
              <a:solidFill>
                <a:schemeClr val="tx2">
                  <a:lumMod val="50000"/>
                </a:schemeClr>
              </a:solidFill>
            </a:endParaRPr>
          </a:p>
        </p:txBody>
      </p:sp>
      <p:sp>
        <p:nvSpPr>
          <p:cNvPr id="8" name="TextBox 42"/>
          <p:cNvSpPr txBox="1"/>
          <p:nvPr/>
        </p:nvSpPr>
        <p:spPr>
          <a:xfrm>
            <a:off x="4595012" y="1700260"/>
            <a:ext cx="4235509" cy="3525485"/>
          </a:xfrm>
          <a:prstGeom prst="roundRect">
            <a:avLst/>
          </a:prstGeom>
          <a:solidFill>
            <a:srgbClr val="E6E8F2"/>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smtClean="0"/>
          </a:p>
          <a:p>
            <a:endParaRPr lang="en-US" sz="1200" dirty="0"/>
          </a:p>
          <a:p>
            <a:pPr>
              <a:buFont typeface="Wingdings" pitchFamily="2" charset="2"/>
              <a:buChar char="q"/>
            </a:pPr>
            <a:endParaRPr lang="en-US" sz="1200" dirty="0" smtClean="0">
              <a:solidFill>
                <a:srgbClr val="000000"/>
              </a:solidFill>
              <a:latin typeface="Calibri" pitchFamily="34" charset="0"/>
              <a:cs typeface="Calibri" pitchFamily="34" charset="0"/>
            </a:endParaRPr>
          </a:p>
          <a:p>
            <a:r>
              <a:rPr lang="en-US" sz="1200" b="1" dirty="0" smtClean="0"/>
              <a:t>Iteration Support Burndown </a:t>
            </a:r>
            <a:r>
              <a:rPr lang="en-US" sz="1200" b="1" dirty="0"/>
              <a:t>Chart</a:t>
            </a:r>
            <a:r>
              <a:rPr lang="en-US" sz="1200" b="1" dirty="0" smtClean="0"/>
              <a:t>:</a:t>
            </a:r>
            <a:endParaRPr lang="en-US" sz="1200" b="1" dirty="0"/>
          </a:p>
          <a:p>
            <a:pPr marL="171450" indent="-171450">
              <a:buFont typeface="Arial" panose="020B0604020202020204" pitchFamily="34" charset="0"/>
              <a:buChar char="•"/>
            </a:pPr>
            <a:r>
              <a:rPr lang="en-US" sz="1100" dirty="0" smtClean="0"/>
              <a:t>Support activities keep on added up on a daily basis based on the support tickets that we receive. Hence there’s a mismatch with ideal. </a:t>
            </a:r>
          </a:p>
          <a:p>
            <a:pPr marL="171450" indent="-171450">
              <a:buFont typeface="Arial" panose="020B0604020202020204" pitchFamily="34" charset="0"/>
              <a:buChar char="•"/>
            </a:pPr>
            <a:r>
              <a:rPr lang="en-US" sz="1100" dirty="0" smtClean="0"/>
              <a:t>End of the sprint, all tickets are closed and all the user stories are accepted by Product owner.</a:t>
            </a:r>
          </a:p>
          <a:p>
            <a:endParaRPr lang="en-US" sz="1200" b="1" dirty="0" smtClean="0"/>
          </a:p>
          <a:p>
            <a:r>
              <a:rPr lang="en-US" sz="1200" b="1" dirty="0" smtClean="0"/>
              <a:t>Iteration </a:t>
            </a:r>
            <a:r>
              <a:rPr lang="en-US" sz="1200" b="1" dirty="0"/>
              <a:t>Cumulative Flow Diagram</a:t>
            </a:r>
          </a:p>
          <a:p>
            <a:pPr marL="171450" indent="-171450">
              <a:buFont typeface="Arial" panose="020B0604020202020204" pitchFamily="34" charset="0"/>
              <a:buChar char="•"/>
            </a:pPr>
            <a:r>
              <a:rPr lang="en-US" sz="1100" dirty="0" smtClean="0"/>
              <a:t>The tasks related to Release 2.1 and 2.2 and 3 incidents are completed</a:t>
            </a:r>
          </a:p>
          <a:p>
            <a:pPr marL="171450" indent="-171450">
              <a:buFont typeface="Arial" panose="020B0604020202020204" pitchFamily="34" charset="0"/>
              <a:buChar char="•"/>
            </a:pPr>
            <a:r>
              <a:rPr lang="en-US" sz="1100" dirty="0" smtClean="0"/>
              <a:t>9 incident tickets are in-progress </a:t>
            </a:r>
          </a:p>
          <a:p>
            <a:pPr marL="171450" indent="-171450">
              <a:buFont typeface="Arial" panose="020B0604020202020204" pitchFamily="34" charset="0"/>
              <a:buChar char="•"/>
            </a:pPr>
            <a:r>
              <a:rPr lang="en-US" sz="1100" dirty="0" smtClean="0"/>
              <a:t>2 tickets are in defined state.</a:t>
            </a:r>
          </a:p>
          <a:p>
            <a:endParaRPr lang="en-US" sz="1100" dirty="0"/>
          </a:p>
          <a:p>
            <a:endParaRPr lang="en-US" sz="1100" dirty="0" smtClean="0"/>
          </a:p>
          <a:p>
            <a:pPr marL="171450" indent="-171450">
              <a:buFont typeface="Arial" panose="020B0604020202020204" pitchFamily="34" charset="0"/>
              <a:buChar char="•"/>
            </a:pPr>
            <a:endParaRPr lang="en-US" sz="1100" dirty="0" smtClean="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endParaRPr lang="en-US" sz="1200" dirty="0"/>
          </a:p>
          <a:p>
            <a:pPr>
              <a:buFont typeface="Wingdings" pitchFamily="2" charset="2"/>
              <a:buChar char="q"/>
            </a:pPr>
            <a:endParaRPr lang="en-US" sz="1200" dirty="0" smtClean="0">
              <a:solidFill>
                <a:srgbClr val="000000"/>
              </a:solidFill>
              <a:latin typeface="Calibri" pitchFamily="34" charset="0"/>
              <a:cs typeface="Calibri" pitchFamily="34" charset="0"/>
            </a:endParaRPr>
          </a:p>
          <a:p>
            <a:endParaRPr lang="en-US" sz="1200" dirty="0" smtClean="0"/>
          </a:p>
        </p:txBody>
      </p:sp>
      <p:pic>
        <p:nvPicPr>
          <p:cNvPr id="9" name="Picture 8" descr="blue popout.png"/>
          <p:cNvPicPr>
            <a:picLocks noChangeAspect="1"/>
          </p:cNvPicPr>
          <p:nvPr/>
        </p:nvPicPr>
        <p:blipFill>
          <a:blip r:embed="rId2" cstate="email"/>
          <a:stretch>
            <a:fillRect/>
          </a:stretch>
        </p:blipFill>
        <p:spPr>
          <a:xfrm>
            <a:off x="4558375" y="1634663"/>
            <a:ext cx="4293411" cy="553068"/>
          </a:xfrm>
          <a:prstGeom prst="rect">
            <a:avLst/>
          </a:prstGeom>
        </p:spPr>
      </p:pic>
      <p:sp>
        <p:nvSpPr>
          <p:cNvPr id="10" name="TextBox 9"/>
          <p:cNvSpPr txBox="1"/>
          <p:nvPr/>
        </p:nvSpPr>
        <p:spPr>
          <a:xfrm>
            <a:off x="5795341" y="1656397"/>
            <a:ext cx="1834849" cy="338554"/>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a:t>
            </a:r>
            <a:endParaRPr lang="en-US" sz="1600" b="1" dirty="0">
              <a:solidFill>
                <a:schemeClr val="bg1"/>
              </a:solidFill>
              <a:latin typeface="Candara" panose="020E0502030303020204" pitchFamily="34" charset="0"/>
            </a:endParaRPr>
          </a:p>
        </p:txBody>
      </p:sp>
      <p:sp>
        <p:nvSpPr>
          <p:cNvPr id="11" name="TextBox 10"/>
          <p:cNvSpPr txBox="1"/>
          <p:nvPr/>
        </p:nvSpPr>
        <p:spPr>
          <a:xfrm>
            <a:off x="297712" y="1516924"/>
            <a:ext cx="4471708" cy="307777"/>
          </a:xfrm>
          <a:prstGeom prst="rect">
            <a:avLst/>
          </a:prstGeom>
          <a:noFill/>
        </p:spPr>
        <p:txBody>
          <a:bodyPr wrap="square" rtlCol="0">
            <a:spAutoFit/>
          </a:bodyPr>
          <a:lstStyle/>
          <a:p>
            <a:r>
              <a:rPr lang="en-US" sz="1400" b="1" dirty="0" smtClean="0"/>
              <a:t>Support Iteration 3 – 16th Mar to 31st Mar ‘17</a:t>
            </a:r>
            <a:endParaRPr lang="en-US" sz="1400" b="1" dirty="0" smtClean="0">
              <a:solidFill>
                <a:schemeClr val="tx2">
                  <a:lumMod val="50000"/>
                </a:schemeClr>
              </a:solidFill>
            </a:endParaRPr>
          </a:p>
        </p:txBody>
      </p:sp>
      <p:pic>
        <p:nvPicPr>
          <p:cNvPr id="337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550" y="1939772"/>
            <a:ext cx="3490913" cy="179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950" y="4048126"/>
            <a:ext cx="3638550"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89980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 y="1"/>
            <a:ext cx="9143999" cy="1002135"/>
          </a:xfrm>
        </p:spPr>
        <p:txBody>
          <a:bodyPr/>
          <a:lstStyle/>
          <a:p>
            <a:r>
              <a:rPr lang="en-US" dirty="0"/>
              <a:t>Agile </a:t>
            </a:r>
            <a:r>
              <a:rPr lang="en-US" dirty="0" smtClean="0"/>
              <a:t>Metrics – Velocity Chart</a:t>
            </a:r>
            <a:endParaRPr lang="en-US" dirty="0"/>
          </a:p>
        </p:txBody>
      </p:sp>
      <p:sp>
        <p:nvSpPr>
          <p:cNvPr id="9" name="TextBox 8"/>
          <p:cNvSpPr txBox="1"/>
          <p:nvPr/>
        </p:nvSpPr>
        <p:spPr>
          <a:xfrm>
            <a:off x="4211205" y="1070622"/>
            <a:ext cx="4286250" cy="307777"/>
          </a:xfrm>
          <a:prstGeom prst="rect">
            <a:avLst/>
          </a:prstGeom>
          <a:noFill/>
        </p:spPr>
        <p:txBody>
          <a:bodyPr wrap="square" rtlCol="0">
            <a:spAutoFit/>
          </a:bodyPr>
          <a:lstStyle/>
          <a:p>
            <a:r>
              <a:rPr lang="en-US" sz="1400" dirty="0"/>
              <a:t> </a:t>
            </a:r>
            <a:r>
              <a:rPr lang="en-US" sz="1400" dirty="0" smtClean="0"/>
              <a:t>  </a:t>
            </a:r>
            <a:endParaRPr lang="en-US" sz="1400" b="1" dirty="0" smtClean="0">
              <a:solidFill>
                <a:schemeClr val="tx2">
                  <a:lumMod val="50000"/>
                </a:schemeClr>
              </a:solidFill>
            </a:endParaRPr>
          </a:p>
        </p:txBody>
      </p:sp>
      <p:sp>
        <p:nvSpPr>
          <p:cNvPr id="11" name="TextBox 10"/>
          <p:cNvSpPr txBox="1"/>
          <p:nvPr/>
        </p:nvSpPr>
        <p:spPr>
          <a:xfrm>
            <a:off x="77355" y="1441439"/>
            <a:ext cx="4286250" cy="307777"/>
          </a:xfrm>
          <a:prstGeom prst="rect">
            <a:avLst/>
          </a:prstGeom>
          <a:noFill/>
        </p:spPr>
        <p:txBody>
          <a:bodyPr wrap="square" rtlCol="0">
            <a:spAutoFit/>
          </a:bodyPr>
          <a:lstStyle/>
          <a:p>
            <a:r>
              <a:rPr lang="en-US" sz="1400" dirty="0"/>
              <a:t> </a:t>
            </a:r>
            <a:r>
              <a:rPr lang="en-US" sz="1400" dirty="0" smtClean="0"/>
              <a:t>  </a:t>
            </a:r>
            <a:r>
              <a:rPr lang="en-US" sz="1400" b="1" dirty="0" smtClean="0"/>
              <a:t>SDT</a:t>
            </a:r>
            <a:endParaRPr lang="en-US" sz="1400" b="1" dirty="0" smtClean="0">
              <a:solidFill>
                <a:schemeClr val="tx2">
                  <a:lumMod val="50000"/>
                </a:schemeClr>
              </a:solidFill>
            </a:endParaRPr>
          </a:p>
        </p:txBody>
      </p:sp>
      <p:sp>
        <p:nvSpPr>
          <p:cNvPr id="18" name="TextBox 42"/>
          <p:cNvSpPr txBox="1"/>
          <p:nvPr/>
        </p:nvSpPr>
        <p:spPr>
          <a:xfrm>
            <a:off x="4913193" y="1690193"/>
            <a:ext cx="3743822" cy="3755246"/>
          </a:xfrm>
          <a:prstGeom prst="roundRect">
            <a:avLst/>
          </a:prstGeom>
          <a:solidFill>
            <a:srgbClr val="E6E8F2"/>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smtClean="0"/>
          </a:p>
          <a:p>
            <a:r>
              <a:rPr lang="en-US" sz="1200" b="1" dirty="0" smtClean="0"/>
              <a:t>Velocity Chart</a:t>
            </a:r>
          </a:p>
          <a:p>
            <a:endParaRPr lang="en-US" sz="1200" b="1" dirty="0"/>
          </a:p>
          <a:p>
            <a:pPr marL="171450" indent="-171450">
              <a:buFont typeface="Arial" panose="020B0604020202020204" pitchFamily="34" charset="0"/>
              <a:buChar char="•"/>
            </a:pPr>
            <a:r>
              <a:rPr lang="en-US" sz="1100" b="1" dirty="0" smtClean="0"/>
              <a:t>SDT Iteration 1</a:t>
            </a:r>
          </a:p>
          <a:p>
            <a:pPr marL="628650" lvl="1" indent="-171450">
              <a:buFont typeface="Arial" panose="020B0604020202020204" pitchFamily="34" charset="0"/>
              <a:buChar char="•"/>
            </a:pPr>
            <a:r>
              <a:rPr lang="en-US" sz="1100" dirty="0" smtClean="0"/>
              <a:t>Velocity of team:50 story points</a:t>
            </a:r>
          </a:p>
          <a:p>
            <a:pPr marL="628650" lvl="1" indent="-171450">
              <a:buFont typeface="Arial" panose="020B0604020202020204" pitchFamily="34" charset="0"/>
              <a:buChar char="•"/>
            </a:pPr>
            <a:r>
              <a:rPr lang="en-US" sz="1100" dirty="0" smtClean="0"/>
              <a:t>Accepted By PO: 13 story Points</a:t>
            </a:r>
          </a:p>
          <a:p>
            <a:pPr lvl="1"/>
            <a:r>
              <a:rPr lang="en-US" sz="1100" dirty="0" smtClean="0"/>
              <a:t>US85 and US 97 –Accepted by PO as these user stories are already deployed in production as part of release 1.3.1</a:t>
            </a:r>
          </a:p>
          <a:p>
            <a:pPr marL="628650" lvl="1" indent="-171450">
              <a:buFont typeface="Arial" panose="020B0604020202020204" pitchFamily="34" charset="0"/>
              <a:buChar char="•"/>
            </a:pPr>
            <a:r>
              <a:rPr lang="en-US" sz="1100" dirty="0"/>
              <a:t>Iteration length: 10 days(2 weeks)</a:t>
            </a:r>
          </a:p>
          <a:p>
            <a:pPr lvl="1"/>
            <a:endParaRPr lang="en-US" sz="1100" dirty="0" smtClean="0"/>
          </a:p>
          <a:p>
            <a:pPr marL="171450" indent="-171450">
              <a:buFont typeface="Arial" panose="020B0604020202020204" pitchFamily="34" charset="0"/>
              <a:buChar char="•"/>
            </a:pPr>
            <a:r>
              <a:rPr lang="en-US" sz="1100" b="1" dirty="0"/>
              <a:t>SDT Iteration </a:t>
            </a:r>
            <a:r>
              <a:rPr lang="en-US" sz="1100" b="1" dirty="0" smtClean="0"/>
              <a:t>2</a:t>
            </a:r>
            <a:endParaRPr lang="en-US" sz="1100" b="1" dirty="0"/>
          </a:p>
          <a:p>
            <a:pPr marL="628650" lvl="1" indent="-171450">
              <a:buFont typeface="Arial" panose="020B0604020202020204" pitchFamily="34" charset="0"/>
              <a:buChar char="•"/>
            </a:pPr>
            <a:r>
              <a:rPr lang="en-US" sz="1100" dirty="0"/>
              <a:t>Velocity of </a:t>
            </a:r>
            <a:r>
              <a:rPr lang="en-US" sz="1100" dirty="0" smtClean="0"/>
              <a:t>team: 9 </a:t>
            </a:r>
            <a:r>
              <a:rPr lang="en-US" sz="1100" dirty="0"/>
              <a:t>story points</a:t>
            </a:r>
          </a:p>
          <a:p>
            <a:pPr marL="628650" lvl="1" indent="-171450">
              <a:buFont typeface="Arial" panose="020B0604020202020204" pitchFamily="34" charset="0"/>
              <a:buChar char="•"/>
            </a:pPr>
            <a:r>
              <a:rPr lang="en-US" sz="1100" dirty="0" smtClean="0"/>
              <a:t>Accepted </a:t>
            </a:r>
            <a:r>
              <a:rPr lang="en-US" sz="1100" dirty="0"/>
              <a:t>By PO: </a:t>
            </a:r>
            <a:r>
              <a:rPr lang="en-US" sz="1100" dirty="0" smtClean="0"/>
              <a:t>9  </a:t>
            </a:r>
            <a:r>
              <a:rPr lang="en-US" sz="1100" dirty="0"/>
              <a:t>story </a:t>
            </a:r>
            <a:r>
              <a:rPr lang="en-US" sz="1100" dirty="0" smtClean="0"/>
              <a:t>Points</a:t>
            </a:r>
          </a:p>
          <a:p>
            <a:pPr marL="628650" lvl="1" indent="-171450">
              <a:buFont typeface="Arial" panose="020B0604020202020204" pitchFamily="34" charset="0"/>
              <a:buChar char="•"/>
            </a:pPr>
            <a:r>
              <a:rPr lang="en-US" sz="1100" dirty="0"/>
              <a:t>Iteration length: 5 days(1 week)</a:t>
            </a:r>
          </a:p>
          <a:p>
            <a:pPr lvl="1"/>
            <a:endParaRPr lang="en-US" sz="1100" dirty="0"/>
          </a:p>
          <a:p>
            <a:endParaRPr lang="en-US" sz="1200" b="1" dirty="0" smtClean="0"/>
          </a:p>
          <a:p>
            <a:endParaRPr lang="en-US" sz="1200" b="1" dirty="0"/>
          </a:p>
          <a:p>
            <a:endParaRPr lang="en-US" sz="1100" dirty="0"/>
          </a:p>
          <a:p>
            <a:endParaRPr lang="en-US" sz="1100" dirty="0" smtClean="0"/>
          </a:p>
          <a:p>
            <a:endParaRPr lang="en-US" sz="1100" dirty="0" smtClean="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endParaRPr lang="en-US" sz="1200" dirty="0"/>
          </a:p>
          <a:p>
            <a:pPr>
              <a:buFont typeface="Wingdings" pitchFamily="2" charset="2"/>
              <a:buChar char="q"/>
            </a:pPr>
            <a:endParaRPr lang="en-US" sz="1200" dirty="0" smtClean="0">
              <a:solidFill>
                <a:srgbClr val="000000"/>
              </a:solidFill>
              <a:latin typeface="Calibri" pitchFamily="34" charset="0"/>
              <a:cs typeface="Calibri" pitchFamily="34" charset="0"/>
            </a:endParaRPr>
          </a:p>
          <a:p>
            <a:endParaRPr lang="en-US" sz="1200" dirty="0" smtClean="0"/>
          </a:p>
        </p:txBody>
      </p:sp>
      <p:pic>
        <p:nvPicPr>
          <p:cNvPr id="19" name="Picture 18" descr="blue popout.png"/>
          <p:cNvPicPr>
            <a:picLocks noChangeAspect="1"/>
          </p:cNvPicPr>
          <p:nvPr/>
        </p:nvPicPr>
        <p:blipFill>
          <a:blip r:embed="rId2" cstate="email"/>
          <a:stretch>
            <a:fillRect/>
          </a:stretch>
        </p:blipFill>
        <p:spPr>
          <a:xfrm>
            <a:off x="4913194" y="1636663"/>
            <a:ext cx="3743821" cy="380020"/>
          </a:xfrm>
          <a:prstGeom prst="rect">
            <a:avLst/>
          </a:prstGeom>
        </p:spPr>
      </p:pic>
      <p:sp>
        <p:nvSpPr>
          <p:cNvPr id="20" name="TextBox 19"/>
          <p:cNvSpPr txBox="1"/>
          <p:nvPr/>
        </p:nvSpPr>
        <p:spPr>
          <a:xfrm>
            <a:off x="5748871" y="1630100"/>
            <a:ext cx="1834849" cy="338554"/>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a:t>
            </a:r>
            <a:endParaRPr lang="en-US" sz="1600" b="1" dirty="0">
              <a:solidFill>
                <a:schemeClr val="bg1"/>
              </a:solidFill>
              <a:latin typeface="Candara" panose="020E0502030303020204" pitchFamily="34" charset="0"/>
            </a:endParaRPr>
          </a:p>
        </p:txBody>
      </p:sp>
      <p:pic>
        <p:nvPicPr>
          <p:cNvPr id="3482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588" y="2090738"/>
            <a:ext cx="3857625"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72387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 y="1"/>
            <a:ext cx="9143999" cy="1002135"/>
          </a:xfrm>
        </p:spPr>
        <p:txBody>
          <a:bodyPr/>
          <a:lstStyle/>
          <a:p>
            <a:r>
              <a:rPr lang="en-US" dirty="0"/>
              <a:t>Agile </a:t>
            </a:r>
            <a:r>
              <a:rPr lang="en-US" dirty="0" smtClean="0"/>
              <a:t>Metrics – Velocity Chart</a:t>
            </a:r>
            <a:endParaRPr lang="en-US" dirty="0"/>
          </a:p>
        </p:txBody>
      </p:sp>
      <p:sp>
        <p:nvSpPr>
          <p:cNvPr id="9" name="TextBox 8"/>
          <p:cNvSpPr txBox="1"/>
          <p:nvPr/>
        </p:nvSpPr>
        <p:spPr>
          <a:xfrm>
            <a:off x="267002" y="1370638"/>
            <a:ext cx="4286250" cy="307777"/>
          </a:xfrm>
          <a:prstGeom prst="rect">
            <a:avLst/>
          </a:prstGeom>
          <a:noFill/>
        </p:spPr>
        <p:txBody>
          <a:bodyPr wrap="square" rtlCol="0">
            <a:spAutoFit/>
          </a:bodyPr>
          <a:lstStyle/>
          <a:p>
            <a:r>
              <a:rPr lang="en-US" sz="1400" dirty="0"/>
              <a:t> </a:t>
            </a:r>
            <a:r>
              <a:rPr lang="en-US" sz="1400" dirty="0" smtClean="0"/>
              <a:t>  </a:t>
            </a:r>
            <a:r>
              <a:rPr lang="en-US" sz="1400" b="1" dirty="0" smtClean="0"/>
              <a:t>Support</a:t>
            </a:r>
            <a:endParaRPr lang="en-US" sz="1400" b="1" dirty="0" smtClean="0">
              <a:solidFill>
                <a:schemeClr val="tx2">
                  <a:lumMod val="50000"/>
                </a:schemeClr>
              </a:solidFill>
            </a:endParaRPr>
          </a:p>
        </p:txBody>
      </p:sp>
      <p:sp>
        <p:nvSpPr>
          <p:cNvPr id="12" name="TextBox 42"/>
          <p:cNvSpPr txBox="1"/>
          <p:nvPr/>
        </p:nvSpPr>
        <p:spPr>
          <a:xfrm>
            <a:off x="4913193" y="1690195"/>
            <a:ext cx="3743822" cy="4114229"/>
          </a:xfrm>
          <a:prstGeom prst="roundRect">
            <a:avLst/>
          </a:prstGeom>
          <a:solidFill>
            <a:srgbClr val="E6E8F2"/>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smtClean="0"/>
          </a:p>
          <a:p>
            <a:r>
              <a:rPr lang="en-US" sz="1200" b="1" dirty="0" smtClean="0"/>
              <a:t>Velocity Chart</a:t>
            </a:r>
          </a:p>
          <a:p>
            <a:endParaRPr lang="en-US" sz="1200" b="1" dirty="0"/>
          </a:p>
          <a:p>
            <a:pPr marL="171450" indent="-171450">
              <a:buFont typeface="Arial" panose="020B0604020202020204" pitchFamily="34" charset="0"/>
              <a:buChar char="•"/>
            </a:pPr>
            <a:r>
              <a:rPr lang="en-US" sz="1100" b="1" dirty="0" smtClean="0"/>
              <a:t>Support Iteration 1</a:t>
            </a:r>
          </a:p>
          <a:p>
            <a:pPr marL="628650" lvl="1" indent="-171450">
              <a:buFont typeface="Arial" panose="020B0604020202020204" pitchFamily="34" charset="0"/>
              <a:buChar char="•"/>
            </a:pPr>
            <a:r>
              <a:rPr lang="en-US" sz="1100" dirty="0" smtClean="0"/>
              <a:t>Velocity of team:5 story points</a:t>
            </a:r>
          </a:p>
          <a:p>
            <a:pPr marL="628650" lvl="1" indent="-171450">
              <a:buFont typeface="Arial" panose="020B0604020202020204" pitchFamily="34" charset="0"/>
              <a:buChar char="•"/>
            </a:pPr>
            <a:r>
              <a:rPr lang="en-US" sz="1100" dirty="0"/>
              <a:t>Accepted By PO: 5 story Points</a:t>
            </a:r>
            <a:endParaRPr lang="en-US" sz="1100" dirty="0" smtClean="0"/>
          </a:p>
          <a:p>
            <a:pPr marL="628650" lvl="1" indent="-171450">
              <a:buFont typeface="Arial" panose="020B0604020202020204" pitchFamily="34" charset="0"/>
              <a:buChar char="•"/>
            </a:pPr>
            <a:r>
              <a:rPr lang="en-US" sz="1100" dirty="0" smtClean="0"/>
              <a:t>Iteration length: 8 days</a:t>
            </a:r>
          </a:p>
          <a:p>
            <a:pPr lvl="1"/>
            <a:endParaRPr lang="en-US" sz="1100" dirty="0" smtClean="0"/>
          </a:p>
          <a:p>
            <a:pPr marL="171450" indent="-171450">
              <a:buFont typeface="Arial" panose="020B0604020202020204" pitchFamily="34" charset="0"/>
              <a:buChar char="•"/>
            </a:pPr>
            <a:r>
              <a:rPr lang="en-US" sz="1100" b="1" dirty="0" smtClean="0"/>
              <a:t>Support Iteration 2</a:t>
            </a:r>
            <a:endParaRPr lang="en-US" sz="1100" b="1" dirty="0"/>
          </a:p>
          <a:p>
            <a:pPr marL="628650" lvl="1" indent="-171450">
              <a:buFont typeface="Arial" panose="020B0604020202020204" pitchFamily="34" charset="0"/>
              <a:buChar char="•"/>
            </a:pPr>
            <a:r>
              <a:rPr lang="en-US" sz="1100" dirty="0"/>
              <a:t>Velocity of </a:t>
            </a:r>
            <a:r>
              <a:rPr lang="en-US" sz="1100" dirty="0" smtClean="0"/>
              <a:t>team:20 </a:t>
            </a:r>
            <a:r>
              <a:rPr lang="en-US" sz="1100" dirty="0"/>
              <a:t>story points</a:t>
            </a:r>
          </a:p>
          <a:p>
            <a:pPr marL="628650" lvl="1" indent="-171450">
              <a:buFont typeface="Arial" panose="020B0604020202020204" pitchFamily="34" charset="0"/>
              <a:buChar char="•"/>
            </a:pPr>
            <a:r>
              <a:rPr lang="en-US" sz="1100" dirty="0"/>
              <a:t>Accepted By PO: </a:t>
            </a:r>
            <a:r>
              <a:rPr lang="en-US" sz="1100" dirty="0" smtClean="0"/>
              <a:t>19 story </a:t>
            </a:r>
            <a:r>
              <a:rPr lang="en-US" sz="1100" dirty="0"/>
              <a:t>Points</a:t>
            </a:r>
          </a:p>
          <a:p>
            <a:pPr marL="628650" lvl="1" indent="-171450">
              <a:buFont typeface="Arial" panose="020B0604020202020204" pitchFamily="34" charset="0"/>
              <a:buChar char="•"/>
            </a:pPr>
            <a:r>
              <a:rPr lang="en-US" sz="1100" dirty="0"/>
              <a:t>Iteration length: </a:t>
            </a:r>
            <a:r>
              <a:rPr lang="en-US" sz="1100" dirty="0" smtClean="0"/>
              <a:t>12 days</a:t>
            </a:r>
            <a:endParaRPr lang="en-US" sz="1100" dirty="0"/>
          </a:p>
          <a:p>
            <a:pPr lvl="1"/>
            <a:endParaRPr lang="en-US" sz="1100" dirty="0"/>
          </a:p>
          <a:p>
            <a:pPr marL="171450" indent="-171450">
              <a:buFont typeface="Arial" panose="020B0604020202020204" pitchFamily="34" charset="0"/>
              <a:buChar char="•"/>
            </a:pPr>
            <a:r>
              <a:rPr lang="en-US" sz="1100" b="1" dirty="0"/>
              <a:t>Support Iteration </a:t>
            </a:r>
            <a:r>
              <a:rPr lang="en-US" sz="1100" b="1" dirty="0" smtClean="0"/>
              <a:t>3</a:t>
            </a:r>
            <a:endParaRPr lang="en-US" sz="1100" b="1" dirty="0"/>
          </a:p>
          <a:p>
            <a:pPr marL="628650" lvl="1" indent="-171450">
              <a:buFont typeface="Arial" panose="020B0604020202020204" pitchFamily="34" charset="0"/>
              <a:buChar char="•"/>
            </a:pPr>
            <a:r>
              <a:rPr lang="en-US" sz="1100" dirty="0"/>
              <a:t>Velocity of </a:t>
            </a:r>
            <a:r>
              <a:rPr lang="en-US" sz="1100" dirty="0" smtClean="0"/>
              <a:t>team:20 </a:t>
            </a:r>
            <a:r>
              <a:rPr lang="en-US" sz="1100" dirty="0"/>
              <a:t>story points</a:t>
            </a:r>
          </a:p>
          <a:p>
            <a:pPr marL="628650" lvl="1" indent="-171450">
              <a:buFont typeface="Arial" panose="020B0604020202020204" pitchFamily="34" charset="0"/>
              <a:buChar char="•"/>
            </a:pPr>
            <a:r>
              <a:rPr lang="en-US" sz="1100" dirty="0"/>
              <a:t>Accepted By PO: </a:t>
            </a:r>
            <a:r>
              <a:rPr lang="en-US" sz="1100" dirty="0" smtClean="0"/>
              <a:t>20 </a:t>
            </a:r>
            <a:r>
              <a:rPr lang="en-US" sz="1100" dirty="0"/>
              <a:t>story Points</a:t>
            </a:r>
          </a:p>
          <a:p>
            <a:pPr marL="628650" lvl="1" indent="-171450">
              <a:buFont typeface="Arial" panose="020B0604020202020204" pitchFamily="34" charset="0"/>
              <a:buChar char="•"/>
            </a:pPr>
            <a:r>
              <a:rPr lang="en-US" sz="1100" dirty="0"/>
              <a:t>Iteration length: </a:t>
            </a:r>
            <a:r>
              <a:rPr lang="en-US" sz="1100" dirty="0" smtClean="0"/>
              <a:t>11 days</a:t>
            </a:r>
            <a:endParaRPr lang="en-US" sz="1100" dirty="0"/>
          </a:p>
          <a:p>
            <a:endParaRPr lang="en-US" sz="1200" b="1" dirty="0" smtClean="0"/>
          </a:p>
          <a:p>
            <a:endParaRPr lang="en-US" sz="1200" b="1" dirty="0"/>
          </a:p>
          <a:p>
            <a:endParaRPr lang="en-US" sz="1100" dirty="0"/>
          </a:p>
          <a:p>
            <a:endParaRPr lang="en-US" sz="1100" dirty="0" smtClean="0"/>
          </a:p>
          <a:p>
            <a:endParaRPr lang="en-US" sz="1100" dirty="0" smtClean="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endParaRPr lang="en-US" sz="1200" dirty="0"/>
          </a:p>
          <a:p>
            <a:pPr>
              <a:buFont typeface="Wingdings" pitchFamily="2" charset="2"/>
              <a:buChar char="q"/>
            </a:pPr>
            <a:endParaRPr lang="en-US" sz="1200" dirty="0" smtClean="0">
              <a:solidFill>
                <a:srgbClr val="000000"/>
              </a:solidFill>
              <a:latin typeface="Calibri" pitchFamily="34" charset="0"/>
              <a:cs typeface="Calibri" pitchFamily="34" charset="0"/>
            </a:endParaRPr>
          </a:p>
          <a:p>
            <a:endParaRPr lang="en-US" sz="1200" dirty="0" smtClean="0"/>
          </a:p>
        </p:txBody>
      </p:sp>
      <p:pic>
        <p:nvPicPr>
          <p:cNvPr id="13" name="Picture 12" descr="blue popout.png"/>
          <p:cNvPicPr>
            <a:picLocks noChangeAspect="1"/>
          </p:cNvPicPr>
          <p:nvPr/>
        </p:nvPicPr>
        <p:blipFill>
          <a:blip r:embed="rId2" cstate="email"/>
          <a:stretch>
            <a:fillRect/>
          </a:stretch>
        </p:blipFill>
        <p:spPr>
          <a:xfrm>
            <a:off x="4913194" y="1636663"/>
            <a:ext cx="3743821" cy="380020"/>
          </a:xfrm>
          <a:prstGeom prst="rect">
            <a:avLst/>
          </a:prstGeom>
        </p:spPr>
      </p:pic>
      <p:sp>
        <p:nvSpPr>
          <p:cNvPr id="14" name="TextBox 13"/>
          <p:cNvSpPr txBox="1"/>
          <p:nvPr/>
        </p:nvSpPr>
        <p:spPr>
          <a:xfrm>
            <a:off x="5748871" y="1630100"/>
            <a:ext cx="1834849" cy="253916"/>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a:t>
            </a:r>
            <a:endParaRPr lang="en-US" sz="1600" b="1" dirty="0">
              <a:solidFill>
                <a:schemeClr val="bg1"/>
              </a:solidFill>
              <a:latin typeface="Candara" panose="020E0502030303020204" pitchFamily="34" charset="0"/>
            </a:endParaRPr>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002" y="1909974"/>
            <a:ext cx="4286250" cy="2640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52584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 y="1"/>
            <a:ext cx="9143999" cy="1002135"/>
          </a:xfrm>
        </p:spPr>
        <p:txBody>
          <a:bodyPr/>
          <a:lstStyle/>
          <a:p>
            <a:r>
              <a:rPr lang="en-US" dirty="0"/>
              <a:t>Agile </a:t>
            </a:r>
            <a:r>
              <a:rPr lang="en-US" dirty="0" smtClean="0"/>
              <a:t>Metrics – Resource Utilization</a:t>
            </a:r>
            <a:endParaRPr lang="en-US" dirty="0"/>
          </a:p>
        </p:txBody>
      </p:sp>
      <p:sp>
        <p:nvSpPr>
          <p:cNvPr id="7" name="TextBox 6"/>
          <p:cNvSpPr txBox="1"/>
          <p:nvPr/>
        </p:nvSpPr>
        <p:spPr>
          <a:xfrm>
            <a:off x="77354" y="1520984"/>
            <a:ext cx="5504579" cy="307777"/>
          </a:xfrm>
          <a:prstGeom prst="rect">
            <a:avLst/>
          </a:prstGeom>
          <a:noFill/>
        </p:spPr>
        <p:txBody>
          <a:bodyPr wrap="square" rtlCol="0">
            <a:spAutoFit/>
          </a:bodyPr>
          <a:lstStyle/>
          <a:p>
            <a:r>
              <a:rPr lang="en-US" sz="1400" dirty="0"/>
              <a:t> </a:t>
            </a:r>
            <a:r>
              <a:rPr lang="en-US" sz="1400" dirty="0" smtClean="0"/>
              <a:t>  </a:t>
            </a:r>
            <a:r>
              <a:rPr lang="en-US" sz="1400" b="1" dirty="0" smtClean="0"/>
              <a:t>Weekly resource Utilization(20</a:t>
            </a:r>
            <a:r>
              <a:rPr lang="en-US" sz="1400" b="1" baseline="30000" dirty="0" smtClean="0"/>
              <a:t>th</a:t>
            </a:r>
            <a:r>
              <a:rPr lang="en-US" sz="1400" b="1" dirty="0" smtClean="0"/>
              <a:t> Mar 2017 – 24</a:t>
            </a:r>
            <a:r>
              <a:rPr lang="en-US" sz="1400" b="1" baseline="30000" dirty="0" smtClean="0"/>
              <a:t>th</a:t>
            </a:r>
            <a:r>
              <a:rPr lang="en-US" sz="1400" b="1" dirty="0" smtClean="0"/>
              <a:t> Mar 2017)</a:t>
            </a:r>
            <a:endParaRPr lang="en-US" sz="1400" b="1" dirty="0" smtClean="0">
              <a:solidFill>
                <a:schemeClr val="tx2">
                  <a:lumMod val="50000"/>
                </a:schemeClr>
              </a:solidFill>
            </a:endParaRPr>
          </a:p>
        </p:txBody>
      </p:sp>
      <p:graphicFrame>
        <p:nvGraphicFramePr>
          <p:cNvPr id="11" name="Chart 10"/>
          <p:cNvGraphicFramePr>
            <a:graphicFrameLocks/>
          </p:cNvGraphicFramePr>
          <p:nvPr>
            <p:extLst>
              <p:ext uri="{D42A27DB-BD31-4B8C-83A1-F6EECF244321}">
                <p14:modId xmlns:p14="http://schemas.microsoft.com/office/powerpoint/2010/main" val="2906540271"/>
              </p:ext>
            </p:extLst>
          </p:nvPr>
        </p:nvGraphicFramePr>
        <p:xfrm>
          <a:off x="77354" y="2136661"/>
          <a:ext cx="9001125" cy="3890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0789791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E Corporate_072016">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G PPT Template_2015">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GE Corporate_072016</Template>
  <TotalTime>41671</TotalTime>
  <Words>1226</Words>
  <Application>Microsoft Office PowerPoint</Application>
  <PresentationFormat>On-screen Show (4:3)</PresentationFormat>
  <Paragraphs>360</Paragraphs>
  <Slides>12</Slides>
  <Notes>2</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12</vt:i4>
      </vt:variant>
    </vt:vector>
  </HeadingPairs>
  <TitlesOfParts>
    <vt:vector size="17" baseType="lpstr">
      <vt:lpstr>GE Corporate_072016</vt:lpstr>
      <vt:lpstr>Closing slides</vt:lpstr>
      <vt:lpstr>Section break</vt:lpstr>
      <vt:lpstr>CG PPT Template_2015</vt:lpstr>
      <vt:lpstr>think-cell Slide</vt:lpstr>
      <vt:lpstr>GEHC SDT Weekly Status Report </vt:lpstr>
      <vt:lpstr>Open Actions</vt:lpstr>
      <vt:lpstr>PowerPoint Presentation</vt:lpstr>
      <vt:lpstr>Focus Area Updates</vt:lpstr>
      <vt:lpstr>Agile Metrics - Development</vt:lpstr>
      <vt:lpstr>Agile Metrics - Support</vt:lpstr>
      <vt:lpstr>Agile Metrics – Velocity Chart</vt:lpstr>
      <vt:lpstr>Agile Metrics – Velocity Chart</vt:lpstr>
      <vt:lpstr>Agile Metrics – Resource Utilization</vt:lpstr>
      <vt:lpstr>Incident Update</vt:lpstr>
      <vt:lpstr>Incident Tickets</vt:lpstr>
      <vt:lpstr>THANK YOU</vt:lpstr>
    </vt:vector>
  </TitlesOfParts>
  <Company>Capgemini GCC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rikale</dc:creator>
  <cp:lastModifiedBy>Saraswathi Nagaraj</cp:lastModifiedBy>
  <cp:revision>723</cp:revision>
  <dcterms:created xsi:type="dcterms:W3CDTF">2016-09-12T09:10:56Z</dcterms:created>
  <dcterms:modified xsi:type="dcterms:W3CDTF">2017-03-30T13:40:53Z</dcterms:modified>
</cp:coreProperties>
</file>