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5" r:id="rId2"/>
    <p:sldMasterId id="2147483679" r:id="rId3"/>
    <p:sldMasterId id="2147483683" r:id="rId4"/>
  </p:sldMasterIdLst>
  <p:notesMasterIdLst>
    <p:notesMasterId r:id="rId17"/>
  </p:notesMasterIdLst>
  <p:sldIdLst>
    <p:sldId id="259" r:id="rId5"/>
    <p:sldId id="332" r:id="rId6"/>
    <p:sldId id="335" r:id="rId7"/>
    <p:sldId id="336" r:id="rId8"/>
    <p:sldId id="337" r:id="rId9"/>
    <p:sldId id="338" r:id="rId10"/>
    <p:sldId id="339" r:id="rId11"/>
    <p:sldId id="340" r:id="rId12"/>
    <p:sldId id="341" r:id="rId13"/>
    <p:sldId id="342" r:id="rId14"/>
    <p:sldId id="343" r:id="rId15"/>
    <p:sldId id="28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851">
          <p15:clr>
            <a:srgbClr val="A4A3A4"/>
          </p15:clr>
        </p15:guide>
        <p15:guide id="2" pos="192">
          <p15:clr>
            <a:srgbClr val="A4A3A4"/>
          </p15:clr>
        </p15:guide>
        <p15:guide id="3" pos="55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93957" autoAdjust="0"/>
  </p:normalViewPr>
  <p:slideViewPr>
    <p:cSldViewPr snapToGrid="0">
      <p:cViewPr>
        <p:scale>
          <a:sx n="90" d="100"/>
          <a:sy n="90" d="100"/>
        </p:scale>
        <p:origin x="-1104" y="768"/>
      </p:cViewPr>
      <p:guideLst>
        <p:guide orient="horz" pos="3851"/>
        <p:guide pos="192"/>
        <p:guide pos="55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'Veloicity 3-31-2017'!$B$19</c:f>
              <c:strCache>
                <c:ptCount val="1"/>
                <c:pt idx="0">
                  <c:v>Velocity(Story Points)</c:v>
                </c:pt>
              </c:strCache>
            </c:strRef>
          </c:tx>
          <c:invertIfNegative val="0"/>
          <c:dLbls>
            <c:showLegendKey val="0"/>
            <c:showVal val="1"/>
            <c:showCatName val="0"/>
            <c:showSerName val="0"/>
            <c:showPercent val="0"/>
            <c:showBubbleSize val="0"/>
            <c:showLeaderLines val="0"/>
          </c:dLbls>
          <c:cat>
            <c:strRef>
              <c:f>'Veloicity 3-31-2017'!$A$20:$A$22</c:f>
              <c:strCache>
                <c:ptCount val="2"/>
                <c:pt idx="0">
                  <c:v>SDT Iteration 1(02/14/2017 - 02/27/2017)</c:v>
                </c:pt>
                <c:pt idx="1">
                  <c:v>SDT Iteration 2(03/06/2017 - 03/10/2017)</c:v>
                </c:pt>
              </c:strCache>
            </c:strRef>
          </c:cat>
          <c:val>
            <c:numRef>
              <c:f>'Veloicity 3-31-2017'!$B$20:$B$22</c:f>
              <c:numCache>
                <c:formatCode>General</c:formatCode>
                <c:ptCount val="3"/>
                <c:pt idx="0">
                  <c:v>50</c:v>
                </c:pt>
                <c:pt idx="1">
                  <c:v>9</c:v>
                </c:pt>
              </c:numCache>
            </c:numRef>
          </c:val>
        </c:ser>
        <c:ser>
          <c:idx val="1"/>
          <c:order val="1"/>
          <c:tx>
            <c:strRef>
              <c:f>'Veloicity 3-31-2017'!$C$19</c:f>
              <c:strCache>
                <c:ptCount val="1"/>
                <c:pt idx="0">
                  <c:v>Accepted By PO(SPs)</c:v>
                </c:pt>
              </c:strCache>
            </c:strRef>
          </c:tx>
          <c:invertIfNegative val="0"/>
          <c:dLbls>
            <c:showLegendKey val="0"/>
            <c:showVal val="1"/>
            <c:showCatName val="0"/>
            <c:showSerName val="0"/>
            <c:showPercent val="0"/>
            <c:showBubbleSize val="0"/>
            <c:showLeaderLines val="0"/>
          </c:dLbls>
          <c:cat>
            <c:strRef>
              <c:f>'Veloicity 3-31-2017'!$A$20:$A$22</c:f>
              <c:strCache>
                <c:ptCount val="2"/>
                <c:pt idx="0">
                  <c:v>SDT Iteration 1(02/14/2017 - 02/27/2017)</c:v>
                </c:pt>
                <c:pt idx="1">
                  <c:v>SDT Iteration 2(03/06/2017 - 03/10/2017)</c:v>
                </c:pt>
              </c:strCache>
            </c:strRef>
          </c:cat>
          <c:val>
            <c:numRef>
              <c:f>'Veloicity 3-31-2017'!$C$20:$C$22</c:f>
              <c:numCache>
                <c:formatCode>General</c:formatCode>
                <c:ptCount val="3"/>
                <c:pt idx="0">
                  <c:v>13</c:v>
                </c:pt>
                <c:pt idx="1">
                  <c:v>9</c:v>
                </c:pt>
              </c:numCache>
            </c:numRef>
          </c:val>
        </c:ser>
        <c:dLbls>
          <c:showLegendKey val="0"/>
          <c:showVal val="0"/>
          <c:showCatName val="0"/>
          <c:showSerName val="0"/>
          <c:showPercent val="0"/>
          <c:showBubbleSize val="0"/>
        </c:dLbls>
        <c:gapWidth val="150"/>
        <c:axId val="107041152"/>
        <c:axId val="107043072"/>
      </c:barChart>
      <c:catAx>
        <c:axId val="107041152"/>
        <c:scaling>
          <c:orientation val="minMax"/>
        </c:scaling>
        <c:delete val="0"/>
        <c:axPos val="b"/>
        <c:majorTickMark val="out"/>
        <c:minorTickMark val="none"/>
        <c:tickLblPos val="nextTo"/>
        <c:crossAx val="107043072"/>
        <c:crosses val="autoZero"/>
        <c:auto val="1"/>
        <c:lblAlgn val="ctr"/>
        <c:lblOffset val="100"/>
        <c:noMultiLvlLbl val="0"/>
      </c:catAx>
      <c:valAx>
        <c:axId val="107043072"/>
        <c:scaling>
          <c:orientation val="minMax"/>
        </c:scaling>
        <c:delete val="0"/>
        <c:axPos val="l"/>
        <c:majorGridlines/>
        <c:numFmt formatCode="General" sourceLinked="1"/>
        <c:majorTickMark val="out"/>
        <c:minorTickMark val="none"/>
        <c:tickLblPos val="nextTo"/>
        <c:crossAx val="107041152"/>
        <c:crosses val="autoZero"/>
        <c:crossBetween val="between"/>
      </c:valAx>
    </c:plotArea>
    <c:legend>
      <c:legendPos val="r"/>
      <c:layout/>
      <c:overlay val="0"/>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'Veloicity 3-31-2017'!$B$2</c:f>
              <c:strCache>
                <c:ptCount val="1"/>
                <c:pt idx="0">
                  <c:v>Velocity(Story Points)</c:v>
                </c:pt>
              </c:strCache>
            </c:strRef>
          </c:tx>
          <c:invertIfNegative val="0"/>
          <c:dLbls>
            <c:showLegendKey val="0"/>
            <c:showVal val="1"/>
            <c:showCatName val="0"/>
            <c:showSerName val="0"/>
            <c:showPercent val="0"/>
            <c:showBubbleSize val="0"/>
            <c:showLeaderLines val="0"/>
          </c:dLbls>
          <c:cat>
            <c:strRef>
              <c:f>'Veloicity 3-31-2017'!$A$3:$A$5</c:f>
              <c:strCache>
                <c:ptCount val="3"/>
                <c:pt idx="0">
                  <c:v>Support Iteration 1(02/01/2017 - 02/10/2017)</c:v>
                </c:pt>
                <c:pt idx="1">
                  <c:v>Support Iteration 2( 2/13/2017 - 2/28/2017)</c:v>
                </c:pt>
                <c:pt idx="2">
                  <c:v>Support Iteration 3(03/01/2017 - 03/15/2017)</c:v>
                </c:pt>
              </c:strCache>
            </c:strRef>
          </c:cat>
          <c:val>
            <c:numRef>
              <c:f>'Veloicity 3-31-2017'!$B$3:$B$5</c:f>
              <c:numCache>
                <c:formatCode>General</c:formatCode>
                <c:ptCount val="3"/>
                <c:pt idx="0">
                  <c:v>5</c:v>
                </c:pt>
                <c:pt idx="1">
                  <c:v>20</c:v>
                </c:pt>
                <c:pt idx="2">
                  <c:v>20</c:v>
                </c:pt>
              </c:numCache>
            </c:numRef>
          </c:val>
        </c:ser>
        <c:ser>
          <c:idx val="1"/>
          <c:order val="1"/>
          <c:tx>
            <c:strRef>
              <c:f>'Veloicity 3-31-2017'!$C$2</c:f>
              <c:strCache>
                <c:ptCount val="1"/>
                <c:pt idx="0">
                  <c:v>Accepted By PO(SPs)</c:v>
                </c:pt>
              </c:strCache>
            </c:strRef>
          </c:tx>
          <c:invertIfNegative val="0"/>
          <c:dLbls>
            <c:showLegendKey val="0"/>
            <c:showVal val="1"/>
            <c:showCatName val="0"/>
            <c:showSerName val="0"/>
            <c:showPercent val="0"/>
            <c:showBubbleSize val="0"/>
            <c:showLeaderLines val="0"/>
          </c:dLbls>
          <c:cat>
            <c:strRef>
              <c:f>'Veloicity 3-31-2017'!$A$3:$A$5</c:f>
              <c:strCache>
                <c:ptCount val="3"/>
                <c:pt idx="0">
                  <c:v>Support Iteration 1(02/01/2017 - 02/10/2017)</c:v>
                </c:pt>
                <c:pt idx="1">
                  <c:v>Support Iteration 2( 2/13/2017 - 2/28/2017)</c:v>
                </c:pt>
                <c:pt idx="2">
                  <c:v>Support Iteration 3(03/01/2017 - 03/15/2017)</c:v>
                </c:pt>
              </c:strCache>
            </c:strRef>
          </c:cat>
          <c:val>
            <c:numRef>
              <c:f>'Veloicity 3-31-2017'!$C$3:$C$5</c:f>
              <c:numCache>
                <c:formatCode>General</c:formatCode>
                <c:ptCount val="3"/>
                <c:pt idx="0">
                  <c:v>5</c:v>
                </c:pt>
                <c:pt idx="1">
                  <c:v>19</c:v>
                </c:pt>
                <c:pt idx="2">
                  <c:v>20</c:v>
                </c:pt>
              </c:numCache>
            </c:numRef>
          </c:val>
        </c:ser>
        <c:dLbls>
          <c:showLegendKey val="0"/>
          <c:showVal val="0"/>
          <c:showCatName val="0"/>
          <c:showSerName val="0"/>
          <c:showPercent val="0"/>
          <c:showBubbleSize val="0"/>
        </c:dLbls>
        <c:gapWidth val="150"/>
        <c:axId val="7103616"/>
        <c:axId val="7105152"/>
      </c:barChart>
      <c:catAx>
        <c:axId val="7103616"/>
        <c:scaling>
          <c:orientation val="minMax"/>
        </c:scaling>
        <c:delete val="0"/>
        <c:axPos val="b"/>
        <c:majorTickMark val="out"/>
        <c:minorTickMark val="none"/>
        <c:tickLblPos val="nextTo"/>
        <c:crossAx val="7105152"/>
        <c:crosses val="autoZero"/>
        <c:auto val="1"/>
        <c:lblAlgn val="ctr"/>
        <c:lblOffset val="100"/>
        <c:noMultiLvlLbl val="0"/>
      </c:catAx>
      <c:valAx>
        <c:axId val="7105152"/>
        <c:scaling>
          <c:orientation val="minMax"/>
        </c:scaling>
        <c:delete val="0"/>
        <c:axPos val="l"/>
        <c:majorGridlines/>
        <c:numFmt formatCode="General" sourceLinked="1"/>
        <c:majorTickMark val="out"/>
        <c:minorTickMark val="none"/>
        <c:tickLblPos val="nextTo"/>
        <c:crossAx val="7103616"/>
        <c:crosses val="autoZero"/>
        <c:crossBetween val="between"/>
      </c:valAx>
    </c:plotArea>
    <c:legend>
      <c:legendPos val="r"/>
      <c:layout/>
      <c:overlay val="0"/>
    </c:legend>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'ResUtilization(Mar27 -Mar 31)'!$E$1</c:f>
              <c:strCache>
                <c:ptCount val="1"/>
                <c:pt idx="0">
                  <c:v>Total Available Hrs per Sprint</c:v>
                </c:pt>
              </c:strCache>
            </c:strRef>
          </c:tx>
          <c:invertIfNegative val="0"/>
          <c:cat>
            <c:strRef>
              <c:f>'ResUtilization(Mar27 -Mar 31)'!$A$2:$A$16</c:f>
              <c:strCache>
                <c:ptCount val="14"/>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Suvarna Dmello</c:v>
                </c:pt>
                <c:pt idx="11">
                  <c:v>Urmila Gumata</c:v>
                </c:pt>
                <c:pt idx="12">
                  <c:v>Binu Mohan</c:v>
                </c:pt>
                <c:pt idx="13">
                  <c:v>Ramesh, Dhivyabharathi</c:v>
                </c:pt>
              </c:strCache>
            </c:strRef>
          </c:cat>
          <c:val>
            <c:numRef>
              <c:f>'ResUtilization(Mar27 -Mar 31)'!$E$2:$E$16</c:f>
              <c:numCache>
                <c:formatCode>0.00</c:formatCode>
                <c:ptCount val="14"/>
                <c:pt idx="0">
                  <c:v>32</c:v>
                </c:pt>
                <c:pt idx="1">
                  <c:v>24</c:v>
                </c:pt>
                <c:pt idx="2">
                  <c:v>32</c:v>
                </c:pt>
                <c:pt idx="3">
                  <c:v>32</c:v>
                </c:pt>
                <c:pt idx="4">
                  <c:v>32</c:v>
                </c:pt>
                <c:pt idx="5">
                  <c:v>32</c:v>
                </c:pt>
                <c:pt idx="6">
                  <c:v>32</c:v>
                </c:pt>
                <c:pt idx="7">
                  <c:v>32</c:v>
                </c:pt>
                <c:pt idx="8">
                  <c:v>32</c:v>
                </c:pt>
                <c:pt idx="9">
                  <c:v>24</c:v>
                </c:pt>
                <c:pt idx="10">
                  <c:v>24</c:v>
                </c:pt>
                <c:pt idx="11">
                  <c:v>24</c:v>
                </c:pt>
                <c:pt idx="12">
                  <c:v>32</c:v>
                </c:pt>
                <c:pt idx="13">
                  <c:v>32</c:v>
                </c:pt>
              </c:numCache>
            </c:numRef>
          </c:val>
        </c:ser>
        <c:ser>
          <c:idx val="1"/>
          <c:order val="1"/>
          <c:tx>
            <c:strRef>
              <c:f>'ResUtilization(Mar27 -Mar 31)'!$F$1</c:f>
              <c:strCache>
                <c:ptCount val="1"/>
                <c:pt idx="0">
                  <c:v>Hours Spent on Sprint Ceromonies</c:v>
                </c:pt>
              </c:strCache>
            </c:strRef>
          </c:tx>
          <c:invertIfNegative val="0"/>
          <c:cat>
            <c:strRef>
              <c:f>'ResUtilization(Mar27 -Mar 31)'!$A$2:$A$16</c:f>
              <c:strCache>
                <c:ptCount val="14"/>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Suvarna Dmello</c:v>
                </c:pt>
                <c:pt idx="11">
                  <c:v>Urmila Gumata</c:v>
                </c:pt>
                <c:pt idx="12">
                  <c:v>Binu Mohan</c:v>
                </c:pt>
                <c:pt idx="13">
                  <c:v>Ramesh, Dhivyabharathi</c:v>
                </c:pt>
              </c:strCache>
            </c:strRef>
          </c:cat>
          <c:val>
            <c:numRef>
              <c:f>'ResUtilization(Mar27 -Mar 31)'!$F$2:$F$16</c:f>
              <c:numCache>
                <c:formatCode>0.00</c:formatCode>
                <c:ptCount val="14"/>
                <c:pt idx="0">
                  <c:v>5.8</c:v>
                </c:pt>
                <c:pt idx="1">
                  <c:v>4.3499999999999996</c:v>
                </c:pt>
                <c:pt idx="2">
                  <c:v>5.8</c:v>
                </c:pt>
                <c:pt idx="3">
                  <c:v>5.8</c:v>
                </c:pt>
                <c:pt idx="4">
                  <c:v>5.8</c:v>
                </c:pt>
                <c:pt idx="5">
                  <c:v>5.8</c:v>
                </c:pt>
                <c:pt idx="6">
                  <c:v>5.8</c:v>
                </c:pt>
                <c:pt idx="7">
                  <c:v>5.8</c:v>
                </c:pt>
                <c:pt idx="8">
                  <c:v>5.8</c:v>
                </c:pt>
                <c:pt idx="9">
                  <c:v>4.3499999999999996</c:v>
                </c:pt>
                <c:pt idx="10">
                  <c:v>6</c:v>
                </c:pt>
                <c:pt idx="11">
                  <c:v>4.3499999999999996</c:v>
                </c:pt>
                <c:pt idx="12">
                  <c:v>5.8</c:v>
                </c:pt>
                <c:pt idx="13">
                  <c:v>5.8</c:v>
                </c:pt>
              </c:numCache>
            </c:numRef>
          </c:val>
        </c:ser>
        <c:ser>
          <c:idx val="2"/>
          <c:order val="2"/>
          <c:tx>
            <c:strRef>
              <c:f>'ResUtilization(Mar27 -Mar 31)'!$G$1</c:f>
              <c:strCache>
                <c:ptCount val="1"/>
                <c:pt idx="0">
                  <c:v>Ge meetings/Emails</c:v>
                </c:pt>
              </c:strCache>
            </c:strRef>
          </c:tx>
          <c:invertIfNegative val="0"/>
          <c:cat>
            <c:strRef>
              <c:f>'ResUtilization(Mar27 -Mar 31)'!$A$2:$A$16</c:f>
              <c:strCache>
                <c:ptCount val="14"/>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Suvarna Dmello</c:v>
                </c:pt>
                <c:pt idx="11">
                  <c:v>Urmila Gumata</c:v>
                </c:pt>
                <c:pt idx="12">
                  <c:v>Binu Mohan</c:v>
                </c:pt>
                <c:pt idx="13">
                  <c:v>Ramesh, Dhivyabharathi</c:v>
                </c:pt>
              </c:strCache>
            </c:strRef>
          </c:cat>
          <c:val>
            <c:numRef>
              <c:f>'ResUtilization(Mar27 -Mar 31)'!$G$2:$G$16</c:f>
              <c:numCache>
                <c:formatCode>0.00</c:formatCode>
                <c:ptCount val="14"/>
                <c:pt idx="0">
                  <c:v>12</c:v>
                </c:pt>
                <c:pt idx="1">
                  <c:v>9</c:v>
                </c:pt>
                <c:pt idx="2">
                  <c:v>4</c:v>
                </c:pt>
                <c:pt idx="3">
                  <c:v>4</c:v>
                </c:pt>
                <c:pt idx="4">
                  <c:v>4</c:v>
                </c:pt>
                <c:pt idx="5">
                  <c:v>4</c:v>
                </c:pt>
                <c:pt idx="6">
                  <c:v>4</c:v>
                </c:pt>
                <c:pt idx="7">
                  <c:v>12</c:v>
                </c:pt>
                <c:pt idx="8">
                  <c:v>16</c:v>
                </c:pt>
                <c:pt idx="9">
                  <c:v>7.5</c:v>
                </c:pt>
                <c:pt idx="10">
                  <c:v>9</c:v>
                </c:pt>
                <c:pt idx="11">
                  <c:v>9</c:v>
                </c:pt>
                <c:pt idx="12">
                  <c:v>4</c:v>
                </c:pt>
                <c:pt idx="13">
                  <c:v>4</c:v>
                </c:pt>
              </c:numCache>
            </c:numRef>
          </c:val>
        </c:ser>
        <c:ser>
          <c:idx val="3"/>
          <c:order val="3"/>
          <c:tx>
            <c:strRef>
              <c:f>'ResUtilization(Mar27 -Mar 31)'!$H$1</c:f>
              <c:strCache>
                <c:ptCount val="1"/>
                <c:pt idx="0">
                  <c:v>Support</c:v>
                </c:pt>
              </c:strCache>
            </c:strRef>
          </c:tx>
          <c:invertIfNegative val="0"/>
          <c:cat>
            <c:strRef>
              <c:f>'ResUtilization(Mar27 -Mar 31)'!$A$2:$A$16</c:f>
              <c:strCache>
                <c:ptCount val="14"/>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Suvarna Dmello</c:v>
                </c:pt>
                <c:pt idx="11">
                  <c:v>Urmila Gumata</c:v>
                </c:pt>
                <c:pt idx="12">
                  <c:v>Binu Mohan</c:v>
                </c:pt>
                <c:pt idx="13">
                  <c:v>Ramesh, Dhivyabharathi</c:v>
                </c:pt>
              </c:strCache>
            </c:strRef>
          </c:cat>
          <c:val>
            <c:numRef>
              <c:f>'ResUtilization(Mar27 -Mar 31)'!$H$2:$H$16</c:f>
              <c:numCache>
                <c:formatCode>General</c:formatCode>
                <c:ptCount val="14"/>
                <c:pt idx="2" formatCode="0.00">
                  <c:v>5</c:v>
                </c:pt>
                <c:pt idx="3" formatCode="0.00">
                  <c:v>6</c:v>
                </c:pt>
                <c:pt idx="4" formatCode="0.00">
                  <c:v>2</c:v>
                </c:pt>
                <c:pt idx="5" formatCode="0.00">
                  <c:v>10</c:v>
                </c:pt>
                <c:pt idx="7" formatCode="0.00">
                  <c:v>8</c:v>
                </c:pt>
                <c:pt idx="8" formatCode="0.00">
                  <c:v>9</c:v>
                </c:pt>
                <c:pt idx="9" formatCode="0.00">
                  <c:v>12</c:v>
                </c:pt>
                <c:pt idx="10" formatCode="0.00">
                  <c:v>3</c:v>
                </c:pt>
              </c:numCache>
            </c:numRef>
          </c:val>
        </c:ser>
        <c:ser>
          <c:idx val="4"/>
          <c:order val="4"/>
          <c:tx>
            <c:strRef>
              <c:f>'ResUtilization(Mar27 -Mar 31)'!$I$1</c:f>
              <c:strCache>
                <c:ptCount val="1"/>
                <c:pt idx="0">
                  <c:v>Total Available Hours</c:v>
                </c:pt>
              </c:strCache>
            </c:strRef>
          </c:tx>
          <c:invertIfNegative val="0"/>
          <c:cat>
            <c:strRef>
              <c:f>'ResUtilization(Mar27 -Mar 31)'!$A$2:$A$16</c:f>
              <c:strCache>
                <c:ptCount val="14"/>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Suvarna Dmello</c:v>
                </c:pt>
                <c:pt idx="11">
                  <c:v>Urmila Gumata</c:v>
                </c:pt>
                <c:pt idx="12">
                  <c:v>Binu Mohan</c:v>
                </c:pt>
                <c:pt idx="13">
                  <c:v>Ramesh, Dhivyabharathi</c:v>
                </c:pt>
              </c:strCache>
            </c:strRef>
          </c:cat>
          <c:val>
            <c:numRef>
              <c:f>'ResUtilization(Mar27 -Mar 31)'!$I$2:$I$16</c:f>
              <c:numCache>
                <c:formatCode>0.00</c:formatCode>
                <c:ptCount val="14"/>
                <c:pt idx="0">
                  <c:v>14.2</c:v>
                </c:pt>
                <c:pt idx="1">
                  <c:v>10.65</c:v>
                </c:pt>
                <c:pt idx="2">
                  <c:v>17.2</c:v>
                </c:pt>
                <c:pt idx="3">
                  <c:v>16.2</c:v>
                </c:pt>
                <c:pt idx="4">
                  <c:v>20.2</c:v>
                </c:pt>
                <c:pt idx="5">
                  <c:v>12.2</c:v>
                </c:pt>
                <c:pt idx="6">
                  <c:v>22.2</c:v>
                </c:pt>
                <c:pt idx="7">
                  <c:v>6.1999999999999993</c:v>
                </c:pt>
                <c:pt idx="8">
                  <c:v>1.1999999999999993</c:v>
                </c:pt>
                <c:pt idx="9">
                  <c:v>0.14999999999999858</c:v>
                </c:pt>
                <c:pt idx="10">
                  <c:v>6</c:v>
                </c:pt>
                <c:pt idx="11">
                  <c:v>10.65</c:v>
                </c:pt>
                <c:pt idx="12">
                  <c:v>22.2</c:v>
                </c:pt>
                <c:pt idx="13">
                  <c:v>22.2</c:v>
                </c:pt>
              </c:numCache>
            </c:numRef>
          </c:val>
        </c:ser>
        <c:ser>
          <c:idx val="5"/>
          <c:order val="5"/>
          <c:tx>
            <c:strRef>
              <c:f>'ResUtilization(Mar27 -Mar 31)'!$J$1</c:f>
              <c:strCache>
                <c:ptCount val="1"/>
                <c:pt idx="0">
                  <c:v>Hours Scheduled (spent on tasks)</c:v>
                </c:pt>
              </c:strCache>
            </c:strRef>
          </c:tx>
          <c:invertIfNegative val="0"/>
          <c:cat>
            <c:strRef>
              <c:f>'ResUtilization(Mar27 -Mar 31)'!$A$2:$A$16</c:f>
              <c:strCache>
                <c:ptCount val="14"/>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Suvarna Dmello</c:v>
                </c:pt>
                <c:pt idx="11">
                  <c:v>Urmila Gumata</c:v>
                </c:pt>
                <c:pt idx="12">
                  <c:v>Binu Mohan</c:v>
                </c:pt>
                <c:pt idx="13">
                  <c:v>Ramesh, Dhivyabharathi</c:v>
                </c:pt>
              </c:strCache>
            </c:strRef>
          </c:cat>
          <c:val>
            <c:numRef>
              <c:f>'ResUtilization(Mar27 -Mar 31)'!$J$2:$J$16</c:f>
              <c:numCache>
                <c:formatCode>0.00</c:formatCode>
                <c:ptCount val="14"/>
                <c:pt idx="0">
                  <c:v>12</c:v>
                </c:pt>
                <c:pt idx="1">
                  <c:v>8</c:v>
                </c:pt>
                <c:pt idx="2">
                  <c:v>14</c:v>
                </c:pt>
                <c:pt idx="3">
                  <c:v>13</c:v>
                </c:pt>
                <c:pt idx="4">
                  <c:v>19</c:v>
                </c:pt>
                <c:pt idx="5">
                  <c:v>9</c:v>
                </c:pt>
                <c:pt idx="6">
                  <c:v>21</c:v>
                </c:pt>
                <c:pt idx="7">
                  <c:v>3</c:v>
                </c:pt>
                <c:pt idx="9">
                  <c:v>0</c:v>
                </c:pt>
                <c:pt idx="10">
                  <c:v>4</c:v>
                </c:pt>
                <c:pt idx="11">
                  <c:v>10</c:v>
                </c:pt>
                <c:pt idx="12">
                  <c:v>19</c:v>
                </c:pt>
                <c:pt idx="13">
                  <c:v>19</c:v>
                </c:pt>
              </c:numCache>
            </c:numRef>
          </c:val>
        </c:ser>
        <c:ser>
          <c:idx val="6"/>
          <c:order val="6"/>
          <c:tx>
            <c:strRef>
              <c:f>'ResUtilization(Mar27 -Mar 31)'!$K$1</c:f>
              <c:strCache>
                <c:ptCount val="1"/>
                <c:pt idx="0">
                  <c:v>Resource Utilization (in %)</c:v>
                </c:pt>
              </c:strCache>
            </c:strRef>
          </c:tx>
          <c:invertIfNegative val="0"/>
          <c:dLbls>
            <c:showLegendKey val="0"/>
            <c:showVal val="1"/>
            <c:showCatName val="0"/>
            <c:showSerName val="0"/>
            <c:showPercent val="0"/>
            <c:showBubbleSize val="0"/>
            <c:showLeaderLines val="0"/>
          </c:dLbls>
          <c:cat>
            <c:strRef>
              <c:f>'ResUtilization(Mar27 -Mar 31)'!$A$2:$A$16</c:f>
              <c:strCache>
                <c:ptCount val="14"/>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Suvarna Dmello</c:v>
                </c:pt>
                <c:pt idx="11">
                  <c:v>Urmila Gumata</c:v>
                </c:pt>
                <c:pt idx="12">
                  <c:v>Binu Mohan</c:v>
                </c:pt>
                <c:pt idx="13">
                  <c:v>Ramesh, Dhivyabharathi</c:v>
                </c:pt>
              </c:strCache>
            </c:strRef>
          </c:cat>
          <c:val>
            <c:numRef>
              <c:f>'ResUtilization(Mar27 -Mar 31)'!$K$2:$K$16</c:f>
              <c:numCache>
                <c:formatCode>0</c:formatCode>
                <c:ptCount val="14"/>
                <c:pt idx="0">
                  <c:v>93.125</c:v>
                </c:pt>
                <c:pt idx="1">
                  <c:v>88.958333333333343</c:v>
                </c:pt>
                <c:pt idx="2">
                  <c:v>90</c:v>
                </c:pt>
                <c:pt idx="3">
                  <c:v>90</c:v>
                </c:pt>
                <c:pt idx="4">
                  <c:v>96.25</c:v>
                </c:pt>
                <c:pt idx="5">
                  <c:v>90</c:v>
                </c:pt>
                <c:pt idx="6">
                  <c:v>96.25</c:v>
                </c:pt>
                <c:pt idx="7">
                  <c:v>90</c:v>
                </c:pt>
                <c:pt idx="8">
                  <c:v>96.25</c:v>
                </c:pt>
                <c:pt idx="9">
                  <c:v>99.375</c:v>
                </c:pt>
                <c:pt idx="10">
                  <c:v>91.666666666666657</c:v>
                </c:pt>
                <c:pt idx="11">
                  <c:v>97.291666666666671</c:v>
                </c:pt>
                <c:pt idx="12">
                  <c:v>90</c:v>
                </c:pt>
                <c:pt idx="13">
                  <c:v>90</c:v>
                </c:pt>
              </c:numCache>
            </c:numRef>
          </c:val>
        </c:ser>
        <c:dLbls>
          <c:showLegendKey val="0"/>
          <c:showVal val="0"/>
          <c:showCatName val="0"/>
          <c:showSerName val="0"/>
          <c:showPercent val="0"/>
          <c:showBubbleSize val="0"/>
        </c:dLbls>
        <c:gapWidth val="150"/>
        <c:axId val="7499136"/>
        <c:axId val="7505024"/>
      </c:barChart>
      <c:catAx>
        <c:axId val="7499136"/>
        <c:scaling>
          <c:orientation val="minMax"/>
        </c:scaling>
        <c:delete val="0"/>
        <c:axPos val="b"/>
        <c:majorTickMark val="out"/>
        <c:minorTickMark val="none"/>
        <c:tickLblPos val="nextTo"/>
        <c:crossAx val="7505024"/>
        <c:crosses val="autoZero"/>
        <c:auto val="1"/>
        <c:lblAlgn val="ctr"/>
        <c:lblOffset val="100"/>
        <c:noMultiLvlLbl val="0"/>
      </c:catAx>
      <c:valAx>
        <c:axId val="7505024"/>
        <c:scaling>
          <c:orientation val="minMax"/>
        </c:scaling>
        <c:delete val="0"/>
        <c:axPos val="l"/>
        <c:majorGridlines/>
        <c:numFmt formatCode="0.00" sourceLinked="1"/>
        <c:majorTickMark val="out"/>
        <c:minorTickMark val="none"/>
        <c:tickLblPos val="nextTo"/>
        <c:crossAx val="7499136"/>
        <c:crosses val="autoZero"/>
        <c:crossBetween val="between"/>
      </c:valAx>
    </c:plotArea>
    <c:legend>
      <c:legendPos val="b"/>
      <c:layout/>
      <c:overlay val="0"/>
    </c:legend>
    <c:plotVisOnly val="1"/>
    <c:dispBlanksAs val="gap"/>
    <c:showDLblsOverMax val="0"/>
  </c:chart>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D404BC-2A01-440C-9139-186AF6945BD5}" type="datetimeFigureOut">
              <a:rPr lang="en-US" smtClean="0"/>
              <a:t>3/30/2017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078C2A-391C-4315-98C7-FAA60D7DFAAB}" type="slidenum">
              <a:rPr lang="en-US" smtClean="0"/>
              <a:t>‹#›</a:t>
            </a:fld>
            <a:endParaRPr lang="en-US"/>
          </a:p>
        </p:txBody>
      </p:sp>
    </p:spTree>
    <p:extLst>
      <p:ext uri="{BB962C8B-B14F-4D97-AF65-F5344CB8AC3E}">
        <p14:creationId xmlns:p14="http://schemas.microsoft.com/office/powerpoint/2010/main" val="207132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2D078C2A-391C-4315-98C7-FAA60D7DFAAB}" type="slidenum">
              <a:rPr lang="en-US" smtClean="0"/>
              <a:t>1</a:t>
            </a:fld>
            <a:endParaRPr lang="en-US"/>
          </a:p>
        </p:txBody>
      </p:sp>
    </p:spTree>
    <p:extLst>
      <p:ext uri="{BB962C8B-B14F-4D97-AF65-F5344CB8AC3E}">
        <p14:creationId xmlns:p14="http://schemas.microsoft.com/office/powerpoint/2010/main" val="2630561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078C2A-391C-4315-98C7-FAA60D7DFAAB}" type="slidenum">
              <a:rPr lang="en-US" smtClean="0"/>
              <a:t>2</a:t>
            </a:fld>
            <a:endParaRPr lang="en-US"/>
          </a:p>
        </p:txBody>
      </p:sp>
    </p:spTree>
    <p:extLst>
      <p:ext uri="{BB962C8B-B14F-4D97-AF65-F5344CB8AC3E}">
        <p14:creationId xmlns:p14="http://schemas.microsoft.com/office/powerpoint/2010/main" val="290788697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6.emf"/><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5.jpeg"/><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1.emf"/><Relationship Id="rId5" Type="http://schemas.openxmlformats.org/officeDocument/2006/relationships/tags" Target="../tags/tag12.xml"/><Relationship Id="rId10" Type="http://schemas.openxmlformats.org/officeDocument/2006/relationships/oleObject" Target="../embeddings/oleObject2.bin"/><Relationship Id="rId4" Type="http://schemas.openxmlformats.org/officeDocument/2006/relationships/tags" Target="../tags/tag11.xml"/><Relationship Id="rId9"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58.xml"/><Relationship Id="rId7" Type="http://schemas.openxmlformats.org/officeDocument/2006/relationships/image" Target="../media/image1.emf"/><Relationship Id="rId12" Type="http://schemas.openxmlformats.org/officeDocument/2006/relationships/image" Target="../media/image15.png"/><Relationship Id="rId2" Type="http://schemas.openxmlformats.org/officeDocument/2006/relationships/tags" Target="../tags/tag57.xml"/><Relationship Id="rId1" Type="http://schemas.openxmlformats.org/officeDocument/2006/relationships/vmlDrawing" Target="../drawings/vmlDrawing13.vml"/><Relationship Id="rId6" Type="http://schemas.openxmlformats.org/officeDocument/2006/relationships/oleObject" Target="../embeddings/oleObject13.bin"/><Relationship Id="rId11" Type="http://schemas.openxmlformats.org/officeDocument/2006/relationships/hyperlink" Target="http://www.capgemini.com/" TargetMode="External"/><Relationship Id="rId5" Type="http://schemas.openxmlformats.org/officeDocument/2006/relationships/slideMaster" Target="../slideMasters/slideMaster2.xml"/><Relationship Id="rId10" Type="http://schemas.openxmlformats.org/officeDocument/2006/relationships/hyperlink" Target="http://www.capgemini.com/about/how-we-work/rightshorer" TargetMode="External"/><Relationship Id="rId4" Type="http://schemas.openxmlformats.org/officeDocument/2006/relationships/tags" Target="../tags/tag59.xml"/><Relationship Id="rId9" Type="http://schemas.openxmlformats.org/officeDocument/2006/relationships/hyperlink" Target="http://www.capgemini.com/about/how-we-work/the-collaborative-business-experiencetm" TargetMode="External"/></Relationships>
</file>

<file path=ppt/slideLayouts/_rels/slideLayout16.xml.rels><?xml version="1.0" encoding="UTF-8" standalone="yes"?>
<Relationships xmlns="http://schemas.openxmlformats.org/package/2006/relationships"><Relationship Id="rId8" Type="http://schemas.openxmlformats.org/officeDocument/2006/relationships/hyperlink" Target="http://www.capgemini.com/about/how-we-work/the-collaborative-business-experiencetm" TargetMode="External"/><Relationship Id="rId3" Type="http://schemas.openxmlformats.org/officeDocument/2006/relationships/tags" Target="../tags/tag61.xml"/><Relationship Id="rId7" Type="http://schemas.openxmlformats.org/officeDocument/2006/relationships/image" Target="../media/image1.emf"/><Relationship Id="rId2" Type="http://schemas.openxmlformats.org/officeDocument/2006/relationships/tags" Target="../tags/tag60.xml"/><Relationship Id="rId1" Type="http://schemas.openxmlformats.org/officeDocument/2006/relationships/vmlDrawing" Target="../drawings/vmlDrawing14.vml"/><Relationship Id="rId6" Type="http://schemas.openxmlformats.org/officeDocument/2006/relationships/oleObject" Target="../embeddings/oleObject14.bin"/><Relationship Id="rId11" Type="http://schemas.openxmlformats.org/officeDocument/2006/relationships/image" Target="../media/image15.png"/><Relationship Id="rId5" Type="http://schemas.openxmlformats.org/officeDocument/2006/relationships/slideMaster" Target="../slideMasters/slideMaster2.xml"/><Relationship Id="rId10" Type="http://schemas.openxmlformats.org/officeDocument/2006/relationships/hyperlink" Target="http://www.capgemini.com/" TargetMode="External"/><Relationship Id="rId4" Type="http://schemas.openxmlformats.org/officeDocument/2006/relationships/tags" Target="../tags/tag62.xml"/><Relationship Id="rId9" Type="http://schemas.openxmlformats.org/officeDocument/2006/relationships/hyperlink" Target="http://www.capgemini.com/about/how-we-work/rightshorer" TargetMode="Externa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67.xml"/><Relationship Id="rId7" Type="http://schemas.openxmlformats.org/officeDocument/2006/relationships/oleObject" Target="../embeddings/oleObject17.bin"/><Relationship Id="rId2" Type="http://schemas.openxmlformats.org/officeDocument/2006/relationships/tags" Target="../tags/tag66.xml"/><Relationship Id="rId1" Type="http://schemas.openxmlformats.org/officeDocument/2006/relationships/vmlDrawing" Target="../drawings/vmlDrawing17.vml"/><Relationship Id="rId6" Type="http://schemas.openxmlformats.org/officeDocument/2006/relationships/image" Target="../media/image16.jpeg"/><Relationship Id="rId5" Type="http://schemas.openxmlformats.org/officeDocument/2006/relationships/slideMaster" Target="../slideMasters/slideMaster3.xml"/><Relationship Id="rId4" Type="http://schemas.openxmlformats.org/officeDocument/2006/relationships/tags" Target="../tags/tag68.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0.xml"/><Relationship Id="rId7" Type="http://schemas.openxmlformats.org/officeDocument/2006/relationships/oleObject" Target="../embeddings/oleObject18.bin"/><Relationship Id="rId2" Type="http://schemas.openxmlformats.org/officeDocument/2006/relationships/tags" Target="../tags/tag69.xml"/><Relationship Id="rId1" Type="http://schemas.openxmlformats.org/officeDocument/2006/relationships/vmlDrawing" Target="../drawings/vmlDrawing18.vml"/><Relationship Id="rId6" Type="http://schemas.openxmlformats.org/officeDocument/2006/relationships/image" Target="../media/image4.jpeg"/><Relationship Id="rId5" Type="http://schemas.openxmlformats.org/officeDocument/2006/relationships/slideMaster" Target="../slideMasters/slideMaster3.xml"/><Relationship Id="rId4" Type="http://schemas.openxmlformats.org/officeDocument/2006/relationships/tags" Target="../tags/tag7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3.xml"/><Relationship Id="rId7" Type="http://schemas.openxmlformats.org/officeDocument/2006/relationships/oleObject" Target="../embeddings/oleObject19.bin"/><Relationship Id="rId2" Type="http://schemas.openxmlformats.org/officeDocument/2006/relationships/tags" Target="../tags/tag72.xml"/><Relationship Id="rId1" Type="http://schemas.openxmlformats.org/officeDocument/2006/relationships/vmlDrawing" Target="../drawings/vmlDrawing19.vml"/><Relationship Id="rId6" Type="http://schemas.openxmlformats.org/officeDocument/2006/relationships/image" Target="../media/image7.jpeg"/><Relationship Id="rId5" Type="http://schemas.openxmlformats.org/officeDocument/2006/relationships/slideMaster" Target="../slideMasters/slideMaster3.xml"/><Relationship Id="rId4" Type="http://schemas.openxmlformats.org/officeDocument/2006/relationships/tags" Target="../tags/tag74.xml"/></Relationships>
</file>

<file path=ppt/slideLayouts/_rels/slideLayout21.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image" Target="../media/image6.emf"/><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image" Target="../media/image5.jpeg"/><Relationship Id="rId2" Type="http://schemas.openxmlformats.org/officeDocument/2006/relationships/tags" Target="../tags/tag83.xml"/><Relationship Id="rId1" Type="http://schemas.openxmlformats.org/officeDocument/2006/relationships/vmlDrawing" Target="../drawings/vmlDrawing21.vml"/><Relationship Id="rId6" Type="http://schemas.openxmlformats.org/officeDocument/2006/relationships/tags" Target="../tags/tag87.xml"/><Relationship Id="rId11" Type="http://schemas.openxmlformats.org/officeDocument/2006/relationships/image" Target="../media/image1.emf"/><Relationship Id="rId5" Type="http://schemas.openxmlformats.org/officeDocument/2006/relationships/tags" Target="../tags/tag86.xml"/><Relationship Id="rId10" Type="http://schemas.openxmlformats.org/officeDocument/2006/relationships/oleObject" Target="../embeddings/oleObject21.bin"/><Relationship Id="rId4" Type="http://schemas.openxmlformats.org/officeDocument/2006/relationships/tags" Target="../tags/tag85.xml"/><Relationship Id="rId9" Type="http://schemas.openxmlformats.org/officeDocument/2006/relationships/image" Target="../media/image4.jpeg"/></Relationships>
</file>

<file path=ppt/slideLayouts/_rels/slideLayout22.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image" Target="../media/image6.emf"/><Relationship Id="rId3" Type="http://schemas.openxmlformats.org/officeDocument/2006/relationships/tags" Target="../tags/tag90.xml"/><Relationship Id="rId7" Type="http://schemas.openxmlformats.org/officeDocument/2006/relationships/tags" Target="../tags/tag94.xml"/><Relationship Id="rId12" Type="http://schemas.openxmlformats.org/officeDocument/2006/relationships/image" Target="../media/image1.emf"/><Relationship Id="rId2" Type="http://schemas.openxmlformats.org/officeDocument/2006/relationships/tags" Target="../tags/tag89.xml"/><Relationship Id="rId1" Type="http://schemas.openxmlformats.org/officeDocument/2006/relationships/vmlDrawing" Target="../drawings/vmlDrawing22.vml"/><Relationship Id="rId6" Type="http://schemas.openxmlformats.org/officeDocument/2006/relationships/tags" Target="../tags/tag93.xml"/><Relationship Id="rId11" Type="http://schemas.openxmlformats.org/officeDocument/2006/relationships/oleObject" Target="../embeddings/oleObject22.bin"/><Relationship Id="rId5" Type="http://schemas.openxmlformats.org/officeDocument/2006/relationships/tags" Target="../tags/tag92.xml"/><Relationship Id="rId10" Type="http://schemas.openxmlformats.org/officeDocument/2006/relationships/image" Target="../media/image5.jpeg"/><Relationship Id="rId4" Type="http://schemas.openxmlformats.org/officeDocument/2006/relationships/tags" Target="../tags/tag91.xml"/><Relationship Id="rId9" Type="http://schemas.openxmlformats.org/officeDocument/2006/relationships/image" Target="../media/image7.jpe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96.xml"/><Relationship Id="rId7" Type="http://schemas.openxmlformats.org/officeDocument/2006/relationships/oleObject" Target="../embeddings/oleObject23.bin"/><Relationship Id="rId2" Type="http://schemas.openxmlformats.org/officeDocument/2006/relationships/tags" Target="../tags/tag95.xml"/><Relationship Id="rId1" Type="http://schemas.openxmlformats.org/officeDocument/2006/relationships/vmlDrawing" Target="../drawings/vmlDrawing23.vml"/><Relationship Id="rId6" Type="http://schemas.openxmlformats.org/officeDocument/2006/relationships/slideMaster" Target="../slideMasters/slideMaster4.xml"/><Relationship Id="rId5" Type="http://schemas.openxmlformats.org/officeDocument/2006/relationships/tags" Target="../tags/tag98.xml"/><Relationship Id="rId4" Type="http://schemas.openxmlformats.org/officeDocument/2006/relationships/tags" Target="../tags/tag97.xml"/><Relationship Id="rId9"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100.xml"/><Relationship Id="rId7" Type="http://schemas.openxmlformats.org/officeDocument/2006/relationships/image" Target="../media/image1.emf"/><Relationship Id="rId2" Type="http://schemas.openxmlformats.org/officeDocument/2006/relationships/tags" Target="../tags/tag99.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slideMaster" Target="../slideMasters/slideMaster4.xml"/><Relationship Id="rId4" Type="http://schemas.openxmlformats.org/officeDocument/2006/relationships/tags" Target="../tags/tag10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3.xml"/><Relationship Id="rId7" Type="http://schemas.openxmlformats.org/officeDocument/2006/relationships/oleObject" Target="../embeddings/oleObject25.bin"/><Relationship Id="rId2" Type="http://schemas.openxmlformats.org/officeDocument/2006/relationships/tags" Target="../tags/tag102.xml"/><Relationship Id="rId1" Type="http://schemas.openxmlformats.org/officeDocument/2006/relationships/vmlDrawing" Target="../drawings/vmlDrawing25.vml"/><Relationship Id="rId6" Type="http://schemas.openxmlformats.org/officeDocument/2006/relationships/slideMaster" Target="../slideMasters/slideMaster4.xml"/><Relationship Id="rId5" Type="http://schemas.openxmlformats.org/officeDocument/2006/relationships/tags" Target="../tags/tag105.xml"/><Relationship Id="rId4" Type="http://schemas.openxmlformats.org/officeDocument/2006/relationships/tags" Target="../tags/tag104.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7.xml"/><Relationship Id="rId7" Type="http://schemas.openxmlformats.org/officeDocument/2006/relationships/oleObject" Target="../embeddings/oleObject26.bin"/><Relationship Id="rId2" Type="http://schemas.openxmlformats.org/officeDocument/2006/relationships/tags" Target="../tags/tag106.xml"/><Relationship Id="rId1" Type="http://schemas.openxmlformats.org/officeDocument/2006/relationships/vmlDrawing" Target="../drawings/vmlDrawing26.vml"/><Relationship Id="rId6" Type="http://schemas.openxmlformats.org/officeDocument/2006/relationships/slideMaster" Target="../slideMasters/slideMaster4.xml"/><Relationship Id="rId5" Type="http://schemas.openxmlformats.org/officeDocument/2006/relationships/tags" Target="../tags/tag109.xml"/><Relationship Id="rId4" Type="http://schemas.openxmlformats.org/officeDocument/2006/relationships/tags" Target="../tags/tag108.xml"/></Relationships>
</file>

<file path=ppt/slideLayouts/_rels/slideLayout27.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27.vml"/><Relationship Id="rId6" Type="http://schemas.openxmlformats.org/officeDocument/2006/relationships/tags" Target="../tags/tag114.xml"/><Relationship Id="rId5" Type="http://schemas.openxmlformats.org/officeDocument/2006/relationships/tags" Target="../tags/tag113.xml"/><Relationship Id="rId10" Type="http://schemas.openxmlformats.org/officeDocument/2006/relationships/image" Target="../media/image1.emf"/><Relationship Id="rId4" Type="http://schemas.openxmlformats.org/officeDocument/2006/relationships/tags" Target="../tags/tag112.xml"/><Relationship Id="rId9" Type="http://schemas.openxmlformats.org/officeDocument/2006/relationships/oleObject" Target="../embeddings/oleObject27.bin"/></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vmlDrawing" Target="../drawings/vmlDrawing28.vml"/><Relationship Id="rId6" Type="http://schemas.openxmlformats.org/officeDocument/2006/relationships/image" Target="../media/image1.emf"/><Relationship Id="rId5" Type="http://schemas.openxmlformats.org/officeDocument/2006/relationships/oleObject" Target="../embeddings/oleObject28.bin"/><Relationship Id="rId4"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6.emf"/><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1.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oleObject" Target="../embeddings/oleObject3.bin"/><Relationship Id="rId5" Type="http://schemas.openxmlformats.org/officeDocument/2006/relationships/tags" Target="../tags/tag18.xml"/><Relationship Id="rId10" Type="http://schemas.openxmlformats.org/officeDocument/2006/relationships/image" Target="../media/image5.jpeg"/><Relationship Id="rId4" Type="http://schemas.openxmlformats.org/officeDocument/2006/relationships/tags" Target="../tags/tag17.xml"/><Relationship Id="rId9" Type="http://schemas.openxmlformats.org/officeDocument/2006/relationships/image" Target="../media/image7.jpeg"/></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8.xml"/><Relationship Id="rId1" Type="http://schemas.openxmlformats.org/officeDocument/2006/relationships/vmlDrawing" Target="../drawings/vmlDrawing29.vml"/><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20.xml"/><Relationship Id="rId7" Type="http://schemas.openxmlformats.org/officeDocument/2006/relationships/image" Target="../media/image1.emf"/><Relationship Id="rId2" Type="http://schemas.openxmlformats.org/officeDocument/2006/relationships/tags" Target="../tags/tag119.xml"/><Relationship Id="rId1" Type="http://schemas.openxmlformats.org/officeDocument/2006/relationships/vmlDrawing" Target="../drawings/vmlDrawing30.vml"/><Relationship Id="rId6" Type="http://schemas.openxmlformats.org/officeDocument/2006/relationships/oleObject" Target="../embeddings/oleObject30.bin"/><Relationship Id="rId5" Type="http://schemas.openxmlformats.org/officeDocument/2006/relationships/slideMaster" Target="../slideMasters/slideMaster4.xml"/><Relationship Id="rId4" Type="http://schemas.openxmlformats.org/officeDocument/2006/relationships/tags" Target="../tags/tag12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4.bin"/><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 Id="rId9"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emf"/><Relationship Id="rId2" Type="http://schemas.openxmlformats.org/officeDocument/2006/relationships/tags" Target="../tags/tag25.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7.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9.xml"/><Relationship Id="rId7" Type="http://schemas.openxmlformats.org/officeDocument/2006/relationships/oleObject" Target="../embeddings/oleObject6.bin"/><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1.xml"/><Relationship Id="rId4" Type="http://schemas.openxmlformats.org/officeDocument/2006/relationships/tags" Target="../tags/tag30.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3.xml"/><Relationship Id="rId7" Type="http://schemas.openxmlformats.org/officeDocument/2006/relationships/oleObject" Target="../embeddings/oleObject7.bin"/><Relationship Id="rId2" Type="http://schemas.openxmlformats.org/officeDocument/2006/relationships/tags" Target="../tags/tag32.xml"/><Relationship Id="rId1" Type="http://schemas.openxmlformats.org/officeDocument/2006/relationships/vmlDrawing" Target="../drawings/vmlDrawing7.vml"/><Relationship Id="rId6" Type="http://schemas.openxmlformats.org/officeDocument/2006/relationships/slideMaster" Target="../slideMasters/slideMaster1.xml"/><Relationship Id="rId5" Type="http://schemas.openxmlformats.org/officeDocument/2006/relationships/tags" Target="../tags/tag35.xml"/><Relationship Id="rId4" Type="http://schemas.openxmlformats.org/officeDocument/2006/relationships/tags" Target="../tags/tag34.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vmlDrawing" Target="../drawings/vmlDrawing8.vml"/><Relationship Id="rId6" Type="http://schemas.openxmlformats.org/officeDocument/2006/relationships/tags" Target="../tags/tag40.xml"/><Relationship Id="rId5" Type="http://schemas.openxmlformats.org/officeDocument/2006/relationships/tags" Target="../tags/tag39.xml"/><Relationship Id="rId10" Type="http://schemas.openxmlformats.org/officeDocument/2006/relationships/image" Target="../media/image1.emf"/><Relationship Id="rId4" Type="http://schemas.openxmlformats.org/officeDocument/2006/relationships/tags" Target="../tags/tag38.xml"/><Relationship Id="rId9" Type="http://schemas.openxmlformats.org/officeDocument/2006/relationships/oleObject" Target="../embeddings/oleObject8.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11" name="Image 10" descr="shutterstock_117698956.jpg"/>
          <p:cNvPicPr>
            <a:picLocks noChangeAspect="1"/>
          </p:cNvPicPr>
          <p:nvPr/>
        </p:nvPicPr>
        <p:blipFill>
          <a:blip r:embed="rId9" cstate="email">
            <a:lum bright="-31000" contrast="-40000"/>
          </a:blip>
          <a:srcRect r="15033" b="28591"/>
          <a:stretch>
            <a:fillRect/>
          </a:stretch>
        </p:blipFill>
        <p:spPr>
          <a:xfrm>
            <a:off x="0" y="1307812"/>
            <a:ext cx="9144000" cy="555018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808"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0" y="3094065"/>
            <a:ext cx="9144000" cy="1031357"/>
          </a:xfrm>
        </p:spPr>
        <p:txBody>
          <a:bodyPr vert="horz" lIns="36000" tIns="36000" rIns="360000" bIns="36000" rtlCol="0" anchor="t">
            <a:noAutofit/>
          </a:bodyPr>
          <a:lstStyle>
            <a:lvl1pPr marL="361950" indent="0" algn="l"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0" y="4184563"/>
            <a:ext cx="9144000" cy="1004115"/>
          </a:xfrm>
        </p:spPr>
        <p:txBody>
          <a:bodyPr vert="horz" lIns="36000" tIns="36000" rIns="360000" bIns="36000" rtlCol="0">
            <a:noAutofit/>
          </a:bodyPr>
          <a:lstStyle>
            <a:lvl1pPr marL="361950" indent="0" algn="l"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p:custDataLst>
              <p:tags r:id="rId5"/>
            </p:custDataLst>
          </p:nvPr>
        </p:nvSpPr>
        <p:spPr bwMode="auto">
          <a:xfrm>
            <a:off x="-1893"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0" name="Image 9" descr="Capgemini_logo.jpg"/>
          <p:cNvPicPr>
            <a:picLocks noChangeAspect="1"/>
          </p:cNvPicPr>
          <p:nvPr/>
        </p:nvPicPr>
        <p:blipFill>
          <a:blip r:embed="rId12" cstate="print"/>
          <a:stretch>
            <a:fillRect/>
          </a:stretch>
        </p:blipFill>
        <p:spPr>
          <a:xfrm>
            <a:off x="679098" y="658705"/>
            <a:ext cx="2658462" cy="686046"/>
          </a:xfrm>
          <a:prstGeom prst="rect">
            <a:avLst/>
          </a:prstGeom>
        </p:spPr>
      </p:pic>
      <p:pic>
        <p:nvPicPr>
          <p:cNvPr id="12" name="Picture 104" descr="C:\Users\UserSim\Desktop\Capgemini\moto.emf"/>
          <p:cNvPicPr>
            <a:picLocks noChangeAspect="1" noChangeArrowheads="1"/>
          </p:cNvPicPr>
          <p:nvPr>
            <p:custDataLst>
              <p:tags r:id="rId7"/>
            </p:custDataLst>
          </p:nvPr>
        </p:nvPicPr>
        <p:blipFill>
          <a:blip r:embed="rId13" cstate="email"/>
          <a:srcRect/>
          <a:stretch>
            <a:fillRect/>
          </a:stretch>
        </p:blipFill>
        <p:spPr bwMode="auto">
          <a:xfrm>
            <a:off x="6064419" y="6520701"/>
            <a:ext cx="2658462" cy="229351"/>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97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11000"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8"/>
          <a:ext cx="135748" cy="143985"/>
        </p:xfrm>
        <a:graphic>
          <a:graphicData uri="http://schemas.openxmlformats.org/presentationml/2006/ole">
            <mc:AlternateContent xmlns:mc="http://schemas.openxmlformats.org/markup-compatibility/2006">
              <mc:Choice xmlns:v="urn:schemas-microsoft-com:vml" Requires="v">
                <p:oleObj spid="_x0000_s1304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8"/>
                        <a:ext cx="13574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34222" y="1178871"/>
            <a:ext cx="8657294" cy="4643751"/>
          </a:xfrm>
        </p:spPr>
        <p:txBody>
          <a:bodyPr/>
          <a:lstStyle>
            <a:lvl1pPr>
              <a:defRPr sz="2500" b="0"/>
            </a:lvl1pPr>
            <a:lvl2pPr>
              <a:defRPr sz="2100"/>
            </a:lvl2pPr>
            <a:lvl3pPr>
              <a:defRPr sz="1800"/>
            </a:lvl3pPr>
            <a:lvl4pPr>
              <a:defRPr sz="1600"/>
            </a:lvl4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72435998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e layout with sub heading">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357189" y="1557339"/>
            <a:ext cx="8418511" cy="4529138"/>
          </a:xfrm>
        </p:spPr>
        <p:txBody>
          <a:bodyPr/>
          <a:lstStyle>
            <a:lvl1pPr algn="l" rtl="0" eaLnBrk="1" fontAlgn="base" hangingPunct="1">
              <a:spcBef>
                <a:spcPct val="30000"/>
              </a:spcBef>
              <a:spcAft>
                <a:spcPct val="0"/>
              </a:spcAft>
              <a:buClr>
                <a:schemeClr val="accent2"/>
              </a:buClr>
              <a:defRPr lang="en-US" sz="1700" dirty="0" smtClean="0">
                <a:solidFill>
                  <a:schemeClr val="tx1"/>
                </a:solidFill>
                <a:latin typeface="+mn-lt"/>
                <a:ea typeface="+mn-ea"/>
                <a:cs typeface="+mn-cs"/>
              </a:defRPr>
            </a:lvl1pPr>
            <a:lvl2pPr algn="l" rtl="0" eaLnBrk="1" fontAlgn="base" hangingPunct="1">
              <a:spcBef>
                <a:spcPct val="30000"/>
              </a:spcBef>
              <a:spcAft>
                <a:spcPct val="0"/>
              </a:spcAft>
              <a:buClr>
                <a:schemeClr val="accent2"/>
              </a:buClr>
              <a:defRPr lang="en-US" sz="1500" b="0" baseline="0" dirty="0" smtClean="0">
                <a:solidFill>
                  <a:schemeClr val="tx1"/>
                </a:solidFill>
                <a:latin typeface="+mn-lt"/>
                <a:ea typeface="+mn-ea"/>
                <a:cs typeface="+mn-cs"/>
              </a:defRPr>
            </a:lvl2pPr>
            <a:lvl3pPr algn="l" rtl="0" eaLnBrk="1" fontAlgn="base" hangingPunct="1">
              <a:spcBef>
                <a:spcPct val="30000"/>
              </a:spcBef>
              <a:spcAft>
                <a:spcPct val="0"/>
              </a:spcAft>
              <a:buClr>
                <a:schemeClr val="accent2"/>
              </a:buClr>
              <a:defRPr lang="en-US" sz="1300" b="0" dirty="0" smtClean="0">
                <a:solidFill>
                  <a:schemeClr val="tx1"/>
                </a:solidFill>
                <a:latin typeface="+mn-lt"/>
                <a:ea typeface="+mn-ea"/>
                <a:cs typeface="+mn-cs"/>
              </a:defRPr>
            </a:lvl3pPr>
          </a:lstStyle>
          <a:p>
            <a:pPr lvl="0"/>
            <a:r>
              <a:rPr lang="en-US" noProof="0" dirty="0" smtClean="0"/>
              <a:t>Click to Modify Text Style</a:t>
            </a:r>
          </a:p>
          <a:p>
            <a:pPr lvl="1"/>
            <a:r>
              <a:rPr lang="en-US" noProof="0" dirty="0" smtClean="0"/>
              <a:t>Second Level</a:t>
            </a:r>
          </a:p>
          <a:p>
            <a:pPr lvl="2"/>
            <a:r>
              <a:rPr lang="en-US" noProof="0" dirty="0" smtClean="0"/>
              <a:t>Third Level</a:t>
            </a:r>
          </a:p>
        </p:txBody>
      </p:sp>
      <p:sp>
        <p:nvSpPr>
          <p:cNvPr id="7" name="Text Placeholder 6"/>
          <p:cNvSpPr>
            <a:spLocks noGrp="1"/>
          </p:cNvSpPr>
          <p:nvPr>
            <p:ph type="body" sz="quarter" idx="12" hasCustomPrompt="1"/>
          </p:nvPr>
        </p:nvSpPr>
        <p:spPr>
          <a:xfrm>
            <a:off x="357189" y="1212853"/>
            <a:ext cx="8418511" cy="344487"/>
          </a:xfrm>
        </p:spPr>
        <p:txBody>
          <a:bodyPr/>
          <a:lstStyle>
            <a:lvl1pPr algn="ctr">
              <a:buNone/>
              <a:defRPr b="1" i="1" baseline="0">
                <a:solidFill>
                  <a:schemeClr val="accent2"/>
                </a:solidFill>
              </a:defRPr>
            </a:lvl1pPr>
          </a:lstStyle>
          <a:p>
            <a:pPr lvl="0"/>
            <a:r>
              <a:rPr lang="en-US" noProof="0" dirty="0" smtClean="0"/>
              <a:t>Click to Modify Master Text Style</a:t>
            </a:r>
          </a:p>
        </p:txBody>
      </p:sp>
      <p:sp>
        <p:nvSpPr>
          <p:cNvPr id="6" name="Rectangle 2"/>
          <p:cNvSpPr>
            <a:spLocks noGrp="1" noChangeArrowheads="1"/>
          </p:cNvSpPr>
          <p:nvPr>
            <p:ph type="title" hasCustomPrompt="1"/>
          </p:nvPr>
        </p:nvSpPr>
        <p:spPr bwMode="auto">
          <a:xfrm>
            <a:off x="0" y="2"/>
            <a:ext cx="9144000" cy="969963"/>
          </a:xfrm>
          <a:prstGeom prst="rect">
            <a:avLst/>
          </a:prstGeom>
          <a:noFill/>
          <a:ln w="9525">
            <a:noFill/>
            <a:miter lim="800000"/>
            <a:headEnd/>
            <a:tailEnd/>
          </a:ln>
        </p:spPr>
        <p:txBody>
          <a:bodyPr vert="horz" wrap="square" lIns="263973" tIns="0" rIns="150842" bIns="0" numCol="1" anchor="b" anchorCtr="0" compatLnSpc="1">
            <a:prstTxWarp prst="textNoShape">
              <a:avLst/>
            </a:prstTxWarp>
          </a:bodyPr>
          <a:lstStyle>
            <a:lvl1pPr marL="0" indent="0">
              <a:defRPr baseline="0"/>
            </a:lvl1pPr>
          </a:lstStyle>
          <a:p>
            <a:pPr lvl="0"/>
            <a:r>
              <a:rPr lang="en-US" noProof="0" dirty="0" smtClean="0"/>
              <a:t>Click to Modify Title Style</a:t>
            </a:r>
          </a:p>
        </p:txBody>
      </p:sp>
    </p:spTree>
    <p:extLst>
      <p:ext uri="{BB962C8B-B14F-4D97-AF65-F5344CB8AC3E}">
        <p14:creationId xmlns:p14="http://schemas.microsoft.com/office/powerpoint/2010/main" val="330268625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317501" y="25263"/>
            <a:ext cx="8526463" cy="822960"/>
          </a:xfrm>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317501" y="1005843"/>
            <a:ext cx="8526463" cy="1295739"/>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400" rtl="0" eaLnBrk="0" fontAlgn="base" latinLnBrk="0" hangingPunct="0">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3363" indent="-233363" algn="l" defTabSz="914400" rtl="0" eaLnBrk="0" fontAlgn="base" latinLnBrk="0" hangingPunct="0">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457200" indent="-223838" algn="l" defTabSz="914400" rtl="0" eaLnBrk="0" fontAlgn="base" latinLnBrk="0" hangingPunct="0">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690563" indent="-233363"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914400" indent="-223838"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5041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4" y="6"/>
          <a:ext cx="135749" cy="143985"/>
        </p:xfrm>
        <a:graphic>
          <a:graphicData uri="http://schemas.openxmlformats.org/presentationml/2006/ole">
            <mc:AlternateContent xmlns:mc="http://schemas.openxmlformats.org/markup-compatibility/2006">
              <mc:Choice xmlns:v="urn:schemas-microsoft-com:vml" Requires="v">
                <p:oleObj spid="_x0000_s1509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6"/>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pic>
        <p:nvPicPr>
          <p:cNvPr id="8" name="Image 8" descr="Locations_Map_2013.png"/>
          <p:cNvPicPr>
            <a:picLocks noChangeAspect="1"/>
          </p:cNvPicPr>
          <p:nvPr userDrawn="1"/>
        </p:nvPicPr>
        <p:blipFill>
          <a:blip r:embed="rId8" cstate="print"/>
          <a:stretch>
            <a:fillRect/>
          </a:stretch>
        </p:blipFill>
        <p:spPr>
          <a:xfrm>
            <a:off x="4991067" y="3467600"/>
            <a:ext cx="3596768" cy="1872735"/>
          </a:xfrm>
          <a:prstGeom prst="rect">
            <a:avLst/>
          </a:prstGeom>
        </p:spPr>
      </p:pic>
      <p:sp>
        <p:nvSpPr>
          <p:cNvPr id="11" name="Rectangle 9"/>
          <p:cNvSpPr>
            <a:spLocks noChangeArrowheads="1"/>
          </p:cNvSpPr>
          <p:nvPr userDrawn="1">
            <p:custDataLst>
              <p:tags r:id="rId4"/>
            </p:custDataLst>
          </p:nvPr>
        </p:nvSpPr>
        <p:spPr bwMode="gray">
          <a:xfrm>
            <a:off x="1021004" y="3693226"/>
            <a:ext cx="393216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200"/>
              </a:spcAft>
            </a:pPr>
            <a:r>
              <a:rPr lang="en-US" sz="1000" dirty="0" smtClean="0">
                <a:solidFill>
                  <a:schemeClr val="bg1"/>
                </a:solidFill>
                <a:latin typeface="Arial" pitchFamily="34" charset="0"/>
                <a:cs typeface="Arial" pitchFamily="34" charset="0"/>
              </a:rPr>
              <a:t>Now with 180,000 people in over 40 countries, Capgemini is one of the world's foremost providers of consulting, technology and outsourcing services. The Group reported 2014 global revenues of EUR 10.573 billion.</a:t>
            </a:r>
          </a:p>
          <a:p>
            <a:pPr marL="0" indent="0" algn="just">
              <a:spcAft>
                <a:spcPts val="200"/>
              </a:spcAft>
            </a:pPr>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a:t>
            </a:r>
            <a:r>
              <a:rPr lang="en-US" sz="1000" dirty="0" smtClean="0">
                <a:solidFill>
                  <a:schemeClr val="bg1"/>
                </a:solidFill>
                <a:latin typeface="Arial" pitchFamily="34" charset="0"/>
                <a:cs typeface="Arial" pitchFamily="34" charset="0"/>
                <a:hlinkClick r:id="rId9"/>
              </a:rPr>
              <a:t>Collaborative Business Experience</a:t>
            </a:r>
            <a:r>
              <a:rPr lang="en-US" sz="1000" baseline="30000" dirty="0" smtClean="0">
                <a:solidFill>
                  <a:schemeClr val="bg1"/>
                </a:solidFill>
                <a:latin typeface="Arial" pitchFamily="34" charset="0"/>
                <a:cs typeface="Arial" pitchFamily="34" charset="0"/>
                <a:hlinkClick r:id="rId9"/>
              </a:rPr>
              <a:t>TM</a:t>
            </a:r>
            <a:r>
              <a:rPr lang="en-US" sz="1000" dirty="0" smtClean="0">
                <a:solidFill>
                  <a:schemeClr val="bg1"/>
                </a:solidFill>
                <a:latin typeface="Arial" pitchFamily="34" charset="0"/>
                <a:cs typeface="Arial" pitchFamily="34" charset="0"/>
              </a:rPr>
              <a:t>, and draws on </a:t>
            </a:r>
            <a:r>
              <a:rPr lang="en-US" sz="1000" dirty="0" smtClean="0">
                <a:solidFill>
                  <a:schemeClr val="bg1"/>
                </a:solidFill>
                <a:latin typeface="Arial" pitchFamily="34" charset="0"/>
                <a:cs typeface="Arial" pitchFamily="34" charset="0"/>
                <a:hlinkClick r:id="rId10"/>
              </a:rPr>
              <a:t>Rightshore</a:t>
            </a:r>
            <a:r>
              <a:rPr lang="en-US" sz="1000" baseline="30000" dirty="0" smtClean="0">
                <a:solidFill>
                  <a:schemeClr val="bg1"/>
                </a:solidFill>
                <a:latin typeface="Arial" pitchFamily="34" charset="0"/>
                <a:cs typeface="Arial" pitchFamily="34" charset="0"/>
                <a:hlinkClick r:id="rId10"/>
              </a:rPr>
              <a:t>®</a:t>
            </a:r>
            <a:r>
              <a:rPr lang="en-US" sz="1000" dirty="0" smtClean="0">
                <a:solidFill>
                  <a:schemeClr val="bg1"/>
                </a:solidFill>
                <a:latin typeface="Arial" pitchFamily="34" charset="0"/>
                <a:cs typeface="Arial" pitchFamily="34" charset="0"/>
              </a:rPr>
              <a:t>, its worldwide delivery model.</a:t>
            </a:r>
          </a:p>
          <a:p>
            <a:pPr marL="0" indent="0" algn="just">
              <a:spcAft>
                <a:spcPts val="0"/>
              </a:spcAft>
            </a:pPr>
            <a:endParaRPr lang="en-US" sz="1000" dirty="0" smtClean="0">
              <a:solidFill>
                <a:schemeClr val="bg1"/>
              </a:solidFill>
              <a:latin typeface="Arial" pitchFamily="34" charset="0"/>
              <a:cs typeface="Arial" pitchFamily="34" charset="0"/>
            </a:endParaRPr>
          </a:p>
          <a:p>
            <a:pPr marL="0" indent="0" algn="just">
              <a:spcAft>
                <a:spcPts val="0"/>
              </a:spcAft>
            </a:pPr>
            <a:r>
              <a:rPr lang="en-US" sz="1000" dirty="0" smtClean="0">
                <a:solidFill>
                  <a:schemeClr val="bg1"/>
                </a:solidFill>
                <a:latin typeface="Arial" pitchFamily="34" charset="0"/>
                <a:cs typeface="Arial" pitchFamily="34" charset="0"/>
              </a:rPr>
              <a:t>Learn more about us at </a:t>
            </a:r>
            <a:r>
              <a:rPr lang="en-US" sz="1000" u="sng" dirty="0" smtClean="0">
                <a:solidFill>
                  <a:schemeClr val="bg1"/>
                </a:solidFill>
                <a:latin typeface="Arial" pitchFamily="34" charset="0"/>
                <a:cs typeface="Arial" pitchFamily="34" charset="0"/>
                <a:hlinkClick r:id="rId11"/>
              </a:rPr>
              <a:t>www.capgemini.com</a:t>
            </a:r>
            <a:r>
              <a:rPr lang="en-US" sz="1000" dirty="0" smtClean="0">
                <a:solidFill>
                  <a:schemeClr val="bg1"/>
                </a:solidFill>
                <a:latin typeface="Arial" pitchFamily="34" charset="0"/>
                <a:cs typeface="Arial" pitchFamily="34" charset="0"/>
              </a:rPr>
              <a:t> </a:t>
            </a:r>
          </a:p>
          <a:p>
            <a:pPr marL="0" indent="0" algn="just">
              <a:spcAft>
                <a:spcPts val="0"/>
              </a:spcAft>
            </a:pPr>
            <a:r>
              <a:rPr lang="en-US" sz="1000" dirty="0" smtClean="0">
                <a:solidFill>
                  <a:schemeClr val="bg1"/>
                </a:solidFill>
                <a:latin typeface="Arial" pitchFamily="34" charset="0"/>
                <a:cs typeface="Arial" pitchFamily="34" charset="0"/>
              </a:rPr>
              <a:t> </a:t>
            </a:r>
          </a:p>
          <a:p>
            <a:pPr marL="0" indent="0" algn="just">
              <a:spcAft>
                <a:spcPts val="200"/>
              </a:spcAft>
            </a:pPr>
            <a:r>
              <a:rPr lang="en-US" sz="1000" i="1" dirty="0" smtClean="0">
                <a:solidFill>
                  <a:schemeClr val="bg1"/>
                </a:solidFill>
                <a:latin typeface="Arial" pitchFamily="34" charset="0"/>
                <a:cs typeface="Arial" pitchFamily="34" charset="0"/>
              </a:rPr>
              <a:t>Rightshore</a:t>
            </a:r>
            <a:r>
              <a:rPr lang="en-US" sz="1000" i="1" baseline="30000" dirty="0" smtClean="0">
                <a:solidFill>
                  <a:schemeClr val="bg1"/>
                </a:solidFill>
                <a:latin typeface="Arial" pitchFamily="34" charset="0"/>
                <a:cs typeface="Arial" pitchFamily="34" charset="0"/>
              </a:rPr>
              <a:t>®</a:t>
            </a:r>
            <a:r>
              <a:rPr lang="en-US" sz="1000" i="1" dirty="0" smtClean="0">
                <a:solidFill>
                  <a:schemeClr val="bg1"/>
                </a:solidFill>
                <a:latin typeface="Arial" pitchFamily="34" charset="0"/>
                <a:cs typeface="Arial" pitchFamily="34" charset="0"/>
              </a:rPr>
              <a:t> is a trademark belonging to Capgemini</a:t>
            </a:r>
          </a:p>
        </p:txBody>
      </p:sp>
      <p:pic>
        <p:nvPicPr>
          <p:cNvPr id="12" name="Image 7" descr="ppt_Label_CBE.png"/>
          <p:cNvPicPr>
            <a:picLocks noChangeAspect="1"/>
          </p:cNvPicPr>
          <p:nvPr userDrawn="1"/>
        </p:nvPicPr>
        <p:blipFill>
          <a:blip r:embed="rId12" cstate="email"/>
          <a:stretch>
            <a:fillRect/>
          </a:stretch>
        </p:blipFill>
        <p:spPr>
          <a:xfrm>
            <a:off x="751798" y="3458687"/>
            <a:ext cx="531692" cy="576000"/>
          </a:xfrm>
          <a:prstGeom prst="rect">
            <a:avLst/>
          </a:prstGeom>
        </p:spPr>
      </p:pic>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4" y="6"/>
          <a:ext cx="135749" cy="143985"/>
        </p:xfrm>
        <a:graphic>
          <a:graphicData uri="http://schemas.openxmlformats.org/presentationml/2006/ole">
            <mc:AlternateContent xmlns:mc="http://schemas.openxmlformats.org/markup-compatibility/2006">
              <mc:Choice xmlns:v="urn:schemas-microsoft-com:vml" Requires="v">
                <p:oleObj spid="_x0000_s1612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6"/>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2" name="Rectangle 9"/>
          <p:cNvSpPr>
            <a:spLocks noChangeArrowheads="1"/>
          </p:cNvSpPr>
          <p:nvPr userDrawn="1">
            <p:custDataLst>
              <p:tags r:id="rId4"/>
            </p:custDataLst>
          </p:nvPr>
        </p:nvSpPr>
        <p:spPr bwMode="gray">
          <a:xfrm>
            <a:off x="1021004" y="3693226"/>
            <a:ext cx="393216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200"/>
              </a:spcAft>
            </a:pPr>
            <a:r>
              <a:rPr lang="en-US" sz="1000" dirty="0" smtClean="0">
                <a:solidFill>
                  <a:schemeClr val="bg1"/>
                </a:solidFill>
                <a:latin typeface="Arial" pitchFamily="34" charset="0"/>
                <a:cs typeface="Arial" pitchFamily="34" charset="0"/>
              </a:rPr>
              <a:t>Now with 180,000 people in over 40 countries, Capgemini is one of the world's foremost providers of consulting, technology and outsourcing services. The Group reported 2014 global revenues of EUR 10.573 billion.</a:t>
            </a:r>
          </a:p>
          <a:p>
            <a:pPr marL="0" indent="0" algn="just">
              <a:spcAft>
                <a:spcPts val="200"/>
              </a:spcAft>
            </a:pPr>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a:t>
            </a:r>
            <a:r>
              <a:rPr lang="en-US" sz="1000" dirty="0" smtClean="0">
                <a:solidFill>
                  <a:schemeClr val="bg1"/>
                </a:solidFill>
                <a:latin typeface="Arial" pitchFamily="34" charset="0"/>
                <a:cs typeface="Arial" pitchFamily="34" charset="0"/>
                <a:hlinkClick r:id="rId8"/>
              </a:rPr>
              <a:t>Collaborative Business Experience</a:t>
            </a:r>
            <a:r>
              <a:rPr lang="en-US" sz="1000" baseline="30000" dirty="0" smtClean="0">
                <a:solidFill>
                  <a:schemeClr val="bg1"/>
                </a:solidFill>
                <a:latin typeface="Arial" pitchFamily="34" charset="0"/>
                <a:cs typeface="Arial" pitchFamily="34" charset="0"/>
                <a:hlinkClick r:id="rId8"/>
              </a:rPr>
              <a:t>TM</a:t>
            </a:r>
            <a:r>
              <a:rPr lang="en-US" sz="1000" dirty="0" smtClean="0">
                <a:solidFill>
                  <a:schemeClr val="bg1"/>
                </a:solidFill>
                <a:latin typeface="Arial" pitchFamily="34" charset="0"/>
                <a:cs typeface="Arial" pitchFamily="34" charset="0"/>
              </a:rPr>
              <a:t>, and draws on </a:t>
            </a:r>
            <a:r>
              <a:rPr lang="en-US" sz="1000" dirty="0" smtClean="0">
                <a:solidFill>
                  <a:schemeClr val="bg1"/>
                </a:solidFill>
                <a:latin typeface="Arial" pitchFamily="34" charset="0"/>
                <a:cs typeface="Arial" pitchFamily="34" charset="0"/>
                <a:hlinkClick r:id="rId9"/>
              </a:rPr>
              <a:t>Rightshore</a:t>
            </a:r>
            <a:r>
              <a:rPr lang="en-US" sz="1000" baseline="30000" dirty="0" smtClean="0">
                <a:solidFill>
                  <a:schemeClr val="bg1"/>
                </a:solidFill>
                <a:latin typeface="Arial" pitchFamily="34" charset="0"/>
                <a:cs typeface="Arial" pitchFamily="34" charset="0"/>
                <a:hlinkClick r:id="rId9"/>
              </a:rPr>
              <a:t>®</a:t>
            </a:r>
            <a:r>
              <a:rPr lang="en-US" sz="1000" dirty="0" smtClean="0">
                <a:solidFill>
                  <a:schemeClr val="bg1"/>
                </a:solidFill>
                <a:latin typeface="Arial" pitchFamily="34" charset="0"/>
                <a:cs typeface="Arial" pitchFamily="34" charset="0"/>
              </a:rPr>
              <a:t>, its worldwide delivery model.</a:t>
            </a:r>
          </a:p>
          <a:p>
            <a:pPr marL="0" indent="0" algn="just">
              <a:spcAft>
                <a:spcPts val="0"/>
              </a:spcAft>
            </a:pPr>
            <a:endParaRPr lang="en-US" sz="1000" dirty="0" smtClean="0">
              <a:solidFill>
                <a:schemeClr val="bg1"/>
              </a:solidFill>
              <a:latin typeface="Arial" pitchFamily="34" charset="0"/>
              <a:cs typeface="Arial" pitchFamily="34" charset="0"/>
            </a:endParaRPr>
          </a:p>
          <a:p>
            <a:pPr marL="0" indent="0" algn="just">
              <a:spcAft>
                <a:spcPts val="0"/>
              </a:spcAft>
            </a:pPr>
            <a:r>
              <a:rPr lang="en-US" sz="1000" dirty="0" smtClean="0">
                <a:solidFill>
                  <a:schemeClr val="bg1"/>
                </a:solidFill>
                <a:latin typeface="Arial" pitchFamily="34" charset="0"/>
                <a:cs typeface="Arial" pitchFamily="34" charset="0"/>
              </a:rPr>
              <a:t>Learn more about us at </a:t>
            </a:r>
            <a:r>
              <a:rPr lang="en-US" sz="1000" u="sng" dirty="0" smtClean="0">
                <a:solidFill>
                  <a:schemeClr val="bg1"/>
                </a:solidFill>
                <a:latin typeface="Arial" pitchFamily="34" charset="0"/>
                <a:cs typeface="Arial" pitchFamily="34" charset="0"/>
                <a:hlinkClick r:id="rId10"/>
              </a:rPr>
              <a:t>www.capgemini.com</a:t>
            </a:r>
            <a:r>
              <a:rPr lang="en-US" sz="1000" dirty="0" smtClean="0">
                <a:solidFill>
                  <a:schemeClr val="bg1"/>
                </a:solidFill>
                <a:latin typeface="Arial" pitchFamily="34" charset="0"/>
                <a:cs typeface="Arial" pitchFamily="34" charset="0"/>
              </a:rPr>
              <a:t> </a:t>
            </a:r>
          </a:p>
          <a:p>
            <a:pPr marL="0" indent="0" algn="just">
              <a:spcAft>
                <a:spcPts val="0"/>
              </a:spcAft>
            </a:pPr>
            <a:r>
              <a:rPr lang="en-US" sz="1000" dirty="0" smtClean="0">
                <a:solidFill>
                  <a:schemeClr val="bg1"/>
                </a:solidFill>
                <a:latin typeface="Arial" pitchFamily="34" charset="0"/>
                <a:cs typeface="Arial" pitchFamily="34" charset="0"/>
              </a:rPr>
              <a:t> </a:t>
            </a:r>
          </a:p>
          <a:p>
            <a:pPr marL="0" indent="0" algn="just">
              <a:spcAft>
                <a:spcPts val="200"/>
              </a:spcAft>
            </a:pPr>
            <a:r>
              <a:rPr lang="en-US" sz="1000" i="1" dirty="0" smtClean="0">
                <a:solidFill>
                  <a:schemeClr val="bg1"/>
                </a:solidFill>
                <a:latin typeface="Arial" pitchFamily="34" charset="0"/>
                <a:cs typeface="Arial" pitchFamily="34" charset="0"/>
              </a:rPr>
              <a:t>Rightshore</a:t>
            </a:r>
            <a:r>
              <a:rPr lang="en-US" sz="1000" i="1" baseline="30000" dirty="0" smtClean="0">
                <a:solidFill>
                  <a:schemeClr val="bg1"/>
                </a:solidFill>
                <a:latin typeface="Arial" pitchFamily="34" charset="0"/>
                <a:cs typeface="Arial" pitchFamily="34" charset="0"/>
              </a:rPr>
              <a:t>®</a:t>
            </a:r>
            <a:r>
              <a:rPr lang="en-US" sz="1000" i="1" dirty="0" smtClean="0">
                <a:solidFill>
                  <a:schemeClr val="bg1"/>
                </a:solidFill>
                <a:latin typeface="Arial" pitchFamily="34" charset="0"/>
                <a:cs typeface="Arial" pitchFamily="34" charset="0"/>
              </a:rPr>
              <a:t> is a trademark belonging to Capgemini</a:t>
            </a:r>
          </a:p>
        </p:txBody>
      </p:sp>
      <p:pic>
        <p:nvPicPr>
          <p:cNvPr id="13" name="Image 7" descr="ppt_Label_CBE.png"/>
          <p:cNvPicPr>
            <a:picLocks noChangeAspect="1"/>
          </p:cNvPicPr>
          <p:nvPr userDrawn="1"/>
        </p:nvPicPr>
        <p:blipFill>
          <a:blip r:embed="rId11" cstate="email"/>
          <a:stretch>
            <a:fillRect/>
          </a:stretch>
        </p:blipFill>
        <p:spPr>
          <a:xfrm>
            <a:off x="751798" y="3458687"/>
            <a:ext cx="531692" cy="576000"/>
          </a:xfrm>
          <a:prstGeom prst="rect">
            <a:avLst/>
          </a:prstGeom>
        </p:spPr>
      </p:pic>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14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8" name="Image 7" descr="ppt_People_shutterstock_46801036.jpg"/>
          <p:cNvPicPr>
            <a:picLocks noChangeAspect="1"/>
          </p:cNvPicPr>
          <p:nvPr userDrawn="1"/>
        </p:nvPicPr>
        <p:blipFill>
          <a:blip r:embed="rId6" cstate="screen"/>
          <a:srcRect/>
          <a:stretch>
            <a:fillRect/>
          </a:stretch>
        </p:blipFill>
        <p:spPr>
          <a:xfrm>
            <a:off x="0" y="7"/>
            <a:ext cx="9144000" cy="4898571"/>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19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2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9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pic>
        <p:nvPicPr>
          <p:cNvPr id="6" name="Image 5" descr="shutterstock_117698956.jpg"/>
          <p:cNvPicPr>
            <a:picLocks noChangeAspect="1"/>
          </p:cNvPicPr>
          <p:nvPr userDrawn="1"/>
        </p:nvPicPr>
        <p:blipFill>
          <a:blip r:embed="rId6" cstate="email">
            <a:lum bright="-31000" contrast="-40000"/>
          </a:blip>
          <a:srcRect r="15033" b="28591"/>
          <a:stretch>
            <a:fillRect/>
          </a:stretch>
        </p:blipFill>
        <p:spPr>
          <a:xfrm>
            <a:off x="0" y="1307812"/>
            <a:ext cx="9144000" cy="555018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21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1890"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144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3242018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6" name="Image 5" descr="ppt_Business_shutterstock_95102881.jpg"/>
          <p:cNvPicPr>
            <a:picLocks noChangeAspect="1"/>
          </p:cNvPicPr>
          <p:nvPr userDrawn="1"/>
        </p:nvPicPr>
        <p:blipFill>
          <a:blip r:embed="rId6" cstate="email"/>
          <a:stretch>
            <a:fillRect/>
          </a:stretch>
        </p:blipFill>
        <p:spPr>
          <a:xfrm>
            <a:off x="0" y="0"/>
            <a:ext cx="9144000" cy="660099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24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2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9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1" name="Image 10" descr="shutterstock_117698956.jpg"/>
          <p:cNvPicPr>
            <a:picLocks noChangeAspect="1"/>
          </p:cNvPicPr>
          <p:nvPr userDrawn="1"/>
        </p:nvPicPr>
        <p:blipFill>
          <a:blip r:embed="rId9" cstate="email">
            <a:lum bright="-31000" contrast="-40000"/>
          </a:blip>
          <a:srcRect r="15033" b="28591"/>
          <a:stretch>
            <a:fillRect/>
          </a:stretch>
        </p:blipFill>
        <p:spPr>
          <a:xfrm>
            <a:off x="0" y="1307812"/>
            <a:ext cx="9144000" cy="555018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2877"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0" y="3094065"/>
            <a:ext cx="9144000" cy="1031357"/>
          </a:xfrm>
        </p:spPr>
        <p:txBody>
          <a:bodyPr vert="horz" lIns="36000" tIns="36000" rIns="360000" bIns="36000" rtlCol="0" anchor="t">
            <a:noAutofit/>
          </a:bodyPr>
          <a:lstStyle>
            <a:lvl1pPr marL="334116" indent="0" algn="l"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0" y="4184563"/>
            <a:ext cx="9144000" cy="1004115"/>
          </a:xfrm>
        </p:spPr>
        <p:txBody>
          <a:bodyPr vert="horz" lIns="36000" tIns="36000" rIns="360000" bIns="36000" rtlCol="0">
            <a:noAutofit/>
          </a:bodyPr>
          <a:lstStyle>
            <a:lvl1pPr marL="334116" indent="0" algn="l"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5"/>
            </p:custDataLst>
          </p:nvPr>
        </p:nvSpPr>
        <p:spPr bwMode="auto">
          <a:xfrm>
            <a:off x="-1893"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sp>
        <p:nvSpPr>
          <p:cNvPr id="23" name="Rectangle 22"/>
          <p:cNvSpPr/>
          <p:nvPr userDrawn="1">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pic>
        <p:nvPicPr>
          <p:cNvPr id="10" name="Image 9" descr="Capgemini_logo.jpg"/>
          <p:cNvPicPr>
            <a:picLocks noChangeAspect="1"/>
          </p:cNvPicPr>
          <p:nvPr userDrawn="1"/>
        </p:nvPicPr>
        <p:blipFill>
          <a:blip r:embed="rId12" cstate="print"/>
          <a:stretch>
            <a:fillRect/>
          </a:stretch>
        </p:blipFill>
        <p:spPr>
          <a:xfrm>
            <a:off x="679098" y="658705"/>
            <a:ext cx="2658462" cy="686046"/>
          </a:xfrm>
          <a:prstGeom prst="rect">
            <a:avLst/>
          </a:prstGeom>
        </p:spPr>
      </p:pic>
      <p:pic>
        <p:nvPicPr>
          <p:cNvPr id="12" name="Picture 104" descr="C:\Users\UserSim\Desktop\Capgemini\moto.emf"/>
          <p:cNvPicPr>
            <a:picLocks noChangeAspect="1" noChangeArrowheads="1"/>
          </p:cNvPicPr>
          <p:nvPr userDrawn="1">
            <p:custDataLst>
              <p:tags r:id="rId7"/>
            </p:custDataLst>
          </p:nvPr>
        </p:nvPicPr>
        <p:blipFill>
          <a:blip r:embed="rId13" cstate="email"/>
          <a:srcRect/>
          <a:stretch>
            <a:fillRect/>
          </a:stretch>
        </p:blipFill>
        <p:spPr bwMode="auto">
          <a:xfrm>
            <a:off x="6064419" y="6520701"/>
            <a:ext cx="2658462" cy="229351"/>
          </a:xfrm>
          <a:prstGeom prst="rect">
            <a:avLst/>
          </a:prstGeom>
          <a:noFill/>
        </p:spPr>
      </p:pic>
    </p:spTree>
    <p:extLst>
      <p:ext uri="{BB962C8B-B14F-4D97-AF65-F5344CB8AC3E}">
        <p14:creationId xmlns:p14="http://schemas.microsoft.com/office/powerpoint/2010/main" val="217460355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 name="Image 19" descr="ppt_Business_shutterstock_95102881.jpg"/>
          <p:cNvPicPr>
            <a:picLocks noChangeAspect="1"/>
          </p:cNvPicPr>
          <p:nvPr userDrawn="1"/>
        </p:nvPicPr>
        <p:blipFill>
          <a:blip r:embed="rId9" cstate="email"/>
          <a:stretch>
            <a:fillRect/>
          </a:stretch>
        </p:blipFill>
        <p:spPr>
          <a:xfrm>
            <a:off x="0" y="0"/>
            <a:ext cx="9144000" cy="6600998"/>
          </a:xfrm>
          <a:prstGeom prst="rect">
            <a:avLst/>
          </a:prstGeom>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sp>
        <p:nvSpPr>
          <p:cNvPr id="17" name="Rectangle 7"/>
          <p:cNvSpPr/>
          <p:nvPr userDrawn="1">
            <p:custDataLst>
              <p:tags r:id="rId3"/>
            </p:custDataLst>
          </p:nvPr>
        </p:nvSpPr>
        <p:spPr bwMode="auto">
          <a:xfrm>
            <a:off x="3" y="1"/>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8" y="658705"/>
            <a:ext cx="2658462"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3901"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064419" y="6520701"/>
            <a:ext cx="2658462" cy="229351"/>
          </a:xfrm>
          <a:prstGeom prst="rect">
            <a:avLst/>
          </a:prstGeom>
          <a:noFill/>
        </p:spPr>
      </p:pic>
      <p:sp>
        <p:nvSpPr>
          <p:cNvPr id="2" name="Title 1"/>
          <p:cNvSpPr>
            <a:spLocks noGrp="1"/>
          </p:cNvSpPr>
          <p:nvPr>
            <p:ph type="ctrTitle" hasCustomPrompt="1"/>
            <p:custDataLst>
              <p:tags r:id="rId6"/>
            </p:custDataLst>
          </p:nvPr>
        </p:nvSpPr>
        <p:spPr>
          <a:xfrm>
            <a:off x="-1" y="4037612"/>
            <a:ext cx="9142536" cy="1098157"/>
          </a:xfrm>
        </p:spPr>
        <p:txBody>
          <a:bodyPr lIns="720000" tIns="33059" rIns="33059" bIns="33059" anchor="t"/>
          <a:lstStyle>
            <a:lvl1pPr marL="0" indent="0" algn="l">
              <a:defRPr sz="3046"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3" y="5145571"/>
            <a:ext cx="4553635" cy="947750"/>
          </a:xfrm>
        </p:spPr>
        <p:txBody>
          <a:bodyPr lIns="720000"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86633299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able of Content-Agenda">
    <p:spTree>
      <p:nvGrpSpPr>
        <p:cNvPr id="1" name=""/>
        <p:cNvGrpSpPr/>
        <p:nvPr/>
      </p:nvGrpSpPr>
      <p:grpSpPr>
        <a:xfrm>
          <a:off x="0" y="0"/>
          <a:ext cx="0" cy="0"/>
          <a:chOff x="0" y="0"/>
          <a:chExt cx="0" cy="0"/>
        </a:xfrm>
      </p:grpSpPr>
      <p:sp>
        <p:nvSpPr>
          <p:cNvPr id="13" name="Rectangle 12"/>
          <p:cNvSpPr/>
          <p:nvPr userDrawn="1"/>
        </p:nvSpPr>
        <p:spPr>
          <a:xfrm>
            <a:off x="0" y="1"/>
            <a:ext cx="9144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2215" dirty="0" smtClean="0">
              <a:solidFill>
                <a:srgbClr val="9F958F">
                  <a:lumMod val="50000"/>
                </a:srgb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92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00264A"/>
              </a:solidFill>
            </a:endParaRPr>
          </a:p>
        </p:txBody>
      </p:sp>
      <p:pic>
        <p:nvPicPr>
          <p:cNvPr id="12" name="Image 11" descr="HandsPanel_shutterstock_72073621.png"/>
          <p:cNvPicPr>
            <a:picLocks noChangeAspect="1"/>
          </p:cNvPicPr>
          <p:nvPr userDrawn="1"/>
        </p:nvPicPr>
        <p:blipFill>
          <a:blip r:embed="rId9" cstate="email"/>
          <a:srcRect b="8012"/>
          <a:stretch>
            <a:fillRect/>
          </a:stretch>
        </p:blipFill>
        <p:spPr>
          <a:xfrm>
            <a:off x="1" y="855023"/>
            <a:ext cx="9142535" cy="5522026"/>
          </a:xfrm>
          <a:prstGeom prst="rect">
            <a:avLst/>
          </a:prstGeom>
        </p:spPr>
      </p:pic>
      <p:sp>
        <p:nvSpPr>
          <p:cNvPr id="6" name="Espace réservé du contenu 5"/>
          <p:cNvSpPr>
            <a:spLocks noGrp="1"/>
          </p:cNvSpPr>
          <p:nvPr>
            <p:ph sz="quarter" idx="10" hasCustomPrompt="1"/>
            <p:custDataLst>
              <p:tags r:id="rId5"/>
            </p:custDataLst>
          </p:nvPr>
        </p:nvSpPr>
        <p:spPr>
          <a:xfrm>
            <a:off x="2641803" y="1442607"/>
            <a:ext cx="4099728"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extLst>
      <p:ext uri="{BB962C8B-B14F-4D97-AF65-F5344CB8AC3E}">
        <p14:creationId xmlns:p14="http://schemas.microsoft.com/office/powerpoint/2010/main" val="438486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2594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70"/>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4523761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2697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6"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61325289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799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1846"/>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1846"/>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23359879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9021"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35201546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19261"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0"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512164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004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8207060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 name="Image 19" descr="ppt_Business_shutterstock_95102881.jpg"/>
          <p:cNvPicPr>
            <a:picLocks noChangeAspect="1"/>
          </p:cNvPicPr>
          <p:nvPr/>
        </p:nvPicPr>
        <p:blipFill>
          <a:blip r:embed="rId9" cstate="email"/>
          <a:stretch>
            <a:fillRect/>
          </a:stretch>
        </p:blipFill>
        <p:spPr>
          <a:xfrm>
            <a:off x="0" y="0"/>
            <a:ext cx="9144000" cy="6600998"/>
          </a:xfrm>
          <a:prstGeom prst="rect">
            <a:avLst/>
          </a:prstGeom>
        </p:spPr>
      </p:pic>
      <p:sp>
        <p:nvSpPr>
          <p:cNvPr id="18" name="Rectangle 17"/>
          <p:cNvSpPr/>
          <p:nvPr>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p:custDataLst>
              <p:tags r:id="rId3"/>
            </p:custDataLst>
          </p:nvPr>
        </p:nvSpPr>
        <p:spPr bwMode="auto">
          <a:xfrm>
            <a:off x="3" y="1"/>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p:nvPicPr>
        <p:blipFill>
          <a:blip r:embed="rId10" cstate="print"/>
          <a:stretch>
            <a:fillRect/>
          </a:stretch>
        </p:blipFill>
        <p:spPr>
          <a:xfrm>
            <a:off x="679098" y="658705"/>
            <a:ext cx="2658462"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3837"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p:custDataLst>
              <p:tags r:id="rId5"/>
            </p:custDataLst>
          </p:nvPr>
        </p:nvPicPr>
        <p:blipFill>
          <a:blip r:embed="rId13" cstate="email"/>
          <a:srcRect/>
          <a:stretch>
            <a:fillRect/>
          </a:stretch>
        </p:blipFill>
        <p:spPr bwMode="auto">
          <a:xfrm>
            <a:off x="6064419" y="6520701"/>
            <a:ext cx="2658462" cy="229351"/>
          </a:xfrm>
          <a:prstGeom prst="rect">
            <a:avLst/>
          </a:prstGeom>
          <a:noFill/>
        </p:spPr>
      </p:pic>
      <p:sp>
        <p:nvSpPr>
          <p:cNvPr id="2" name="Title 1"/>
          <p:cNvSpPr>
            <a:spLocks noGrp="1"/>
          </p:cNvSpPr>
          <p:nvPr>
            <p:ph type="ctrTitle" hasCustomPrompt="1"/>
            <p:custDataLst>
              <p:tags r:id="rId6"/>
            </p:custDataLst>
          </p:nvPr>
        </p:nvSpPr>
        <p:spPr>
          <a:xfrm>
            <a:off x="-1" y="4037612"/>
            <a:ext cx="9142536" cy="1098157"/>
          </a:xfrm>
        </p:spPr>
        <p:txBody>
          <a:bodyPr lIns="720000" tIns="33059" rIns="33059" bIns="33059" anchor="t"/>
          <a:lstStyle>
            <a:lvl1pPr marL="0" indent="0"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3" y="5145571"/>
            <a:ext cx="4553635" cy="947750"/>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hf sldNum="0" hdr="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31069"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9197703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8"/>
          <a:ext cx="135748" cy="143985"/>
        </p:xfrm>
        <a:graphic>
          <a:graphicData uri="http://schemas.openxmlformats.org/presentationml/2006/ole">
            <mc:AlternateContent xmlns:mc="http://schemas.openxmlformats.org/markup-compatibility/2006">
              <mc:Choice xmlns:v="urn:schemas-microsoft-com:vml" Requires="v">
                <p:oleObj spid="_x0000_s3209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8"/>
                        <a:ext cx="13574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34222" y="1178871"/>
            <a:ext cx="8657294" cy="4643751"/>
          </a:xfrm>
        </p:spPr>
        <p:txBody>
          <a:bodyPr/>
          <a:lstStyle>
            <a:lvl1pPr>
              <a:defRPr sz="2308" b="0"/>
            </a:lvl1pPr>
            <a:lvl2pPr>
              <a:defRPr sz="1939"/>
            </a:lvl2pPr>
            <a:lvl3pPr>
              <a:defRPr sz="1662"/>
            </a:lvl3pPr>
            <a:lvl4pPr>
              <a:defRPr sz="1477"/>
            </a:lvl4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3825518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able of Content-Agenda">
    <p:spTree>
      <p:nvGrpSpPr>
        <p:cNvPr id="1" name=""/>
        <p:cNvGrpSpPr/>
        <p:nvPr/>
      </p:nvGrpSpPr>
      <p:grpSpPr>
        <a:xfrm>
          <a:off x="0" y="0"/>
          <a:ext cx="0" cy="0"/>
          <a:chOff x="0" y="0"/>
          <a:chExt cx="0" cy="0"/>
        </a:xfrm>
      </p:grpSpPr>
      <p:sp>
        <p:nvSpPr>
          <p:cNvPr id="13" name="Rectangle 12"/>
          <p:cNvSpPr/>
          <p:nvPr/>
        </p:nvSpPr>
        <p:spPr>
          <a:xfrm>
            <a:off x="0" y="1"/>
            <a:ext cx="9144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85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p:custDataLst>
              <p:tags r:id="rId4"/>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pic>
        <p:nvPicPr>
          <p:cNvPr id="12" name="Image 11" descr="HandsPanel_shutterstock_72073621.png"/>
          <p:cNvPicPr>
            <a:picLocks noChangeAspect="1"/>
          </p:cNvPicPr>
          <p:nvPr/>
        </p:nvPicPr>
        <p:blipFill>
          <a:blip r:embed="rId9" cstate="email"/>
          <a:srcRect b="8012"/>
          <a:stretch>
            <a:fillRect/>
          </a:stretch>
        </p:blipFill>
        <p:spPr>
          <a:xfrm>
            <a:off x="1" y="855023"/>
            <a:ext cx="9142535" cy="5522026"/>
          </a:xfrm>
          <a:prstGeom prst="rect">
            <a:avLst/>
          </a:prstGeom>
        </p:spPr>
      </p:pic>
      <p:sp>
        <p:nvSpPr>
          <p:cNvPr id="6" name="Espace réservé du contenu 5"/>
          <p:cNvSpPr>
            <a:spLocks noGrp="1"/>
          </p:cNvSpPr>
          <p:nvPr>
            <p:ph sz="quarter" idx="10" hasCustomPrompt="1"/>
            <p:custDataLst>
              <p:tags r:id="rId5"/>
            </p:custDataLst>
          </p:nvPr>
        </p:nvSpPr>
        <p:spPr>
          <a:xfrm>
            <a:off x="2641803" y="1442607"/>
            <a:ext cx="4099728"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588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70"/>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690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6"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92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952"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19261"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0"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8.xml"/><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7.xml"/><Relationship Id="rId28" Type="http://schemas.openxmlformats.org/officeDocument/2006/relationships/image" Target="../media/image3.jpeg"/><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 Id="rId27"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7.xml"/><Relationship Id="rId21" Type="http://schemas.openxmlformats.org/officeDocument/2006/relationships/image" Target="../media/image10.png"/><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image" Target="../media/image6.emf"/><Relationship Id="rId25" Type="http://schemas.openxmlformats.org/officeDocument/2006/relationships/image" Target="../media/image12.png"/><Relationship Id="rId2" Type="http://schemas.openxmlformats.org/officeDocument/2006/relationships/slideLayout" Target="../slideLayouts/slideLayout16.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15.x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hyperlink" Target="http://www.youtube.com/capgemini" TargetMode="External"/><Relationship Id="rId5" Type="http://schemas.openxmlformats.org/officeDocument/2006/relationships/vmlDrawing" Target="../drawings/vmlDrawing12.vml"/><Relationship Id="rId15" Type="http://schemas.openxmlformats.org/officeDocument/2006/relationships/oleObject" Target="../embeddings/oleObject12.bin"/><Relationship Id="rId23" Type="http://schemas.openxmlformats.org/officeDocument/2006/relationships/image" Target="../media/image11.png"/><Relationship Id="rId28" Type="http://schemas.openxmlformats.org/officeDocument/2006/relationships/image" Target="../media/image5.jpeg"/><Relationship Id="rId10" Type="http://schemas.openxmlformats.org/officeDocument/2006/relationships/tags" Target="../tags/tag52.xml"/><Relationship Id="rId19" Type="http://schemas.openxmlformats.org/officeDocument/2006/relationships/image" Target="../media/image9.png"/><Relationship Id="rId4" Type="http://schemas.openxmlformats.org/officeDocument/2006/relationships/theme" Target="../theme/theme2.xml"/><Relationship Id="rId9" Type="http://schemas.openxmlformats.org/officeDocument/2006/relationships/tags" Target="../tags/tag51.xml"/><Relationship Id="rId14" Type="http://schemas.openxmlformats.org/officeDocument/2006/relationships/tags" Target="../tags/tag56.xml"/><Relationship Id="rId22" Type="http://schemas.openxmlformats.org/officeDocument/2006/relationships/hyperlink" Target="http://www.twitter.com/capgemini" TargetMode="External"/><Relationship Id="rId27" Type="http://schemas.openxmlformats.org/officeDocument/2006/relationships/image" Target="../media/image13.gi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0.xml"/><Relationship Id="rId7" Type="http://schemas.openxmlformats.org/officeDocument/2006/relationships/oleObject" Target="../embeddings/oleObject16.bin"/><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ags" Target="../tags/tag65.xml"/><Relationship Id="rId5" Type="http://schemas.openxmlformats.org/officeDocument/2006/relationships/vmlDrawing" Target="../drawings/vmlDrawing16.v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vmlDrawing" Target="../drawings/vmlDrawing20.vml"/><Relationship Id="rId18" Type="http://schemas.openxmlformats.org/officeDocument/2006/relationships/tags" Target="../tags/tag79.xml"/><Relationship Id="rId3" Type="http://schemas.openxmlformats.org/officeDocument/2006/relationships/slideLayout" Target="../slideLayouts/slideLayout23.xml"/><Relationship Id="rId21" Type="http://schemas.openxmlformats.org/officeDocument/2006/relationships/tags" Target="../tags/tag82.xml"/><Relationship Id="rId7" Type="http://schemas.openxmlformats.org/officeDocument/2006/relationships/slideLayout" Target="../slideLayouts/slideLayout27.xml"/><Relationship Id="rId12" Type="http://schemas.openxmlformats.org/officeDocument/2006/relationships/theme" Target="../theme/theme4.xml"/><Relationship Id="rId17" Type="http://schemas.openxmlformats.org/officeDocument/2006/relationships/tags" Target="../tags/tag78.xml"/><Relationship Id="rId2" Type="http://schemas.openxmlformats.org/officeDocument/2006/relationships/slideLayout" Target="../slideLayouts/slideLayout22.xml"/><Relationship Id="rId16" Type="http://schemas.openxmlformats.org/officeDocument/2006/relationships/tags" Target="../tags/tag77.xml"/><Relationship Id="rId20" Type="http://schemas.openxmlformats.org/officeDocument/2006/relationships/tags" Target="../tags/tag81.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image" Target="../media/image2.jpeg"/><Relationship Id="rId5" Type="http://schemas.openxmlformats.org/officeDocument/2006/relationships/slideLayout" Target="../slideLayouts/slideLayout25.xml"/><Relationship Id="rId15" Type="http://schemas.openxmlformats.org/officeDocument/2006/relationships/tags" Target="../tags/tag76.xml"/><Relationship Id="rId23" Type="http://schemas.openxmlformats.org/officeDocument/2006/relationships/image" Target="../media/image1.emf"/><Relationship Id="rId10" Type="http://schemas.openxmlformats.org/officeDocument/2006/relationships/slideLayout" Target="../slideLayouts/slideLayout30.xml"/><Relationship Id="rId19" Type="http://schemas.openxmlformats.org/officeDocument/2006/relationships/tags" Target="../tags/tag8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ags" Target="../tags/tag75.xml"/><Relationship Id="rId22" Type="http://schemas.openxmlformats.org/officeDocument/2006/relationships/oleObject" Target="../embeddings/oleObject20.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7"/>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791" name="think-cell Slide" r:id="rId25" imgW="360" imgH="360" progId="">
                  <p:embed/>
                </p:oleObj>
              </mc:Choice>
              <mc:Fallback>
                <p:oleObj name="think-cell Slide" r:id="rId25" imgW="360" imgH="360" progId="">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8"/>
            </p:custDataLst>
          </p:nvPr>
        </p:nvSpPr>
        <p:spPr>
          <a:xfrm>
            <a:off x="3" y="1"/>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9"/>
            </p:custDataLst>
          </p:nvPr>
        </p:nvSpPr>
        <p:spPr>
          <a:xfrm>
            <a:off x="298518"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0"/>
            </p:custDataLst>
          </p:nvPr>
        </p:nvSpPr>
        <p:spPr>
          <a:xfrm>
            <a:off x="8827278"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1"/>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22"/>
            </p:custDataLst>
          </p:nvPr>
        </p:nvSpPr>
        <p:spPr bwMode="auto">
          <a:xfrm>
            <a:off x="6223230" y="6623408"/>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2016. All Rights Reserved</a:t>
            </a:r>
          </a:p>
        </p:txBody>
      </p:sp>
      <p:sp>
        <p:nvSpPr>
          <p:cNvPr id="13" name="Rectangle 12"/>
          <p:cNvSpPr/>
          <p:nvPr>
            <p:custDataLst>
              <p:tags r:id="rId23"/>
            </p:custDataLst>
          </p:nvPr>
        </p:nvSpPr>
        <p:spPr>
          <a:xfrm>
            <a:off x="6911928" y="6427223"/>
            <a:ext cx="1767281" cy="195814"/>
          </a:xfrm>
          <a:prstGeom prst="rect">
            <a:avLst/>
          </a:prstGeom>
        </p:spPr>
        <p:txBody>
          <a:bodyPr wrap="none" lIns="35997" tIns="35997" rIns="35997" bIns="35997" anchor="b" anchorCtr="0">
            <a:noAutofit/>
          </a:bodyPr>
          <a:lstStyle/>
          <a:p>
            <a:pPr algn="r"/>
            <a:r>
              <a:rPr lang="en-US" sz="800" dirty="0" smtClean="0"/>
              <a:t>GE Data &amp; Analytics Digital Hub</a:t>
            </a:r>
            <a:r>
              <a:rPr lang="en-US" sz="700" dirty="0" smtClean="0">
                <a:solidFill>
                  <a:schemeClr val="tx2"/>
                </a:solidFill>
                <a:latin typeface="+mj-lt"/>
              </a:rPr>
              <a:t> | Jul 2016</a:t>
            </a:r>
            <a:endParaRPr lang="en-US" sz="700" dirty="0">
              <a:solidFill>
                <a:schemeClr val="tx2"/>
              </a:solidFill>
              <a:latin typeface="+mj-lt"/>
            </a:endParaRPr>
          </a:p>
        </p:txBody>
      </p:sp>
      <p:cxnSp>
        <p:nvCxnSpPr>
          <p:cNvPr id="15" name="Straight Connector 5"/>
          <p:cNvCxnSpPr/>
          <p:nvPr>
            <p:custDataLst>
              <p:tags r:id="rId24"/>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7" cstate="print"/>
          <a:stretch>
            <a:fillRect/>
          </a:stretch>
        </p:blipFill>
        <p:spPr>
          <a:xfrm>
            <a:off x="109095" y="6419982"/>
            <a:ext cx="1329231" cy="343023"/>
          </a:xfrm>
          <a:prstGeom prst="rect">
            <a:avLst/>
          </a:prstGeom>
        </p:spPr>
      </p:pic>
      <p:sp>
        <p:nvSpPr>
          <p:cNvPr id="16" name="TextBox 15"/>
          <p:cNvSpPr txBox="1"/>
          <p:nvPr/>
        </p:nvSpPr>
        <p:spPr>
          <a:xfrm>
            <a:off x="1568854" y="6450496"/>
            <a:ext cx="1378904" cy="253916"/>
          </a:xfrm>
          <a:prstGeom prst="rect">
            <a:avLst/>
          </a:prstGeom>
          <a:noFill/>
        </p:spPr>
        <p:txBody>
          <a:bodyPr wrap="none" rtlCol="0">
            <a:spAutoFit/>
          </a:bodyPr>
          <a:lstStyle/>
          <a:p>
            <a:r>
              <a:rPr lang="en-US" sz="1050" dirty="0" smtClean="0">
                <a:solidFill>
                  <a:srgbClr val="909090">
                    <a:lumMod val="50000"/>
                  </a:srgbClr>
                </a:solidFill>
              </a:rPr>
              <a:t>In collaboration with</a:t>
            </a:r>
          </a:p>
        </p:txBody>
      </p:sp>
      <p:pic>
        <p:nvPicPr>
          <p:cNvPr id="17" name="Picture 16"/>
          <p:cNvPicPr>
            <a:picLocks noChangeAspect="1"/>
          </p:cNvPicPr>
          <p:nvPr/>
        </p:nvPicPr>
        <p:blipFill>
          <a:blip r:embed="rId2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841689" y="6400969"/>
            <a:ext cx="422031" cy="42672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95"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2" r:id="rId12"/>
    <p:sldLayoutId id="2147483673" r:id="rId13"/>
    <p:sldLayoutId id="2147483674" r:id="rId14"/>
  </p:sldLayoutIdLst>
  <p:timing>
    <p:tnLst>
      <p:par>
        <p:cTn id="1" dur="indefinite" restart="never" nodeType="tmRoot"/>
      </p:par>
    </p:tnLst>
  </p:timing>
  <p:hf sldNum="0" hdr="0"/>
  <p:txStyles>
    <p:titleStyle>
      <a:lvl1pPr marL="0" indent="0" algn="l" defTabSz="914342" rtl="0" eaLnBrk="1" latinLnBrk="0" hangingPunct="1">
        <a:lnSpc>
          <a:spcPct val="85000"/>
        </a:lnSpc>
        <a:spcBef>
          <a:spcPct val="0"/>
        </a:spcBef>
        <a:buNone/>
        <a:defRPr sz="26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072" name="think-cell Slide" r:id="rId15" imgW="360" imgH="360" progId="">
                  <p:embed/>
                </p:oleObj>
              </mc:Choice>
              <mc:Fallback>
                <p:oleObj name="think-cell Slide" r:id="rId15" imgW="360" imgH="36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8"/>
            </p:custDataLst>
          </p:nvPr>
        </p:nvPicPr>
        <p:blipFill>
          <a:blip r:embed="rId17" cstate="email"/>
          <a:srcRect/>
          <a:stretch>
            <a:fillRect/>
          </a:stretch>
        </p:blipFill>
        <p:spPr bwMode="auto">
          <a:xfrm>
            <a:off x="5914038" y="1209261"/>
            <a:ext cx="2658462" cy="229353"/>
          </a:xfrm>
          <a:prstGeom prst="rect">
            <a:avLst/>
          </a:prstGeom>
          <a:noFill/>
        </p:spPr>
      </p:pic>
      <p:sp>
        <p:nvSpPr>
          <p:cNvPr id="15" name="Rectangle 14"/>
          <p:cNvSpPr/>
          <p:nvPr>
            <p:custDataLst>
              <p:tags r:id="rId9"/>
            </p:custDataLst>
          </p:nvPr>
        </p:nvSpPr>
        <p:spPr>
          <a:xfrm>
            <a:off x="6049245"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rcRect/>
          <a:stretch>
            <a:fillRect/>
          </a:stretch>
        </p:blipFill>
        <p:spPr bwMode="auto">
          <a:xfrm>
            <a:off x="7098352" y="5932547"/>
            <a:ext cx="256821" cy="263770"/>
          </a:xfrm>
          <a:prstGeom prst="rect">
            <a:avLst/>
          </a:prstGeom>
          <a:noFill/>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rcRect/>
          <a:stretch>
            <a:fillRect/>
          </a:stretch>
        </p:blipFill>
        <p:spPr bwMode="auto">
          <a:xfrm>
            <a:off x="7407960" y="5932547"/>
            <a:ext cx="259674" cy="266700"/>
          </a:xfrm>
          <a:prstGeom prst="rect">
            <a:avLst/>
          </a:prstGeom>
          <a:noFill/>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rcRect/>
          <a:stretch>
            <a:fillRect/>
          </a:stretch>
        </p:blipFill>
        <p:spPr bwMode="auto">
          <a:xfrm>
            <a:off x="7988626" y="5932547"/>
            <a:ext cx="259674" cy="266700"/>
          </a:xfrm>
          <a:prstGeom prst="rect">
            <a:avLst/>
          </a:prstGeom>
          <a:noFill/>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rcRect/>
          <a:stretch>
            <a:fillRect/>
          </a:stretch>
        </p:blipFill>
        <p:spPr bwMode="auto">
          <a:xfrm>
            <a:off x="8301091" y="5932547"/>
            <a:ext cx="259674" cy="266700"/>
          </a:xfrm>
          <a:prstGeom prst="rect">
            <a:avLst/>
          </a:prstGeom>
          <a:noFill/>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7720424" y="5932554"/>
            <a:ext cx="215411"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8" cstate="print"/>
          <a:stretch>
            <a:fillRect/>
          </a:stretch>
        </p:blipFill>
        <p:spPr>
          <a:xfrm>
            <a:off x="690063" y="1014965"/>
            <a:ext cx="2658462" cy="686046"/>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Lst>
  <p:timing>
    <p:tnLst>
      <p:par>
        <p:cTn id="1" dur="indefinite" restart="never" nodeType="tmRoot"/>
      </p:par>
    </p:tnLst>
  </p:timing>
  <p:hf sldNum="0" hdr="0" ft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16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Lst>
  <p:hf sldNum="0" hdr="0" ft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1854" name="think-cell Slide" r:id="rId22" imgW="360" imgH="360" progId="">
                  <p:embed/>
                </p:oleObj>
              </mc:Choice>
              <mc:Fallback>
                <p:oleObj name="think-cell Slide" r:id="rId22" imgW="360" imgH="360" progId="">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5"/>
            </p:custDataLst>
          </p:nvPr>
        </p:nvSpPr>
        <p:spPr>
          <a:xfrm>
            <a:off x="3" y="1"/>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6"/>
            </p:custDataLst>
          </p:nvPr>
        </p:nvSpPr>
        <p:spPr>
          <a:xfrm>
            <a:off x="298518"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7"/>
            </p:custDataLst>
          </p:nvPr>
        </p:nvSpPr>
        <p:spPr>
          <a:xfrm>
            <a:off x="8832087" y="6665859"/>
            <a:ext cx="100990" cy="99386"/>
          </a:xfrm>
          <a:prstGeom prst="rect">
            <a:avLst/>
          </a:prstGeom>
          <a:noFill/>
        </p:spPr>
        <p:txBody>
          <a:bodyPr wrap="none" lIns="0" tIns="0" rIns="0" bIns="0" rtlCol="0" anchor="ctr">
            <a:spAutoFit/>
          </a:bodyPr>
          <a:lstStyle/>
          <a:p>
            <a:pPr algn="ctr" defTabSz="884105"/>
            <a:fld id="{6A895693-0027-4F28-9367-92E39A51F51C}" type="slidenum">
              <a:rPr lang="en-US" sz="646" smtClean="0">
                <a:solidFill>
                  <a:srgbClr val="9F958F"/>
                </a:solidFill>
              </a:rPr>
              <a:pPr algn="ctr" defTabSz="884105"/>
              <a:t>‹#›</a:t>
            </a:fld>
            <a:endParaRPr lang="en-US" sz="646" dirty="0">
              <a:solidFill>
                <a:srgbClr val="9F958F"/>
              </a:solidFill>
            </a:endParaRPr>
          </a:p>
        </p:txBody>
      </p:sp>
      <p:sp>
        <p:nvSpPr>
          <p:cNvPr id="9" name="Freeform 4"/>
          <p:cNvSpPr>
            <a:spLocks/>
          </p:cNvSpPr>
          <p:nvPr>
            <p:custDataLst>
              <p:tags r:id="rId18"/>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00264A"/>
              </a:solidFill>
            </a:endParaRPr>
          </a:p>
        </p:txBody>
      </p:sp>
      <p:sp>
        <p:nvSpPr>
          <p:cNvPr id="12" name="Rectangle 11"/>
          <p:cNvSpPr>
            <a:spLocks noChangeArrowheads="1"/>
          </p:cNvSpPr>
          <p:nvPr>
            <p:custDataLst>
              <p:tags r:id="rId19"/>
            </p:custDataLst>
          </p:nvPr>
        </p:nvSpPr>
        <p:spPr bwMode="auto">
          <a:xfrm>
            <a:off x="6223230" y="6623408"/>
            <a:ext cx="2455979" cy="183503"/>
          </a:xfrm>
          <a:prstGeom prst="rect">
            <a:avLst/>
          </a:prstGeom>
          <a:noFill/>
          <a:ln w="19050">
            <a:noFill/>
            <a:miter lim="800000"/>
            <a:headEnd/>
            <a:tailEnd/>
          </a:ln>
          <a:effectLst/>
        </p:spPr>
        <p:txBody>
          <a:bodyPr wrap="square" lIns="33228" tIns="33228" rIns="33228" bIns="33228" anchor="b" anchorCtr="0">
            <a:noAutofit/>
          </a:bodyPr>
          <a:lstStyle/>
          <a:p>
            <a:pPr algn="r" defTabSz="918895" eaLnBrk="0" hangingPunct="0">
              <a:lnSpc>
                <a:spcPct val="90000"/>
              </a:lnSpc>
              <a:spcBef>
                <a:spcPct val="10000"/>
              </a:spcBef>
              <a:defRPr/>
            </a:pPr>
            <a:r>
              <a:rPr lang="en-US" altLang="en-US" sz="554" dirty="0" smtClean="0">
                <a:solidFill>
                  <a:srgbClr val="9F958F"/>
                </a:solidFill>
                <a:cs typeface="Helvetica Light"/>
              </a:rPr>
              <a:t>Copyright © Capgemini 2016. All Rights Reserved</a:t>
            </a:r>
          </a:p>
        </p:txBody>
      </p:sp>
      <p:sp>
        <p:nvSpPr>
          <p:cNvPr id="13" name="Rectangle 12"/>
          <p:cNvSpPr/>
          <p:nvPr>
            <p:custDataLst>
              <p:tags r:id="rId20"/>
            </p:custDataLst>
          </p:nvPr>
        </p:nvSpPr>
        <p:spPr>
          <a:xfrm>
            <a:off x="6911928" y="6427223"/>
            <a:ext cx="1767281" cy="195814"/>
          </a:xfrm>
          <a:prstGeom prst="rect">
            <a:avLst/>
          </a:prstGeom>
        </p:spPr>
        <p:txBody>
          <a:bodyPr wrap="none" lIns="33228" tIns="33228" rIns="33228" bIns="33228" anchor="b" anchorCtr="0">
            <a:noAutofit/>
          </a:bodyPr>
          <a:lstStyle/>
          <a:p>
            <a:pPr algn="r" defTabSz="884105"/>
            <a:r>
              <a:rPr lang="en-US" sz="646" dirty="0" smtClean="0">
                <a:solidFill>
                  <a:srgbClr val="9F958F"/>
                </a:solidFill>
              </a:rPr>
              <a:t>GE Healthcare| Oct 2016 </a:t>
            </a:r>
            <a:endParaRPr lang="en-US" sz="646" dirty="0">
              <a:solidFill>
                <a:srgbClr val="9F958F"/>
              </a:solidFill>
            </a:endParaRPr>
          </a:p>
        </p:txBody>
      </p:sp>
      <p:cxnSp>
        <p:nvCxnSpPr>
          <p:cNvPr id="15" name="Straight Connector 5"/>
          <p:cNvCxnSpPr/>
          <p:nvPr>
            <p:custDataLst>
              <p:tags r:id="rId21"/>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4" cstate="print"/>
          <a:stretch>
            <a:fillRect/>
          </a:stretch>
        </p:blipFill>
        <p:spPr>
          <a:xfrm>
            <a:off x="109095" y="6419982"/>
            <a:ext cx="1329231" cy="343023"/>
          </a:xfrm>
          <a:prstGeom prst="rect">
            <a:avLst/>
          </a:prstGeom>
        </p:spPr>
      </p:pic>
    </p:spTree>
    <p:extLst>
      <p:ext uri="{BB962C8B-B14F-4D97-AF65-F5344CB8AC3E}">
        <p14:creationId xmlns:p14="http://schemas.microsoft.com/office/powerpoint/2010/main" val="382492461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iming>
    <p:tnLst>
      <p:par>
        <p:cTn id="1" dur="indefinite" restart="never" nodeType="tmRoot"/>
      </p:par>
    </p:tnLst>
  </p:timing>
  <p:hf sldNum="0" hdr="0" ftr="0"/>
  <p:txStyles>
    <p:title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p:titleStyle>
    <p:bodyStyle>
      <a:lvl1pPr marL="153409" indent="-153409" algn="l" defTabSz="844029" rtl="0" eaLnBrk="1" latinLnBrk="0" hangingPunct="1">
        <a:lnSpc>
          <a:spcPct val="90000"/>
        </a:lnSpc>
        <a:spcBef>
          <a:spcPts val="0"/>
        </a:spcBef>
        <a:spcAft>
          <a:spcPts val="554"/>
        </a:spcAft>
        <a:buClr>
          <a:schemeClr val="accent5"/>
        </a:buClr>
        <a:buFont typeface="Wingdings" pitchFamily="2" charset="2"/>
        <a:buChar char="§"/>
        <a:defRPr sz="2031" b="0" kern="1200">
          <a:solidFill>
            <a:schemeClr val="tx2">
              <a:lumMod val="50000"/>
            </a:schemeClr>
          </a:solidFill>
          <a:latin typeface="+mn-lt"/>
          <a:ea typeface="+mn-ea"/>
          <a:cs typeface="+mn-cs"/>
        </a:defRPr>
      </a:lvl1pPr>
      <a:lvl2pPr marL="328254" indent="-167058" algn="l" defTabSz="844029" rtl="0" eaLnBrk="1" latinLnBrk="0" hangingPunct="1">
        <a:lnSpc>
          <a:spcPct val="90000"/>
        </a:lnSpc>
        <a:spcBef>
          <a:spcPts val="0"/>
        </a:spcBef>
        <a:spcAft>
          <a:spcPts val="554"/>
        </a:spcAft>
        <a:buClr>
          <a:schemeClr val="accent3"/>
        </a:buClr>
        <a:buFont typeface="Wingdings" pitchFamily="2" charset="2"/>
        <a:buChar char="§"/>
        <a:defRPr sz="1662" kern="1200">
          <a:solidFill>
            <a:schemeClr val="tx2">
              <a:lumMod val="50000"/>
            </a:schemeClr>
          </a:solidFill>
          <a:latin typeface="+mn-lt"/>
          <a:ea typeface="+mn-ea"/>
          <a:cs typeface="+mn-cs"/>
        </a:defRPr>
      </a:lvl2pPr>
      <a:lvl3pPr marL="495312" indent="-152404" algn="l" defTabSz="844029" rtl="0" eaLnBrk="1" latinLnBrk="0" hangingPunct="1">
        <a:lnSpc>
          <a:spcPct val="90000"/>
        </a:lnSpc>
        <a:spcBef>
          <a:spcPts val="0"/>
        </a:spcBef>
        <a:spcAft>
          <a:spcPts val="554"/>
        </a:spcAft>
        <a:buClr>
          <a:schemeClr val="accent2"/>
        </a:buClr>
        <a:buFont typeface="Arial" pitchFamily="34" charset="0"/>
        <a:buChar char="•"/>
        <a:tabLst/>
        <a:defRPr sz="1477" kern="1200">
          <a:solidFill>
            <a:schemeClr val="tx2">
              <a:lumMod val="50000"/>
            </a:schemeClr>
          </a:solidFill>
          <a:latin typeface="+mn-lt"/>
          <a:ea typeface="+mn-ea"/>
          <a:cs typeface="+mn-cs"/>
        </a:defRPr>
      </a:lvl3pPr>
      <a:lvl4pPr marL="656509" indent="-152404" algn="l" defTabSz="844029" rtl="0" eaLnBrk="1" latinLnBrk="0" hangingPunct="1">
        <a:lnSpc>
          <a:spcPct val="90000"/>
        </a:lnSpc>
        <a:spcBef>
          <a:spcPts val="0"/>
        </a:spcBef>
        <a:spcAft>
          <a:spcPts val="554"/>
        </a:spcAft>
        <a:buClr>
          <a:schemeClr val="bg2"/>
        </a:buClr>
        <a:buFont typeface="Arial" pitchFamily="34" charset="0"/>
        <a:buChar char="–"/>
        <a:tabLst/>
        <a:defRPr sz="1292" kern="1200">
          <a:solidFill>
            <a:schemeClr val="tx2">
              <a:lumMod val="50000"/>
            </a:schemeClr>
          </a:solidFill>
          <a:latin typeface="+mn-lt"/>
          <a:ea typeface="+mn-ea"/>
          <a:cs typeface="+mn-cs"/>
        </a:defRPr>
      </a:lvl4pPr>
      <a:lvl5pPr marL="1485844" indent="-178770" algn="l" defTabSz="844029" rtl="0" eaLnBrk="1" latinLnBrk="0" hangingPunct="1">
        <a:spcBef>
          <a:spcPts val="0"/>
        </a:spcBef>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9.xml"/><Relationship Id="rId5" Type="http://schemas.openxmlformats.org/officeDocument/2006/relationships/image" Target="../media/image24.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9.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9.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7.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7.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en-US" sz="3200" dirty="0" smtClean="0"/>
              <a:t>GEHC SDT Weekly Status Report </a:t>
            </a:r>
            <a:endParaRPr lang="en-GB" sz="3200" dirty="0">
              <a:solidFill>
                <a:schemeClr val="accent1"/>
              </a:solidFill>
            </a:endParaRPr>
          </a:p>
        </p:txBody>
      </p:sp>
      <p:sp>
        <p:nvSpPr>
          <p:cNvPr id="2" name="Text Placeholder 1"/>
          <p:cNvSpPr>
            <a:spLocks noGrp="1"/>
          </p:cNvSpPr>
          <p:nvPr>
            <p:ph type="body" sz="quarter" idx="10"/>
          </p:nvPr>
        </p:nvSpPr>
        <p:spPr/>
        <p:txBody>
          <a:bodyPr/>
          <a:lstStyle/>
          <a:p>
            <a:r>
              <a:rPr lang="en-US" dirty="0" smtClean="0"/>
              <a:t>03/30/17</a:t>
            </a:r>
            <a:endParaRPr lang="en-US" dirty="0"/>
          </a:p>
        </p:txBody>
      </p:sp>
    </p:spTree>
    <p:extLst>
      <p:ext uri="{BB962C8B-B14F-4D97-AF65-F5344CB8AC3E}">
        <p14:creationId xmlns:p14="http://schemas.microsoft.com/office/powerpoint/2010/main" val="28188860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Incidents Update</a:t>
            </a:r>
            <a:endParaRPr lang="en-US" dirty="0"/>
          </a:p>
        </p:txBody>
      </p:sp>
      <p:pic>
        <p:nvPicPr>
          <p:cNvPr id="32771" name="Chart 2" descr="image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1567" y="1385818"/>
            <a:ext cx="4526055" cy="2572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Chart 3" descr="image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840" y="3972209"/>
            <a:ext cx="3857909" cy="2317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42"/>
          <p:cNvSpPr txBox="1"/>
          <p:nvPr/>
        </p:nvSpPr>
        <p:spPr>
          <a:xfrm>
            <a:off x="4421603" y="4520869"/>
            <a:ext cx="4235509" cy="1328023"/>
          </a:xfrm>
          <a:prstGeom prst="roundRect">
            <a:avLst/>
          </a:prstGeom>
          <a:solidFill>
            <a:srgbClr val="E6E8F2"/>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smtClean="0">
              <a:latin typeface="Candara" panose="020E0502030303020204" pitchFamily="34" charset="0"/>
            </a:endParaRPr>
          </a:p>
          <a:p>
            <a:endParaRPr lang="en-US" sz="1200" dirty="0">
              <a:latin typeface="Candara" panose="020E0502030303020204" pitchFamily="34" charset="0"/>
            </a:endParaRPr>
          </a:p>
          <a:p>
            <a:pPr>
              <a:buFont typeface="Wingdings" pitchFamily="2" charset="2"/>
              <a:buChar char="q"/>
            </a:pPr>
            <a:endParaRPr lang="en-US" sz="1200" dirty="0" smtClean="0">
              <a:solidFill>
                <a:srgbClr val="000000"/>
              </a:solidFill>
              <a:latin typeface="Candara" panose="020E0502030303020204" pitchFamily="34" charset="0"/>
              <a:cs typeface="Calibri" pitchFamily="34" charset="0"/>
            </a:endParaRPr>
          </a:p>
          <a:p>
            <a:pPr>
              <a:buFont typeface="Wingdings" pitchFamily="2" charset="2"/>
              <a:buChar char="q"/>
            </a:pPr>
            <a:r>
              <a:rPr lang="en-US" sz="1200" dirty="0" smtClean="0">
                <a:solidFill>
                  <a:srgbClr val="000000"/>
                </a:solidFill>
                <a:latin typeface="Candara" panose="020E0502030303020204" pitchFamily="34" charset="0"/>
                <a:cs typeface="Calibri" pitchFamily="34" charset="0"/>
              </a:rPr>
              <a:t> 9 incident tickets are resolved/closed</a:t>
            </a:r>
          </a:p>
          <a:p>
            <a:pPr>
              <a:buFont typeface="Wingdings" pitchFamily="2" charset="2"/>
              <a:buChar char="q"/>
            </a:pPr>
            <a:r>
              <a:rPr lang="en-US" sz="1200" dirty="0" smtClean="0">
                <a:solidFill>
                  <a:srgbClr val="000000"/>
                </a:solidFill>
                <a:latin typeface="Candara" panose="020E0502030303020204" pitchFamily="34" charset="0"/>
                <a:cs typeface="Calibri" pitchFamily="34" charset="0"/>
              </a:rPr>
              <a:t> 10  Awaiting 3</a:t>
            </a:r>
            <a:r>
              <a:rPr lang="en-US" sz="1200" baseline="30000" dirty="0" smtClean="0">
                <a:solidFill>
                  <a:srgbClr val="000000"/>
                </a:solidFill>
                <a:latin typeface="Candara" panose="020E0502030303020204" pitchFamily="34" charset="0"/>
                <a:cs typeface="Calibri" pitchFamily="34" charset="0"/>
              </a:rPr>
              <a:t>rd</a:t>
            </a:r>
            <a:r>
              <a:rPr lang="en-US" sz="1200" dirty="0" smtClean="0">
                <a:solidFill>
                  <a:srgbClr val="000000"/>
                </a:solidFill>
                <a:latin typeface="Candara" panose="020E0502030303020204" pitchFamily="34" charset="0"/>
                <a:cs typeface="Calibri" pitchFamily="34" charset="0"/>
              </a:rPr>
              <a:t> party </a:t>
            </a:r>
          </a:p>
          <a:p>
            <a:pPr>
              <a:buFont typeface="Wingdings" pitchFamily="2" charset="2"/>
              <a:buChar char="q"/>
            </a:pPr>
            <a:r>
              <a:rPr lang="en-US" sz="1200" dirty="0">
                <a:solidFill>
                  <a:srgbClr val="000000"/>
                </a:solidFill>
                <a:latin typeface="Candara" panose="020E0502030303020204" pitchFamily="34" charset="0"/>
                <a:cs typeface="Calibri" pitchFamily="34" charset="0"/>
              </a:rPr>
              <a:t> </a:t>
            </a:r>
            <a:r>
              <a:rPr lang="en-US" sz="1200" dirty="0" smtClean="0">
                <a:solidFill>
                  <a:srgbClr val="000000"/>
                </a:solidFill>
                <a:latin typeface="Candara" panose="020E0502030303020204" pitchFamily="34" charset="0"/>
                <a:cs typeface="Calibri" pitchFamily="34" charset="0"/>
              </a:rPr>
              <a:t> 8 Awaiting User Info</a:t>
            </a:r>
            <a:endParaRPr lang="en-US" sz="1200" dirty="0">
              <a:solidFill>
                <a:srgbClr val="000000"/>
              </a:solidFill>
              <a:latin typeface="Candara" panose="020E0502030303020204" pitchFamily="34" charset="0"/>
              <a:cs typeface="Calibri" pitchFamily="34" charset="0"/>
            </a:endParaRPr>
          </a:p>
        </p:txBody>
      </p:sp>
      <p:pic>
        <p:nvPicPr>
          <p:cNvPr id="7" name="Picture 6" descr="blue popout.png"/>
          <p:cNvPicPr>
            <a:picLocks noChangeAspect="1"/>
          </p:cNvPicPr>
          <p:nvPr/>
        </p:nvPicPr>
        <p:blipFill>
          <a:blip r:embed="rId4" cstate="email"/>
          <a:stretch>
            <a:fillRect/>
          </a:stretch>
        </p:blipFill>
        <p:spPr>
          <a:xfrm>
            <a:off x="4409246" y="4449575"/>
            <a:ext cx="4293411" cy="553068"/>
          </a:xfrm>
          <a:prstGeom prst="rect">
            <a:avLst/>
          </a:prstGeom>
        </p:spPr>
      </p:pic>
      <p:sp>
        <p:nvSpPr>
          <p:cNvPr id="8" name="TextBox 7"/>
          <p:cNvSpPr txBox="1"/>
          <p:nvPr/>
        </p:nvSpPr>
        <p:spPr>
          <a:xfrm>
            <a:off x="5621932" y="4556832"/>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pic>
        <p:nvPicPr>
          <p:cNvPr id="32773" name="Picture 5" descr="image00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89" y="1393210"/>
            <a:ext cx="4316518" cy="2564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80805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smtClean="0"/>
              <a:t>Incident Tickets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28798281"/>
              </p:ext>
            </p:extLst>
          </p:nvPr>
        </p:nvGraphicFramePr>
        <p:xfrm>
          <a:off x="463138" y="1472545"/>
          <a:ext cx="8443356" cy="4738245"/>
        </p:xfrm>
        <a:graphic>
          <a:graphicData uri="http://schemas.openxmlformats.org/drawingml/2006/table">
            <a:tbl>
              <a:tblPr/>
              <a:tblGrid>
                <a:gridCol w="901496"/>
                <a:gridCol w="1084408"/>
                <a:gridCol w="1698470"/>
                <a:gridCol w="2417054"/>
                <a:gridCol w="2341928"/>
              </a:tblGrid>
              <a:tr h="185410">
                <a:tc gridSpan="5">
                  <a:txBody>
                    <a:bodyPr/>
                    <a:lstStyle/>
                    <a:p>
                      <a:pPr algn="ctr" rtl="0" fontAlgn="b"/>
                      <a:r>
                        <a:rPr lang="en-US" sz="1000" b="1" i="0" u="none" strike="noStrike">
                          <a:solidFill>
                            <a:srgbClr val="FFFFFF"/>
                          </a:solidFill>
                          <a:effectLst/>
                          <a:latin typeface="Arial"/>
                        </a:rPr>
                        <a:t>Incident Management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75109">
                <a:tc>
                  <a:txBody>
                    <a:bodyPr/>
                    <a:lstStyle/>
                    <a:p>
                      <a:pPr algn="ctr" rtl="0" fontAlgn="ctr"/>
                      <a:r>
                        <a:rPr lang="en-US" sz="1000" b="1" i="0" u="none" strike="noStrike">
                          <a:solidFill>
                            <a:srgbClr val="FFFFFF"/>
                          </a:solidFill>
                          <a:effectLst/>
                          <a:latin typeface="Arial"/>
                        </a:rPr>
                        <a:t>Incident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1000" b="1" i="0" u="none" strike="noStrike">
                          <a:solidFill>
                            <a:srgbClr val="FFFFFF"/>
                          </a:solidFill>
                          <a:effectLst/>
                          <a:latin typeface="Arial"/>
                        </a:rPr>
                        <a:t>Module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1000" b="1" i="0" u="none" strike="noStrike">
                          <a:solidFill>
                            <a:srgbClr val="FFFFFF"/>
                          </a:solidFill>
                          <a:effectLst/>
                          <a:latin typeface="Arial"/>
                        </a:rPr>
                        <a:t>Key Words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1000" b="1" i="0" u="none" strike="noStrike">
                          <a:solidFill>
                            <a:srgbClr val="FFFFFF"/>
                          </a:solidFill>
                          <a:effectLst/>
                          <a:latin typeface="Arial"/>
                        </a:rPr>
                        <a:t>Status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1000" b="1" i="0" u="none" strike="noStrike">
                          <a:solidFill>
                            <a:srgbClr val="FFFFFF"/>
                          </a:solidFill>
                          <a:effectLst/>
                          <a:latin typeface="Arial"/>
                        </a:rPr>
                        <a:t>Queue wait time</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r>
              <a:tr h="175109">
                <a:tc>
                  <a:txBody>
                    <a:bodyPr/>
                    <a:lstStyle/>
                    <a:p>
                      <a:pPr algn="l" fontAlgn="t"/>
                      <a:r>
                        <a:rPr lang="en-US" sz="1000" b="0" i="0" u="none" strike="noStrike">
                          <a:effectLst/>
                          <a:latin typeface="Arial"/>
                        </a:rPr>
                        <a:t>INC1464027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Booking</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Click Issue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User Info</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a month ago</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109">
                <a:tc>
                  <a:txBody>
                    <a:bodyPr/>
                    <a:lstStyle/>
                    <a:p>
                      <a:pPr algn="l" fontAlgn="t"/>
                      <a:r>
                        <a:rPr lang="en-US" sz="1000" b="0" i="0" u="none" strike="noStrike">
                          <a:effectLst/>
                          <a:latin typeface="Arial"/>
                        </a:rPr>
                        <a:t>INC1477114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Booking</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User Info</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2 months ago</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109">
                <a:tc>
                  <a:txBody>
                    <a:bodyPr/>
                    <a:lstStyle/>
                    <a:p>
                      <a:pPr algn="l" fontAlgn="t"/>
                      <a:r>
                        <a:rPr lang="en-US" sz="1000" b="0" i="0" u="none" strike="noStrike">
                          <a:effectLst/>
                          <a:latin typeface="Arial"/>
                        </a:rPr>
                        <a:t>INC1480772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User Info</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2 months ago</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109">
                <a:tc>
                  <a:txBody>
                    <a:bodyPr/>
                    <a:lstStyle/>
                    <a:p>
                      <a:pPr algn="l" fontAlgn="t"/>
                      <a:r>
                        <a:rPr lang="en-US" sz="1000" b="0" i="0" u="none" strike="noStrike">
                          <a:effectLst/>
                          <a:latin typeface="Arial"/>
                        </a:rPr>
                        <a:t>INC1735928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Schedule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Click Issue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29 days ago</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109">
                <a:tc>
                  <a:txBody>
                    <a:bodyPr/>
                    <a:lstStyle/>
                    <a:p>
                      <a:pPr algn="l" fontAlgn="t"/>
                      <a:r>
                        <a:rPr lang="en-US" sz="1000" b="0" i="0" u="none" strike="noStrike">
                          <a:effectLst/>
                          <a:latin typeface="Arial"/>
                        </a:rPr>
                        <a:t>INC1736222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Schedule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Click Issue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28 days ago</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109">
                <a:tc>
                  <a:txBody>
                    <a:bodyPr/>
                    <a:lstStyle/>
                    <a:p>
                      <a:pPr algn="l" fontAlgn="t"/>
                      <a:r>
                        <a:rPr lang="en-US" sz="1000" b="0" i="0" u="none" strike="noStrike">
                          <a:effectLst/>
                          <a:latin typeface="Arial"/>
                        </a:rPr>
                        <a:t>INC1738700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Module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Click Issue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28 days ago</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109">
                <a:tc>
                  <a:txBody>
                    <a:bodyPr/>
                    <a:lstStyle/>
                    <a:p>
                      <a:pPr algn="l" fontAlgn="t"/>
                      <a:r>
                        <a:rPr lang="en-US" sz="1000" b="0" i="0" u="none" strike="noStrike">
                          <a:effectLst/>
                          <a:latin typeface="Arial"/>
                        </a:rPr>
                        <a:t>INC1747182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Click Issue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23 days ago</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109">
                <a:tc>
                  <a:txBody>
                    <a:bodyPr/>
                    <a:lstStyle/>
                    <a:p>
                      <a:pPr algn="l" fontAlgn="t"/>
                      <a:r>
                        <a:rPr lang="en-US" sz="1000" b="0" i="0" u="none" strike="noStrike">
                          <a:effectLst/>
                          <a:latin typeface="Arial"/>
                        </a:rPr>
                        <a:t>INC1754593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Module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Click Issue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21 days ago</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109">
                <a:tc>
                  <a:txBody>
                    <a:bodyPr/>
                    <a:lstStyle/>
                    <a:p>
                      <a:pPr algn="l" fontAlgn="t"/>
                      <a:r>
                        <a:rPr lang="en-US" sz="1000" b="0" i="0" u="none" strike="noStrike">
                          <a:effectLst/>
                          <a:latin typeface="Arial"/>
                        </a:rPr>
                        <a:t>INC1766606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Module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15 days ago</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109">
                <a:tc>
                  <a:txBody>
                    <a:bodyPr/>
                    <a:lstStyle/>
                    <a:p>
                      <a:pPr algn="l" fontAlgn="t"/>
                      <a:r>
                        <a:rPr lang="en-US" sz="1000" b="0" i="0" u="none" strike="noStrike">
                          <a:effectLst/>
                          <a:latin typeface="Arial"/>
                        </a:rPr>
                        <a:t>INC1777886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Module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Click Issue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10 days ago</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109">
                <a:tc>
                  <a:txBody>
                    <a:bodyPr/>
                    <a:lstStyle/>
                    <a:p>
                      <a:pPr algn="l" fontAlgn="t"/>
                      <a:r>
                        <a:rPr lang="en-US" sz="1000" b="0" i="0" u="none" strike="noStrike">
                          <a:effectLst/>
                          <a:latin typeface="Arial"/>
                        </a:rPr>
                        <a:t>INC1778499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Module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Click Issue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10 days ago</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109">
                <a:tc>
                  <a:txBody>
                    <a:bodyPr/>
                    <a:lstStyle/>
                    <a:p>
                      <a:pPr algn="l" fontAlgn="t"/>
                      <a:r>
                        <a:rPr lang="en-US" sz="1000" b="0" i="0" u="none" strike="noStrike">
                          <a:effectLst/>
                          <a:latin typeface="Arial"/>
                        </a:rPr>
                        <a:t>INC1779626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Module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Click Issue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9 days ago</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109">
                <a:tc>
                  <a:txBody>
                    <a:bodyPr/>
                    <a:lstStyle/>
                    <a:p>
                      <a:pPr algn="l" fontAlgn="t"/>
                      <a:r>
                        <a:rPr lang="en-US" sz="1000" b="0" i="0" u="none" strike="noStrike">
                          <a:effectLst/>
                          <a:latin typeface="Arial"/>
                        </a:rPr>
                        <a:t>INC1781463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Module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Booking issue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User Info</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9 days ago</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109">
                <a:tc>
                  <a:txBody>
                    <a:bodyPr/>
                    <a:lstStyle/>
                    <a:p>
                      <a:pPr algn="l" fontAlgn="t"/>
                      <a:r>
                        <a:rPr lang="en-US" sz="1000" b="0" i="0" u="none" strike="noStrike">
                          <a:effectLst/>
                          <a:latin typeface="Arial"/>
                        </a:rPr>
                        <a:t>INC1782655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Click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Click Issue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User Info</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8 days ago</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109">
                <a:tc>
                  <a:txBody>
                    <a:bodyPr/>
                    <a:lstStyle/>
                    <a:p>
                      <a:pPr algn="l" fontAlgn="t"/>
                      <a:r>
                        <a:rPr lang="en-US" sz="1000" b="0" i="0" u="none" strike="noStrike">
                          <a:effectLst/>
                          <a:latin typeface="Arial"/>
                        </a:rPr>
                        <a:t>INC1787373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Click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Click Issue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User Info</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7 days ago</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109">
                <a:tc>
                  <a:txBody>
                    <a:bodyPr/>
                    <a:lstStyle/>
                    <a:p>
                      <a:pPr algn="l" fontAlgn="t"/>
                      <a:r>
                        <a:rPr lang="en-US" sz="1000" b="0" i="0" u="none" strike="noStrike">
                          <a:effectLst/>
                          <a:latin typeface="Arial"/>
                        </a:rPr>
                        <a:t>INC1787399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Click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Click Issue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User Info</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7 days ago</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109">
                <a:tc>
                  <a:txBody>
                    <a:bodyPr/>
                    <a:lstStyle/>
                    <a:p>
                      <a:pPr algn="l" fontAlgn="t"/>
                      <a:r>
                        <a:rPr lang="en-US" sz="1000" b="0" i="0" u="none" strike="noStrike">
                          <a:effectLst/>
                          <a:latin typeface="Arial"/>
                        </a:rPr>
                        <a:t>INC1787868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Module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Booking issue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User Info</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6 days ago</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109">
                <a:tc>
                  <a:txBody>
                    <a:bodyPr/>
                    <a:lstStyle/>
                    <a:p>
                      <a:pPr algn="l" fontAlgn="t"/>
                      <a:r>
                        <a:rPr lang="en-US" sz="1000" b="0" i="0" u="none" strike="noStrike">
                          <a:effectLst/>
                          <a:latin typeface="Arial"/>
                        </a:rPr>
                        <a:t>INC1793968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Click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Click Issue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4 days ago</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109">
                <a:tc>
                  <a:txBody>
                    <a:bodyPr/>
                    <a:lstStyle/>
                    <a:p>
                      <a:pPr algn="l" fontAlgn="b"/>
                      <a:r>
                        <a:rPr lang="en-US" sz="1000" b="0" i="0" u="none" strike="noStrike">
                          <a:effectLst/>
                          <a:latin typeface="Arial"/>
                        </a:rPr>
                        <a:t> </a:t>
                      </a:r>
                    </a:p>
                  </a:txBody>
                  <a:tcPr marL="9525" marR="9525" marT="952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109">
                <a:tc gridSpan="5">
                  <a:txBody>
                    <a:bodyPr/>
                    <a:lstStyle/>
                    <a:p>
                      <a:pPr algn="ctr" rtl="0" fontAlgn="b"/>
                      <a:r>
                        <a:rPr lang="en-US" sz="1000" b="1" i="0" u="none" strike="noStrike">
                          <a:solidFill>
                            <a:srgbClr val="FFFFFF"/>
                          </a:solidFill>
                          <a:effectLst/>
                          <a:latin typeface="Arial"/>
                        </a:rPr>
                        <a:t>Problem Management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75109">
                <a:tc>
                  <a:txBody>
                    <a:bodyPr/>
                    <a:lstStyle/>
                    <a:p>
                      <a:pPr algn="ctr" rtl="0" fontAlgn="ctr"/>
                      <a:r>
                        <a:rPr lang="en-US" sz="1000" b="1" i="0" u="none" strike="noStrike">
                          <a:solidFill>
                            <a:srgbClr val="FFFFFF"/>
                          </a:solidFill>
                          <a:effectLst/>
                          <a:latin typeface="Arial"/>
                        </a:rPr>
                        <a:t>Problem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1000" b="1" i="0" u="none" strike="noStrike">
                          <a:solidFill>
                            <a:srgbClr val="FFFFFF"/>
                          </a:solidFill>
                          <a:effectLst/>
                          <a:latin typeface="Arial"/>
                        </a:rPr>
                        <a:t>Module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1000" b="1" i="0" u="none" strike="noStrike">
                          <a:solidFill>
                            <a:srgbClr val="FFFFFF"/>
                          </a:solidFill>
                          <a:effectLst/>
                          <a:latin typeface="Arial"/>
                        </a:rPr>
                        <a:t>Keyword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1000" b="1" i="0" u="none" strike="noStrike">
                          <a:solidFill>
                            <a:srgbClr val="FFFFFF"/>
                          </a:solidFill>
                          <a:effectLst/>
                          <a:latin typeface="Arial"/>
                        </a:rPr>
                        <a:t>Status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1000" b="1" i="0" u="none" strike="noStrike">
                          <a:solidFill>
                            <a:srgbClr val="FFFFFF"/>
                          </a:solidFill>
                          <a:effectLst/>
                          <a:latin typeface="Arial"/>
                        </a:rPr>
                        <a:t>Incident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r>
              <a:tr h="339918">
                <a:tc>
                  <a:txBody>
                    <a:bodyPr/>
                    <a:lstStyle/>
                    <a:p>
                      <a:pPr algn="ctr" rtl="0" fontAlgn="ctr"/>
                      <a:r>
                        <a:rPr lang="en-US" sz="1000" b="0" i="0" u="none" strike="noStrike">
                          <a:solidFill>
                            <a:srgbClr val="00264A"/>
                          </a:solidFill>
                          <a:effectLst/>
                          <a:latin typeface="Arial"/>
                        </a:rPr>
                        <a:t>PRB0045855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00" b="0" i="0" u="none" strike="noStrike">
                          <a:solidFill>
                            <a:srgbClr val="00264A"/>
                          </a:solidFill>
                          <a:effectLst/>
                          <a:latin typeface="Arial"/>
                        </a:rPr>
                        <a:t>SDT Booking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00" b="0" i="0" u="none" strike="noStrike">
                          <a:solidFill>
                            <a:srgbClr val="00264A"/>
                          </a:solidFill>
                          <a:effectLst/>
                          <a:latin typeface="Arial"/>
                        </a:rPr>
                        <a:t>Google API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US" sz="1000" b="0" i="0" u="none" strike="noStrike">
                          <a:solidFill>
                            <a:srgbClr val="00264A"/>
                          </a:solidFill>
                          <a:effectLst/>
                          <a:latin typeface="Arial"/>
                        </a:rPr>
                        <a:t>Open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US" sz="1000" b="0" i="0" u="none" strike="noStrike">
                          <a:solidFill>
                            <a:srgbClr val="00264A"/>
                          </a:solidFill>
                          <a:effectLst/>
                          <a:latin typeface="Arial"/>
                        </a:rPr>
                        <a:t>INC1371682, INC1389372, INC1357120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175109">
                <a:tc>
                  <a:txBody>
                    <a:bodyPr/>
                    <a:lstStyle/>
                    <a:p>
                      <a:pPr algn="ctr" rtl="0" fontAlgn="ctr"/>
                      <a:r>
                        <a:rPr lang="en-US" sz="1000" b="0" i="0" u="none" strike="noStrike">
                          <a:solidFill>
                            <a:srgbClr val="00264A"/>
                          </a:solidFill>
                          <a:effectLst/>
                          <a:latin typeface="Arial"/>
                        </a:rPr>
                        <a:t>PRB0045895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00" b="0" i="0" u="none" strike="noStrike">
                          <a:solidFill>
                            <a:srgbClr val="00264A"/>
                          </a:solidFill>
                          <a:effectLst/>
                          <a:latin typeface="Arial"/>
                        </a:rPr>
                        <a:t>SDT Booking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00" b="0" i="0" u="none" strike="noStrike">
                          <a:solidFill>
                            <a:srgbClr val="00264A"/>
                          </a:solidFill>
                          <a:effectLst/>
                          <a:latin typeface="Arial"/>
                        </a:rPr>
                        <a:t>Email Activity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US" sz="1000" b="0" i="0" u="none" strike="noStrike">
                          <a:solidFill>
                            <a:srgbClr val="00264A"/>
                          </a:solidFill>
                          <a:effectLst/>
                          <a:latin typeface="Arial"/>
                        </a:rPr>
                        <a:t>Open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1000" b="0" i="0" u="none" strike="noStrike">
                          <a:effectLst/>
                          <a:latin typeface="Arial"/>
                        </a:rPr>
                        <a:t>INC1285226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410">
                <a:tc>
                  <a:txBody>
                    <a:bodyPr/>
                    <a:lstStyle/>
                    <a:p>
                      <a:pPr algn="ctr" rtl="0" fontAlgn="ctr"/>
                      <a:r>
                        <a:rPr lang="en-US" sz="1000" b="0" i="0" u="none" strike="noStrike">
                          <a:solidFill>
                            <a:srgbClr val="00264A"/>
                          </a:solidFill>
                          <a:effectLst/>
                          <a:latin typeface="Arial"/>
                        </a:rPr>
                        <a:t>PRB0045475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00" b="0" i="0" u="none" strike="noStrike">
                          <a:solidFill>
                            <a:srgbClr val="00264A"/>
                          </a:solidFill>
                          <a:effectLst/>
                          <a:latin typeface="Arial"/>
                        </a:rPr>
                        <a:t>SDT Booking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00" b="0" i="0" u="none" strike="noStrike">
                          <a:solidFill>
                            <a:srgbClr val="00264A"/>
                          </a:solidFill>
                          <a:effectLst/>
                          <a:latin typeface="Arial"/>
                        </a:rPr>
                        <a:t>Performance - Connectivity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US" sz="1000" b="0" i="0" u="none" strike="noStrike">
                          <a:solidFill>
                            <a:srgbClr val="000000"/>
                          </a:solidFill>
                          <a:effectLst/>
                          <a:latin typeface="GE inspira pitch"/>
                        </a:rPr>
                        <a:t>Known Error / Pending CA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1000" b="0" i="0" u="none" strike="noStrike" dirty="0">
                          <a:effectLst/>
                          <a:latin typeface="Arial"/>
                        </a:rPr>
                        <a:t>INC1310582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736967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8017393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Actions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15563406"/>
              </p:ext>
            </p:extLst>
          </p:nvPr>
        </p:nvGraphicFramePr>
        <p:xfrm>
          <a:off x="292100" y="1397001"/>
          <a:ext cx="8639249" cy="4290687"/>
        </p:xfrm>
        <a:graphic>
          <a:graphicData uri="http://schemas.openxmlformats.org/drawingml/2006/table">
            <a:tbl>
              <a:tblPr firstRow="1" bandRow="1">
                <a:tableStyleId>{7DF18680-E054-41AD-8BC1-D1AEF772440D}</a:tableStyleId>
              </a:tblPr>
              <a:tblGrid>
                <a:gridCol w="2271366"/>
                <a:gridCol w="1186062"/>
                <a:gridCol w="1082424"/>
                <a:gridCol w="1001820"/>
                <a:gridCol w="800944"/>
                <a:gridCol w="1386936"/>
                <a:gridCol w="909697"/>
              </a:tblGrid>
              <a:tr h="670328">
                <a:tc>
                  <a:txBody>
                    <a:bodyPr/>
                    <a:lstStyle/>
                    <a:p>
                      <a:r>
                        <a:rPr lang="en-US" sz="1050" dirty="0" smtClean="0">
                          <a:latin typeface="Candara" panose="020E0502030303020204" pitchFamily="34" charset="0"/>
                        </a:rPr>
                        <a:t>Action item</a:t>
                      </a:r>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Owner</a:t>
                      </a:r>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Forum</a:t>
                      </a:r>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Expected Closure Date</a:t>
                      </a:r>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Actual Closure Date</a:t>
                      </a:r>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Owner Comment</a:t>
                      </a:r>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Status</a:t>
                      </a:r>
                      <a:endParaRPr lang="en-US" sz="1050" dirty="0">
                        <a:latin typeface="Candara" panose="020E0502030303020204" pitchFamily="34" charset="0"/>
                      </a:endParaRPr>
                    </a:p>
                  </a:txBody>
                  <a:tcPr/>
                </a:tc>
              </a:tr>
              <a:tr h="798009">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baseline="0" dirty="0" smtClean="0">
                          <a:solidFill>
                            <a:schemeClr val="dk1"/>
                          </a:solidFill>
                          <a:effectLst/>
                          <a:latin typeface="Candara" panose="020E0502030303020204" pitchFamily="34" charset="0"/>
                          <a:ea typeface="+mn-ea"/>
                          <a:cs typeface="+mn-cs"/>
                        </a:rPr>
                        <a:t>Mobility Team or tiger team to be formed to resolve all CLICK mobile issues.</a:t>
                      </a:r>
                    </a:p>
                  </a:txBody>
                  <a:tcPr/>
                </a:tc>
                <a:tc>
                  <a:txBody>
                    <a:bodyPr/>
                    <a:lstStyle/>
                    <a:p>
                      <a:r>
                        <a:rPr lang="en-US" sz="1050" dirty="0" smtClean="0">
                          <a:latin typeface="Candara" panose="020E0502030303020204" pitchFamily="34" charset="0"/>
                        </a:rPr>
                        <a:t>Rohit/Gopi</a:t>
                      </a:r>
                      <a:endParaRPr lang="en-US" sz="105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dirty="0" smtClean="0">
                          <a:solidFill>
                            <a:schemeClr val="dk1"/>
                          </a:solidFill>
                          <a:latin typeface="Candara" panose="020E0502030303020204" pitchFamily="34" charset="0"/>
                          <a:ea typeface="+mn-ea"/>
                          <a:cs typeface="+mn-cs"/>
                        </a:rPr>
                        <a:t>Jan’ 17 Workout</a:t>
                      </a:r>
                      <a:endParaRPr lang="en-US" sz="1050" kern="1200" dirty="0">
                        <a:solidFill>
                          <a:schemeClr val="dk1"/>
                        </a:solidFill>
                        <a:latin typeface="Candara" panose="020E0502030303020204" pitchFamily="34" charset="0"/>
                        <a:ea typeface="+mn-ea"/>
                        <a:cs typeface="+mn-cs"/>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dirty="0" smtClean="0">
                          <a:latin typeface="Candara" panose="020E0502030303020204" pitchFamily="34" charset="0"/>
                        </a:rPr>
                        <a:t>TBD</a:t>
                      </a: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endParaRPr lang="en-US" sz="1050" dirty="0" smtClean="0">
                        <a:latin typeface="Candara" panose="020E0502030303020204" pitchFamily="34" charset="0"/>
                      </a:endParaRPr>
                    </a:p>
                  </a:txBody>
                  <a:tcPr/>
                </a:tc>
                <a:tc>
                  <a:txBody>
                    <a:bodyPr/>
                    <a:lstStyle/>
                    <a:p>
                      <a:pPr marL="0" marR="0" lvl="1" indent="0" algn="l" defTabSz="844029" rtl="0" eaLnBrk="1" fontAlgn="auto" latinLnBrk="0" hangingPunct="1">
                        <a:lnSpc>
                          <a:spcPct val="100000"/>
                        </a:lnSpc>
                        <a:spcBef>
                          <a:spcPts val="0"/>
                        </a:spcBef>
                        <a:spcAft>
                          <a:spcPts val="0"/>
                        </a:spcAft>
                        <a:buClrTx/>
                        <a:buSzTx/>
                        <a:buFontTx/>
                        <a:buNone/>
                        <a:tabLst/>
                        <a:defRPr/>
                      </a:pPr>
                      <a:r>
                        <a:rPr lang="en-US" sz="1050" kern="1200" dirty="0" smtClean="0">
                          <a:solidFill>
                            <a:schemeClr val="dk1"/>
                          </a:solidFill>
                          <a:latin typeface="Candara" panose="020E0502030303020204" pitchFamily="34" charset="0"/>
                          <a:ea typeface="+mn-ea"/>
                          <a:cs typeface="+mn-cs"/>
                        </a:rPr>
                        <a:t>Monitoring the debug logs </a:t>
                      </a:r>
                      <a:r>
                        <a:rPr lang="en-US" sz="1050" kern="1200" baseline="0" dirty="0" smtClean="0">
                          <a:solidFill>
                            <a:schemeClr val="dk1"/>
                          </a:solidFill>
                          <a:latin typeface="Candara" panose="020E0502030303020204" pitchFamily="34" charset="0"/>
                          <a:ea typeface="+mn-ea"/>
                          <a:cs typeface="+mn-cs"/>
                        </a:rPr>
                        <a:t> which are activated for 20</a:t>
                      </a:r>
                      <a:r>
                        <a:rPr lang="en-US" sz="1050" kern="1200" dirty="0" smtClean="0">
                          <a:solidFill>
                            <a:schemeClr val="dk1"/>
                          </a:solidFill>
                          <a:latin typeface="Candara" panose="020E0502030303020204" pitchFamily="34" charset="0"/>
                          <a:ea typeface="+mn-ea"/>
                          <a:cs typeface="+mn-cs"/>
                        </a:rPr>
                        <a:t> FE’s in production.</a:t>
                      </a:r>
                      <a:endParaRPr lang="en-US" sz="1050" kern="1200" dirty="0">
                        <a:solidFill>
                          <a:schemeClr val="dk1"/>
                        </a:solidFill>
                        <a:latin typeface="Candara" panose="020E0502030303020204" pitchFamily="34" charset="0"/>
                        <a:ea typeface="+mn-ea"/>
                        <a:cs typeface="+mn-cs"/>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dirty="0" smtClean="0">
                          <a:latin typeface="Candara" panose="020E0502030303020204" pitchFamily="34" charset="0"/>
                        </a:rPr>
                        <a:t>In Progress</a:t>
                      </a:r>
                      <a:endParaRPr lang="en-US" sz="1050" dirty="0">
                        <a:latin typeface="Candara" panose="020E0502030303020204" pitchFamily="34" charset="0"/>
                      </a:endParaRPr>
                    </a:p>
                  </a:txBody>
                  <a:tcPr/>
                </a:tc>
              </a:tr>
              <a:tr h="853837">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baseline="0" dirty="0" smtClean="0">
                          <a:solidFill>
                            <a:schemeClr val="dk1"/>
                          </a:solidFill>
                          <a:effectLst/>
                          <a:latin typeface="Candara" panose="020E0502030303020204" pitchFamily="34" charset="0"/>
                          <a:ea typeface="+mn-ea"/>
                          <a:cs typeface="+mn-cs"/>
                        </a:rPr>
                        <a:t>Performance issues: SDT Booking and Architecture Assessment.</a:t>
                      </a:r>
                    </a:p>
                  </a:txBody>
                  <a:tcPr/>
                </a:tc>
                <a:tc>
                  <a:txBody>
                    <a:bodyPr/>
                    <a:lstStyle/>
                    <a:p>
                      <a:r>
                        <a:rPr lang="en-US" sz="1050" dirty="0" smtClean="0">
                          <a:latin typeface="Candara" panose="020E0502030303020204" pitchFamily="34" charset="0"/>
                        </a:rPr>
                        <a:t>Hita/Andrey/Urmila/Chandra</a:t>
                      </a:r>
                      <a:endParaRPr lang="en-US" sz="105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dirty="0" smtClean="0">
                          <a:solidFill>
                            <a:schemeClr val="dk1"/>
                          </a:solidFill>
                          <a:latin typeface="Candara" panose="020E0502030303020204" pitchFamily="34" charset="0"/>
                          <a:ea typeface="+mn-ea"/>
                          <a:cs typeface="+mn-cs"/>
                        </a:rPr>
                        <a:t>Jan’ 17 Workout</a:t>
                      </a:r>
                      <a:endParaRPr lang="en-US" sz="1050" kern="1200" dirty="0">
                        <a:solidFill>
                          <a:schemeClr val="dk1"/>
                        </a:solidFill>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28-Feb-2017</a:t>
                      </a:r>
                      <a:endParaRPr lang="en-US" sz="1050" dirty="0">
                        <a:latin typeface="Candara" panose="020E0502030303020204" pitchFamily="34" charset="0"/>
                      </a:endParaRPr>
                    </a:p>
                  </a:txBody>
                  <a:tcPr/>
                </a:tc>
                <a:tc>
                  <a:txBody>
                    <a:bodyPr/>
                    <a:lstStyle/>
                    <a:p>
                      <a:endParaRPr lang="en-US" sz="1050" dirty="0">
                        <a:latin typeface="Candara" panose="020E0502030303020204" pitchFamily="34" charset="0"/>
                      </a:endParaRPr>
                    </a:p>
                  </a:txBody>
                  <a:tcPr/>
                </a:tc>
                <a:tc>
                  <a:txBody>
                    <a:bodyPr/>
                    <a:lstStyle/>
                    <a:p>
                      <a:pPr marL="0" marR="0" lvl="1" indent="0" algn="l" defTabSz="844029" rtl="0" eaLnBrk="1" fontAlgn="auto" latinLnBrk="0" hangingPunct="1">
                        <a:lnSpc>
                          <a:spcPct val="100000"/>
                        </a:lnSpc>
                        <a:spcBef>
                          <a:spcPts val="0"/>
                        </a:spcBef>
                        <a:spcAft>
                          <a:spcPts val="0"/>
                        </a:spcAft>
                        <a:buClrTx/>
                        <a:buSzTx/>
                        <a:buFontTx/>
                        <a:buNone/>
                        <a:tabLst/>
                        <a:defRPr/>
                      </a:pPr>
                      <a:r>
                        <a:rPr lang="en-US" sz="1050" kern="1200" dirty="0" smtClean="0">
                          <a:solidFill>
                            <a:srgbClr val="000000"/>
                          </a:solidFill>
                          <a:latin typeface="Candara" panose="020E0502030303020204" pitchFamily="34" charset="0"/>
                          <a:ea typeface="+mn-ea"/>
                          <a:cs typeface="+mn-cs"/>
                        </a:rPr>
                        <a:t>Andrey came up with one more new analysis. Implemented 2 ideas in CRP</a:t>
                      </a: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dirty="0" smtClean="0">
                          <a:latin typeface="Candara" panose="020E0502030303020204" pitchFamily="34" charset="0"/>
                        </a:rPr>
                        <a:t>In</a:t>
                      </a:r>
                      <a:r>
                        <a:rPr lang="en-US" sz="1050" baseline="0" dirty="0" smtClean="0">
                          <a:latin typeface="Candara" panose="020E0502030303020204" pitchFamily="34" charset="0"/>
                        </a:rPr>
                        <a:t> Progress</a:t>
                      </a:r>
                      <a:endParaRPr lang="en-US" sz="1050" dirty="0" smtClean="0">
                        <a:latin typeface="Candara" panose="020E0502030303020204" pitchFamily="34" charset="0"/>
                      </a:endParaRPr>
                    </a:p>
                    <a:p>
                      <a:endParaRPr lang="en-US" sz="1050" dirty="0">
                        <a:latin typeface="Candara" panose="020E0502030303020204" pitchFamily="34" charset="0"/>
                      </a:endParaRPr>
                    </a:p>
                  </a:txBody>
                  <a:tcPr/>
                </a:tc>
              </a:tr>
              <a:tr h="446885">
                <a:tc>
                  <a:txBody>
                    <a:bodyPr/>
                    <a:lstStyle/>
                    <a:p>
                      <a:r>
                        <a:rPr lang="en-US" sz="1050" kern="1200" baseline="0" dirty="0" smtClean="0">
                          <a:solidFill>
                            <a:schemeClr val="dk1"/>
                          </a:solidFill>
                          <a:effectLst/>
                          <a:latin typeface="Candara" panose="020E0502030303020204" pitchFamily="34" charset="0"/>
                          <a:ea typeface="+mn-ea"/>
                          <a:cs typeface="+mn-cs"/>
                        </a:rPr>
                        <a:t>Ownership on Tickets/Process adherence(Agile Mechanism)</a:t>
                      </a:r>
                      <a:endParaRPr lang="en-US" sz="1050" kern="1200" baseline="0" dirty="0">
                        <a:solidFill>
                          <a:schemeClr val="dk1"/>
                        </a:solidFill>
                        <a:effectLst/>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Suvarna/Sathyaraj</a:t>
                      </a:r>
                      <a:endParaRPr lang="en-US" sz="105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dirty="0" smtClean="0">
                          <a:solidFill>
                            <a:schemeClr val="dk1"/>
                          </a:solidFill>
                          <a:latin typeface="Candara" panose="020E0502030303020204" pitchFamily="34" charset="0"/>
                          <a:ea typeface="+mn-ea"/>
                          <a:cs typeface="+mn-cs"/>
                        </a:rPr>
                        <a:t>Jan’ 17 Workout</a:t>
                      </a:r>
                      <a:endParaRPr lang="en-US" sz="1050" kern="1200" dirty="0">
                        <a:solidFill>
                          <a:schemeClr val="dk1"/>
                        </a:solidFill>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Ongoing</a:t>
                      </a:r>
                      <a:endParaRPr lang="en-US" sz="1050" dirty="0">
                        <a:latin typeface="Candara" panose="020E0502030303020204" pitchFamily="34" charset="0"/>
                      </a:endParaRPr>
                    </a:p>
                  </a:txBody>
                  <a:tcPr/>
                </a:tc>
                <a:tc>
                  <a:txBody>
                    <a:bodyPr/>
                    <a:lstStyle/>
                    <a:p>
                      <a:endParaRPr lang="en-US" sz="1050" dirty="0">
                        <a:latin typeface="Candara" panose="020E0502030303020204" pitchFamily="34" charset="0"/>
                      </a:endParaRPr>
                    </a:p>
                  </a:txBody>
                  <a:tcPr/>
                </a:tc>
                <a:tc>
                  <a:txBody>
                    <a:bodyPr/>
                    <a:lstStyle/>
                    <a:p>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In Progress</a:t>
                      </a:r>
                      <a:endParaRPr lang="en-US" sz="1050" dirty="0">
                        <a:latin typeface="Candara" panose="020E0502030303020204" pitchFamily="34" charset="0"/>
                      </a:endParaRPr>
                    </a:p>
                  </a:txBody>
                  <a:tcPr/>
                </a:tc>
              </a:tr>
              <a:tr h="619628">
                <a:tc>
                  <a:txBody>
                    <a:bodyPr/>
                    <a:lstStyle/>
                    <a:p>
                      <a:pPr marL="0" algn="l" defTabSz="844029" rtl="0" eaLnBrk="1" latinLnBrk="0" hangingPunct="1"/>
                      <a:r>
                        <a:rPr lang="en-US" sz="1050" kern="1200" baseline="0" dirty="0" smtClean="0">
                          <a:solidFill>
                            <a:schemeClr val="dk1"/>
                          </a:solidFill>
                          <a:effectLst/>
                          <a:latin typeface="Candara" panose="020E0502030303020204" pitchFamily="34" charset="0"/>
                          <a:ea typeface="+mn-ea"/>
                          <a:cs typeface="+mn-cs"/>
                        </a:rPr>
                        <a:t>GEHC to check and confirm on L1 support - on call support</a:t>
                      </a:r>
                      <a:endParaRPr lang="en-US" sz="1050" kern="1200" baseline="0" dirty="0">
                        <a:solidFill>
                          <a:schemeClr val="dk1"/>
                        </a:solidFill>
                        <a:effectLst/>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Chandra/CG </a:t>
                      </a:r>
                      <a:endParaRPr lang="en-US" sz="105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dirty="0" smtClean="0">
                          <a:solidFill>
                            <a:schemeClr val="dk1"/>
                          </a:solidFill>
                          <a:latin typeface="Candara" panose="020E0502030303020204" pitchFamily="34" charset="0"/>
                          <a:ea typeface="+mn-ea"/>
                          <a:cs typeface="+mn-cs"/>
                        </a:rPr>
                        <a:t>Jan’ 17 Workout</a:t>
                      </a:r>
                      <a:endParaRPr lang="en-US" sz="1050" kern="1200" dirty="0">
                        <a:solidFill>
                          <a:schemeClr val="dk1"/>
                        </a:solidFill>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TBD</a:t>
                      </a:r>
                      <a:endParaRPr lang="en-US" sz="1050" dirty="0">
                        <a:latin typeface="Candara" panose="020E0502030303020204" pitchFamily="34" charset="0"/>
                      </a:endParaRPr>
                    </a:p>
                  </a:txBody>
                  <a:tcPr/>
                </a:tc>
                <a:tc>
                  <a:txBody>
                    <a:bodyPr/>
                    <a:lstStyle/>
                    <a:p>
                      <a:endParaRPr lang="en-US" sz="1050" dirty="0">
                        <a:latin typeface="Candara" panose="020E0502030303020204" pitchFamily="34" charset="0"/>
                      </a:endParaRPr>
                    </a:p>
                  </a:txBody>
                  <a:tcPr/>
                </a:tc>
                <a:tc>
                  <a:txBody>
                    <a:bodyPr/>
                    <a:lstStyle/>
                    <a:p>
                      <a:pPr marL="0" algn="l" defTabSz="844029" rtl="0" eaLnBrk="1" latinLnBrk="0" hangingPunct="1"/>
                      <a:r>
                        <a:rPr lang="en-US" sz="1050" kern="1200" dirty="0" smtClean="0">
                          <a:solidFill>
                            <a:srgbClr val="000000"/>
                          </a:solidFill>
                          <a:latin typeface="Candara" panose="020E0502030303020204" pitchFamily="34" charset="0"/>
                          <a:ea typeface="+mn-ea"/>
                          <a:cs typeface="+mn-cs"/>
                        </a:rPr>
                        <a:t>No services available in ServiceNow tool. Need to look for a workaround.</a:t>
                      </a:r>
                      <a:endParaRPr lang="en-US" sz="1050" kern="1200" dirty="0">
                        <a:solidFill>
                          <a:srgbClr val="000000"/>
                        </a:solidFill>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In Progress</a:t>
                      </a:r>
                      <a:endParaRPr lang="en-US" sz="1050" dirty="0">
                        <a:latin typeface="Candara" panose="020E0502030303020204" pitchFamily="34" charset="0"/>
                      </a:endParaRPr>
                    </a:p>
                  </a:txBody>
                  <a:tcPr/>
                </a:tc>
              </a:tr>
              <a:tr h="752405">
                <a:tc>
                  <a:txBody>
                    <a:bodyPr/>
                    <a:lstStyle/>
                    <a:p>
                      <a:pPr marL="0" algn="l" defTabSz="844029" rtl="0" eaLnBrk="1" latinLnBrk="0" hangingPunct="1"/>
                      <a:r>
                        <a:rPr lang="en-US" sz="1050" kern="1200" baseline="0" dirty="0" smtClean="0">
                          <a:solidFill>
                            <a:schemeClr val="dk1"/>
                          </a:solidFill>
                          <a:effectLst/>
                          <a:latin typeface="Candara" panose="020E0502030303020204" pitchFamily="34" charset="0"/>
                          <a:ea typeface="+mn-ea"/>
                          <a:cs typeface="+mn-cs"/>
                        </a:rPr>
                        <a:t>CLICK DB access for CG team GE to setup a separate call to discuss </a:t>
                      </a:r>
                      <a:endParaRPr lang="en-US" sz="1050" kern="1200" baseline="0" dirty="0">
                        <a:solidFill>
                          <a:schemeClr val="dk1"/>
                        </a:solidFill>
                        <a:effectLst/>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Chandra</a:t>
                      </a:r>
                      <a:endParaRPr lang="en-US" sz="105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dirty="0" smtClean="0">
                          <a:solidFill>
                            <a:schemeClr val="dk1"/>
                          </a:solidFill>
                          <a:latin typeface="Candara" panose="020E0502030303020204" pitchFamily="34" charset="0"/>
                          <a:ea typeface="+mn-ea"/>
                          <a:cs typeface="+mn-cs"/>
                        </a:rPr>
                        <a:t>WSR meeting</a:t>
                      </a:r>
                      <a:endParaRPr lang="en-US" sz="1050" kern="1200" dirty="0">
                        <a:solidFill>
                          <a:schemeClr val="dk1"/>
                        </a:solidFill>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TBD</a:t>
                      </a:r>
                      <a:endParaRPr lang="en-US" sz="1050" dirty="0">
                        <a:latin typeface="Candara" panose="020E0502030303020204" pitchFamily="34" charset="0"/>
                      </a:endParaRPr>
                    </a:p>
                  </a:txBody>
                  <a:tcPr/>
                </a:tc>
                <a:tc>
                  <a:txBody>
                    <a:bodyPr/>
                    <a:lstStyle/>
                    <a:p>
                      <a:endParaRPr lang="en-US" sz="1050" dirty="0">
                        <a:latin typeface="Candara" panose="020E0502030303020204" pitchFamily="34" charset="0"/>
                      </a:endParaRPr>
                    </a:p>
                  </a:txBody>
                  <a:tcPr/>
                </a:tc>
                <a:tc>
                  <a:txBody>
                    <a:bodyPr/>
                    <a:lstStyle/>
                    <a:p>
                      <a:r>
                        <a:rPr lang="en-US" sz="1050" kern="1200" dirty="0" smtClean="0">
                          <a:solidFill>
                            <a:schemeClr val="dk1"/>
                          </a:solidFill>
                          <a:latin typeface="Candara" panose="020E0502030303020204" pitchFamily="34" charset="0"/>
                          <a:ea typeface="+mn-ea"/>
                          <a:cs typeface="+mn-cs"/>
                        </a:rPr>
                        <a:t>Trying to leverage Trace DB (</a:t>
                      </a:r>
                      <a:r>
                        <a:rPr lang="en-US" sz="1050" kern="1200" dirty="0" err="1" smtClean="0">
                          <a:solidFill>
                            <a:schemeClr val="dk1"/>
                          </a:solidFill>
                          <a:latin typeface="Candara" panose="020E0502030303020204" pitchFamily="34" charset="0"/>
                          <a:ea typeface="+mn-ea"/>
                          <a:cs typeface="+mn-cs"/>
                        </a:rPr>
                        <a:t>Hansraj</a:t>
                      </a:r>
                      <a:r>
                        <a:rPr lang="en-US" sz="1050" kern="1200" dirty="0" smtClean="0">
                          <a:solidFill>
                            <a:schemeClr val="dk1"/>
                          </a:solidFill>
                          <a:latin typeface="Candara" panose="020E0502030303020204" pitchFamily="34" charset="0"/>
                          <a:ea typeface="+mn-ea"/>
                          <a:cs typeface="+mn-cs"/>
                        </a:rPr>
                        <a:t> &amp; team) for backup DB setup</a:t>
                      </a:r>
                      <a:endParaRPr lang="en-US" sz="1050" kern="1200" dirty="0">
                        <a:solidFill>
                          <a:schemeClr val="dk1"/>
                        </a:solidFill>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In Progress</a:t>
                      </a:r>
                      <a:endParaRPr lang="en-US" sz="1050" dirty="0">
                        <a:latin typeface="Candara" panose="020E0502030303020204" pitchFamily="34" charset="0"/>
                      </a:endParaRPr>
                    </a:p>
                  </a:txBody>
                  <a:tcPr/>
                </a:tc>
              </a:tr>
            </a:tbl>
          </a:graphicData>
        </a:graphic>
      </p:graphicFrame>
    </p:spTree>
    <p:extLst>
      <p:ext uri="{BB962C8B-B14F-4D97-AF65-F5344CB8AC3E}">
        <p14:creationId xmlns:p14="http://schemas.microsoft.com/office/powerpoint/2010/main" val="571836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399" y="1555618"/>
            <a:ext cx="4197927" cy="2690851"/>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4" name="Rounded Rectangle 3"/>
          <p:cNvSpPr/>
          <p:nvPr/>
        </p:nvSpPr>
        <p:spPr>
          <a:xfrm>
            <a:off x="342900" y="1350830"/>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5" name="Rectangle 4"/>
          <p:cNvSpPr/>
          <p:nvPr/>
        </p:nvSpPr>
        <p:spPr>
          <a:xfrm>
            <a:off x="4566310" y="1555680"/>
            <a:ext cx="4419600" cy="2690789"/>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6" name="Rounded Rectangle 5"/>
          <p:cNvSpPr/>
          <p:nvPr/>
        </p:nvSpPr>
        <p:spPr>
          <a:xfrm>
            <a:off x="4756810" y="1349618"/>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0" name="TextBox 9"/>
          <p:cNvSpPr txBox="1"/>
          <p:nvPr/>
        </p:nvSpPr>
        <p:spPr>
          <a:xfrm>
            <a:off x="629538" y="1367376"/>
            <a:ext cx="2499402"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Health of the Engagement</a:t>
            </a:r>
            <a:endParaRPr lang="en-US" sz="1600" b="1" dirty="0">
              <a:solidFill>
                <a:schemeClr val="bg1"/>
              </a:solidFill>
              <a:latin typeface="Candara" panose="020E0502030303020204" pitchFamily="34" charset="0"/>
            </a:endParaRPr>
          </a:p>
        </p:txBody>
      </p:sp>
      <p:sp>
        <p:nvSpPr>
          <p:cNvPr id="11" name="TextBox 10"/>
          <p:cNvSpPr txBox="1"/>
          <p:nvPr/>
        </p:nvSpPr>
        <p:spPr>
          <a:xfrm>
            <a:off x="5742645" y="1408941"/>
            <a:ext cx="1087157"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Highlights</a:t>
            </a:r>
            <a:endParaRPr lang="en-US" sz="1600" b="1" dirty="0">
              <a:solidFill>
                <a:schemeClr val="bg1"/>
              </a:solidFill>
              <a:latin typeface="Candara" panose="020E0502030303020204" pitchFamily="34" charset="0"/>
            </a:endParaRPr>
          </a:p>
        </p:txBody>
      </p:sp>
      <p:sp>
        <p:nvSpPr>
          <p:cNvPr id="12" name="Rectangle 11"/>
          <p:cNvSpPr/>
          <p:nvPr/>
        </p:nvSpPr>
        <p:spPr>
          <a:xfrm>
            <a:off x="4613709" y="4740070"/>
            <a:ext cx="4372201" cy="152508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3" name="Rounded Rectangle 12"/>
          <p:cNvSpPr/>
          <p:nvPr/>
        </p:nvSpPr>
        <p:spPr>
          <a:xfrm>
            <a:off x="4979124" y="4464372"/>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4" name="TextBox 13"/>
          <p:cNvSpPr txBox="1"/>
          <p:nvPr/>
        </p:nvSpPr>
        <p:spPr>
          <a:xfrm>
            <a:off x="5796967" y="4523695"/>
            <a:ext cx="1316386"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Help Needed</a:t>
            </a:r>
            <a:endParaRPr lang="en-US" sz="1600" b="1" dirty="0">
              <a:solidFill>
                <a:schemeClr val="bg1"/>
              </a:solidFill>
              <a:latin typeface="Candara" panose="020E0502030303020204" pitchFamily="34" charset="0"/>
            </a:endParaRPr>
          </a:p>
        </p:txBody>
      </p:sp>
      <p:sp>
        <p:nvSpPr>
          <p:cNvPr id="15" name="TextBox 14"/>
          <p:cNvSpPr txBox="1"/>
          <p:nvPr/>
        </p:nvSpPr>
        <p:spPr>
          <a:xfrm>
            <a:off x="4613709" y="4893478"/>
            <a:ext cx="4372201" cy="1384995"/>
          </a:xfrm>
          <a:prstGeom prst="rect">
            <a:avLst/>
          </a:prstGeom>
          <a:noFill/>
        </p:spPr>
        <p:txBody>
          <a:bodyPr wrap="square" rtlCol="0">
            <a:spAutoFit/>
          </a:bodyPr>
          <a:lstStyle/>
          <a:p>
            <a:endParaRPr lang="en-US" sz="1200" dirty="0">
              <a:latin typeface="Candara" panose="020E0502030303020204" pitchFamily="34" charset="0"/>
            </a:endParaRPr>
          </a:p>
          <a:p>
            <a:pPr marL="171450" indent="-171450">
              <a:buFont typeface="Wingdings" panose="05000000000000000000" pitchFamily="2" charset="2"/>
              <a:buChar char="Ø"/>
            </a:pPr>
            <a:r>
              <a:rPr lang="en-US" sz="1200" dirty="0" smtClean="0">
                <a:latin typeface="Candara" panose="020E0502030303020204" pitchFamily="34" charset="0"/>
              </a:rPr>
              <a:t>Need </a:t>
            </a:r>
            <a:r>
              <a:rPr lang="en-US" sz="1200" dirty="0">
                <a:latin typeface="Candara" panose="020E0502030303020204" pitchFamily="34" charset="0"/>
              </a:rPr>
              <a:t>resolution to infrastructure related </a:t>
            </a:r>
            <a:r>
              <a:rPr lang="en-US" sz="1200" dirty="0" smtClean="0">
                <a:latin typeface="Candara" panose="020E0502030303020204" pitchFamily="34" charset="0"/>
              </a:rPr>
              <a:t>queries and common forum to resolve - </a:t>
            </a:r>
            <a:r>
              <a:rPr lang="en-US" sz="1200" b="1" dirty="0" smtClean="0">
                <a:latin typeface="Candara" panose="020E0502030303020204" pitchFamily="34" charset="0"/>
              </a:rPr>
              <a:t>Chandra</a:t>
            </a:r>
            <a:endParaRPr lang="en-US" sz="1200" b="1" dirty="0">
              <a:latin typeface="Candara" panose="020E0502030303020204" pitchFamily="34" charset="0"/>
            </a:endParaRPr>
          </a:p>
          <a:p>
            <a:pPr marL="171450" indent="-171450">
              <a:buFont typeface="Wingdings" panose="05000000000000000000" pitchFamily="2" charset="2"/>
              <a:buChar char="Ø"/>
            </a:pPr>
            <a:r>
              <a:rPr lang="en-US" sz="1200" dirty="0" smtClean="0">
                <a:latin typeface="Candara" panose="020E0502030303020204" pitchFamily="34" charset="0"/>
              </a:rPr>
              <a:t>Need </a:t>
            </a:r>
            <a:r>
              <a:rPr lang="en-US" sz="1200" dirty="0">
                <a:latin typeface="Candara" panose="020E0502030303020204" pitchFamily="34" charset="0"/>
              </a:rPr>
              <a:t>support on performance related  issues on CLICK </a:t>
            </a:r>
            <a:r>
              <a:rPr lang="en-US" sz="1200" dirty="0" smtClean="0">
                <a:latin typeface="Candara" panose="020E0502030303020204" pitchFamily="34" charset="0"/>
              </a:rPr>
              <a:t>side –</a:t>
            </a:r>
            <a:r>
              <a:rPr lang="en-US" sz="1200" b="1" dirty="0" smtClean="0">
                <a:latin typeface="Candara" panose="020E0502030303020204" pitchFamily="34" charset="0"/>
              </a:rPr>
              <a:t> Urmila</a:t>
            </a:r>
            <a:endParaRPr lang="en-US" sz="1200" dirty="0">
              <a:latin typeface="Candara" panose="020E0502030303020204" pitchFamily="34" charset="0"/>
            </a:endParaRPr>
          </a:p>
          <a:p>
            <a:endParaRPr lang="en-US" sz="1200" dirty="0" smtClean="0">
              <a:latin typeface="Candara" panose="020E0502030303020204" pitchFamily="34" charset="0"/>
            </a:endParaRPr>
          </a:p>
          <a:p>
            <a:endParaRPr lang="en-US" sz="1200" dirty="0">
              <a:latin typeface="Candara" panose="020E0502030303020204" pitchFamily="34" charset="0"/>
            </a:endParaRPr>
          </a:p>
        </p:txBody>
      </p:sp>
      <p:sp>
        <p:nvSpPr>
          <p:cNvPr id="16" name="Title 1"/>
          <p:cNvSpPr txBox="1">
            <a:spLocks/>
          </p:cNvSpPr>
          <p:nvPr/>
        </p:nvSpPr>
        <p:spPr>
          <a:xfrm>
            <a:off x="152403" y="152401"/>
            <a:ext cx="9143999" cy="1002135"/>
          </a:xfrm>
          <a:prstGeom prst="rect">
            <a:avLst/>
          </a:prstGeom>
        </p:spPr>
        <p:txBody>
          <a:bodyPr vert="horz" lIns="297529" tIns="33059" rIns="165294" bIns="33059" rtlCol="0" anchor="ctr">
            <a:noAutofit/>
          </a:bodyPr>
          <a:lst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a:lstStyle>
          <a:p>
            <a:r>
              <a:rPr lang="en-US" dirty="0" smtClean="0"/>
              <a:t>Weekly Snapshot – 03/30/17</a:t>
            </a:r>
            <a:endParaRPr lang="en-US" dirty="0"/>
          </a:p>
        </p:txBody>
      </p:sp>
      <p:sp>
        <p:nvSpPr>
          <p:cNvPr id="17" name="Rectangle 16"/>
          <p:cNvSpPr/>
          <p:nvPr/>
        </p:nvSpPr>
        <p:spPr>
          <a:xfrm>
            <a:off x="213014" y="4740071"/>
            <a:ext cx="4231986" cy="152508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8" name="Rounded Rectangle 17"/>
          <p:cNvSpPr/>
          <p:nvPr/>
        </p:nvSpPr>
        <p:spPr>
          <a:xfrm>
            <a:off x="403513" y="4489771"/>
            <a:ext cx="3156719" cy="468787"/>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9" name="TextBox 18"/>
          <p:cNvSpPr txBox="1"/>
          <p:nvPr/>
        </p:nvSpPr>
        <p:spPr>
          <a:xfrm>
            <a:off x="213014" y="4892754"/>
            <a:ext cx="4137312" cy="830997"/>
          </a:xfrm>
          <a:prstGeom prst="rect">
            <a:avLst/>
          </a:prstGeom>
          <a:noFill/>
        </p:spPr>
        <p:txBody>
          <a:bodyPr wrap="square" rtlCol="0">
            <a:spAutoFit/>
          </a:bodyPr>
          <a:lstStyle/>
          <a:p>
            <a:pPr marL="171450" indent="-171450">
              <a:buFont typeface="Wingdings" panose="05000000000000000000" pitchFamily="2" charset="2"/>
              <a:buChar char="Ø"/>
            </a:pPr>
            <a:endParaRPr lang="en-US" sz="1200" dirty="0">
              <a:latin typeface="Candara" panose="020E0502030303020204" pitchFamily="34" charset="0"/>
            </a:endParaRPr>
          </a:p>
          <a:p>
            <a:pPr marL="171450" indent="-171450">
              <a:buFont typeface="Wingdings" panose="05000000000000000000" pitchFamily="2" charset="2"/>
              <a:buChar char="Ø"/>
            </a:pPr>
            <a:r>
              <a:rPr lang="en-US" sz="1200" dirty="0">
                <a:latin typeface="Candara" panose="020E0502030303020204" pitchFamily="34" charset="0"/>
              </a:rPr>
              <a:t>Without the CLICK environment(Server) details its difficult  to understand the data flow from CLICK mobile to CLICK SO(Service Optimization) </a:t>
            </a:r>
            <a:r>
              <a:rPr lang="en-US" sz="1200" dirty="0" smtClean="0">
                <a:latin typeface="Candara" panose="020E0502030303020204" pitchFamily="34" charset="0"/>
              </a:rPr>
              <a:t>servers</a:t>
            </a:r>
            <a:r>
              <a:rPr lang="en-US" sz="1200" dirty="0">
                <a:latin typeface="Candara" panose="020E0502030303020204" pitchFamily="34" charset="0"/>
              </a:rPr>
              <a:t> </a:t>
            </a:r>
            <a:r>
              <a:rPr lang="en-US" sz="1200" dirty="0" smtClean="0">
                <a:latin typeface="Candara" panose="020E0502030303020204" pitchFamily="34" charset="0"/>
              </a:rPr>
              <a:t>- </a:t>
            </a:r>
            <a:r>
              <a:rPr lang="en-US" sz="1200" b="1" dirty="0" smtClean="0">
                <a:latin typeface="Candara" panose="020E0502030303020204" pitchFamily="34" charset="0"/>
              </a:rPr>
              <a:t>Rohit/Chandra</a:t>
            </a:r>
            <a:endParaRPr lang="en-US" sz="1200" b="1" dirty="0">
              <a:latin typeface="Candara" panose="020E0502030303020204" pitchFamily="34" charset="0"/>
            </a:endParaRPr>
          </a:p>
        </p:txBody>
      </p:sp>
      <p:sp>
        <p:nvSpPr>
          <p:cNvPr id="20" name="TextBox 19"/>
          <p:cNvSpPr txBox="1"/>
          <p:nvPr/>
        </p:nvSpPr>
        <p:spPr>
          <a:xfrm>
            <a:off x="768986" y="4549095"/>
            <a:ext cx="2381150" cy="338554"/>
          </a:xfrm>
          <a:prstGeom prst="rect">
            <a:avLst/>
          </a:prstGeom>
          <a:noFill/>
        </p:spPr>
        <p:txBody>
          <a:bodyPr wrap="square">
            <a:spAutoFit/>
          </a:bodyPr>
          <a:lstStyle/>
          <a:p>
            <a:pPr algn="ctr">
              <a:defRPr/>
            </a:pPr>
            <a:r>
              <a:rPr lang="en-US" sz="1600" b="1" dirty="0" smtClean="0">
                <a:solidFill>
                  <a:schemeClr val="bg1"/>
                </a:solidFill>
                <a:latin typeface="Candara" panose="020E0502030303020204" pitchFamily="34" charset="0"/>
              </a:rPr>
              <a:t>Risk / Issues / Challenges</a:t>
            </a:r>
            <a:endParaRPr lang="en-US" sz="1600" b="1" dirty="0">
              <a:solidFill>
                <a:schemeClr val="bg1"/>
              </a:solidFill>
              <a:latin typeface="Candara" panose="020E0502030303020204" pitchFamily="34" charset="0"/>
            </a:endParaRPr>
          </a:p>
        </p:txBody>
      </p:sp>
      <p:sp>
        <p:nvSpPr>
          <p:cNvPr id="2" name="Rectangle 1"/>
          <p:cNvSpPr/>
          <p:nvPr/>
        </p:nvSpPr>
        <p:spPr>
          <a:xfrm>
            <a:off x="1290088" y="2614190"/>
            <a:ext cx="1721922" cy="573706"/>
          </a:xfrm>
          <a:prstGeom prst="rect">
            <a:avLst/>
          </a:prstGeom>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b="1" dirty="0" smtClean="0">
                <a:solidFill>
                  <a:schemeClr val="tx2">
                    <a:lumMod val="50000"/>
                  </a:schemeClr>
                </a:solidFill>
              </a:rPr>
              <a:t>GREEN</a:t>
            </a:r>
          </a:p>
        </p:txBody>
      </p:sp>
      <p:sp>
        <p:nvSpPr>
          <p:cNvPr id="21" name="TextBox 20"/>
          <p:cNvSpPr txBox="1"/>
          <p:nvPr/>
        </p:nvSpPr>
        <p:spPr>
          <a:xfrm>
            <a:off x="4566310" y="1784256"/>
            <a:ext cx="4419600" cy="2331407"/>
          </a:xfrm>
          <a:prstGeom prst="rect">
            <a:avLst/>
          </a:prstGeom>
          <a:noFill/>
        </p:spPr>
        <p:txBody>
          <a:bodyPr wrap="square" rtlCol="0">
            <a:spAutoFit/>
          </a:bodyPr>
          <a:lstStyle/>
          <a:p>
            <a:pPr marL="285750" indent="-285750">
              <a:buFont typeface="Wingdings" panose="05000000000000000000" pitchFamily="2" charset="2"/>
              <a:buChar char="Ø"/>
            </a:pPr>
            <a:endParaRPr lang="en-US" sz="900" dirty="0" smtClean="0">
              <a:latin typeface="Candara" panose="020E0502030303020204" pitchFamily="34" charset="0"/>
            </a:endParaRPr>
          </a:p>
          <a:p>
            <a:pPr marL="285750" lvl="1" indent="-285750">
              <a:buFont typeface="Wingdings" panose="05000000000000000000" pitchFamily="2" charset="2"/>
              <a:buChar char="Ø"/>
              <a:defRPr/>
            </a:pPr>
            <a:r>
              <a:rPr lang="en-US" sz="1250" dirty="0">
                <a:latin typeface="Candara" panose="020E0502030303020204" pitchFamily="34" charset="0"/>
              </a:rPr>
              <a:t>SDT Dev Instance Realignment-SB1 and SB3  e2e Testing Completed</a:t>
            </a:r>
          </a:p>
          <a:p>
            <a:pPr marL="285750" lvl="1" indent="-285750">
              <a:buFont typeface="Wingdings" panose="05000000000000000000" pitchFamily="2" charset="2"/>
              <a:buChar char="Ø"/>
              <a:defRPr/>
            </a:pPr>
            <a:r>
              <a:rPr lang="en-US" sz="1250" dirty="0" smtClean="0">
                <a:latin typeface="Candara" panose="020E0502030303020204" pitchFamily="34" charset="0"/>
              </a:rPr>
              <a:t>Weekly Master data uploaded successfully</a:t>
            </a:r>
          </a:p>
          <a:p>
            <a:pPr marL="285750" lvl="1" indent="-285750">
              <a:buFont typeface="Wingdings" panose="05000000000000000000" pitchFamily="2" charset="2"/>
              <a:buChar char="Ø"/>
              <a:defRPr/>
            </a:pPr>
            <a:r>
              <a:rPr lang="en-US" sz="1250" dirty="0" smtClean="0">
                <a:latin typeface="Candara" panose="020E0502030303020204" pitchFamily="34" charset="0"/>
              </a:rPr>
              <a:t>Code Implementation is completed for User Stories US145 and US134. testing in progress</a:t>
            </a:r>
          </a:p>
          <a:p>
            <a:pPr marL="285750" lvl="1" indent="-285750">
              <a:buFont typeface="Wingdings" panose="05000000000000000000" pitchFamily="2" charset="2"/>
              <a:buChar char="Ø"/>
              <a:defRPr/>
            </a:pPr>
            <a:r>
              <a:rPr lang="en-US" sz="1250" dirty="0" smtClean="0">
                <a:latin typeface="Candara" panose="020E0502030303020204" pitchFamily="34" charset="0"/>
              </a:rPr>
              <a:t>Performance Optimization: SB3 - Index created in Structure tool</a:t>
            </a:r>
          </a:p>
          <a:p>
            <a:pPr marL="0" lvl="1">
              <a:defRPr/>
            </a:pPr>
            <a:endParaRPr lang="en-US" sz="1250" dirty="0" smtClean="0">
              <a:latin typeface="Candara" panose="020E0502030303020204" pitchFamily="34" charset="0"/>
            </a:endParaRPr>
          </a:p>
          <a:p>
            <a:pPr marL="0" lvl="1">
              <a:defRPr/>
            </a:pPr>
            <a:endParaRPr lang="en-US" sz="1250" dirty="0" smtClean="0">
              <a:latin typeface="Candara" panose="020E0502030303020204" pitchFamily="34" charset="0"/>
            </a:endParaRPr>
          </a:p>
          <a:p>
            <a:pPr marL="0" lvl="1">
              <a:defRPr/>
            </a:pPr>
            <a:endParaRPr lang="en-US" sz="1200" dirty="0" smtClean="0">
              <a:latin typeface="Candara" panose="020E0502030303020204" pitchFamily="34" charset="0"/>
            </a:endParaRPr>
          </a:p>
          <a:p>
            <a:pPr marL="0" lvl="1">
              <a:defRPr/>
            </a:pPr>
            <a:endParaRPr lang="en-US" sz="1200" dirty="0" smtClean="0">
              <a:latin typeface="Candara" panose="020E0502030303020204" pitchFamily="34" charset="0"/>
            </a:endParaRPr>
          </a:p>
        </p:txBody>
      </p:sp>
    </p:spTree>
    <p:extLst>
      <p:ext uri="{BB962C8B-B14F-4D97-AF65-F5344CB8AC3E}">
        <p14:creationId xmlns:p14="http://schemas.microsoft.com/office/powerpoint/2010/main" val="4158573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Area Updates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917745343"/>
              </p:ext>
            </p:extLst>
          </p:nvPr>
        </p:nvGraphicFramePr>
        <p:xfrm>
          <a:off x="273134" y="1417842"/>
          <a:ext cx="8583789" cy="4384699"/>
        </p:xfrm>
        <a:graphic>
          <a:graphicData uri="http://schemas.openxmlformats.org/drawingml/2006/table">
            <a:tbl>
              <a:tblPr firstRow="1" bandRow="1">
                <a:tableStyleId>{7DF18680-E054-41AD-8BC1-D1AEF772440D}</a:tableStyleId>
              </a:tblPr>
              <a:tblGrid>
                <a:gridCol w="2489605"/>
                <a:gridCol w="796400"/>
                <a:gridCol w="1258079"/>
                <a:gridCol w="4039705"/>
              </a:tblGrid>
              <a:tr h="285970">
                <a:tc>
                  <a:txBody>
                    <a:bodyPr/>
                    <a:lstStyle/>
                    <a:p>
                      <a:r>
                        <a:rPr lang="en-US" sz="1200" dirty="0" smtClean="0"/>
                        <a:t>Focus Areas</a:t>
                      </a:r>
                      <a:endParaRPr lang="en-US" sz="1200" dirty="0"/>
                    </a:p>
                  </a:txBody>
                  <a:tcPr/>
                </a:tc>
                <a:tc>
                  <a:txBody>
                    <a:bodyPr/>
                    <a:lstStyle/>
                    <a:p>
                      <a:r>
                        <a:rPr lang="en-US" sz="1200" dirty="0" smtClean="0"/>
                        <a:t>Owner</a:t>
                      </a:r>
                      <a:endParaRPr lang="en-US" sz="1200" dirty="0"/>
                    </a:p>
                  </a:txBody>
                  <a:tcPr/>
                </a:tc>
                <a:tc>
                  <a:txBody>
                    <a:bodyPr/>
                    <a:lstStyle/>
                    <a:p>
                      <a:r>
                        <a:rPr lang="en-US" sz="1200" dirty="0" smtClean="0"/>
                        <a:t>Status</a:t>
                      </a:r>
                      <a:endParaRPr lang="en-US" sz="1200" dirty="0"/>
                    </a:p>
                  </a:txBody>
                  <a:tcPr/>
                </a:tc>
                <a:tc>
                  <a:txBody>
                    <a:bodyPr/>
                    <a:lstStyle/>
                    <a:p>
                      <a:r>
                        <a:rPr lang="en-US" sz="1200" dirty="0" smtClean="0"/>
                        <a:t>Comments</a:t>
                      </a:r>
                      <a:endParaRPr lang="en-US" sz="1200" dirty="0"/>
                    </a:p>
                  </a:txBody>
                  <a:tcPr/>
                </a:tc>
              </a:tr>
              <a:tr h="837369">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950" dirty="0" smtClean="0">
                          <a:latin typeface="Candara" panose="020E0502030303020204" pitchFamily="34" charset="0"/>
                        </a:rPr>
                        <a:t>Mobile Sync Issues</a:t>
                      </a: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950" dirty="0" smtClean="0">
                          <a:latin typeface="Candara" panose="020E0502030303020204" pitchFamily="34" charset="0"/>
                        </a:rPr>
                        <a:t>CG</a:t>
                      </a:r>
                      <a:r>
                        <a:rPr lang="en-US" sz="950" baseline="0" dirty="0" smtClean="0">
                          <a:latin typeface="Candara" panose="020E0502030303020204" pitchFamily="34" charset="0"/>
                        </a:rPr>
                        <a:t> Team</a:t>
                      </a:r>
                      <a:endParaRPr lang="en-US" sz="950" dirty="0" smtClean="0">
                        <a:latin typeface="Candara" panose="020E0502030303020204" pitchFamily="34" charset="0"/>
                      </a:endParaRPr>
                    </a:p>
                    <a:p>
                      <a:endParaRPr lang="en-US" sz="950" dirty="0">
                        <a:latin typeface="Candara" panose="020E0502030303020204" pitchFamily="34" charset="0"/>
                      </a:endParaRPr>
                    </a:p>
                  </a:txBody>
                  <a:tcPr/>
                </a:tc>
                <a:tc>
                  <a:txBody>
                    <a:bodyPr/>
                    <a:lstStyle/>
                    <a:p>
                      <a:r>
                        <a:rPr lang="en-US" sz="950" dirty="0" smtClean="0">
                          <a:latin typeface="Candara" panose="020E0502030303020204" pitchFamily="34" charset="0"/>
                        </a:rPr>
                        <a:t>In Progress</a:t>
                      </a:r>
                      <a:endParaRPr lang="en-US" sz="950" dirty="0">
                        <a:latin typeface="Candara" panose="020E0502030303020204" pitchFamily="34" charset="0"/>
                      </a:endParaRPr>
                    </a:p>
                  </a:txBody>
                  <a:tcPr/>
                </a:tc>
                <a:tc>
                  <a:txBody>
                    <a:bodyPr/>
                    <a:lstStyle/>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kern="1200" baseline="0" dirty="0" smtClean="0">
                          <a:solidFill>
                            <a:schemeClr val="tx1"/>
                          </a:solidFill>
                          <a:latin typeface="Candara" panose="020E0502030303020204" pitchFamily="34" charset="0"/>
                          <a:ea typeface="+mn-ea"/>
                          <a:cs typeface="+mn-cs"/>
                        </a:rPr>
                        <a:t>Yet to receive end to end environments details from CLICK team which was requested  but they denied due to policy reasons.</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kern="1200" baseline="0" dirty="0" smtClean="0">
                          <a:solidFill>
                            <a:schemeClr val="tx1"/>
                          </a:solidFill>
                          <a:latin typeface="Candara" panose="020E0502030303020204" pitchFamily="34" charset="0"/>
                          <a:ea typeface="+mn-ea"/>
                          <a:cs typeface="+mn-cs"/>
                        </a:rPr>
                        <a:t>CG mobile team to share the document on background mode activation.</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kern="1200" baseline="0" dirty="0" smtClean="0">
                          <a:solidFill>
                            <a:schemeClr val="tx1"/>
                          </a:solidFill>
                          <a:latin typeface="Candara" panose="020E0502030303020204" pitchFamily="34" charset="0"/>
                          <a:ea typeface="+mn-ea"/>
                          <a:cs typeface="+mn-cs"/>
                        </a:rPr>
                        <a:t>Debug log activated for all 20 FE’s and Monitoring FE’s debug log.</a:t>
                      </a:r>
                    </a:p>
                  </a:txBody>
                  <a:tcPr/>
                </a:tc>
              </a:tr>
              <a:tr h="991187">
                <a:tc>
                  <a:txBody>
                    <a:bodyPr/>
                    <a:lstStyle/>
                    <a:p>
                      <a:r>
                        <a:rPr lang="en-US" sz="950" kern="1200" baseline="0" dirty="0" smtClean="0">
                          <a:solidFill>
                            <a:schemeClr val="dk1"/>
                          </a:solidFill>
                          <a:effectLst/>
                          <a:latin typeface="Candara" panose="020E0502030303020204" pitchFamily="34" charset="0"/>
                          <a:ea typeface="+mn-ea"/>
                          <a:cs typeface="+mn-cs"/>
                        </a:rPr>
                        <a:t>SDT Booking Performance Issues</a:t>
                      </a:r>
                      <a:endParaRPr lang="en-US" sz="950" kern="1200" baseline="0" dirty="0">
                        <a:solidFill>
                          <a:schemeClr val="dk1"/>
                        </a:solidFill>
                        <a:effectLst/>
                        <a:latin typeface="Candara" panose="020E0502030303020204" pitchFamily="34" charset="0"/>
                        <a:ea typeface="+mn-ea"/>
                        <a:cs typeface="+mn-cs"/>
                      </a:endParaRPr>
                    </a:p>
                  </a:txBody>
                  <a:tcPr/>
                </a:tc>
                <a:tc>
                  <a:txBody>
                    <a:bodyPr/>
                    <a:lstStyle/>
                    <a:p>
                      <a:r>
                        <a:rPr lang="en-US" sz="950" dirty="0" smtClean="0">
                          <a:latin typeface="Candara" panose="020E0502030303020204" pitchFamily="34" charset="0"/>
                        </a:rPr>
                        <a:t>CG</a:t>
                      </a:r>
                      <a:r>
                        <a:rPr lang="en-US" sz="950" baseline="0" dirty="0" smtClean="0">
                          <a:latin typeface="Candara" panose="020E0502030303020204" pitchFamily="34" charset="0"/>
                        </a:rPr>
                        <a:t> Team</a:t>
                      </a:r>
                      <a:endParaRPr lang="en-US" sz="950" dirty="0">
                        <a:latin typeface="Candara" panose="020E0502030303020204" pitchFamily="34" charset="0"/>
                      </a:endParaRPr>
                    </a:p>
                  </a:txBody>
                  <a:tcPr/>
                </a:tc>
                <a:tc>
                  <a:txBody>
                    <a:bodyPr/>
                    <a:lstStyle/>
                    <a:p>
                      <a:pPr marL="171450" marR="0" lvl="1"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kern="1200" baseline="0" dirty="0" smtClean="0">
                          <a:solidFill>
                            <a:schemeClr val="dk1"/>
                          </a:solidFill>
                          <a:latin typeface="Candara" panose="020E0502030303020204" pitchFamily="34" charset="0"/>
                          <a:ea typeface="+mn-ea"/>
                          <a:cs typeface="+mn-cs"/>
                        </a:rPr>
                        <a:t>In Progress</a:t>
                      </a:r>
                    </a:p>
                    <a:p>
                      <a:pPr marL="171450" marR="0" lvl="1"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50" kern="1200" baseline="0" dirty="0">
                        <a:solidFill>
                          <a:schemeClr val="dk1"/>
                        </a:solidFill>
                        <a:latin typeface="Candara" panose="020E0502030303020204" pitchFamily="34" charset="0"/>
                        <a:ea typeface="+mn-ea"/>
                        <a:cs typeface="+mn-cs"/>
                      </a:endParaRPr>
                    </a:p>
                  </a:txBody>
                  <a:tcPr/>
                </a:tc>
                <a:tc>
                  <a:txBody>
                    <a:bodyPr/>
                    <a:lstStyle/>
                    <a:p>
                      <a:pPr marL="171450" lvl="1" indent="-171450" algn="l" defTabSz="844029" rtl="0" eaLnBrk="1" latinLnBrk="0" hangingPunct="1">
                        <a:buFont typeface="Arial" panose="020B0604020202020204" pitchFamily="34" charset="0"/>
                        <a:buChar char="•"/>
                      </a:pPr>
                      <a:r>
                        <a:rPr lang="en-US" sz="950" kern="1200" baseline="0" dirty="0" smtClean="0">
                          <a:solidFill>
                            <a:schemeClr val="tx1"/>
                          </a:solidFill>
                          <a:latin typeface="Candara" panose="020E0502030303020204" pitchFamily="34" charset="0"/>
                          <a:ea typeface="+mn-ea"/>
                          <a:cs typeface="+mn-cs"/>
                        </a:rPr>
                        <a:t>US181,US183- Code analysis done for </a:t>
                      </a:r>
                      <a:r>
                        <a:rPr lang="en-US" sz="950" kern="1200" baseline="0" dirty="0" err="1" smtClean="0">
                          <a:solidFill>
                            <a:schemeClr val="tx1"/>
                          </a:solidFill>
                          <a:latin typeface="Candara" panose="020E0502030303020204" pitchFamily="34" charset="0"/>
                          <a:ea typeface="+mn-ea"/>
                          <a:cs typeface="+mn-cs"/>
                        </a:rPr>
                        <a:t>PartPickDependency</a:t>
                      </a:r>
                      <a:r>
                        <a:rPr lang="en-US" sz="950" kern="1200" baseline="0" dirty="0" smtClean="0">
                          <a:solidFill>
                            <a:schemeClr val="tx1"/>
                          </a:solidFill>
                          <a:latin typeface="Candara" panose="020E0502030303020204" pitchFamily="34" charset="0"/>
                          <a:ea typeface="+mn-ea"/>
                          <a:cs typeface="+mn-cs"/>
                        </a:rPr>
                        <a:t>, </a:t>
                      </a:r>
                      <a:r>
                        <a:rPr lang="en-US" sz="950" kern="1200" baseline="0" dirty="0" err="1" smtClean="0">
                          <a:solidFill>
                            <a:schemeClr val="tx1"/>
                          </a:solidFill>
                          <a:latin typeface="Candara" panose="020E0502030303020204" pitchFamily="34" charset="0"/>
                          <a:ea typeface="+mn-ea"/>
                          <a:cs typeface="+mn-cs"/>
                        </a:rPr>
                        <a:t>GetTasksResponseOrBumpCheck</a:t>
                      </a:r>
                      <a:r>
                        <a:rPr lang="en-US" sz="950" kern="1200" baseline="0" dirty="0" smtClean="0">
                          <a:solidFill>
                            <a:schemeClr val="tx1"/>
                          </a:solidFill>
                          <a:latin typeface="Candara" panose="020E0502030303020204" pitchFamily="34" charset="0"/>
                          <a:ea typeface="+mn-ea"/>
                          <a:cs typeface="+mn-cs"/>
                        </a:rPr>
                        <a:t> methods  </a:t>
                      </a:r>
                    </a:p>
                    <a:p>
                      <a:pPr marL="171450" lvl="1" indent="-171450" algn="l" defTabSz="844029" rtl="0" eaLnBrk="1" latinLnBrk="0" hangingPunct="1">
                        <a:buFont typeface="Arial" panose="020B0604020202020204" pitchFamily="34" charset="0"/>
                        <a:buChar char="•"/>
                      </a:pPr>
                      <a:r>
                        <a:rPr lang="en-US" sz="950" kern="1200" baseline="0" dirty="0" smtClean="0">
                          <a:solidFill>
                            <a:schemeClr val="tx1"/>
                          </a:solidFill>
                          <a:latin typeface="Candara" panose="020E0502030303020204" pitchFamily="34" charset="0"/>
                          <a:ea typeface="+mn-ea"/>
                          <a:cs typeface="+mn-cs"/>
                        </a:rPr>
                        <a:t>US156-Indexing mechanism-Index created in Structure tool</a:t>
                      </a:r>
                    </a:p>
                    <a:p>
                      <a:pPr marL="171450" lvl="1" indent="-171450" algn="l" defTabSz="844029" rtl="0" eaLnBrk="1" latinLnBrk="0" hangingPunct="1">
                        <a:buFont typeface="Arial" panose="020B0604020202020204" pitchFamily="34" charset="0"/>
                        <a:buChar char="•"/>
                      </a:pPr>
                      <a:r>
                        <a:rPr lang="en-US" sz="950" kern="1200" baseline="0" dirty="0" smtClean="0">
                          <a:solidFill>
                            <a:schemeClr val="tx1"/>
                          </a:solidFill>
                          <a:latin typeface="Candara" panose="020E0502030303020204" pitchFamily="34" charset="0"/>
                          <a:ea typeface="+mn-ea"/>
                          <a:cs typeface="+mn-cs"/>
                        </a:rPr>
                        <a:t>US145-FMI Logic code changes implementation in SDT</a:t>
                      </a:r>
                    </a:p>
                    <a:p>
                      <a:pPr marL="171450" lvl="1" indent="-171450" algn="l" defTabSz="844029" rtl="0" eaLnBrk="1" latinLnBrk="0" hangingPunct="1">
                        <a:buFont typeface="Arial" panose="020B0604020202020204" pitchFamily="34" charset="0"/>
                        <a:buChar char="•"/>
                      </a:pPr>
                      <a:r>
                        <a:rPr lang="en-US" sz="950" kern="1200" baseline="0" dirty="0" smtClean="0">
                          <a:solidFill>
                            <a:schemeClr val="tx1"/>
                          </a:solidFill>
                          <a:latin typeface="Candara" panose="020E0502030303020204" pitchFamily="34" charset="0"/>
                          <a:ea typeface="+mn-ea"/>
                          <a:cs typeface="+mn-cs"/>
                        </a:rPr>
                        <a:t>US134-Code implementation and testing for reducing </a:t>
                      </a:r>
                      <a:r>
                        <a:rPr lang="en-US" sz="950" kern="1200" baseline="0" dirty="0" err="1" smtClean="0">
                          <a:solidFill>
                            <a:schemeClr val="tx1"/>
                          </a:solidFill>
                          <a:latin typeface="Candara" panose="020E0502030303020204" pitchFamily="34" charset="0"/>
                          <a:ea typeface="+mn-ea"/>
                          <a:cs typeface="+mn-cs"/>
                        </a:rPr>
                        <a:t>timezone</a:t>
                      </a:r>
                      <a:r>
                        <a:rPr lang="en-US" sz="950" kern="1200" baseline="0" dirty="0" smtClean="0">
                          <a:solidFill>
                            <a:schemeClr val="tx1"/>
                          </a:solidFill>
                          <a:latin typeface="Candara" panose="020E0502030303020204" pitchFamily="34" charset="0"/>
                          <a:ea typeface="+mn-ea"/>
                          <a:cs typeface="+mn-cs"/>
                        </a:rPr>
                        <a:t> conversion calls</a:t>
                      </a:r>
                    </a:p>
                    <a:p>
                      <a:pPr marL="171450" lvl="1" indent="-171450" algn="l" defTabSz="844029" rtl="0" eaLnBrk="1" latinLnBrk="0" hangingPunct="1">
                        <a:buFont typeface="Arial" panose="020B0604020202020204" pitchFamily="34" charset="0"/>
                        <a:buChar char="•"/>
                      </a:pPr>
                      <a:r>
                        <a:rPr lang="en-US" sz="950" kern="1200" baseline="0" dirty="0" smtClean="0">
                          <a:solidFill>
                            <a:schemeClr val="tx1"/>
                          </a:solidFill>
                          <a:latin typeface="Candara" panose="020E0502030303020204" pitchFamily="34" charset="0"/>
                          <a:ea typeface="+mn-ea"/>
                          <a:cs typeface="+mn-cs"/>
                        </a:rPr>
                        <a:t>US175-Consolidating the list of error messages in SDT and confirming with business regarding the new messages</a:t>
                      </a:r>
                    </a:p>
                    <a:p>
                      <a:pPr marL="171450" lvl="1" indent="-171450" algn="l" defTabSz="844029" rtl="0" eaLnBrk="1" latinLnBrk="0" hangingPunct="1">
                        <a:buFont typeface="Arial" panose="020B0604020202020204" pitchFamily="34" charset="0"/>
                        <a:buChar char="•"/>
                      </a:pPr>
                      <a:r>
                        <a:rPr lang="en-US" sz="950" kern="1200" baseline="0" dirty="0" smtClean="0">
                          <a:solidFill>
                            <a:schemeClr val="tx1"/>
                          </a:solidFill>
                          <a:latin typeface="Candara" panose="020E0502030303020204" pitchFamily="34" charset="0"/>
                          <a:ea typeface="+mn-ea"/>
                          <a:cs typeface="+mn-cs"/>
                        </a:rPr>
                        <a:t>US174-Analysis done To filter the tasks obtained in the method </a:t>
                      </a:r>
                      <a:r>
                        <a:rPr lang="en-US" sz="950" kern="1200" baseline="0" dirty="0" err="1" smtClean="0">
                          <a:solidFill>
                            <a:schemeClr val="tx1"/>
                          </a:solidFill>
                          <a:latin typeface="Candara" panose="020E0502030303020204" pitchFamily="34" charset="0"/>
                          <a:ea typeface="+mn-ea"/>
                          <a:cs typeface="+mn-cs"/>
                        </a:rPr>
                        <a:t>GetTasksRequestByPropertyName</a:t>
                      </a:r>
                      <a:endParaRPr lang="en-US" sz="950" kern="1200" baseline="0" dirty="0" smtClean="0">
                        <a:solidFill>
                          <a:schemeClr val="tx1"/>
                        </a:solidFill>
                        <a:latin typeface="Candara" panose="020E0502030303020204" pitchFamily="34" charset="0"/>
                        <a:ea typeface="+mn-ea"/>
                        <a:cs typeface="+mn-cs"/>
                      </a:endParaRPr>
                    </a:p>
                  </a:txBody>
                  <a:tcPr/>
                </a:tc>
              </a:tr>
              <a:tr h="331755">
                <a:tc>
                  <a:txBody>
                    <a:bodyPr/>
                    <a:lstStyle/>
                    <a:p>
                      <a:r>
                        <a:rPr lang="en-US" sz="950" kern="1200" baseline="0" dirty="0" smtClean="0">
                          <a:solidFill>
                            <a:schemeClr val="dk1"/>
                          </a:solidFill>
                          <a:effectLst/>
                          <a:latin typeface="Candara" panose="020E0502030303020204" pitchFamily="34" charset="0"/>
                          <a:ea typeface="+mn-ea"/>
                          <a:cs typeface="+mn-cs"/>
                        </a:rPr>
                        <a:t>Release Management</a:t>
                      </a:r>
                      <a:endParaRPr lang="en-US" sz="950" kern="1200" baseline="0" dirty="0">
                        <a:solidFill>
                          <a:schemeClr val="dk1"/>
                        </a:solidFill>
                        <a:effectLst/>
                        <a:latin typeface="Candara" panose="020E0502030303020204" pitchFamily="34" charset="0"/>
                        <a:ea typeface="+mn-ea"/>
                        <a:cs typeface="+mn-cs"/>
                      </a:endParaRPr>
                    </a:p>
                  </a:txBody>
                  <a:tcPr/>
                </a:tc>
                <a:tc>
                  <a:txBody>
                    <a:bodyPr/>
                    <a:lstStyle/>
                    <a:p>
                      <a:r>
                        <a:rPr lang="en-US" sz="950" dirty="0" smtClean="0">
                          <a:latin typeface="Candara" panose="020E0502030303020204" pitchFamily="34" charset="0"/>
                        </a:rPr>
                        <a:t>CG</a:t>
                      </a:r>
                      <a:r>
                        <a:rPr lang="en-US" sz="950" baseline="0" dirty="0" smtClean="0">
                          <a:latin typeface="Candara" panose="020E0502030303020204" pitchFamily="34" charset="0"/>
                        </a:rPr>
                        <a:t> Team</a:t>
                      </a:r>
                      <a:endParaRPr lang="en-US" sz="95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950" dirty="0" smtClean="0">
                          <a:latin typeface="Candara" panose="020E0502030303020204" pitchFamily="34" charset="0"/>
                        </a:rPr>
                        <a:t>Ongoing</a:t>
                      </a:r>
                    </a:p>
                  </a:txBody>
                  <a:tcPr/>
                </a:tc>
                <a:tc>
                  <a:txBody>
                    <a:bodyPr/>
                    <a:lstStyle/>
                    <a:p>
                      <a:pPr marL="171450" indent="-171450">
                        <a:buFont typeface="Arial" panose="020B0604020202020204" pitchFamily="34" charset="0"/>
                        <a:buChar char="•"/>
                      </a:pPr>
                      <a:r>
                        <a:rPr lang="en-US" sz="950" baseline="0" dirty="0" smtClean="0">
                          <a:solidFill>
                            <a:schemeClr val="tx1"/>
                          </a:solidFill>
                          <a:latin typeface="Candara" panose="020E0502030303020204" pitchFamily="34" charset="0"/>
                        </a:rPr>
                        <a:t>Release check list was created and it is updated in our Release readiness check call.</a:t>
                      </a:r>
                    </a:p>
                  </a:txBody>
                  <a:tcPr/>
                </a:tc>
              </a:tr>
              <a:tr h="454360">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950" kern="1200" dirty="0" smtClean="0">
                          <a:solidFill>
                            <a:schemeClr val="dk1"/>
                          </a:solidFill>
                          <a:effectLst/>
                          <a:latin typeface="Candara" panose="020E0502030303020204" pitchFamily="34" charset="0"/>
                          <a:ea typeface="+mn-ea"/>
                          <a:cs typeface="+mn-cs"/>
                        </a:rPr>
                        <a:t>Incident</a:t>
                      </a:r>
                      <a:r>
                        <a:rPr lang="en-US" sz="950" kern="1200" baseline="0" dirty="0" smtClean="0">
                          <a:solidFill>
                            <a:schemeClr val="dk1"/>
                          </a:solidFill>
                          <a:effectLst/>
                          <a:latin typeface="Candara" panose="020E0502030303020204" pitchFamily="34" charset="0"/>
                          <a:ea typeface="+mn-ea"/>
                          <a:cs typeface="+mn-cs"/>
                        </a:rPr>
                        <a:t> Management</a:t>
                      </a:r>
                      <a:endParaRPr lang="en-US" sz="950" kern="1200" dirty="0" smtClean="0">
                        <a:solidFill>
                          <a:schemeClr val="dk1"/>
                        </a:solidFill>
                        <a:effectLst/>
                        <a:latin typeface="Candara" panose="020E0502030303020204" pitchFamily="34" charset="0"/>
                        <a:ea typeface="+mn-ea"/>
                        <a:cs typeface="+mn-cs"/>
                      </a:endParaRPr>
                    </a:p>
                  </a:txBody>
                  <a:tcPr/>
                </a:tc>
                <a:tc>
                  <a:txBody>
                    <a:bodyPr/>
                    <a:lstStyle/>
                    <a:p>
                      <a:r>
                        <a:rPr lang="en-US" sz="950" dirty="0" smtClean="0">
                          <a:latin typeface="Candara" panose="020E0502030303020204" pitchFamily="34" charset="0"/>
                        </a:rPr>
                        <a:t>CG</a:t>
                      </a:r>
                      <a:r>
                        <a:rPr lang="en-US" sz="950" baseline="0" dirty="0" smtClean="0">
                          <a:latin typeface="Candara" panose="020E0502030303020204" pitchFamily="34" charset="0"/>
                        </a:rPr>
                        <a:t> Team</a:t>
                      </a:r>
                      <a:endParaRPr lang="en-US" sz="95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950" dirty="0" smtClean="0">
                          <a:latin typeface="Candara" panose="020E0502030303020204" pitchFamily="34" charset="0"/>
                        </a:rPr>
                        <a:t>Ongoing</a:t>
                      </a:r>
                    </a:p>
                  </a:txBody>
                  <a:tcPr/>
                </a:tc>
                <a:tc>
                  <a:txBody>
                    <a:bodyPr/>
                    <a:lstStyle/>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baseline="0" dirty="0" smtClean="0">
                          <a:latin typeface="Candara" panose="020E0502030303020204" pitchFamily="34" charset="0"/>
                        </a:rPr>
                        <a:t>Streamlining incidents w.r.t CLICK support cases</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baseline="0" dirty="0" smtClean="0">
                          <a:latin typeface="Candara" panose="020E0502030303020204" pitchFamily="34" charset="0"/>
                        </a:rPr>
                        <a:t>Problem ticket creation process finalized.</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baseline="0" dirty="0" smtClean="0">
                          <a:latin typeface="Candara" panose="020E0502030303020204" pitchFamily="34" charset="0"/>
                        </a:rPr>
                        <a:t>Incidents reported in this week are closed.</a:t>
                      </a:r>
                      <a:endParaRPr lang="en-US" sz="950" dirty="0" smtClean="0">
                        <a:latin typeface="Candara" panose="020E0502030303020204" pitchFamily="34" charset="0"/>
                      </a:endParaRPr>
                    </a:p>
                  </a:txBody>
                  <a:tcPr/>
                </a:tc>
              </a:tr>
              <a:tr h="699570">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950" kern="1200" baseline="0" dirty="0" smtClean="0">
                          <a:solidFill>
                            <a:schemeClr val="dk1"/>
                          </a:solidFill>
                          <a:effectLst/>
                          <a:latin typeface="Candara" panose="020E0502030303020204" pitchFamily="34" charset="0"/>
                          <a:ea typeface="+mn-ea"/>
                          <a:cs typeface="+mn-cs"/>
                        </a:rPr>
                        <a:t>Support and Development Process streamlining</a:t>
                      </a:r>
                    </a:p>
                  </a:txBody>
                  <a:tcPr/>
                </a:tc>
                <a:tc>
                  <a:txBody>
                    <a:bodyPr/>
                    <a:lstStyle/>
                    <a:p>
                      <a:r>
                        <a:rPr lang="en-US" sz="950" dirty="0" smtClean="0">
                          <a:latin typeface="Candara" panose="020E0502030303020204" pitchFamily="34" charset="0"/>
                        </a:rPr>
                        <a:t>CG</a:t>
                      </a:r>
                      <a:r>
                        <a:rPr lang="en-US" sz="950" baseline="0" dirty="0" smtClean="0">
                          <a:latin typeface="Candara" panose="020E0502030303020204" pitchFamily="34" charset="0"/>
                        </a:rPr>
                        <a:t> Team</a:t>
                      </a:r>
                      <a:endParaRPr lang="en-US" sz="95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950" dirty="0" smtClean="0">
                          <a:latin typeface="Candara" panose="020E0502030303020204" pitchFamily="34" charset="0"/>
                        </a:rPr>
                        <a:t>Ongoing</a:t>
                      </a:r>
                    </a:p>
                  </a:txBody>
                  <a:tcPr/>
                </a:tc>
                <a:tc>
                  <a:txBody>
                    <a:bodyPr/>
                    <a:lstStyle/>
                    <a:p>
                      <a:pPr marL="171450" indent="-171450">
                        <a:buFont typeface="Arial" panose="020B0604020202020204" pitchFamily="34" charset="0"/>
                        <a:buChar char="•"/>
                      </a:pPr>
                      <a:r>
                        <a:rPr lang="en-US" sz="950" dirty="0" smtClean="0">
                          <a:latin typeface="Candara" panose="020E0502030303020204" pitchFamily="34" charset="0"/>
                        </a:rPr>
                        <a:t>Agile metrics</a:t>
                      </a:r>
                      <a:r>
                        <a:rPr lang="en-US" sz="950" baseline="0" dirty="0" smtClean="0">
                          <a:latin typeface="Candara" panose="020E0502030303020204" pitchFamily="34" charset="0"/>
                        </a:rPr>
                        <a:t> identified and tracked through Rally.</a:t>
                      </a:r>
                      <a:endParaRPr lang="en-US" sz="950" dirty="0" smtClean="0">
                        <a:latin typeface="Candara" panose="020E0502030303020204" pitchFamily="34" charset="0"/>
                      </a:endParaRPr>
                    </a:p>
                    <a:p>
                      <a:pPr marL="171450" indent="-171450">
                        <a:buFont typeface="Arial" panose="020B0604020202020204" pitchFamily="34" charset="0"/>
                        <a:buChar char="•"/>
                      </a:pPr>
                      <a:r>
                        <a:rPr lang="en-US" sz="950" baseline="0" dirty="0" smtClean="0">
                          <a:latin typeface="Candara" panose="020E0502030303020204" pitchFamily="34" charset="0"/>
                        </a:rPr>
                        <a:t>Ensuring all email communication to have incident ticket created.</a:t>
                      </a:r>
                    </a:p>
                    <a:p>
                      <a:pPr marL="171450" indent="-171450">
                        <a:buFont typeface="Arial" panose="020B0604020202020204" pitchFamily="34" charset="0"/>
                        <a:buChar char="•"/>
                      </a:pPr>
                      <a:r>
                        <a:rPr lang="en-US" sz="950" baseline="0" dirty="0" smtClean="0">
                          <a:latin typeface="Candara" panose="020E0502030303020204" pitchFamily="34" charset="0"/>
                        </a:rPr>
                        <a:t>Internal defect tracker is maintained to track the QA/UAT defects and owners defined  for each defect.</a:t>
                      </a:r>
                    </a:p>
                    <a:p>
                      <a:pPr marL="0" indent="0">
                        <a:buFont typeface="Arial" panose="020B0604020202020204" pitchFamily="34" charset="0"/>
                        <a:buNone/>
                      </a:pPr>
                      <a:endParaRPr lang="en-US" sz="950" dirty="0">
                        <a:latin typeface="Candara" panose="020E0502030303020204" pitchFamily="34" charset="0"/>
                      </a:endParaRPr>
                    </a:p>
                  </a:txBody>
                  <a:tcPr/>
                </a:tc>
              </a:tr>
            </a:tbl>
          </a:graphicData>
        </a:graphic>
      </p:graphicFrame>
    </p:spTree>
    <p:extLst>
      <p:ext uri="{BB962C8B-B14F-4D97-AF65-F5344CB8AC3E}">
        <p14:creationId xmlns:p14="http://schemas.microsoft.com/office/powerpoint/2010/main" val="724783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a:t>Agile </a:t>
            </a:r>
            <a:r>
              <a:rPr lang="en-US" dirty="0" smtClean="0"/>
              <a:t>Metrics - Development</a:t>
            </a:r>
            <a:endParaRPr lang="en-US" dirty="0"/>
          </a:p>
        </p:txBody>
      </p:sp>
      <p:sp>
        <p:nvSpPr>
          <p:cNvPr id="6" name="TextBox 5"/>
          <p:cNvSpPr txBox="1"/>
          <p:nvPr/>
        </p:nvSpPr>
        <p:spPr>
          <a:xfrm>
            <a:off x="5621932" y="4556832"/>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sp>
        <p:nvSpPr>
          <p:cNvPr id="9" name="TextBox 8"/>
          <p:cNvSpPr txBox="1"/>
          <p:nvPr/>
        </p:nvSpPr>
        <p:spPr>
          <a:xfrm>
            <a:off x="297712" y="1378695"/>
            <a:ext cx="4471708" cy="307777"/>
          </a:xfrm>
          <a:prstGeom prst="rect">
            <a:avLst/>
          </a:prstGeom>
          <a:noFill/>
        </p:spPr>
        <p:txBody>
          <a:bodyPr wrap="square" rtlCol="0">
            <a:spAutoFit/>
          </a:bodyPr>
          <a:lstStyle/>
          <a:p>
            <a:r>
              <a:rPr lang="en-US" sz="1400" b="1" dirty="0" smtClean="0"/>
              <a:t>SDT Iteration </a:t>
            </a:r>
            <a:r>
              <a:rPr lang="en-US" sz="1400" b="1" dirty="0"/>
              <a:t>3</a:t>
            </a:r>
            <a:r>
              <a:rPr lang="en-US" sz="1400" b="1" dirty="0" smtClean="0"/>
              <a:t> – 21st Mar to 31st Mar ‘17</a:t>
            </a:r>
            <a:endParaRPr lang="en-US" sz="1400" b="1" dirty="0" smtClean="0">
              <a:solidFill>
                <a:schemeClr val="tx2">
                  <a:lumMod val="50000"/>
                </a:schemeClr>
              </a:solidFill>
            </a:endParaRPr>
          </a:p>
        </p:txBody>
      </p:sp>
      <p:sp>
        <p:nvSpPr>
          <p:cNvPr id="10" name="TextBox 42"/>
          <p:cNvSpPr txBox="1"/>
          <p:nvPr/>
        </p:nvSpPr>
        <p:spPr>
          <a:xfrm>
            <a:off x="4854508" y="1293606"/>
            <a:ext cx="4123237" cy="4171355"/>
          </a:xfrm>
          <a:prstGeom prst="roundRect">
            <a:avLst/>
          </a:prstGeom>
          <a:solidFill>
            <a:srgbClr val="E6E8F2"/>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smtClean="0"/>
          </a:p>
          <a:p>
            <a:endParaRPr lang="en-US" sz="1200" dirty="0"/>
          </a:p>
          <a:p>
            <a:r>
              <a:rPr lang="en-US" sz="1200" dirty="0" smtClean="0">
                <a:solidFill>
                  <a:srgbClr val="000000"/>
                </a:solidFill>
                <a:latin typeface="Calibri" pitchFamily="34" charset="0"/>
                <a:cs typeface="Calibri" pitchFamily="34" charset="0"/>
              </a:rPr>
              <a:t> </a:t>
            </a:r>
            <a:endParaRPr lang="en-US" sz="1200" dirty="0"/>
          </a:p>
          <a:p>
            <a:r>
              <a:rPr lang="en-US" sz="1200" b="1" dirty="0" smtClean="0"/>
              <a:t>Iteration </a:t>
            </a:r>
            <a:r>
              <a:rPr lang="en-US" sz="1200" b="1" dirty="0"/>
              <a:t>Burndown Chart:</a:t>
            </a:r>
          </a:p>
          <a:p>
            <a:pPr marL="171450" indent="-171450">
              <a:buFont typeface="Arial" panose="020B0604020202020204" pitchFamily="34" charset="0"/>
              <a:buChar char="•"/>
            </a:pPr>
            <a:r>
              <a:rPr lang="en-US" sz="1100" dirty="0" smtClean="0"/>
              <a:t>During Sprint planning  added  technical user stories in the sprint accepted by product owner.</a:t>
            </a:r>
          </a:p>
          <a:p>
            <a:pPr marL="171450" indent="-171450">
              <a:buFont typeface="Arial" panose="020B0604020202020204" pitchFamily="34" charset="0"/>
              <a:buChar char="•"/>
            </a:pPr>
            <a:r>
              <a:rPr lang="en-US" sz="1100" dirty="0" smtClean="0"/>
              <a:t>Prioritized </a:t>
            </a:r>
            <a:r>
              <a:rPr lang="en-US" sz="1100" dirty="0"/>
              <a:t>users stories by Product owner </a:t>
            </a:r>
            <a:r>
              <a:rPr lang="en-US" sz="1100" dirty="0" smtClean="0"/>
              <a:t>based  on the performance analysis.</a:t>
            </a:r>
          </a:p>
          <a:p>
            <a:endParaRPr lang="en-US" sz="1100" dirty="0" smtClean="0"/>
          </a:p>
          <a:p>
            <a:endParaRPr lang="en-US" sz="1200" b="1" dirty="0" smtClean="0"/>
          </a:p>
          <a:p>
            <a:r>
              <a:rPr lang="en-US" sz="1200" b="1" dirty="0" smtClean="0"/>
              <a:t>Iteration </a:t>
            </a:r>
            <a:r>
              <a:rPr lang="en-US" sz="1200" b="1" dirty="0"/>
              <a:t>Cumulative Flow </a:t>
            </a:r>
            <a:r>
              <a:rPr lang="en-US" sz="1200" b="1" dirty="0" smtClean="0"/>
              <a:t>Diagram</a:t>
            </a:r>
          </a:p>
          <a:p>
            <a:pPr marL="171450" indent="-171450">
              <a:buFont typeface="Arial" panose="020B0604020202020204" pitchFamily="34" charset="0"/>
              <a:buChar char="•"/>
            </a:pPr>
            <a:r>
              <a:rPr lang="en-US" sz="1100" dirty="0" smtClean="0"/>
              <a:t>First day of the Sprint . 5 user stories added in the sprint backlog.</a:t>
            </a:r>
          </a:p>
          <a:p>
            <a:pPr marL="171450" indent="-171450">
              <a:buFont typeface="Arial" panose="020B0604020202020204" pitchFamily="34" charset="0"/>
              <a:buChar char="•"/>
            </a:pPr>
            <a:r>
              <a:rPr lang="en-US" sz="1100" dirty="0" smtClean="0"/>
              <a:t>2-3 user stories added on day 2 after  performance assessment discussion.</a:t>
            </a:r>
          </a:p>
          <a:p>
            <a:pPr marL="171450" indent="-171450">
              <a:buFont typeface="Arial" panose="020B0604020202020204" pitchFamily="34" charset="0"/>
              <a:buChar char="•"/>
            </a:pPr>
            <a:r>
              <a:rPr lang="en-US" sz="1100" dirty="0" smtClean="0"/>
              <a:t>Team started working on 5 user stories which shows the tasks are in progress.</a:t>
            </a:r>
          </a:p>
          <a:p>
            <a:pPr marL="171450" indent="-171450">
              <a:buFont typeface="Arial" panose="020B0604020202020204" pitchFamily="34" charset="0"/>
              <a:buChar char="•"/>
            </a:pPr>
            <a:r>
              <a:rPr lang="en-US" sz="1100" dirty="0" smtClean="0"/>
              <a:t>2 user stories are done with the development and deployed in CRP for the testing team to test.</a:t>
            </a:r>
          </a:p>
          <a:p>
            <a:endParaRPr lang="en-US" sz="1200" dirty="0" smtClean="0"/>
          </a:p>
          <a:p>
            <a:endParaRPr lang="en-US" sz="1200" dirty="0" smtClean="0"/>
          </a:p>
        </p:txBody>
      </p:sp>
      <p:pic>
        <p:nvPicPr>
          <p:cNvPr id="13" name="Picture 12" descr="blue popout.png"/>
          <p:cNvPicPr>
            <a:picLocks noChangeAspect="1"/>
          </p:cNvPicPr>
          <p:nvPr/>
        </p:nvPicPr>
        <p:blipFill>
          <a:blip r:embed="rId2" cstate="email"/>
          <a:stretch>
            <a:fillRect/>
          </a:stretch>
        </p:blipFill>
        <p:spPr>
          <a:xfrm>
            <a:off x="4735054" y="1293606"/>
            <a:ext cx="4293411" cy="553068"/>
          </a:xfrm>
          <a:prstGeom prst="rect">
            <a:avLst/>
          </a:prstGeom>
        </p:spPr>
      </p:pic>
      <p:sp>
        <p:nvSpPr>
          <p:cNvPr id="14" name="TextBox 13"/>
          <p:cNvSpPr txBox="1"/>
          <p:nvPr/>
        </p:nvSpPr>
        <p:spPr>
          <a:xfrm>
            <a:off x="5964337" y="1352313"/>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pic>
        <p:nvPicPr>
          <p:cNvPr id="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638" y="1723650"/>
            <a:ext cx="3662363"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77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838" y="3934375"/>
            <a:ext cx="3919538"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87407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a:t>Agile </a:t>
            </a:r>
            <a:r>
              <a:rPr lang="en-US" dirty="0" smtClean="0"/>
              <a:t>Metrics - Support</a:t>
            </a:r>
            <a:endParaRPr lang="en-US" dirty="0"/>
          </a:p>
        </p:txBody>
      </p:sp>
      <p:sp>
        <p:nvSpPr>
          <p:cNvPr id="7" name="TextBox 6"/>
          <p:cNvSpPr txBox="1"/>
          <p:nvPr/>
        </p:nvSpPr>
        <p:spPr>
          <a:xfrm>
            <a:off x="553605" y="1244286"/>
            <a:ext cx="4286250" cy="307777"/>
          </a:xfrm>
          <a:prstGeom prst="rect">
            <a:avLst/>
          </a:prstGeom>
          <a:noFill/>
        </p:spPr>
        <p:txBody>
          <a:bodyPr wrap="square" rtlCol="0">
            <a:spAutoFit/>
          </a:bodyPr>
          <a:lstStyle/>
          <a:p>
            <a:r>
              <a:rPr lang="en-US" sz="1400" dirty="0"/>
              <a:t> </a:t>
            </a:r>
            <a:r>
              <a:rPr lang="en-US" sz="1400" dirty="0" smtClean="0"/>
              <a:t>  </a:t>
            </a:r>
            <a:r>
              <a:rPr lang="en-US" sz="1400" b="1" dirty="0" smtClean="0"/>
              <a:t>SDT Click, Support </a:t>
            </a:r>
            <a:r>
              <a:rPr lang="en-US" sz="1400" b="1" dirty="0"/>
              <a:t>and Incidents</a:t>
            </a:r>
            <a:endParaRPr lang="en-US" sz="1400" b="1" dirty="0" smtClean="0">
              <a:solidFill>
                <a:schemeClr val="tx2">
                  <a:lumMod val="50000"/>
                </a:schemeClr>
              </a:solidFill>
            </a:endParaRPr>
          </a:p>
        </p:txBody>
      </p:sp>
      <p:sp>
        <p:nvSpPr>
          <p:cNvPr id="8" name="TextBox 42"/>
          <p:cNvSpPr txBox="1"/>
          <p:nvPr/>
        </p:nvSpPr>
        <p:spPr>
          <a:xfrm>
            <a:off x="4595012" y="1700260"/>
            <a:ext cx="4235509" cy="3405188"/>
          </a:xfrm>
          <a:prstGeom prst="roundRect">
            <a:avLst/>
          </a:prstGeom>
          <a:solidFill>
            <a:srgbClr val="E6E8F2"/>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smtClean="0"/>
          </a:p>
          <a:p>
            <a:endParaRPr lang="en-US" sz="1200" dirty="0"/>
          </a:p>
          <a:p>
            <a:pPr>
              <a:buFont typeface="Wingdings" pitchFamily="2" charset="2"/>
              <a:buChar char="q"/>
            </a:pPr>
            <a:endParaRPr lang="en-US" sz="1200" dirty="0" smtClean="0">
              <a:solidFill>
                <a:srgbClr val="000000"/>
              </a:solidFill>
              <a:latin typeface="Calibri" pitchFamily="34" charset="0"/>
              <a:cs typeface="Calibri" pitchFamily="34" charset="0"/>
            </a:endParaRPr>
          </a:p>
          <a:p>
            <a:r>
              <a:rPr lang="en-US" sz="1200" b="1" dirty="0" smtClean="0"/>
              <a:t>Iteration Support Burndown </a:t>
            </a:r>
            <a:r>
              <a:rPr lang="en-US" sz="1200" b="1" dirty="0"/>
              <a:t>Chart</a:t>
            </a:r>
            <a:r>
              <a:rPr lang="en-US" sz="1200" b="1" dirty="0" smtClean="0"/>
              <a:t>:</a:t>
            </a:r>
            <a:endParaRPr lang="en-US" sz="1200" b="1" dirty="0"/>
          </a:p>
          <a:p>
            <a:pPr marL="171450" indent="-171450">
              <a:buFont typeface="Arial" panose="020B0604020202020204" pitchFamily="34" charset="0"/>
              <a:buChar char="•"/>
            </a:pPr>
            <a:r>
              <a:rPr lang="en-US" sz="1100" dirty="0" smtClean="0"/>
              <a:t>Support activities keep on added up on a daily basis based on the support tickets that we receive. Hence there’s a mismatch with ideal. </a:t>
            </a:r>
          </a:p>
          <a:p>
            <a:pPr marL="171450" indent="-171450">
              <a:buFont typeface="Arial" panose="020B0604020202020204" pitchFamily="34" charset="0"/>
              <a:buChar char="•"/>
            </a:pPr>
            <a:r>
              <a:rPr lang="en-US" sz="1100" dirty="0" smtClean="0"/>
              <a:t>End of the sprint, all tickets are closed and all the user stories are accepted by Product owner.</a:t>
            </a:r>
          </a:p>
          <a:p>
            <a:endParaRPr lang="en-US" sz="1200" b="1" dirty="0" smtClean="0"/>
          </a:p>
          <a:p>
            <a:r>
              <a:rPr lang="en-US" sz="1200" b="1" dirty="0" smtClean="0"/>
              <a:t>Iteration </a:t>
            </a:r>
            <a:r>
              <a:rPr lang="en-US" sz="1200" b="1" dirty="0"/>
              <a:t>Cumulative Flow Diagram</a:t>
            </a:r>
          </a:p>
          <a:p>
            <a:pPr marL="171450" indent="-171450">
              <a:buFont typeface="Arial" panose="020B0604020202020204" pitchFamily="34" charset="0"/>
              <a:buChar char="•"/>
            </a:pPr>
            <a:r>
              <a:rPr lang="en-US" sz="1100" dirty="0" smtClean="0"/>
              <a:t>The tasks related to Release 2.1 and 2.2 and 6 incidents are completed</a:t>
            </a:r>
          </a:p>
          <a:p>
            <a:pPr marL="171450" indent="-171450">
              <a:buFont typeface="Arial" panose="020B0604020202020204" pitchFamily="34" charset="0"/>
              <a:buChar char="•"/>
            </a:pPr>
            <a:r>
              <a:rPr lang="en-US" sz="1100" dirty="0" smtClean="0"/>
              <a:t>5 incident tickets are in-progress out of which some of them are waiting for third part or user info.</a:t>
            </a:r>
          </a:p>
          <a:p>
            <a:pPr marL="171450" indent="-171450">
              <a:buFont typeface="Arial" panose="020B0604020202020204" pitchFamily="34" charset="0"/>
              <a:buChar char="•"/>
            </a:pPr>
            <a:r>
              <a:rPr lang="en-US" sz="1100" dirty="0" smtClean="0"/>
              <a:t>3 tickets are in defined state.</a:t>
            </a:r>
          </a:p>
          <a:p>
            <a:endParaRPr lang="en-US" sz="1200" dirty="0" smtClean="0"/>
          </a:p>
        </p:txBody>
      </p:sp>
      <p:pic>
        <p:nvPicPr>
          <p:cNvPr id="9" name="Picture 8" descr="blue popout.png"/>
          <p:cNvPicPr>
            <a:picLocks noChangeAspect="1"/>
          </p:cNvPicPr>
          <p:nvPr/>
        </p:nvPicPr>
        <p:blipFill>
          <a:blip r:embed="rId2" cstate="email"/>
          <a:stretch>
            <a:fillRect/>
          </a:stretch>
        </p:blipFill>
        <p:spPr>
          <a:xfrm>
            <a:off x="4558375" y="1634663"/>
            <a:ext cx="4293411" cy="553068"/>
          </a:xfrm>
          <a:prstGeom prst="rect">
            <a:avLst/>
          </a:prstGeom>
        </p:spPr>
      </p:pic>
      <p:sp>
        <p:nvSpPr>
          <p:cNvPr id="10" name="TextBox 9"/>
          <p:cNvSpPr txBox="1"/>
          <p:nvPr/>
        </p:nvSpPr>
        <p:spPr>
          <a:xfrm>
            <a:off x="5795341" y="1656397"/>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sp>
        <p:nvSpPr>
          <p:cNvPr id="11" name="TextBox 10"/>
          <p:cNvSpPr txBox="1"/>
          <p:nvPr/>
        </p:nvSpPr>
        <p:spPr>
          <a:xfrm>
            <a:off x="297712" y="1516924"/>
            <a:ext cx="4471708" cy="307777"/>
          </a:xfrm>
          <a:prstGeom prst="rect">
            <a:avLst/>
          </a:prstGeom>
          <a:noFill/>
        </p:spPr>
        <p:txBody>
          <a:bodyPr wrap="square" rtlCol="0">
            <a:spAutoFit/>
          </a:bodyPr>
          <a:lstStyle/>
          <a:p>
            <a:r>
              <a:rPr lang="en-US" sz="1400" b="1" dirty="0" smtClean="0"/>
              <a:t>Support Iteration 4 – 16th Mar to 31st Mar ‘17</a:t>
            </a:r>
            <a:endParaRPr lang="en-US" sz="1400" b="1" dirty="0" smtClean="0">
              <a:solidFill>
                <a:schemeClr val="tx2">
                  <a:lumMod val="50000"/>
                </a:schemeClr>
              </a:solidFill>
            </a:endParaRPr>
          </a:p>
        </p:txBody>
      </p:sp>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575" y="1847816"/>
            <a:ext cx="3643313"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605" y="4081768"/>
            <a:ext cx="3609975"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09745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a:t>Agile </a:t>
            </a:r>
            <a:r>
              <a:rPr lang="en-US" dirty="0" smtClean="0"/>
              <a:t>Metrics – Velocity Chart</a:t>
            </a:r>
            <a:endParaRPr lang="en-US" dirty="0"/>
          </a:p>
        </p:txBody>
      </p:sp>
      <p:sp>
        <p:nvSpPr>
          <p:cNvPr id="9" name="TextBox 8"/>
          <p:cNvSpPr txBox="1"/>
          <p:nvPr/>
        </p:nvSpPr>
        <p:spPr>
          <a:xfrm>
            <a:off x="4211205" y="1070622"/>
            <a:ext cx="4286250" cy="307777"/>
          </a:xfrm>
          <a:prstGeom prst="rect">
            <a:avLst/>
          </a:prstGeom>
          <a:noFill/>
        </p:spPr>
        <p:txBody>
          <a:bodyPr wrap="square" rtlCol="0">
            <a:spAutoFit/>
          </a:bodyPr>
          <a:lstStyle/>
          <a:p>
            <a:r>
              <a:rPr lang="en-US" sz="1400" dirty="0"/>
              <a:t> </a:t>
            </a:r>
            <a:r>
              <a:rPr lang="en-US" sz="1400" dirty="0" smtClean="0"/>
              <a:t>  </a:t>
            </a:r>
            <a:endParaRPr lang="en-US" sz="1400" b="1" dirty="0" smtClean="0">
              <a:solidFill>
                <a:schemeClr val="tx2">
                  <a:lumMod val="50000"/>
                </a:schemeClr>
              </a:solidFill>
            </a:endParaRPr>
          </a:p>
        </p:txBody>
      </p:sp>
      <p:sp>
        <p:nvSpPr>
          <p:cNvPr id="11" name="TextBox 10"/>
          <p:cNvSpPr txBox="1"/>
          <p:nvPr/>
        </p:nvSpPr>
        <p:spPr>
          <a:xfrm>
            <a:off x="77355" y="1441439"/>
            <a:ext cx="4286250" cy="307777"/>
          </a:xfrm>
          <a:prstGeom prst="rect">
            <a:avLst/>
          </a:prstGeom>
          <a:noFill/>
        </p:spPr>
        <p:txBody>
          <a:bodyPr wrap="square" rtlCol="0">
            <a:spAutoFit/>
          </a:bodyPr>
          <a:lstStyle/>
          <a:p>
            <a:r>
              <a:rPr lang="en-US" sz="1400" dirty="0"/>
              <a:t> </a:t>
            </a:r>
            <a:r>
              <a:rPr lang="en-US" sz="1400" dirty="0" smtClean="0"/>
              <a:t>  </a:t>
            </a:r>
            <a:r>
              <a:rPr lang="en-US" sz="1400" b="1" dirty="0" smtClean="0"/>
              <a:t>SDT</a:t>
            </a:r>
            <a:endParaRPr lang="en-US" sz="1400" b="1" dirty="0" smtClean="0">
              <a:solidFill>
                <a:schemeClr val="tx2">
                  <a:lumMod val="50000"/>
                </a:schemeClr>
              </a:solidFill>
            </a:endParaRPr>
          </a:p>
        </p:txBody>
      </p:sp>
      <p:sp>
        <p:nvSpPr>
          <p:cNvPr id="18" name="TextBox 42"/>
          <p:cNvSpPr txBox="1"/>
          <p:nvPr/>
        </p:nvSpPr>
        <p:spPr>
          <a:xfrm>
            <a:off x="4913193" y="1690195"/>
            <a:ext cx="3743822" cy="3755246"/>
          </a:xfrm>
          <a:prstGeom prst="roundRect">
            <a:avLst/>
          </a:prstGeom>
          <a:solidFill>
            <a:srgbClr val="E6E8F2"/>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smtClean="0"/>
          </a:p>
          <a:p>
            <a:r>
              <a:rPr lang="en-US" sz="1200" b="1" dirty="0" smtClean="0"/>
              <a:t>Velocity Chart</a:t>
            </a:r>
          </a:p>
          <a:p>
            <a:endParaRPr lang="en-US" sz="1200" b="1" dirty="0"/>
          </a:p>
          <a:p>
            <a:pPr marL="171450" indent="-171450">
              <a:buFont typeface="Arial" panose="020B0604020202020204" pitchFamily="34" charset="0"/>
              <a:buChar char="•"/>
            </a:pPr>
            <a:r>
              <a:rPr lang="en-US" sz="1100" b="1" dirty="0" smtClean="0"/>
              <a:t>SDT Iteration 1</a:t>
            </a:r>
          </a:p>
          <a:p>
            <a:pPr marL="628650" lvl="1" indent="-171450">
              <a:buFont typeface="Arial" panose="020B0604020202020204" pitchFamily="34" charset="0"/>
              <a:buChar char="•"/>
            </a:pPr>
            <a:r>
              <a:rPr lang="en-US" sz="1100" dirty="0" smtClean="0"/>
              <a:t>Velocity of team:50 story points</a:t>
            </a:r>
          </a:p>
          <a:p>
            <a:pPr marL="628650" lvl="1" indent="-171450">
              <a:buFont typeface="Arial" panose="020B0604020202020204" pitchFamily="34" charset="0"/>
              <a:buChar char="•"/>
            </a:pPr>
            <a:r>
              <a:rPr lang="en-US" sz="1100" dirty="0" smtClean="0"/>
              <a:t>Accepted By PO: 13 story Points</a:t>
            </a:r>
          </a:p>
          <a:p>
            <a:pPr lvl="1"/>
            <a:r>
              <a:rPr lang="en-US" sz="1100" dirty="0" smtClean="0"/>
              <a:t>US85 and US 97 –Accepted by PO as these user stories are already deployed in production as part of release 1.3.1</a:t>
            </a:r>
          </a:p>
          <a:p>
            <a:pPr marL="628650" lvl="1" indent="-171450">
              <a:buFont typeface="Arial" panose="020B0604020202020204" pitchFamily="34" charset="0"/>
              <a:buChar char="•"/>
            </a:pPr>
            <a:r>
              <a:rPr lang="en-US" sz="1100" dirty="0"/>
              <a:t>Iteration length: 10 days(2 weeks)</a:t>
            </a:r>
          </a:p>
          <a:p>
            <a:pPr lvl="1"/>
            <a:endParaRPr lang="en-US" sz="1100" dirty="0" smtClean="0"/>
          </a:p>
          <a:p>
            <a:pPr marL="171450" indent="-171450">
              <a:buFont typeface="Arial" panose="020B0604020202020204" pitchFamily="34" charset="0"/>
              <a:buChar char="•"/>
            </a:pPr>
            <a:r>
              <a:rPr lang="en-US" sz="1100" b="1" dirty="0"/>
              <a:t>SDT Iteration </a:t>
            </a:r>
            <a:r>
              <a:rPr lang="en-US" sz="1100" b="1" dirty="0" smtClean="0"/>
              <a:t>2</a:t>
            </a:r>
            <a:endParaRPr lang="en-US" sz="1100" b="1" dirty="0"/>
          </a:p>
          <a:p>
            <a:pPr marL="628650" lvl="1" indent="-171450">
              <a:buFont typeface="Arial" panose="020B0604020202020204" pitchFamily="34" charset="0"/>
              <a:buChar char="•"/>
            </a:pPr>
            <a:r>
              <a:rPr lang="en-US" sz="1100" dirty="0"/>
              <a:t>Velocity of </a:t>
            </a:r>
            <a:r>
              <a:rPr lang="en-US" sz="1100" dirty="0" smtClean="0"/>
              <a:t>team: 9 </a:t>
            </a:r>
            <a:r>
              <a:rPr lang="en-US" sz="1100" dirty="0"/>
              <a:t>story points</a:t>
            </a:r>
          </a:p>
          <a:p>
            <a:pPr marL="628650" lvl="1" indent="-171450">
              <a:buFont typeface="Arial" panose="020B0604020202020204" pitchFamily="34" charset="0"/>
              <a:buChar char="•"/>
            </a:pPr>
            <a:r>
              <a:rPr lang="en-US" sz="1100" dirty="0" smtClean="0"/>
              <a:t>Accepted </a:t>
            </a:r>
            <a:r>
              <a:rPr lang="en-US" sz="1100" dirty="0"/>
              <a:t>By PO: </a:t>
            </a:r>
            <a:r>
              <a:rPr lang="en-US" sz="1100" dirty="0" smtClean="0"/>
              <a:t>9  </a:t>
            </a:r>
            <a:r>
              <a:rPr lang="en-US" sz="1100" dirty="0"/>
              <a:t>story </a:t>
            </a:r>
            <a:r>
              <a:rPr lang="en-US" sz="1100" dirty="0" smtClean="0"/>
              <a:t>Points</a:t>
            </a:r>
          </a:p>
          <a:p>
            <a:pPr marL="628650" lvl="1" indent="-171450">
              <a:buFont typeface="Arial" panose="020B0604020202020204" pitchFamily="34" charset="0"/>
              <a:buChar char="•"/>
            </a:pPr>
            <a:r>
              <a:rPr lang="en-US" sz="1100" dirty="0"/>
              <a:t>Iteration length: 5 days(1 week)</a:t>
            </a:r>
          </a:p>
          <a:p>
            <a:pPr lvl="1"/>
            <a:endParaRPr lang="en-US" sz="1100" dirty="0"/>
          </a:p>
          <a:p>
            <a:endParaRPr lang="en-US" sz="1200" b="1" dirty="0" smtClean="0"/>
          </a:p>
          <a:p>
            <a:endParaRPr lang="en-US" sz="1200" b="1" dirty="0"/>
          </a:p>
          <a:p>
            <a:endParaRPr lang="en-US" sz="1100" dirty="0"/>
          </a:p>
          <a:p>
            <a:endParaRPr lang="en-US" sz="1100" dirty="0" smtClean="0"/>
          </a:p>
          <a:p>
            <a:endParaRPr lang="en-US" sz="1100" dirty="0" smtClean="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endParaRPr lang="en-US" sz="1200" dirty="0"/>
          </a:p>
          <a:p>
            <a:pPr>
              <a:buFont typeface="Wingdings" pitchFamily="2" charset="2"/>
              <a:buChar char="q"/>
            </a:pPr>
            <a:endParaRPr lang="en-US" sz="1200" dirty="0" smtClean="0">
              <a:solidFill>
                <a:srgbClr val="000000"/>
              </a:solidFill>
              <a:latin typeface="Calibri" pitchFamily="34" charset="0"/>
              <a:cs typeface="Calibri" pitchFamily="34" charset="0"/>
            </a:endParaRPr>
          </a:p>
          <a:p>
            <a:endParaRPr lang="en-US" sz="1200" dirty="0" smtClean="0"/>
          </a:p>
        </p:txBody>
      </p:sp>
      <p:pic>
        <p:nvPicPr>
          <p:cNvPr id="19" name="Picture 18" descr="blue popout.png"/>
          <p:cNvPicPr>
            <a:picLocks noChangeAspect="1"/>
          </p:cNvPicPr>
          <p:nvPr/>
        </p:nvPicPr>
        <p:blipFill>
          <a:blip r:embed="rId2" cstate="email"/>
          <a:stretch>
            <a:fillRect/>
          </a:stretch>
        </p:blipFill>
        <p:spPr>
          <a:xfrm>
            <a:off x="4913194" y="1636663"/>
            <a:ext cx="3743821" cy="380020"/>
          </a:xfrm>
          <a:prstGeom prst="rect">
            <a:avLst/>
          </a:prstGeom>
        </p:spPr>
      </p:pic>
      <p:sp>
        <p:nvSpPr>
          <p:cNvPr id="20" name="TextBox 19"/>
          <p:cNvSpPr txBox="1"/>
          <p:nvPr/>
        </p:nvSpPr>
        <p:spPr>
          <a:xfrm>
            <a:off x="5748871" y="1630100"/>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graphicFrame>
        <p:nvGraphicFramePr>
          <p:cNvPr id="14" name="Chart 13"/>
          <p:cNvGraphicFramePr>
            <a:graphicFrameLocks/>
          </p:cNvGraphicFramePr>
          <p:nvPr>
            <p:extLst>
              <p:ext uri="{D42A27DB-BD31-4B8C-83A1-F6EECF244321}">
                <p14:modId xmlns:p14="http://schemas.microsoft.com/office/powerpoint/2010/main" val="687034479"/>
              </p:ext>
            </p:extLst>
          </p:nvPr>
        </p:nvGraphicFramePr>
        <p:xfrm>
          <a:off x="172193" y="2016683"/>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115924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a:t>Agile </a:t>
            </a:r>
            <a:r>
              <a:rPr lang="en-US" dirty="0" smtClean="0"/>
              <a:t>Metrics – Velocity Chart</a:t>
            </a:r>
            <a:endParaRPr lang="en-US" dirty="0"/>
          </a:p>
        </p:txBody>
      </p:sp>
      <p:sp>
        <p:nvSpPr>
          <p:cNvPr id="9" name="TextBox 8"/>
          <p:cNvSpPr txBox="1"/>
          <p:nvPr/>
        </p:nvSpPr>
        <p:spPr>
          <a:xfrm>
            <a:off x="267002" y="1370638"/>
            <a:ext cx="4286250" cy="307777"/>
          </a:xfrm>
          <a:prstGeom prst="rect">
            <a:avLst/>
          </a:prstGeom>
          <a:noFill/>
        </p:spPr>
        <p:txBody>
          <a:bodyPr wrap="square" rtlCol="0">
            <a:spAutoFit/>
          </a:bodyPr>
          <a:lstStyle/>
          <a:p>
            <a:r>
              <a:rPr lang="en-US" sz="1400" dirty="0"/>
              <a:t> </a:t>
            </a:r>
            <a:r>
              <a:rPr lang="en-US" sz="1400" dirty="0" smtClean="0"/>
              <a:t>  </a:t>
            </a:r>
            <a:r>
              <a:rPr lang="en-US" sz="1400" b="1" dirty="0" smtClean="0"/>
              <a:t>Support</a:t>
            </a:r>
            <a:endParaRPr lang="en-US" sz="1400" b="1" dirty="0" smtClean="0">
              <a:solidFill>
                <a:schemeClr val="tx2">
                  <a:lumMod val="50000"/>
                </a:schemeClr>
              </a:solidFill>
            </a:endParaRPr>
          </a:p>
        </p:txBody>
      </p:sp>
      <p:sp>
        <p:nvSpPr>
          <p:cNvPr id="12" name="TextBox 42"/>
          <p:cNvSpPr txBox="1"/>
          <p:nvPr/>
        </p:nvSpPr>
        <p:spPr>
          <a:xfrm>
            <a:off x="4913193" y="1274570"/>
            <a:ext cx="3743822" cy="3992332"/>
          </a:xfrm>
          <a:prstGeom prst="roundRect">
            <a:avLst/>
          </a:prstGeom>
          <a:solidFill>
            <a:srgbClr val="E6E8F2"/>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smtClean="0"/>
          </a:p>
          <a:p>
            <a:r>
              <a:rPr lang="en-US" sz="1200" b="1" dirty="0" smtClean="0"/>
              <a:t>Velocity Chart</a:t>
            </a:r>
          </a:p>
          <a:p>
            <a:endParaRPr lang="en-US" sz="1200" b="1" dirty="0"/>
          </a:p>
          <a:p>
            <a:pPr marL="171450" indent="-171450">
              <a:buFont typeface="Arial" panose="020B0604020202020204" pitchFamily="34" charset="0"/>
              <a:buChar char="•"/>
            </a:pPr>
            <a:r>
              <a:rPr lang="en-US" sz="1100" b="1" dirty="0" smtClean="0"/>
              <a:t>Support Iteration 1</a:t>
            </a:r>
          </a:p>
          <a:p>
            <a:pPr marL="628650" lvl="1" indent="-171450">
              <a:buFont typeface="Arial" panose="020B0604020202020204" pitchFamily="34" charset="0"/>
              <a:buChar char="•"/>
            </a:pPr>
            <a:r>
              <a:rPr lang="en-US" sz="1100" dirty="0" smtClean="0"/>
              <a:t>Velocity of team:5 story points</a:t>
            </a:r>
          </a:p>
          <a:p>
            <a:pPr marL="628650" lvl="1" indent="-171450">
              <a:buFont typeface="Arial" panose="020B0604020202020204" pitchFamily="34" charset="0"/>
              <a:buChar char="•"/>
            </a:pPr>
            <a:r>
              <a:rPr lang="en-US" sz="1100" dirty="0"/>
              <a:t>Accepted By PO: 5 story Points</a:t>
            </a:r>
            <a:endParaRPr lang="en-US" sz="1100" dirty="0" smtClean="0"/>
          </a:p>
          <a:p>
            <a:pPr marL="628650" lvl="1" indent="-171450">
              <a:buFont typeface="Arial" panose="020B0604020202020204" pitchFamily="34" charset="0"/>
              <a:buChar char="•"/>
            </a:pPr>
            <a:r>
              <a:rPr lang="en-US" sz="1100" dirty="0" smtClean="0"/>
              <a:t>Iteration length: 8 days</a:t>
            </a:r>
          </a:p>
          <a:p>
            <a:pPr lvl="1"/>
            <a:endParaRPr lang="en-US" sz="1100" dirty="0" smtClean="0"/>
          </a:p>
          <a:p>
            <a:pPr marL="171450" indent="-171450">
              <a:buFont typeface="Arial" panose="020B0604020202020204" pitchFamily="34" charset="0"/>
              <a:buChar char="•"/>
            </a:pPr>
            <a:r>
              <a:rPr lang="en-US" sz="1100" b="1" dirty="0" smtClean="0"/>
              <a:t>Support Iteration 2</a:t>
            </a:r>
            <a:endParaRPr lang="en-US" sz="1100" b="1" dirty="0"/>
          </a:p>
          <a:p>
            <a:pPr marL="628650" lvl="1" indent="-171450">
              <a:buFont typeface="Arial" panose="020B0604020202020204" pitchFamily="34" charset="0"/>
              <a:buChar char="•"/>
            </a:pPr>
            <a:r>
              <a:rPr lang="en-US" sz="1100" dirty="0"/>
              <a:t>Velocity of </a:t>
            </a:r>
            <a:r>
              <a:rPr lang="en-US" sz="1100" dirty="0" smtClean="0"/>
              <a:t>team:20 </a:t>
            </a:r>
            <a:r>
              <a:rPr lang="en-US" sz="1100" dirty="0"/>
              <a:t>story points</a:t>
            </a:r>
          </a:p>
          <a:p>
            <a:pPr marL="628650" lvl="1" indent="-171450">
              <a:buFont typeface="Arial" panose="020B0604020202020204" pitchFamily="34" charset="0"/>
              <a:buChar char="•"/>
            </a:pPr>
            <a:r>
              <a:rPr lang="en-US" sz="1100" dirty="0"/>
              <a:t>Accepted By PO: </a:t>
            </a:r>
            <a:r>
              <a:rPr lang="en-US" sz="1100" dirty="0" smtClean="0"/>
              <a:t>19 story </a:t>
            </a:r>
            <a:r>
              <a:rPr lang="en-US" sz="1100" dirty="0"/>
              <a:t>Points</a:t>
            </a:r>
          </a:p>
          <a:p>
            <a:pPr marL="628650" lvl="1" indent="-171450">
              <a:buFont typeface="Arial" panose="020B0604020202020204" pitchFamily="34" charset="0"/>
              <a:buChar char="•"/>
            </a:pPr>
            <a:r>
              <a:rPr lang="en-US" sz="1100" dirty="0"/>
              <a:t>Iteration length: </a:t>
            </a:r>
            <a:r>
              <a:rPr lang="en-US" sz="1100" dirty="0" smtClean="0"/>
              <a:t>12 days</a:t>
            </a:r>
            <a:endParaRPr lang="en-US" sz="1100" dirty="0"/>
          </a:p>
          <a:p>
            <a:pPr lvl="1"/>
            <a:endParaRPr lang="en-US" sz="1100" dirty="0"/>
          </a:p>
          <a:p>
            <a:pPr marL="171450" indent="-171450">
              <a:buFont typeface="Arial" panose="020B0604020202020204" pitchFamily="34" charset="0"/>
              <a:buChar char="•"/>
            </a:pPr>
            <a:r>
              <a:rPr lang="en-US" sz="1100" b="1" dirty="0"/>
              <a:t>Support Iteration </a:t>
            </a:r>
            <a:r>
              <a:rPr lang="en-US" sz="1100" b="1" dirty="0" smtClean="0"/>
              <a:t>3</a:t>
            </a:r>
            <a:endParaRPr lang="en-US" sz="1100" b="1" dirty="0"/>
          </a:p>
          <a:p>
            <a:pPr marL="628650" lvl="1" indent="-171450">
              <a:buFont typeface="Arial" panose="020B0604020202020204" pitchFamily="34" charset="0"/>
              <a:buChar char="•"/>
            </a:pPr>
            <a:r>
              <a:rPr lang="en-US" sz="1100" dirty="0"/>
              <a:t>Velocity of </a:t>
            </a:r>
            <a:r>
              <a:rPr lang="en-US" sz="1100" dirty="0" smtClean="0"/>
              <a:t>team:20 </a:t>
            </a:r>
            <a:r>
              <a:rPr lang="en-US" sz="1100" dirty="0"/>
              <a:t>story points</a:t>
            </a:r>
          </a:p>
          <a:p>
            <a:pPr marL="628650" lvl="1" indent="-171450">
              <a:buFont typeface="Arial" panose="020B0604020202020204" pitchFamily="34" charset="0"/>
              <a:buChar char="•"/>
            </a:pPr>
            <a:r>
              <a:rPr lang="en-US" sz="1100" dirty="0"/>
              <a:t>Accepted By PO: </a:t>
            </a:r>
            <a:r>
              <a:rPr lang="en-US" sz="1100" dirty="0" smtClean="0"/>
              <a:t>20 </a:t>
            </a:r>
            <a:r>
              <a:rPr lang="en-US" sz="1100" dirty="0"/>
              <a:t>story Points</a:t>
            </a:r>
          </a:p>
          <a:p>
            <a:pPr marL="628650" lvl="1" indent="-171450">
              <a:buFont typeface="Arial" panose="020B0604020202020204" pitchFamily="34" charset="0"/>
              <a:buChar char="•"/>
            </a:pPr>
            <a:r>
              <a:rPr lang="en-US" sz="1100" dirty="0"/>
              <a:t>Iteration length: </a:t>
            </a:r>
            <a:r>
              <a:rPr lang="en-US" sz="1100" dirty="0" smtClean="0"/>
              <a:t>11 days</a:t>
            </a:r>
            <a:endParaRPr lang="en-US" sz="1100" dirty="0"/>
          </a:p>
          <a:p>
            <a:endParaRPr lang="en-US" sz="1200" b="1" dirty="0" smtClean="0"/>
          </a:p>
          <a:p>
            <a:endParaRPr lang="en-US" sz="1100" dirty="0"/>
          </a:p>
          <a:p>
            <a:endParaRPr lang="en-US" sz="1100" dirty="0" smtClean="0"/>
          </a:p>
          <a:p>
            <a:endParaRPr lang="en-US" sz="1100" dirty="0" smtClean="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endParaRPr lang="en-US" sz="1200" dirty="0"/>
          </a:p>
          <a:p>
            <a:pPr>
              <a:buFont typeface="Wingdings" pitchFamily="2" charset="2"/>
              <a:buChar char="q"/>
            </a:pPr>
            <a:endParaRPr lang="en-US" sz="1200" dirty="0" smtClean="0">
              <a:solidFill>
                <a:srgbClr val="000000"/>
              </a:solidFill>
              <a:latin typeface="Calibri" pitchFamily="34" charset="0"/>
              <a:cs typeface="Calibri" pitchFamily="34" charset="0"/>
            </a:endParaRPr>
          </a:p>
          <a:p>
            <a:endParaRPr lang="en-US" sz="1200" dirty="0" smtClean="0"/>
          </a:p>
        </p:txBody>
      </p:sp>
      <p:pic>
        <p:nvPicPr>
          <p:cNvPr id="13" name="Picture 12" descr="blue popout.png"/>
          <p:cNvPicPr>
            <a:picLocks noChangeAspect="1"/>
          </p:cNvPicPr>
          <p:nvPr/>
        </p:nvPicPr>
        <p:blipFill>
          <a:blip r:embed="rId2" cstate="email"/>
          <a:stretch>
            <a:fillRect/>
          </a:stretch>
        </p:blipFill>
        <p:spPr>
          <a:xfrm>
            <a:off x="4913194" y="1221038"/>
            <a:ext cx="3743821" cy="380020"/>
          </a:xfrm>
          <a:prstGeom prst="rect">
            <a:avLst/>
          </a:prstGeom>
        </p:spPr>
      </p:pic>
      <p:sp>
        <p:nvSpPr>
          <p:cNvPr id="14" name="TextBox 13"/>
          <p:cNvSpPr txBox="1"/>
          <p:nvPr/>
        </p:nvSpPr>
        <p:spPr>
          <a:xfrm>
            <a:off x="5748871" y="1214475"/>
            <a:ext cx="1834849" cy="253916"/>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graphicFrame>
        <p:nvGraphicFramePr>
          <p:cNvPr id="16" name="Chart 15"/>
          <p:cNvGraphicFramePr>
            <a:graphicFrameLocks/>
          </p:cNvGraphicFramePr>
          <p:nvPr>
            <p:extLst>
              <p:ext uri="{D42A27DB-BD31-4B8C-83A1-F6EECF244321}">
                <p14:modId xmlns:p14="http://schemas.microsoft.com/office/powerpoint/2010/main" val="4156776901"/>
              </p:ext>
            </p:extLst>
          </p:nvPr>
        </p:nvGraphicFramePr>
        <p:xfrm>
          <a:off x="124127"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37514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a:t>Agile </a:t>
            </a:r>
            <a:r>
              <a:rPr lang="en-US" dirty="0" smtClean="0"/>
              <a:t>Metrics – Resource Utilization</a:t>
            </a:r>
            <a:endParaRPr lang="en-US" dirty="0"/>
          </a:p>
        </p:txBody>
      </p:sp>
      <p:sp>
        <p:nvSpPr>
          <p:cNvPr id="7" name="TextBox 6"/>
          <p:cNvSpPr txBox="1"/>
          <p:nvPr/>
        </p:nvSpPr>
        <p:spPr>
          <a:xfrm>
            <a:off x="77354" y="1520984"/>
            <a:ext cx="5504579" cy="307777"/>
          </a:xfrm>
          <a:prstGeom prst="rect">
            <a:avLst/>
          </a:prstGeom>
          <a:noFill/>
        </p:spPr>
        <p:txBody>
          <a:bodyPr wrap="square" rtlCol="0">
            <a:spAutoFit/>
          </a:bodyPr>
          <a:lstStyle/>
          <a:p>
            <a:r>
              <a:rPr lang="en-US" sz="1400" dirty="0">
                <a:solidFill>
                  <a:srgbClr val="00264A"/>
                </a:solidFill>
              </a:rPr>
              <a:t> </a:t>
            </a:r>
            <a:r>
              <a:rPr lang="en-US" sz="1400" dirty="0" smtClean="0">
                <a:solidFill>
                  <a:srgbClr val="00264A"/>
                </a:solidFill>
              </a:rPr>
              <a:t>  </a:t>
            </a:r>
            <a:r>
              <a:rPr lang="en-US" sz="1400" b="1" dirty="0" smtClean="0">
                <a:solidFill>
                  <a:srgbClr val="00264A"/>
                </a:solidFill>
              </a:rPr>
              <a:t>Weekly resource Utilization(27</a:t>
            </a:r>
            <a:r>
              <a:rPr lang="en-US" sz="1400" b="1" baseline="30000" dirty="0" smtClean="0">
                <a:solidFill>
                  <a:srgbClr val="00264A"/>
                </a:solidFill>
              </a:rPr>
              <a:t>th</a:t>
            </a:r>
            <a:r>
              <a:rPr lang="en-US" sz="1400" b="1" dirty="0" smtClean="0">
                <a:solidFill>
                  <a:srgbClr val="00264A"/>
                </a:solidFill>
              </a:rPr>
              <a:t> Mar 2017 – 31 Mar 2017)</a:t>
            </a:r>
            <a:endParaRPr lang="en-US" sz="1400" b="1" dirty="0" smtClean="0">
              <a:solidFill>
                <a:srgbClr val="9F958F">
                  <a:lumMod val="50000"/>
                </a:srgbClr>
              </a:solidFill>
            </a:endParaRPr>
          </a:p>
        </p:txBody>
      </p:sp>
      <p:graphicFrame>
        <p:nvGraphicFramePr>
          <p:cNvPr id="5" name="Chart 4"/>
          <p:cNvGraphicFramePr>
            <a:graphicFrameLocks/>
          </p:cNvGraphicFramePr>
          <p:nvPr>
            <p:extLst>
              <p:ext uri="{D42A27DB-BD31-4B8C-83A1-F6EECF244321}">
                <p14:modId xmlns:p14="http://schemas.microsoft.com/office/powerpoint/2010/main" val="3197470777"/>
              </p:ext>
            </p:extLst>
          </p:nvPr>
        </p:nvGraphicFramePr>
        <p:xfrm>
          <a:off x="77354" y="1828761"/>
          <a:ext cx="8900391" cy="43345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2773001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E Corporate_072016">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G PPT Template_2015">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GE Corporate_072016</Template>
  <TotalTime>41819</TotalTime>
  <Words>1081</Words>
  <Application>Microsoft Office PowerPoint</Application>
  <PresentationFormat>On-screen Show (4:3)</PresentationFormat>
  <Paragraphs>312</Paragraphs>
  <Slides>12</Slides>
  <Notes>2</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12</vt:i4>
      </vt:variant>
    </vt:vector>
  </HeadingPairs>
  <TitlesOfParts>
    <vt:vector size="17" baseType="lpstr">
      <vt:lpstr>GE Corporate_072016</vt:lpstr>
      <vt:lpstr>Closing slides</vt:lpstr>
      <vt:lpstr>Section break</vt:lpstr>
      <vt:lpstr>CG PPT Template_2015</vt:lpstr>
      <vt:lpstr>think-cell Slide</vt:lpstr>
      <vt:lpstr>GEHC SDT Weekly Status Report </vt:lpstr>
      <vt:lpstr>Open Actions</vt:lpstr>
      <vt:lpstr>PowerPoint Presentation</vt:lpstr>
      <vt:lpstr>Focus Area Updates</vt:lpstr>
      <vt:lpstr>Agile Metrics - Development</vt:lpstr>
      <vt:lpstr>Agile Metrics - Support</vt:lpstr>
      <vt:lpstr>Agile Metrics – Velocity Chart</vt:lpstr>
      <vt:lpstr>Agile Metrics – Velocity Chart</vt:lpstr>
      <vt:lpstr>Agile Metrics – Resource Utilization</vt:lpstr>
      <vt:lpstr>Incidents Update</vt:lpstr>
      <vt:lpstr>Incident Tickets</vt:lpstr>
      <vt:lpstr>THANK YOU</vt:lpstr>
    </vt:vector>
  </TitlesOfParts>
  <Company>Capgemini GCC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rikale</dc:creator>
  <cp:lastModifiedBy>Saraswathi Nagaraj</cp:lastModifiedBy>
  <cp:revision>725</cp:revision>
  <dcterms:created xsi:type="dcterms:W3CDTF">2016-09-12T09:10:56Z</dcterms:created>
  <dcterms:modified xsi:type="dcterms:W3CDTF">2017-03-30T13:40:44Z</dcterms:modified>
</cp:coreProperties>
</file>