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7"/>
  </p:notesMasterIdLst>
  <p:sldIdLst>
    <p:sldId id="259" r:id="rId5"/>
    <p:sldId id="332" r:id="rId6"/>
    <p:sldId id="335" r:id="rId7"/>
    <p:sldId id="336" r:id="rId8"/>
    <p:sldId id="337" r:id="rId9"/>
    <p:sldId id="338" r:id="rId10"/>
    <p:sldId id="339" r:id="rId11"/>
    <p:sldId id="340" r:id="rId12"/>
    <p:sldId id="341" r:id="rId13"/>
    <p:sldId id="342" r:id="rId14"/>
    <p:sldId id="343"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6092" autoAdjust="0"/>
  </p:normalViewPr>
  <p:slideViewPr>
    <p:cSldViewPr snapToGrid="0">
      <p:cViewPr>
        <p:scale>
          <a:sx n="110" d="100"/>
          <a:sy n="110" d="100"/>
        </p:scale>
        <p:origin x="-504" y="1452"/>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sudmello\Desktop\Utilization%20and%20Velocit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4-5-2017'!$B$19</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4-5-2017'!$A$20:$A$22</c:f>
              <c:strCache>
                <c:ptCount val="3"/>
                <c:pt idx="0">
                  <c:v>SDT Iteration 1(02/14/2017 - 02/27/2017)</c:v>
                </c:pt>
                <c:pt idx="1">
                  <c:v>SDT Iteration 2(03/06/2017 - 03/10/2017)</c:v>
                </c:pt>
                <c:pt idx="2">
                  <c:v>SDT Iteration 3(03/21/2017 - 03/31/2017)</c:v>
                </c:pt>
              </c:strCache>
            </c:strRef>
          </c:cat>
          <c:val>
            <c:numRef>
              <c:f>'Veloicity 4-5-2017'!$B$20:$B$22</c:f>
              <c:numCache>
                <c:formatCode>General</c:formatCode>
                <c:ptCount val="3"/>
                <c:pt idx="0">
                  <c:v>50</c:v>
                </c:pt>
                <c:pt idx="1">
                  <c:v>9</c:v>
                </c:pt>
                <c:pt idx="2">
                  <c:v>20</c:v>
                </c:pt>
              </c:numCache>
            </c:numRef>
          </c:val>
        </c:ser>
        <c:ser>
          <c:idx val="1"/>
          <c:order val="1"/>
          <c:tx>
            <c:strRef>
              <c:f>'Veloicity 4-5-2017'!$C$19</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4-5-2017'!$A$20:$A$22</c:f>
              <c:strCache>
                <c:ptCount val="3"/>
                <c:pt idx="0">
                  <c:v>SDT Iteration 1(02/14/2017 - 02/27/2017)</c:v>
                </c:pt>
                <c:pt idx="1">
                  <c:v>SDT Iteration 2(03/06/2017 - 03/10/2017)</c:v>
                </c:pt>
                <c:pt idx="2">
                  <c:v>SDT Iteration 3(03/21/2017 - 03/31/2017)</c:v>
                </c:pt>
              </c:strCache>
            </c:strRef>
          </c:cat>
          <c:val>
            <c:numRef>
              <c:f>'Veloicity 4-5-2017'!$C$20:$C$22</c:f>
              <c:numCache>
                <c:formatCode>General</c:formatCode>
                <c:ptCount val="3"/>
                <c:pt idx="0">
                  <c:v>13</c:v>
                </c:pt>
                <c:pt idx="1">
                  <c:v>9</c:v>
                </c:pt>
                <c:pt idx="2">
                  <c:v>17</c:v>
                </c:pt>
              </c:numCache>
            </c:numRef>
          </c:val>
        </c:ser>
        <c:dLbls>
          <c:showLegendKey val="0"/>
          <c:showVal val="0"/>
          <c:showCatName val="0"/>
          <c:showSerName val="0"/>
          <c:showPercent val="0"/>
          <c:showBubbleSize val="0"/>
        </c:dLbls>
        <c:gapWidth val="150"/>
        <c:axId val="23545344"/>
        <c:axId val="23546880"/>
      </c:barChart>
      <c:catAx>
        <c:axId val="23545344"/>
        <c:scaling>
          <c:orientation val="minMax"/>
        </c:scaling>
        <c:delete val="0"/>
        <c:axPos val="b"/>
        <c:majorTickMark val="out"/>
        <c:minorTickMark val="none"/>
        <c:tickLblPos val="nextTo"/>
        <c:crossAx val="23546880"/>
        <c:crosses val="autoZero"/>
        <c:auto val="1"/>
        <c:lblAlgn val="ctr"/>
        <c:lblOffset val="100"/>
        <c:noMultiLvlLbl val="0"/>
      </c:catAx>
      <c:valAx>
        <c:axId val="23546880"/>
        <c:scaling>
          <c:orientation val="minMax"/>
        </c:scaling>
        <c:delete val="0"/>
        <c:axPos val="l"/>
        <c:majorGridlines/>
        <c:numFmt formatCode="General" sourceLinked="1"/>
        <c:majorTickMark val="out"/>
        <c:minorTickMark val="none"/>
        <c:tickLblPos val="nextTo"/>
        <c:crossAx val="23545344"/>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4-5-2017'!$B$2</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4-5-2017'!$A$3:$A$6</c:f>
              <c:strCache>
                <c:ptCount val="4"/>
                <c:pt idx="0">
                  <c:v>Support Iteration 1(02/01/2017 - 02/10/2017)</c:v>
                </c:pt>
                <c:pt idx="1">
                  <c:v>Support Iteration 2( 2/13/2017 - 2/28/2017)</c:v>
                </c:pt>
                <c:pt idx="2">
                  <c:v>Support Iteration 3(03/01/2017 - 03/15/2017)</c:v>
                </c:pt>
                <c:pt idx="3">
                  <c:v>Support Iteration 4(03/16/2017 - 03/31/2017)</c:v>
                </c:pt>
              </c:strCache>
            </c:strRef>
          </c:cat>
          <c:val>
            <c:numRef>
              <c:f>'Veloicity 4-5-2017'!$B$3:$B$6</c:f>
              <c:numCache>
                <c:formatCode>General</c:formatCode>
                <c:ptCount val="4"/>
                <c:pt idx="0">
                  <c:v>5</c:v>
                </c:pt>
                <c:pt idx="1">
                  <c:v>20</c:v>
                </c:pt>
                <c:pt idx="2">
                  <c:v>20</c:v>
                </c:pt>
                <c:pt idx="3">
                  <c:v>17</c:v>
                </c:pt>
              </c:numCache>
            </c:numRef>
          </c:val>
        </c:ser>
        <c:ser>
          <c:idx val="1"/>
          <c:order val="1"/>
          <c:tx>
            <c:strRef>
              <c:f>'Veloicity 4-5-2017'!$C$2</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4-5-2017'!$A$3:$A$6</c:f>
              <c:strCache>
                <c:ptCount val="4"/>
                <c:pt idx="0">
                  <c:v>Support Iteration 1(02/01/2017 - 02/10/2017)</c:v>
                </c:pt>
                <c:pt idx="1">
                  <c:v>Support Iteration 2( 2/13/2017 - 2/28/2017)</c:v>
                </c:pt>
                <c:pt idx="2">
                  <c:v>Support Iteration 3(03/01/2017 - 03/15/2017)</c:v>
                </c:pt>
                <c:pt idx="3">
                  <c:v>Support Iteration 4(03/16/2017 - 03/31/2017)</c:v>
                </c:pt>
              </c:strCache>
            </c:strRef>
          </c:cat>
          <c:val>
            <c:numRef>
              <c:f>'Veloicity 4-5-2017'!$C$3:$C$6</c:f>
              <c:numCache>
                <c:formatCode>General</c:formatCode>
                <c:ptCount val="4"/>
                <c:pt idx="0">
                  <c:v>5</c:v>
                </c:pt>
                <c:pt idx="1">
                  <c:v>19</c:v>
                </c:pt>
                <c:pt idx="2">
                  <c:v>20</c:v>
                </c:pt>
                <c:pt idx="3">
                  <c:v>17</c:v>
                </c:pt>
              </c:numCache>
            </c:numRef>
          </c:val>
        </c:ser>
        <c:dLbls>
          <c:showLegendKey val="0"/>
          <c:showVal val="0"/>
          <c:showCatName val="0"/>
          <c:showSerName val="0"/>
          <c:showPercent val="0"/>
          <c:showBubbleSize val="0"/>
        </c:dLbls>
        <c:gapWidth val="150"/>
        <c:axId val="25086592"/>
        <c:axId val="25088384"/>
      </c:barChart>
      <c:catAx>
        <c:axId val="25086592"/>
        <c:scaling>
          <c:orientation val="minMax"/>
        </c:scaling>
        <c:delete val="0"/>
        <c:axPos val="b"/>
        <c:majorTickMark val="out"/>
        <c:minorTickMark val="none"/>
        <c:tickLblPos val="nextTo"/>
        <c:crossAx val="25088384"/>
        <c:crosses val="autoZero"/>
        <c:auto val="1"/>
        <c:lblAlgn val="ctr"/>
        <c:lblOffset val="100"/>
        <c:noMultiLvlLbl val="0"/>
      </c:catAx>
      <c:valAx>
        <c:axId val="25088384"/>
        <c:scaling>
          <c:orientation val="minMax"/>
        </c:scaling>
        <c:delete val="0"/>
        <c:axPos val="l"/>
        <c:majorGridlines/>
        <c:numFmt formatCode="General" sourceLinked="1"/>
        <c:majorTickMark val="out"/>
        <c:minorTickMark val="none"/>
        <c:tickLblPos val="nextTo"/>
        <c:crossAx val="25086592"/>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'RES Utilization -452017'!$B$1</c:f>
              <c:strCache>
                <c:ptCount val="1"/>
                <c:pt idx="0">
                  <c:v>Total Available Hrs per Sprint Hrs</c:v>
                </c:pt>
              </c:strCache>
            </c:strRef>
          </c:tx>
          <c:invertIfNegative val="0"/>
          <c:cat>
            <c:strRef>
              <c:f>'RES Utilization -452017'!$A$2:$A$16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 Utilization -452017'!$B$2:$B$16</c:f>
              <c:numCache>
                <c:formatCode>0.00</c:formatCode>
                <c:ptCount val="14"/>
                <c:pt idx="0">
                  <c:v>88</c:v>
                </c:pt>
                <c:pt idx="1">
                  <c:v>88</c:v>
                </c:pt>
                <c:pt idx="2">
                  <c:v>88</c:v>
                </c:pt>
                <c:pt idx="3">
                  <c:v>88</c:v>
                </c:pt>
                <c:pt idx="4">
                  <c:v>88</c:v>
                </c:pt>
                <c:pt idx="5">
                  <c:v>88</c:v>
                </c:pt>
                <c:pt idx="6">
                  <c:v>88</c:v>
                </c:pt>
                <c:pt idx="7">
                  <c:v>64</c:v>
                </c:pt>
                <c:pt idx="8">
                  <c:v>64</c:v>
                </c:pt>
                <c:pt idx="9">
                  <c:v>88</c:v>
                </c:pt>
                <c:pt idx="10">
                  <c:v>88</c:v>
                </c:pt>
                <c:pt idx="11">
                  <c:v>88</c:v>
                </c:pt>
                <c:pt idx="12">
                  <c:v>72</c:v>
                </c:pt>
                <c:pt idx="13">
                  <c:v>80</c:v>
                </c:pt>
              </c:numCache>
            </c:numRef>
          </c:val>
        </c:ser>
        <c:ser>
          <c:idx val="1"/>
          <c:order val="1"/>
          <c:tx>
            <c:strRef>
              <c:f>'RES Utilization -452017'!$C$1</c:f>
              <c:strCache>
                <c:ptCount val="1"/>
                <c:pt idx="0">
                  <c:v>Hours Spent on Sprint Ceromonies in (%)</c:v>
                </c:pt>
              </c:strCache>
            </c:strRef>
          </c:tx>
          <c:invertIfNegative val="0"/>
          <c:cat>
            <c:strRef>
              <c:f>'RES Utilization -452017'!$A$2:$A$16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 Utilization -452017'!$C$2:$C$16</c:f>
              <c:numCache>
                <c:formatCode>0.00</c:formatCode>
                <c:ptCount val="14"/>
                <c:pt idx="0">
                  <c:v>18.125</c:v>
                </c:pt>
                <c:pt idx="1">
                  <c:v>18.125</c:v>
                </c:pt>
                <c:pt idx="2">
                  <c:v>18.125</c:v>
                </c:pt>
                <c:pt idx="3">
                  <c:v>18.125</c:v>
                </c:pt>
                <c:pt idx="4">
                  <c:v>18.125</c:v>
                </c:pt>
                <c:pt idx="5">
                  <c:v>18.125</c:v>
                </c:pt>
                <c:pt idx="6">
                  <c:v>18.125</c:v>
                </c:pt>
                <c:pt idx="7">
                  <c:v>18.125</c:v>
                </c:pt>
                <c:pt idx="8">
                  <c:v>18.125</c:v>
                </c:pt>
                <c:pt idx="9">
                  <c:v>18.125</c:v>
                </c:pt>
                <c:pt idx="10">
                  <c:v>18.125</c:v>
                </c:pt>
                <c:pt idx="11">
                  <c:v>18.125</c:v>
                </c:pt>
                <c:pt idx="12">
                  <c:v>18.125</c:v>
                </c:pt>
                <c:pt idx="13">
                  <c:v>18.125</c:v>
                </c:pt>
              </c:numCache>
            </c:numRef>
          </c:val>
        </c:ser>
        <c:ser>
          <c:idx val="2"/>
          <c:order val="2"/>
          <c:tx>
            <c:strRef>
              <c:f>'RES Utilization -452017'!$D$1</c:f>
              <c:strCache>
                <c:ptCount val="1"/>
                <c:pt idx="0">
                  <c:v>Ge meetings/Emails in (%)</c:v>
                </c:pt>
              </c:strCache>
            </c:strRef>
          </c:tx>
          <c:invertIfNegative val="0"/>
          <c:cat>
            <c:strRef>
              <c:f>'RES Utilization -452017'!$A$2:$A$16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 Utilization -452017'!$D$2:$D$16</c:f>
              <c:numCache>
                <c:formatCode>0.00</c:formatCode>
                <c:ptCount val="14"/>
                <c:pt idx="0">
                  <c:v>30.625000000000004</c:v>
                </c:pt>
                <c:pt idx="1">
                  <c:v>31.25</c:v>
                </c:pt>
                <c:pt idx="2">
                  <c:v>12.5</c:v>
                </c:pt>
                <c:pt idx="3">
                  <c:v>12.5</c:v>
                </c:pt>
                <c:pt idx="4">
                  <c:v>12.5</c:v>
                </c:pt>
                <c:pt idx="5">
                  <c:v>12.5</c:v>
                </c:pt>
                <c:pt idx="6">
                  <c:v>12.5</c:v>
                </c:pt>
                <c:pt idx="7">
                  <c:v>27.27272727272727</c:v>
                </c:pt>
                <c:pt idx="8">
                  <c:v>36.363636363636367</c:v>
                </c:pt>
                <c:pt idx="9">
                  <c:v>31.25</c:v>
                </c:pt>
                <c:pt idx="10">
                  <c:v>34.375</c:v>
                </c:pt>
                <c:pt idx="11">
                  <c:v>18.125</c:v>
                </c:pt>
                <c:pt idx="12">
                  <c:v>20.454545454545457</c:v>
                </c:pt>
                <c:pt idx="13">
                  <c:v>17.045454545454543</c:v>
                </c:pt>
              </c:numCache>
            </c:numRef>
          </c:val>
        </c:ser>
        <c:ser>
          <c:idx val="3"/>
          <c:order val="3"/>
          <c:tx>
            <c:strRef>
              <c:f>'RES Utilization -452017'!$E$1</c:f>
              <c:strCache>
                <c:ptCount val="1"/>
                <c:pt idx="0">
                  <c:v>Support (%)</c:v>
                </c:pt>
              </c:strCache>
            </c:strRef>
          </c:tx>
          <c:invertIfNegative val="0"/>
          <c:cat>
            <c:strRef>
              <c:f>'RES Utilization -452017'!$A$2:$A$16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 Utilization -452017'!$E$2:$E$16</c:f>
              <c:numCache>
                <c:formatCode>0.00</c:formatCode>
                <c:ptCount val="14"/>
                <c:pt idx="0">
                  <c:v>0</c:v>
                </c:pt>
                <c:pt idx="1">
                  <c:v>1.1363636363636365</c:v>
                </c:pt>
                <c:pt idx="2">
                  <c:v>21.59090909090909</c:v>
                </c:pt>
                <c:pt idx="3">
                  <c:v>25</c:v>
                </c:pt>
                <c:pt idx="4">
                  <c:v>0</c:v>
                </c:pt>
                <c:pt idx="5">
                  <c:v>31.25</c:v>
                </c:pt>
                <c:pt idx="6">
                  <c:v>12.5</c:v>
                </c:pt>
                <c:pt idx="7">
                  <c:v>37.5</c:v>
                </c:pt>
                <c:pt idx="8">
                  <c:v>31.874999999999996</c:v>
                </c:pt>
                <c:pt idx="9">
                  <c:v>22.727272727272727</c:v>
                </c:pt>
                <c:pt idx="10">
                  <c:v>0</c:v>
                </c:pt>
                <c:pt idx="11">
                  <c:v>17.045454545454543</c:v>
                </c:pt>
                <c:pt idx="12">
                  <c:v>0</c:v>
                </c:pt>
                <c:pt idx="13">
                  <c:v>11.25</c:v>
                </c:pt>
              </c:numCache>
            </c:numRef>
          </c:val>
        </c:ser>
        <c:ser>
          <c:idx val="4"/>
          <c:order val="4"/>
          <c:tx>
            <c:strRef>
              <c:f>'RES Utilization -452017'!$F$1</c:f>
              <c:strCache>
                <c:ptCount val="1"/>
                <c:pt idx="0">
                  <c:v>Hrs Spent on Iteration 4 (%)</c:v>
                </c:pt>
              </c:strCache>
            </c:strRef>
          </c:tx>
          <c:invertIfNegative val="0"/>
          <c:cat>
            <c:strRef>
              <c:f>'RES Utilization -452017'!$A$2:$A$16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 Utilization -452017'!$F$2:$F$16</c:f>
              <c:numCache>
                <c:formatCode>General</c:formatCode>
                <c:ptCount val="14"/>
                <c:pt idx="0">
                  <c:v>48.863636363636367</c:v>
                </c:pt>
                <c:pt idx="1">
                  <c:v>47.727272727272727</c:v>
                </c:pt>
                <c:pt idx="2">
                  <c:v>36.363636363636367</c:v>
                </c:pt>
                <c:pt idx="3">
                  <c:v>40.909090909090914</c:v>
                </c:pt>
                <c:pt idx="4">
                  <c:v>68.181818181818173</c:v>
                </c:pt>
                <c:pt idx="5">
                  <c:v>29.545454545454547</c:v>
                </c:pt>
                <c:pt idx="6">
                  <c:v>50</c:v>
                </c:pt>
                <c:pt idx="7">
                  <c:v>9.375</c:v>
                </c:pt>
                <c:pt idx="8">
                  <c:v>7.8125</c:v>
                </c:pt>
                <c:pt idx="9">
                  <c:v>27.27272727272727</c:v>
                </c:pt>
                <c:pt idx="10">
                  <c:v>45.454545454545453</c:v>
                </c:pt>
                <c:pt idx="11">
                  <c:v>45.454545454545453</c:v>
                </c:pt>
                <c:pt idx="12">
                  <c:v>58.333333333333336</c:v>
                </c:pt>
                <c:pt idx="13">
                  <c:v>48.75</c:v>
                </c:pt>
              </c:numCache>
            </c:numRef>
          </c:val>
        </c:ser>
        <c:ser>
          <c:idx val="5"/>
          <c:order val="5"/>
          <c:tx>
            <c:strRef>
              <c:f>'RES Utilization -452017'!$G$1</c:f>
              <c:strCache>
                <c:ptCount val="1"/>
                <c:pt idx="0">
                  <c:v>Total(%)</c:v>
                </c:pt>
              </c:strCache>
            </c:strRef>
          </c:tx>
          <c:invertIfNegative val="0"/>
          <c:dLbls>
            <c:showLegendKey val="0"/>
            <c:showVal val="1"/>
            <c:showCatName val="0"/>
            <c:showSerName val="0"/>
            <c:showPercent val="0"/>
            <c:showBubbleSize val="0"/>
            <c:showLeaderLines val="0"/>
          </c:dLbls>
          <c:cat>
            <c:strRef>
              <c:f>'RES Utilization -452017'!$A$2:$A$16</c:f>
              <c:strCache>
                <c:ptCount val="14"/>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Suvarna Dmello</c:v>
                </c:pt>
                <c:pt idx="11">
                  <c:v>Urmila Gumata</c:v>
                </c:pt>
                <c:pt idx="12">
                  <c:v>Binu Mohan</c:v>
                </c:pt>
                <c:pt idx="13">
                  <c:v>Ramesh, Dhivyabharathi</c:v>
                </c:pt>
              </c:strCache>
            </c:strRef>
          </c:cat>
          <c:val>
            <c:numRef>
              <c:f>'RES Utilization -452017'!$G$2:$G$16</c:f>
              <c:numCache>
                <c:formatCode>0.00</c:formatCode>
                <c:ptCount val="14"/>
                <c:pt idx="0">
                  <c:v>98</c:v>
                </c:pt>
                <c:pt idx="1">
                  <c:v>98</c:v>
                </c:pt>
                <c:pt idx="2">
                  <c:v>89</c:v>
                </c:pt>
                <c:pt idx="3">
                  <c:v>97</c:v>
                </c:pt>
                <c:pt idx="4">
                  <c:v>99</c:v>
                </c:pt>
                <c:pt idx="5">
                  <c:v>91</c:v>
                </c:pt>
                <c:pt idx="6">
                  <c:v>93</c:v>
                </c:pt>
                <c:pt idx="7">
                  <c:v>92</c:v>
                </c:pt>
                <c:pt idx="8">
                  <c:v>94</c:v>
                </c:pt>
                <c:pt idx="9">
                  <c:v>99</c:v>
                </c:pt>
                <c:pt idx="10">
                  <c:v>98</c:v>
                </c:pt>
                <c:pt idx="11">
                  <c:v>99</c:v>
                </c:pt>
                <c:pt idx="12">
                  <c:v>97</c:v>
                </c:pt>
                <c:pt idx="13">
                  <c:v>95</c:v>
                </c:pt>
              </c:numCache>
            </c:numRef>
          </c:val>
        </c:ser>
        <c:dLbls>
          <c:showLegendKey val="0"/>
          <c:showVal val="0"/>
          <c:showCatName val="0"/>
          <c:showSerName val="0"/>
          <c:showPercent val="0"/>
          <c:showBubbleSize val="0"/>
        </c:dLbls>
        <c:gapWidth val="150"/>
        <c:axId val="100165120"/>
        <c:axId val="100166656"/>
      </c:barChart>
      <c:catAx>
        <c:axId val="100165120"/>
        <c:scaling>
          <c:orientation val="minMax"/>
        </c:scaling>
        <c:delete val="0"/>
        <c:axPos val="b"/>
        <c:majorTickMark val="out"/>
        <c:minorTickMark val="none"/>
        <c:tickLblPos val="nextTo"/>
        <c:crossAx val="100166656"/>
        <c:crosses val="autoZero"/>
        <c:auto val="1"/>
        <c:lblAlgn val="ctr"/>
        <c:lblOffset val="100"/>
        <c:noMultiLvlLbl val="0"/>
      </c:catAx>
      <c:valAx>
        <c:axId val="100166656"/>
        <c:scaling>
          <c:orientation val="minMax"/>
        </c:scaling>
        <c:delete val="0"/>
        <c:axPos val="l"/>
        <c:majorGridlines/>
        <c:numFmt formatCode="0.00" sourceLinked="1"/>
        <c:majorTickMark val="out"/>
        <c:minorTickMark val="none"/>
        <c:tickLblPos val="nextTo"/>
        <c:crossAx val="100165120"/>
        <c:crosses val="autoZero"/>
        <c:crossBetween val="between"/>
      </c:valAx>
    </c:plotArea>
    <c:legend>
      <c:legendPos val="b"/>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4/6/2017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41"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0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103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08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1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1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1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2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24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27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91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93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95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98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700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03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05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07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87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10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1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9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9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96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98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824"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105"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2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887"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04/06/17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Incidents Update</a:t>
            </a:r>
            <a:endParaRPr lang="en-US" dirty="0">
              <a:latin typeface="Candara" panose="020E0502030303020204" pitchFamily="34" charset="0"/>
            </a:endParaRPr>
          </a:p>
        </p:txBody>
      </p:sp>
      <p:sp>
        <p:nvSpPr>
          <p:cNvPr id="8" name="TextBox 7"/>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2770" name="Chart 1" descr="image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4" y="1442706"/>
            <a:ext cx="3998284" cy="247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Chart 2" descr="image0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059" y="1442706"/>
            <a:ext cx="4218259" cy="241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hart 3" descr="image0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45" y="4105054"/>
            <a:ext cx="3971344" cy="214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image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225" y="4392133"/>
            <a:ext cx="3915659" cy="14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247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smtClean="0"/>
              <a:t>Incident Tickets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544712380"/>
              </p:ext>
            </p:extLst>
          </p:nvPr>
        </p:nvGraphicFramePr>
        <p:xfrm>
          <a:off x="122829" y="1487599"/>
          <a:ext cx="8884693" cy="4790847"/>
        </p:xfrm>
        <a:graphic>
          <a:graphicData uri="http://schemas.openxmlformats.org/drawingml/2006/table">
            <a:tbl>
              <a:tblPr/>
              <a:tblGrid>
                <a:gridCol w="720169"/>
                <a:gridCol w="709731"/>
                <a:gridCol w="1294216"/>
                <a:gridCol w="1273343"/>
                <a:gridCol w="897602"/>
                <a:gridCol w="2118758"/>
                <a:gridCol w="1870874"/>
              </a:tblGrid>
              <a:tr h="193534">
                <a:tc gridSpan="7">
                  <a:txBody>
                    <a:bodyPr/>
                    <a:lstStyle/>
                    <a:p>
                      <a:pPr algn="ctr" rtl="0" fontAlgn="b"/>
                      <a:r>
                        <a:rPr lang="en-US" sz="800" b="1" i="0" u="none" strike="noStrike" dirty="0">
                          <a:solidFill>
                            <a:srgbClr val="FFFFFF"/>
                          </a:solidFill>
                          <a:effectLst/>
                          <a:latin typeface="Candara" panose="020E0502030303020204" pitchFamily="34" charset="0"/>
                        </a:rPr>
                        <a:t>Incident Management</a:t>
                      </a:r>
                    </a:p>
                  </a:txBody>
                  <a:tcPr marL="7678" marR="7678" marT="76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782">
                <a:tc>
                  <a:txBody>
                    <a:bodyPr/>
                    <a:lstStyle/>
                    <a:p>
                      <a:pPr algn="ctr" rtl="0" fontAlgn="ctr"/>
                      <a:r>
                        <a:rPr lang="en-US" sz="800" b="1" i="0" u="none" strike="noStrike">
                          <a:solidFill>
                            <a:srgbClr val="FFFFFF"/>
                          </a:solidFill>
                          <a:effectLst/>
                          <a:latin typeface="Candara" panose="020E0502030303020204" pitchFamily="34" charset="0"/>
                        </a:rPr>
                        <a:t>Incident #</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Module</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Key Words</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Priority</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Status</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Location</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Queue wait time</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210545">
                <a:tc>
                  <a:txBody>
                    <a:bodyPr/>
                    <a:lstStyle/>
                    <a:p>
                      <a:pPr algn="l" fontAlgn="t"/>
                      <a:r>
                        <a:rPr lang="en-US" sz="800" b="0" i="0" u="none" strike="noStrike" dirty="0">
                          <a:effectLst/>
                          <a:latin typeface="Candara" panose="020E0502030303020204" pitchFamily="34" charset="0"/>
                        </a:rPr>
                        <a:t>INC1735928</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Schedule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a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dirty="0">
                          <a:effectLst/>
                          <a:latin typeface="Candara" panose="020E0502030303020204" pitchFamily="34" charset="0"/>
                        </a:rPr>
                        <a:t>INC1736222</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SDT Schedule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a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INC1738700</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a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INC1747182</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SDT Mobile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30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INC1754593</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5 - Request for Service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28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INC1766606</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Mobile Sync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ASPAC-India-Bangalore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21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INC1777886</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EMEA-Israel-Haifa</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17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INC1778499</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17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INC1779626</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16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INC1793968</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5 - Request for Service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Awaiting 3rd Party</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11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INC1464027</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Booking</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1 - Critical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2 month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INC1477114</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Booking</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Mobile Sync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 months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INC1480772</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Mobile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Mobile sync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 months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INC1781463</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Booking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4 - Low</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ASPAC-South Korea-Seoul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16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INC1782655</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15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INC1787373</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14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INC1787399</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Click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1 - Critical</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effectLst/>
                          <a:latin typeface="Candara" panose="020E0502030303020204" pitchFamily="34" charset="0"/>
                        </a:rPr>
                        <a:t>14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t"/>
                      <a:r>
                        <a:rPr lang="en-US" sz="800" b="0" i="0" u="none" strike="noStrike">
                          <a:effectLst/>
                          <a:latin typeface="Candara" panose="020E0502030303020204" pitchFamily="34" charset="0"/>
                        </a:rPr>
                        <a:t>INC1787868</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Module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SDT Booking issue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3 - Moderate</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effectLst/>
                          <a:latin typeface="Candara" panose="020E0502030303020204" pitchFamily="34" charset="0"/>
                        </a:rPr>
                        <a:t>Awaiting User Info</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effectLst/>
                          <a:latin typeface="Candara" panose="020E0502030303020204" pitchFamily="34" charset="0"/>
                        </a:rPr>
                        <a:t>ASPAC-Malaysia-Wilayah Persekutuan</a:t>
                      </a:r>
                    </a:p>
                  </a:txBody>
                  <a:tcPr marL="7678" marR="7678" marT="76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effectLst/>
                          <a:latin typeface="Candara" panose="020E0502030303020204" pitchFamily="34" charset="0"/>
                        </a:rPr>
                        <a:t>13 days ago</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a:txBody>
                    <a:bodyPr/>
                    <a:lstStyle/>
                    <a:p>
                      <a:pPr algn="l" fontAlgn="b"/>
                      <a:r>
                        <a:rPr lang="en-US" sz="800" b="0" i="0" u="none" strike="noStrike">
                          <a:effectLst/>
                          <a:latin typeface="Candara" panose="020E0502030303020204" pitchFamily="34" charset="0"/>
                        </a:rPr>
                        <a:t> </a:t>
                      </a:r>
                    </a:p>
                  </a:txBody>
                  <a:tcPr marL="7678" marR="7678" marT="7678"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Candara" panose="020E0502030303020204" pitchFamily="34" charset="0"/>
                      </a:endParaRPr>
                    </a:p>
                  </a:txBody>
                  <a:tcPr marL="7678" marR="7678" marT="76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Candara" panose="020E0502030303020204" pitchFamily="34" charset="0"/>
                      </a:endParaRPr>
                    </a:p>
                  </a:txBody>
                  <a:tcPr marL="7678" marR="7678" marT="76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Candara" panose="020E0502030303020204" pitchFamily="34" charset="0"/>
                      </a:endParaRPr>
                    </a:p>
                  </a:txBody>
                  <a:tcPr marL="7678" marR="7678" marT="76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effectLst/>
                        <a:latin typeface="Candara" panose="020E0502030303020204" pitchFamily="34" charset="0"/>
                      </a:endParaRPr>
                    </a:p>
                  </a:txBody>
                  <a:tcPr marL="7678" marR="7678" marT="76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dirty="0">
                        <a:effectLst/>
                        <a:latin typeface="Candara" panose="020E0502030303020204" pitchFamily="34" charset="0"/>
                      </a:endParaRPr>
                    </a:p>
                  </a:txBody>
                  <a:tcPr marL="7678" marR="7678" marT="76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effectLst/>
                          <a:latin typeface="Candara" panose="020E0502030303020204" pitchFamily="34" charset="0"/>
                        </a:rPr>
                        <a:t> </a:t>
                      </a:r>
                    </a:p>
                  </a:txBody>
                  <a:tcPr marL="7678" marR="7678" marT="7678"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82">
                <a:tc gridSpan="7">
                  <a:txBody>
                    <a:bodyPr/>
                    <a:lstStyle/>
                    <a:p>
                      <a:pPr algn="ctr" rtl="0" fontAlgn="b"/>
                      <a:r>
                        <a:rPr lang="en-US" sz="800" b="1" i="0" u="none" strike="noStrike">
                          <a:solidFill>
                            <a:srgbClr val="FFFFFF"/>
                          </a:solidFill>
                          <a:effectLst/>
                          <a:latin typeface="Candara" panose="020E0502030303020204" pitchFamily="34" charset="0"/>
                        </a:rPr>
                        <a:t>Problem Management</a:t>
                      </a:r>
                    </a:p>
                  </a:txBody>
                  <a:tcPr marL="7678" marR="7678" marT="767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782">
                <a:tc>
                  <a:txBody>
                    <a:bodyPr/>
                    <a:lstStyle/>
                    <a:p>
                      <a:pPr algn="ctr" rtl="0" fontAlgn="ctr"/>
                      <a:r>
                        <a:rPr lang="en-US" sz="800" b="1" i="0" u="none" strike="noStrike">
                          <a:solidFill>
                            <a:srgbClr val="FFFFFF"/>
                          </a:solidFill>
                          <a:effectLst/>
                          <a:latin typeface="Candara" panose="020E0502030303020204" pitchFamily="34" charset="0"/>
                        </a:rPr>
                        <a:t>Problem #</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Module</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800" b="1" i="0" u="none" strike="noStrike">
                          <a:solidFill>
                            <a:srgbClr val="FFFFFF"/>
                          </a:solidFill>
                          <a:effectLst/>
                          <a:latin typeface="Candara" panose="020E0502030303020204" pitchFamily="34" charset="0"/>
                        </a:rPr>
                        <a:t>Keyword</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Candara" panose="020E0502030303020204" pitchFamily="34" charset="0"/>
                        </a:rPr>
                        <a:t>Status</a:t>
                      </a:r>
                    </a:p>
                  </a:txBody>
                  <a:tcPr marL="7678" marR="7678" marT="7678"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Candara" panose="020E0502030303020204" pitchFamily="34" charset="0"/>
                        </a:rPr>
                        <a:t> </a:t>
                      </a:r>
                    </a:p>
                  </a:txBody>
                  <a:tcPr marL="7678" marR="7678" marT="7678"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Candara" panose="020E0502030303020204" pitchFamily="34" charset="0"/>
                        </a:rPr>
                        <a:t> </a:t>
                      </a:r>
                    </a:p>
                  </a:txBody>
                  <a:tcPr marL="7678" marR="7678" marT="7678"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800" b="1" i="0" u="none" strike="noStrike">
                          <a:solidFill>
                            <a:srgbClr val="FFFFFF"/>
                          </a:solidFill>
                          <a:effectLst/>
                          <a:latin typeface="Candara" panose="020E0502030303020204" pitchFamily="34" charset="0"/>
                        </a:rPr>
                        <a:t>Incident #</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354812">
                <a:tc>
                  <a:txBody>
                    <a:bodyPr/>
                    <a:lstStyle/>
                    <a:p>
                      <a:pPr algn="ctr" rtl="0" fontAlgn="ctr"/>
                      <a:r>
                        <a:rPr lang="en-US" sz="800" b="0" i="0" u="none" strike="noStrike">
                          <a:solidFill>
                            <a:srgbClr val="00264A"/>
                          </a:solidFill>
                          <a:effectLst/>
                          <a:latin typeface="Candara" panose="020E0502030303020204" pitchFamily="34" charset="0"/>
                        </a:rPr>
                        <a:t>PRB0045855</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Candara" panose="020E0502030303020204" pitchFamily="34" charset="0"/>
                        </a:rPr>
                        <a:t>SDT Booking</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Candara" panose="020E0502030303020204" pitchFamily="34" charset="0"/>
                        </a:rPr>
                        <a:t>Google API</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3">
                  <a:txBody>
                    <a:bodyPr/>
                    <a:lstStyle/>
                    <a:p>
                      <a:pPr algn="l" rtl="0" fontAlgn="ctr"/>
                      <a:r>
                        <a:rPr lang="en-US" sz="800" b="0" i="0" u="none" strike="noStrike" dirty="0" smtClean="0">
                          <a:solidFill>
                            <a:srgbClr val="00264A"/>
                          </a:solidFill>
                          <a:effectLst/>
                          <a:latin typeface="Candara" panose="020E0502030303020204" pitchFamily="34" charset="0"/>
                        </a:rPr>
                        <a:t>Open</a:t>
                      </a:r>
                      <a:endParaRPr lang="en-US" sz="800" b="0" i="0" u="none" strike="noStrike" dirty="0">
                        <a:solidFill>
                          <a:srgbClr val="00264A"/>
                        </a:solidFill>
                        <a:effectLst/>
                        <a:latin typeface="Candara" panose="020E0502030303020204" pitchFamily="34" charset="0"/>
                      </a:endParaRP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a:txBody>
                    <a:bodyPr/>
                    <a:lstStyle/>
                    <a:p>
                      <a:pPr algn="l" rtl="0" fontAlgn="ctr"/>
                      <a:r>
                        <a:rPr lang="en-US" sz="800" b="0" i="0" u="none" strike="noStrike">
                          <a:solidFill>
                            <a:srgbClr val="00264A"/>
                          </a:solidFill>
                          <a:effectLst/>
                          <a:latin typeface="Candara" panose="020E0502030303020204" pitchFamily="34" charset="0"/>
                        </a:rPr>
                        <a:t>INC1371682, INC1389372, INC1357120</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93534">
                <a:tc>
                  <a:txBody>
                    <a:bodyPr/>
                    <a:lstStyle/>
                    <a:p>
                      <a:pPr algn="ctr" rtl="0" fontAlgn="ctr"/>
                      <a:r>
                        <a:rPr lang="en-US" sz="800" b="0" i="0" u="none" strike="noStrike">
                          <a:solidFill>
                            <a:srgbClr val="00264A"/>
                          </a:solidFill>
                          <a:effectLst/>
                          <a:latin typeface="Candara" panose="020E0502030303020204" pitchFamily="34" charset="0"/>
                        </a:rPr>
                        <a:t>PRB0045475</a:t>
                      </a:r>
                    </a:p>
                  </a:txBody>
                  <a:tcPr marL="7678" marR="7678" marT="767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Candara" panose="020E0502030303020204" pitchFamily="34" charset="0"/>
                        </a:rPr>
                        <a:t>SDT Booking</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800" b="0" i="0" u="none" strike="noStrike">
                          <a:solidFill>
                            <a:srgbClr val="00264A"/>
                          </a:solidFill>
                          <a:effectLst/>
                          <a:latin typeface="Candara" panose="020E0502030303020204" pitchFamily="34" charset="0"/>
                        </a:rPr>
                        <a:t>Performance - Connectivity</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3">
                  <a:txBody>
                    <a:bodyPr/>
                    <a:lstStyle/>
                    <a:p>
                      <a:pPr algn="l" rtl="0" fontAlgn="ctr"/>
                      <a:r>
                        <a:rPr lang="en-US" sz="800" b="0" i="0" u="none" strike="noStrike">
                          <a:solidFill>
                            <a:srgbClr val="000000"/>
                          </a:solidFill>
                          <a:effectLst/>
                          <a:latin typeface="Candara" panose="020E0502030303020204" pitchFamily="34" charset="0"/>
                        </a:rPr>
                        <a:t>Known Error / Pending CA</a:t>
                      </a:r>
                    </a:p>
                  </a:txBody>
                  <a:tcPr marL="7678" marR="7678" marT="76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a:txBody>
                    <a:bodyPr/>
                    <a:lstStyle/>
                    <a:p>
                      <a:pPr algn="l" fontAlgn="ctr"/>
                      <a:r>
                        <a:rPr lang="en-US" sz="800" b="0" i="0" u="none" strike="noStrike" dirty="0">
                          <a:effectLst/>
                          <a:latin typeface="Candara" panose="020E0502030303020204" pitchFamily="34" charset="0"/>
                        </a:rPr>
                        <a:t>INC1310582</a:t>
                      </a:r>
                    </a:p>
                  </a:txBody>
                  <a:tcPr marL="7678" marR="7678" marT="767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2301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64877413"/>
              </p:ext>
            </p:extLst>
          </p:nvPr>
        </p:nvGraphicFramePr>
        <p:xfrm>
          <a:off x="292100" y="1397001"/>
          <a:ext cx="8639249" cy="4544238"/>
        </p:xfrm>
        <a:graphic>
          <a:graphicData uri="http://schemas.openxmlformats.org/drawingml/2006/table">
            <a:tbl>
              <a:tblPr firstRow="1" bandRow="1">
                <a:tableStyleId>{7DF18680-E054-41AD-8BC1-D1AEF772440D}</a:tableStyleId>
              </a:tblPr>
              <a:tblGrid>
                <a:gridCol w="2271366"/>
                <a:gridCol w="1186062"/>
                <a:gridCol w="1082424"/>
                <a:gridCol w="1001820"/>
                <a:gridCol w="800944"/>
                <a:gridCol w="1386936"/>
                <a:gridCol w="909697"/>
              </a:tblGrid>
              <a:tr h="670328">
                <a:tc>
                  <a:txBody>
                    <a:bodyPr/>
                    <a:lstStyle/>
                    <a:p>
                      <a:r>
                        <a:rPr lang="en-US" sz="1050" dirty="0" smtClean="0">
                          <a:latin typeface="Candara" panose="020E0502030303020204" pitchFamily="34" charset="0"/>
                        </a:rPr>
                        <a:t>Action item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Forum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Expected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Actual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 Comment</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Status</a:t>
                      </a:r>
                      <a:endParaRPr lang="en-US" sz="1050" dirty="0">
                        <a:latin typeface="Candara" panose="020E0502030303020204" pitchFamily="34" charset="0"/>
                      </a:endParaRPr>
                    </a:p>
                  </a:txBody>
                  <a:tcPr/>
                </a:tc>
              </a:tr>
              <a:tr h="79800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Mobility Team or tiger team to be formed to resolve all CLICK mobile issues.</a:t>
                      </a:r>
                    </a:p>
                  </a:txBody>
                  <a:tcPr/>
                </a:tc>
                <a:tc>
                  <a:txBody>
                    <a:bodyPr/>
                    <a:lstStyle/>
                    <a:p>
                      <a:r>
                        <a:rPr lang="en-US" sz="1050" dirty="0" smtClean="0">
                          <a:latin typeface="Candara" panose="020E0502030303020204" pitchFamily="34" charset="0"/>
                        </a:rPr>
                        <a:t>Rohit/Gopi</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050" dirty="0" smtClean="0">
                        <a:latin typeface="Candara" panose="020E0502030303020204" pitchFamily="34" charset="0"/>
                      </a:endParaRPr>
                    </a:p>
                  </a:txBody>
                  <a:tcPr/>
                </a:tc>
                <a:tc>
                  <a:txBody>
                    <a:bodyPr/>
                    <a:lstStyle/>
                    <a:p>
                      <a:pPr lvl="0"/>
                      <a:r>
                        <a:rPr lang="en-US" sz="1050" kern="1200" dirty="0" smtClean="0">
                          <a:solidFill>
                            <a:srgbClr val="000000"/>
                          </a:solidFill>
                          <a:latin typeface="Candara" panose="020E0502030303020204" pitchFamily="34" charset="0"/>
                          <a:ea typeface="+mn-ea"/>
                          <a:cs typeface="+mn-cs"/>
                        </a:rPr>
                        <a:t>On monitoring the</a:t>
                      </a:r>
                      <a:r>
                        <a:rPr lang="en-US" sz="1050" kern="1200" baseline="0" dirty="0" smtClean="0">
                          <a:solidFill>
                            <a:srgbClr val="000000"/>
                          </a:solidFill>
                          <a:latin typeface="Candara" panose="020E0502030303020204" pitchFamily="34" charset="0"/>
                          <a:ea typeface="+mn-ea"/>
                          <a:cs typeface="+mn-cs"/>
                        </a:rPr>
                        <a:t> debug logs: Meera confirmed that no mobile sync issues apart from </a:t>
                      </a:r>
                      <a:r>
                        <a:rPr lang="en-US" sz="1050" kern="1200" dirty="0" smtClean="0">
                          <a:solidFill>
                            <a:srgbClr val="000000"/>
                          </a:solidFill>
                          <a:latin typeface="Candara" panose="020E0502030303020204" pitchFamily="34" charset="0"/>
                          <a:ea typeface="+mn-ea"/>
                          <a:cs typeface="+mn-cs"/>
                        </a:rPr>
                        <a:t>FE(Kim Tae Hyun) </a:t>
                      </a:r>
                      <a:endParaRPr lang="en-US" sz="1050" kern="1200" dirty="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rgbClr val="000000"/>
                          </a:solidFill>
                          <a:latin typeface="Candara" panose="020E0502030303020204" pitchFamily="34" charset="0"/>
                          <a:ea typeface="+mn-ea"/>
                          <a:cs typeface="+mn-cs"/>
                        </a:rPr>
                        <a:t>In Progress</a:t>
                      </a:r>
                      <a:endParaRPr lang="en-US" sz="1050" kern="1200" dirty="0">
                        <a:solidFill>
                          <a:srgbClr val="000000"/>
                        </a:solidFill>
                        <a:latin typeface="Candara" panose="020E0502030303020204" pitchFamily="34" charset="0"/>
                        <a:ea typeface="+mn-ea"/>
                        <a:cs typeface="+mn-cs"/>
                      </a:endParaRPr>
                    </a:p>
                  </a:txBody>
                  <a:tcPr/>
                </a:tc>
              </a:tr>
              <a:tr h="85383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Performance issues: SDT Booking and Architecture Assessment.</a:t>
                      </a:r>
                    </a:p>
                  </a:txBody>
                  <a:tcPr/>
                </a:tc>
                <a:tc>
                  <a:txBody>
                    <a:bodyPr/>
                    <a:lstStyle/>
                    <a:p>
                      <a:r>
                        <a:rPr lang="en-US" sz="1050" dirty="0" smtClean="0">
                          <a:latin typeface="Candara" panose="020E0502030303020204" pitchFamily="34" charset="0"/>
                        </a:rPr>
                        <a:t>Hita/Andrey/Urmila/Chandra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28-Feb-2017</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rgbClr val="000000"/>
                          </a:solidFill>
                          <a:latin typeface="Candara" panose="020E0502030303020204" pitchFamily="34" charset="0"/>
                          <a:ea typeface="+mn-ea"/>
                          <a:cs typeface="+mn-cs"/>
                        </a:rPr>
                        <a:t>Demo presented  to Product Owners : SDT booking load time reduced by 45- 50%  on CRP. </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a:t>
                      </a:r>
                      <a:r>
                        <a:rPr lang="en-US" sz="1050" baseline="0" dirty="0" smtClean="0">
                          <a:latin typeface="Candara" panose="020E0502030303020204" pitchFamily="34" charset="0"/>
                        </a:rPr>
                        <a:t> Progress</a:t>
                      </a:r>
                      <a:endParaRPr lang="en-US" sz="1050" dirty="0" smtClean="0">
                        <a:latin typeface="Candara" panose="020E0502030303020204" pitchFamily="34" charset="0"/>
                      </a:endParaRPr>
                    </a:p>
                    <a:p>
                      <a:endParaRPr lang="en-US" sz="1050" dirty="0">
                        <a:latin typeface="Candara" panose="020E0502030303020204" pitchFamily="34" charset="0"/>
                      </a:endParaRPr>
                    </a:p>
                  </a:txBody>
                  <a:tcPr/>
                </a:tc>
              </a:tr>
              <a:tr h="446885">
                <a:tc>
                  <a:txBody>
                    <a:bodyPr/>
                    <a:lstStyle/>
                    <a:p>
                      <a:r>
                        <a:rPr lang="en-US" sz="1050" kern="1200" baseline="0" dirty="0" smtClean="0">
                          <a:solidFill>
                            <a:schemeClr val="dk1"/>
                          </a:solidFill>
                          <a:effectLst/>
                          <a:latin typeface="Candara" panose="020E0502030303020204" pitchFamily="34" charset="0"/>
                          <a:ea typeface="+mn-ea"/>
                          <a:cs typeface="+mn-cs"/>
                        </a:rPr>
                        <a:t>Ownership on Tickets/Process adherence(Agile Mechanism)</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Suvarna/Sathyaraj</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Ongoing</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619628">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GEHC to check and confirm on L1 support - on call support</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 </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algn="l" defTabSz="844029" rtl="0" eaLnBrk="1" latinLnBrk="0" hangingPunct="1"/>
                      <a:r>
                        <a:rPr lang="en-US" sz="1050" kern="1200" dirty="0" smtClean="0">
                          <a:solidFill>
                            <a:srgbClr val="000000"/>
                          </a:solidFill>
                          <a:latin typeface="Candara" panose="020E0502030303020204" pitchFamily="34" charset="0"/>
                          <a:ea typeface="+mn-ea"/>
                          <a:cs typeface="+mn-cs"/>
                        </a:rPr>
                        <a:t>No services available in ServiceNow tool. Exploring other opportunities</a:t>
                      </a:r>
                      <a:endParaRPr lang="en-US" sz="1050" kern="1200" dirty="0">
                        <a:solidFill>
                          <a:srgbClr val="000000"/>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752405">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CLICK DB access for CG team GE to setup a separate call to discuss </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WSR meeting</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06/04/2017</a:t>
                      </a:r>
                      <a:endParaRPr lang="en-US" sz="1050" dirty="0">
                        <a:latin typeface="Candara" panose="020E0502030303020204" pitchFamily="34" charset="0"/>
                      </a:endParaRPr>
                    </a:p>
                  </a:txBody>
                  <a:tcPr/>
                </a:tc>
                <a:tc>
                  <a:txBody>
                    <a:bodyPr/>
                    <a:lstStyle/>
                    <a:p>
                      <a:r>
                        <a:rPr lang="en-US" sz="1050" kern="1200" dirty="0" smtClean="0">
                          <a:solidFill>
                            <a:schemeClr val="dk1"/>
                          </a:solidFill>
                          <a:latin typeface="Candara" panose="020E0502030303020204" pitchFamily="34" charset="0"/>
                          <a:ea typeface="+mn-ea"/>
                          <a:cs typeface="+mn-cs"/>
                        </a:rPr>
                        <a:t>DB backup received,</a:t>
                      </a:r>
                      <a:r>
                        <a:rPr lang="en-US" sz="1050" kern="1200" baseline="0" dirty="0" smtClean="0">
                          <a:solidFill>
                            <a:schemeClr val="dk1"/>
                          </a:solidFill>
                          <a:latin typeface="Candara" panose="020E0502030303020204" pitchFamily="34" charset="0"/>
                          <a:ea typeface="+mn-ea"/>
                          <a:cs typeface="+mn-cs"/>
                        </a:rPr>
                        <a:t> </a:t>
                      </a:r>
                      <a:r>
                        <a:rPr lang="en-US" sz="1050" kern="1200" baseline="0" dirty="0" smtClean="0">
                          <a:solidFill>
                            <a:schemeClr val="dk1"/>
                          </a:solidFill>
                          <a:latin typeface="Candara" panose="020E0502030303020204" pitchFamily="34" charset="0"/>
                          <a:ea typeface="+mn-ea"/>
                          <a:cs typeface="+mn-cs"/>
                        </a:rPr>
                        <a:t>and imported the DB backup to our local server.</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Closed</a:t>
                      </a:r>
                      <a:endParaRPr lang="en-US" sz="10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57183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015663"/>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resolution to </a:t>
            </a:r>
            <a:r>
              <a:rPr lang="en-US" sz="1200" dirty="0" smtClean="0">
                <a:latin typeface="Candara" panose="020E0502030303020204" pitchFamily="34" charset="0"/>
              </a:rPr>
              <a:t>timing / frequency of backup, patches and domain policies - </a:t>
            </a:r>
            <a:r>
              <a:rPr lang="en-US" sz="1200" b="1" dirty="0" smtClean="0">
                <a:latin typeface="Candara" panose="020E0502030303020204" pitchFamily="34" charset="0"/>
              </a:rPr>
              <a:t>Chandra</a:t>
            </a:r>
            <a:endParaRPr lang="en-US" sz="1200" b="1"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04/06/17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646331"/>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Issues in comprehending data flow due to unavailability of CLICK environment details  - </a:t>
            </a:r>
            <a:r>
              <a:rPr lang="en-US" sz="1200" b="1" dirty="0" smtClean="0">
                <a:latin typeface="Candara" panose="020E0502030303020204" pitchFamily="34" charset="0"/>
              </a:rPr>
              <a:t>Rohit</a:t>
            </a: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716128"/>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solidFill>
                <a:srgbClr val="000000"/>
              </a:solidFill>
              <a:latin typeface="Candara" panose="020E0502030303020204" pitchFamily="34" charset="0"/>
            </a:endParaRPr>
          </a:p>
          <a:p>
            <a:pPr marL="285750" lvl="1" indent="-285750">
              <a:buFont typeface="Wingdings" panose="05000000000000000000" pitchFamily="2" charset="2"/>
              <a:buChar char="Ø"/>
              <a:defRPr/>
            </a:pPr>
            <a:r>
              <a:rPr lang="en-US" sz="1250" b="1" dirty="0" smtClean="0">
                <a:solidFill>
                  <a:srgbClr val="000000"/>
                </a:solidFill>
                <a:latin typeface="Candara" panose="020E0502030303020204" pitchFamily="34" charset="0"/>
              </a:rPr>
              <a:t>CLICK</a:t>
            </a:r>
            <a:r>
              <a:rPr lang="en-US" sz="1250" dirty="0" smtClean="0">
                <a:solidFill>
                  <a:srgbClr val="000000"/>
                </a:solidFill>
                <a:latin typeface="Candara" panose="020E0502030303020204" pitchFamily="34" charset="0"/>
              </a:rPr>
              <a:t> : R2.3 </a:t>
            </a:r>
            <a:r>
              <a:rPr lang="en-US" sz="1250" dirty="0">
                <a:solidFill>
                  <a:srgbClr val="000000"/>
                </a:solidFill>
                <a:latin typeface="Candara" panose="020E0502030303020204" pitchFamily="34" charset="0"/>
              </a:rPr>
              <a:t>deployment completed on SB3 for 9 EU </a:t>
            </a:r>
            <a:r>
              <a:rPr lang="en-US" sz="1250" dirty="0" smtClean="0">
                <a:solidFill>
                  <a:srgbClr val="000000"/>
                </a:solidFill>
                <a:latin typeface="Candara" panose="020E0502030303020204" pitchFamily="34" charset="0"/>
              </a:rPr>
              <a:t>and 6 ASEAN templates</a:t>
            </a:r>
          </a:p>
          <a:p>
            <a:pPr marL="285750" lvl="1" indent="-285750">
              <a:buFont typeface="Wingdings" panose="05000000000000000000" pitchFamily="2" charset="2"/>
              <a:buChar char="Ø"/>
              <a:defRPr/>
            </a:pPr>
            <a:r>
              <a:rPr lang="en-US" sz="1250" dirty="0" smtClean="0">
                <a:latin typeface="Candara" panose="020E0502030303020204" pitchFamily="34" charset="0"/>
              </a:rPr>
              <a:t>Weekly Master data uploaded successfully</a:t>
            </a:r>
          </a:p>
          <a:p>
            <a:pPr marL="285750" lvl="1" indent="-285750">
              <a:buFont typeface="Wingdings" panose="05000000000000000000" pitchFamily="2" charset="2"/>
              <a:buChar char="Ø"/>
              <a:defRPr/>
            </a:pPr>
            <a:r>
              <a:rPr lang="en-US" sz="1250" dirty="0" smtClean="0">
                <a:latin typeface="Candara" panose="020E0502030303020204" pitchFamily="34" charset="0"/>
              </a:rPr>
              <a:t>Implemented the SDT booking performance in CRP demoed to product Owner</a:t>
            </a:r>
          </a:p>
          <a:p>
            <a:pPr marL="285750" lvl="1" indent="-285750">
              <a:buFont typeface="Wingdings" panose="05000000000000000000" pitchFamily="2" charset="2"/>
              <a:buChar char="Ø"/>
              <a:defRPr/>
            </a:pPr>
            <a:r>
              <a:rPr lang="en-US" sz="1250" dirty="0" smtClean="0">
                <a:latin typeface="Candara" panose="020E0502030303020204" pitchFamily="34" charset="0"/>
              </a:rPr>
              <a:t>End to End </a:t>
            </a:r>
            <a:r>
              <a:rPr lang="en-US" sz="1250" dirty="0" smtClean="0">
                <a:latin typeface="Candara" panose="020E0502030303020204" pitchFamily="34" charset="0"/>
              </a:rPr>
              <a:t>testing </a:t>
            </a:r>
            <a:r>
              <a:rPr lang="en-US" sz="1250" dirty="0" smtClean="0">
                <a:latin typeface="Candara" panose="020E0502030303020204" pitchFamily="34" charset="0"/>
              </a:rPr>
              <a:t>of all business scenarios to capture the Performance Timings</a:t>
            </a:r>
          </a:p>
          <a:p>
            <a:pPr marL="0" lvl="1">
              <a:defRPr/>
            </a:pPr>
            <a:endParaRPr lang="en-US" sz="1250" dirty="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00" dirty="0" smtClean="0">
              <a:latin typeface="Candara" panose="020E0502030303020204" pitchFamily="34" charset="0"/>
            </a:endParaRPr>
          </a:p>
          <a:p>
            <a:pPr marL="0" lvl="1">
              <a:defRPr/>
            </a:pPr>
            <a:endParaRPr lang="en-US" sz="1200" dirty="0" smtClean="0">
              <a:latin typeface="Candara" panose="020E0502030303020204" pitchFamily="34" charset="0"/>
            </a:endParaRPr>
          </a:p>
        </p:txBody>
      </p:sp>
    </p:spTree>
    <p:extLst>
      <p:ext uri="{BB962C8B-B14F-4D97-AF65-F5344CB8AC3E}">
        <p14:creationId xmlns:p14="http://schemas.microsoft.com/office/powerpoint/2010/main" val="415857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93919933"/>
              </p:ext>
            </p:extLst>
          </p:nvPr>
        </p:nvGraphicFramePr>
        <p:xfrm>
          <a:off x="273134" y="1417842"/>
          <a:ext cx="8583789" cy="4325157"/>
        </p:xfrm>
        <a:graphic>
          <a:graphicData uri="http://schemas.openxmlformats.org/drawingml/2006/table">
            <a:tbl>
              <a:tblPr firstRow="1" bandRow="1">
                <a:tableStyleId>{7DF18680-E054-41AD-8BC1-D1AEF772440D}</a:tableStyleId>
              </a:tblPr>
              <a:tblGrid>
                <a:gridCol w="2489605"/>
                <a:gridCol w="796400"/>
                <a:gridCol w="1258079"/>
                <a:gridCol w="4039705"/>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8373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smtClean="0">
                        <a:latin typeface="Candara" panose="020E0502030303020204" pitchFamily="34" charset="0"/>
                      </a:endParaRPr>
                    </a:p>
                    <a:p>
                      <a:endParaRPr lang="en-US" sz="1100" dirty="0">
                        <a:latin typeface="Candara" panose="020E0502030303020204" pitchFamily="34" charset="0"/>
                      </a:endParaRPr>
                    </a:p>
                  </a:txBody>
                  <a:tcPr/>
                </a:tc>
                <a:tc>
                  <a:txBody>
                    <a:bodyPr/>
                    <a:lstStyle/>
                    <a:p>
                      <a:r>
                        <a:rPr lang="en-US" sz="1100" dirty="0" smtClean="0">
                          <a:latin typeface="Candara" panose="020E0502030303020204" pitchFamily="34" charset="0"/>
                        </a:rPr>
                        <a:t>In Progress</a:t>
                      </a:r>
                      <a:endParaRPr lang="en-US" sz="1100" dirty="0">
                        <a:latin typeface="Candara" panose="020E0502030303020204" pitchFamily="34" charset="0"/>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Yet to receive end to end environments details from CLICK team denied due to policy reasons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Connected with business user  for issues reported in debug log) - Korea FE(Kim Tae Hyun) has a sync issue – Sync after 21 hours Investigation in progress</a:t>
                      </a:r>
                    </a:p>
                  </a:txBody>
                  <a:tcPr/>
                </a:tc>
              </a:tr>
              <a:tr h="991187">
                <a:tc>
                  <a:txBody>
                    <a:bodyPr/>
                    <a:lstStyle/>
                    <a:p>
                      <a:r>
                        <a:rPr lang="en-US" sz="1100" kern="1200" baseline="0" dirty="0" smtClean="0">
                          <a:solidFill>
                            <a:schemeClr val="dk1"/>
                          </a:solidFill>
                          <a:effectLst/>
                          <a:latin typeface="Candara" panose="020E0502030303020204" pitchFamily="34" charset="0"/>
                          <a:ea typeface="+mn-ea"/>
                          <a:cs typeface="+mn-cs"/>
                        </a:rPr>
                        <a:t>SDT Booking Performance Issues</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Candara" panose="020E0502030303020204" pitchFamily="34" charset="0"/>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baseline="0" dirty="0">
                        <a:solidFill>
                          <a:schemeClr val="dk1"/>
                        </a:solidFill>
                        <a:latin typeface="Candara" panose="020E0502030303020204" pitchFamily="34" charset="0"/>
                        <a:ea typeface="+mn-ea"/>
                        <a:cs typeface="+mn-cs"/>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US183-Analysis on feasibility report for removing the Bump functionality due to non-usage in GEHC SDT and Impact</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Completed  SPRINT Demo for performance user stories 45- 50% on CRP </a:t>
                      </a:r>
                    </a:p>
                  </a:txBody>
                  <a:tcPr/>
                </a:tc>
              </a:tr>
              <a:tr h="331755">
                <a:tc>
                  <a:txBody>
                    <a:bodyPr/>
                    <a:lstStyle/>
                    <a:p>
                      <a:r>
                        <a:rPr lang="en-US" sz="1100" kern="1200" baseline="0" dirty="0" smtClean="0">
                          <a:solidFill>
                            <a:schemeClr val="dk1"/>
                          </a:solidFill>
                          <a:effectLst/>
                          <a:latin typeface="Candara" panose="020E0502030303020204" pitchFamily="34" charset="0"/>
                          <a:ea typeface="+mn-ea"/>
                          <a:cs typeface="+mn-cs"/>
                        </a:rPr>
                        <a:t>Release Management</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baseline="0" dirty="0" smtClean="0">
                          <a:solidFill>
                            <a:schemeClr val="tx1"/>
                          </a:solidFill>
                          <a:latin typeface="Candara" panose="020E0502030303020204" pitchFamily="34" charset="0"/>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Candara" panose="020E0502030303020204" pitchFamily="34" charset="0"/>
                          <a:ea typeface="+mn-ea"/>
                          <a:cs typeface="+mn-cs"/>
                        </a:rPr>
                        <a:t>Incident</a:t>
                      </a:r>
                      <a:r>
                        <a:rPr lang="en-US" sz="1100" kern="1200" baseline="0" dirty="0" smtClean="0">
                          <a:solidFill>
                            <a:schemeClr val="dk1"/>
                          </a:solidFill>
                          <a:effectLst/>
                          <a:latin typeface="Candara" panose="020E0502030303020204" pitchFamily="34" charset="0"/>
                          <a:ea typeface="+mn-ea"/>
                          <a:cs typeface="+mn-cs"/>
                        </a:rPr>
                        <a:t> Management</a:t>
                      </a:r>
                      <a:endParaRPr lang="en-US" sz="1100" kern="1200" dirty="0" smtClean="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Incidents reported in this week are closed.</a:t>
                      </a:r>
                      <a:endParaRPr lang="en-US" sz="1100" dirty="0" smtClean="0">
                        <a:latin typeface="Candara" panose="020E0502030303020204" pitchFamily="34" charset="0"/>
                      </a:endParaRPr>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Candara" panose="020E0502030303020204" pitchFamily="34" charset="0"/>
                          <a:ea typeface="+mn-ea"/>
                          <a:cs typeface="+mn-cs"/>
                        </a:rPr>
                        <a:t>Support and Development Process streamlining</a:t>
                      </a: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dirty="0" smtClean="0">
                          <a:latin typeface="Candara" panose="020E0502030303020204" pitchFamily="34" charset="0"/>
                        </a:rPr>
                        <a:t>Agile metrics</a:t>
                      </a:r>
                      <a:r>
                        <a:rPr lang="en-US" sz="1100" baseline="0" dirty="0" smtClean="0">
                          <a:latin typeface="Candara" panose="020E0502030303020204" pitchFamily="34" charset="0"/>
                        </a:rPr>
                        <a:t> identified and tracked through Rally.</a:t>
                      </a:r>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aseline="0" dirty="0" smtClean="0">
                          <a:latin typeface="Candara" panose="020E0502030303020204" pitchFamily="34" charset="0"/>
                        </a:rPr>
                        <a:t>Ensuring all email communication to have incident ticket created.</a:t>
                      </a:r>
                    </a:p>
                    <a:p>
                      <a:pPr marL="171450" indent="-171450">
                        <a:buFont typeface="Arial" panose="020B0604020202020204" pitchFamily="34" charset="0"/>
                        <a:buChar char="•"/>
                      </a:pPr>
                      <a:r>
                        <a:rPr lang="en-US" sz="1100" baseline="0" dirty="0" smtClean="0">
                          <a:latin typeface="Candara" panose="020E0502030303020204" pitchFamily="34" charset="0"/>
                        </a:rPr>
                        <a:t>Internal defect tracker is maintained to track the QA/UAT defects and owners defined  for each defect.</a:t>
                      </a:r>
                    </a:p>
                    <a:p>
                      <a:pPr marL="0" indent="0">
                        <a:buFont typeface="Arial" panose="020B0604020202020204" pitchFamily="34" charset="0"/>
                        <a:buNone/>
                      </a:pPr>
                      <a:endParaRPr lang="en-US" sz="110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72478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latin typeface="Candara" panose="020E0502030303020204" pitchFamily="34" charset="0"/>
              </a:rPr>
              <a:t>Agile </a:t>
            </a:r>
            <a:r>
              <a:rPr lang="en-US" dirty="0" smtClean="0">
                <a:latin typeface="Candara" panose="020E0502030303020204" pitchFamily="34" charset="0"/>
              </a:rPr>
              <a:t>Metrics - Development</a:t>
            </a:r>
            <a:endParaRPr lang="en-US" dirty="0">
              <a:latin typeface="Candara" panose="020E0502030303020204" pitchFamily="34" charset="0"/>
            </a:endParaRPr>
          </a:p>
        </p:txBody>
      </p:sp>
      <p:sp>
        <p:nvSpPr>
          <p:cNvPr id="6" name="TextBox 5"/>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9" name="TextBox 8"/>
          <p:cNvSpPr txBox="1"/>
          <p:nvPr/>
        </p:nvSpPr>
        <p:spPr>
          <a:xfrm>
            <a:off x="297712" y="1378695"/>
            <a:ext cx="4471708" cy="523220"/>
          </a:xfrm>
          <a:prstGeom prst="rect">
            <a:avLst/>
          </a:prstGeom>
          <a:noFill/>
        </p:spPr>
        <p:txBody>
          <a:bodyPr wrap="square" rtlCol="0">
            <a:spAutoFit/>
          </a:bodyPr>
          <a:lstStyle/>
          <a:p>
            <a:r>
              <a:rPr lang="en-US" sz="1400" b="1" dirty="0" smtClean="0">
                <a:latin typeface="Candara" panose="020E0502030303020204" pitchFamily="34" charset="0"/>
              </a:rPr>
              <a:t>SDT Iteration 4 (04/05/2017 -04/19/2017)</a:t>
            </a:r>
          </a:p>
          <a:p>
            <a:endParaRPr lang="en-US" sz="1400" b="1" dirty="0" smtClean="0">
              <a:solidFill>
                <a:schemeClr val="tx2">
                  <a:lumMod val="50000"/>
                </a:schemeClr>
              </a:solidFill>
              <a:latin typeface="Candara" panose="020E0502030303020204" pitchFamily="34" charset="0"/>
            </a:endParaRPr>
          </a:p>
        </p:txBody>
      </p:sp>
      <p:sp>
        <p:nvSpPr>
          <p:cNvPr id="10" name="TextBox 42"/>
          <p:cNvSpPr txBox="1"/>
          <p:nvPr/>
        </p:nvSpPr>
        <p:spPr>
          <a:xfrm>
            <a:off x="4854508" y="1293606"/>
            <a:ext cx="4123237" cy="4171355"/>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latin typeface="Candara" panose="020E0502030303020204" pitchFamily="34" charset="0"/>
            </a:endParaRPr>
          </a:p>
          <a:p>
            <a:endParaRPr lang="en-US" sz="1200" dirty="0">
              <a:latin typeface="Candara" panose="020E0502030303020204" pitchFamily="34" charset="0"/>
            </a:endParaRPr>
          </a:p>
          <a:p>
            <a:r>
              <a:rPr lang="en-US" sz="1200" dirty="0" smtClean="0">
                <a:solidFill>
                  <a:srgbClr val="000000"/>
                </a:solidFill>
                <a:latin typeface="Candara" panose="020E0502030303020204" pitchFamily="34" charset="0"/>
                <a:cs typeface="Calibri" pitchFamily="34" charset="0"/>
              </a:rPr>
              <a:t> </a:t>
            </a:r>
            <a:endParaRPr lang="en-US" sz="1200" dirty="0">
              <a:latin typeface="Candara" panose="020E0502030303020204" pitchFamily="34" charset="0"/>
            </a:endParaRPr>
          </a:p>
          <a:p>
            <a:r>
              <a:rPr lang="en-US" sz="1200" b="1" dirty="0" smtClean="0">
                <a:latin typeface="Candara" panose="020E0502030303020204" pitchFamily="34" charset="0"/>
              </a:rPr>
              <a:t>Iteration </a:t>
            </a:r>
            <a:r>
              <a:rPr lang="en-US" sz="1200" b="1" dirty="0">
                <a:latin typeface="Candara" panose="020E0502030303020204" pitchFamily="34" charset="0"/>
              </a:rPr>
              <a:t>Burndown Chart:</a:t>
            </a:r>
          </a:p>
          <a:p>
            <a:pPr marL="171450" indent="-171450">
              <a:buFont typeface="Arial" panose="020B0604020202020204" pitchFamily="34" charset="0"/>
              <a:buChar char="•"/>
            </a:pPr>
            <a:r>
              <a:rPr lang="en-US" sz="1100" dirty="0" smtClean="0">
                <a:latin typeface="Candara" panose="020E0502030303020204" pitchFamily="34" charset="0"/>
              </a:rPr>
              <a:t>Committed for 60 Story points</a:t>
            </a:r>
          </a:p>
          <a:p>
            <a:pPr marL="171450" indent="-171450">
              <a:buFont typeface="Arial" panose="020B0604020202020204" pitchFamily="34" charset="0"/>
              <a:buChar char="•"/>
            </a:pPr>
            <a:r>
              <a:rPr lang="en-US" sz="1100" dirty="0" smtClean="0">
                <a:latin typeface="Candara" panose="020E0502030303020204" pitchFamily="34" charset="0"/>
              </a:rPr>
              <a:t>During Sprint planning 1</a:t>
            </a:r>
            <a:r>
              <a:rPr lang="en-US" sz="1100" baseline="30000" dirty="0" smtClean="0">
                <a:latin typeface="Candara" panose="020E0502030303020204" pitchFamily="34" charset="0"/>
              </a:rPr>
              <a:t>st</a:t>
            </a:r>
            <a:r>
              <a:rPr lang="en-US" sz="1100" dirty="0" smtClean="0">
                <a:latin typeface="Candara" panose="020E0502030303020204" pitchFamily="34" charset="0"/>
              </a:rPr>
              <a:t> part defined the goal of the sprint for performance user stories prioritized by product owner.</a:t>
            </a:r>
          </a:p>
          <a:p>
            <a:pPr marL="171450" indent="-171450">
              <a:buFont typeface="Arial" panose="020B0604020202020204" pitchFamily="34" charset="0"/>
              <a:buChar char="•"/>
            </a:pPr>
            <a:r>
              <a:rPr lang="en-US" sz="1100" dirty="0" smtClean="0">
                <a:latin typeface="Candara" panose="020E0502030303020204" pitchFamily="34" charset="0"/>
              </a:rPr>
              <a:t>Sprint Planning 2</a:t>
            </a:r>
            <a:r>
              <a:rPr lang="en-US" sz="1100" baseline="30000" dirty="0" smtClean="0">
                <a:latin typeface="Candara" panose="020E0502030303020204" pitchFamily="34" charset="0"/>
              </a:rPr>
              <a:t>nd</a:t>
            </a:r>
            <a:r>
              <a:rPr lang="en-US" sz="1100" dirty="0" smtClean="0">
                <a:latin typeface="Candara" panose="020E0502030303020204" pitchFamily="34" charset="0"/>
              </a:rPr>
              <a:t> part Created Sprint backlog with Task creation and estimation. All User Stories are added on day 1.</a:t>
            </a:r>
          </a:p>
          <a:p>
            <a:pPr marL="171450" indent="-171450">
              <a:buFont typeface="Arial" panose="020B0604020202020204" pitchFamily="34" charset="0"/>
              <a:buChar char="•"/>
            </a:pPr>
            <a:r>
              <a:rPr lang="en-US" sz="1100" dirty="0" smtClean="0">
                <a:latin typeface="Candara" panose="020E0502030303020204" pitchFamily="34" charset="0"/>
              </a:rPr>
              <a:t>Day 2 started working on some of the user stories.</a:t>
            </a:r>
          </a:p>
          <a:p>
            <a:endParaRPr lang="en-US" sz="1100" dirty="0" smtClean="0">
              <a:latin typeface="Candara" panose="020E0502030303020204" pitchFamily="34" charset="0"/>
            </a:endParaRPr>
          </a:p>
          <a:p>
            <a:endParaRPr lang="en-US" sz="1200" b="1" dirty="0" smtClean="0">
              <a:latin typeface="Candara" panose="020E0502030303020204" pitchFamily="34" charset="0"/>
            </a:endParaRPr>
          </a:p>
          <a:p>
            <a:r>
              <a:rPr lang="en-US" sz="1200" b="1" dirty="0" smtClean="0">
                <a:latin typeface="Candara" panose="020E0502030303020204" pitchFamily="34" charset="0"/>
              </a:rPr>
              <a:t>Iteration </a:t>
            </a:r>
            <a:r>
              <a:rPr lang="en-US" sz="1200" b="1" dirty="0">
                <a:latin typeface="Candara" panose="020E0502030303020204" pitchFamily="34" charset="0"/>
              </a:rPr>
              <a:t>Cumulative Flow </a:t>
            </a:r>
            <a:r>
              <a:rPr lang="en-US" sz="1200" b="1" dirty="0" smtClean="0">
                <a:latin typeface="Candara" panose="020E0502030303020204" pitchFamily="34" charset="0"/>
              </a:rPr>
              <a:t>Diagram</a:t>
            </a:r>
          </a:p>
          <a:p>
            <a:pPr marL="171450" indent="-171450">
              <a:buFont typeface="Arial" panose="020B0604020202020204" pitchFamily="34" charset="0"/>
              <a:buChar char="•"/>
            </a:pPr>
            <a:r>
              <a:rPr lang="en-US" sz="1100" dirty="0" smtClean="0">
                <a:latin typeface="Candara" panose="020E0502030303020204" pitchFamily="34" charset="0"/>
              </a:rPr>
              <a:t>First day of the Sprint 12 user stories added in the sprint backlog.</a:t>
            </a:r>
          </a:p>
          <a:p>
            <a:pPr marL="171450" indent="-171450">
              <a:buFont typeface="Arial" panose="020B0604020202020204" pitchFamily="34" charset="0"/>
              <a:buChar char="•"/>
            </a:pPr>
            <a:r>
              <a:rPr lang="en-US" sz="1100" dirty="0" smtClean="0">
                <a:latin typeface="Candara" panose="020E0502030303020204" pitchFamily="34" charset="0"/>
              </a:rPr>
              <a:t>Team started working on some of the tasks from  6 user stories which shows the tasks are in progress.</a:t>
            </a:r>
          </a:p>
          <a:p>
            <a:endParaRPr lang="en-US" sz="1200" dirty="0" smtClean="0">
              <a:latin typeface="Candara" panose="020E0502030303020204" pitchFamily="34" charset="0"/>
            </a:endParaRPr>
          </a:p>
          <a:p>
            <a:endParaRPr lang="en-US" sz="1200" dirty="0" smtClean="0">
              <a:latin typeface="Candara" panose="020E0502030303020204" pitchFamily="34" charset="0"/>
            </a:endParaRPr>
          </a:p>
        </p:txBody>
      </p:sp>
      <p:pic>
        <p:nvPicPr>
          <p:cNvPr id="13" name="Picture 12" descr="blue popout.png"/>
          <p:cNvPicPr>
            <a:picLocks noChangeAspect="1"/>
          </p:cNvPicPr>
          <p:nvPr/>
        </p:nvPicPr>
        <p:blipFill>
          <a:blip r:embed="rId2" cstate="email"/>
          <a:stretch>
            <a:fillRect/>
          </a:stretch>
        </p:blipFill>
        <p:spPr>
          <a:xfrm>
            <a:off x="4735054" y="1293606"/>
            <a:ext cx="4293411" cy="553068"/>
          </a:xfrm>
          <a:prstGeom prst="rect">
            <a:avLst/>
          </a:prstGeom>
        </p:spPr>
      </p:pic>
      <p:sp>
        <p:nvSpPr>
          <p:cNvPr id="14" name="TextBox 13"/>
          <p:cNvSpPr txBox="1"/>
          <p:nvPr/>
        </p:nvSpPr>
        <p:spPr>
          <a:xfrm>
            <a:off x="5964337" y="1352313"/>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6" y="1700213"/>
            <a:ext cx="3743325" cy="18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1" y="3700426"/>
            <a:ext cx="36671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583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latin typeface="Candara" panose="020E0502030303020204" pitchFamily="34" charset="0"/>
              </a:rPr>
              <a:t>Agile </a:t>
            </a:r>
            <a:r>
              <a:rPr lang="en-US" dirty="0" smtClean="0">
                <a:latin typeface="Candara" panose="020E0502030303020204" pitchFamily="34" charset="0"/>
              </a:rPr>
              <a:t>Metrics - Support</a:t>
            </a:r>
            <a:endParaRPr lang="en-US" dirty="0">
              <a:latin typeface="Candara" panose="020E0502030303020204" pitchFamily="34" charset="0"/>
            </a:endParaRPr>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latin typeface="Candara" panose="020E0502030303020204" pitchFamily="34" charset="0"/>
              </a:rPr>
              <a:t> </a:t>
            </a:r>
            <a:r>
              <a:rPr lang="en-US" sz="1400" dirty="0" smtClean="0">
                <a:latin typeface="Candara" panose="020E0502030303020204" pitchFamily="34" charset="0"/>
              </a:rPr>
              <a:t>  </a:t>
            </a:r>
            <a:r>
              <a:rPr lang="en-US" sz="1400" b="1" dirty="0" smtClean="0">
                <a:latin typeface="Candara" panose="020E0502030303020204" pitchFamily="34" charset="0"/>
              </a:rPr>
              <a:t>SDT Click, Support </a:t>
            </a:r>
            <a:r>
              <a:rPr lang="en-US" sz="1400" b="1" dirty="0">
                <a:latin typeface="Candara" panose="020E0502030303020204" pitchFamily="34" charset="0"/>
              </a:rPr>
              <a:t>and Incidents</a:t>
            </a:r>
            <a:endParaRPr lang="en-US" sz="1400" b="1" dirty="0" smtClean="0">
              <a:solidFill>
                <a:schemeClr val="tx2">
                  <a:lumMod val="50000"/>
                </a:schemeClr>
              </a:solidFill>
              <a:latin typeface="Candara" panose="020E0502030303020204" pitchFamily="34" charset="0"/>
            </a:endParaRPr>
          </a:p>
        </p:txBody>
      </p:sp>
      <p:sp>
        <p:nvSpPr>
          <p:cNvPr id="8" name="TextBox 42"/>
          <p:cNvSpPr txBox="1"/>
          <p:nvPr/>
        </p:nvSpPr>
        <p:spPr>
          <a:xfrm>
            <a:off x="4595012" y="1700260"/>
            <a:ext cx="4235509" cy="3760518"/>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latin typeface="Candara" panose="020E0502030303020204" pitchFamily="34" charset="0"/>
            </a:endParaRPr>
          </a:p>
          <a:p>
            <a:endParaRPr lang="en-US" sz="1200" dirty="0">
              <a:latin typeface="Candara" panose="020E0502030303020204" pitchFamily="34" charset="0"/>
            </a:endParaRPr>
          </a:p>
          <a:p>
            <a:pPr>
              <a:buFont typeface="Wingdings" pitchFamily="2" charset="2"/>
              <a:buChar char="q"/>
            </a:pPr>
            <a:endParaRPr lang="en-US" sz="1200" dirty="0" smtClean="0">
              <a:solidFill>
                <a:srgbClr val="000000"/>
              </a:solidFill>
              <a:latin typeface="Candara" panose="020E0502030303020204" pitchFamily="34" charset="0"/>
              <a:cs typeface="Calibri" pitchFamily="34" charset="0"/>
            </a:endParaRPr>
          </a:p>
          <a:p>
            <a:r>
              <a:rPr lang="en-US" sz="1200" b="1" dirty="0" smtClean="0">
                <a:latin typeface="Candara" panose="020E0502030303020204" pitchFamily="34" charset="0"/>
              </a:rPr>
              <a:t>Iteration Support Burndown </a:t>
            </a:r>
            <a:r>
              <a:rPr lang="en-US" sz="1200" b="1" dirty="0">
                <a:latin typeface="Candara" panose="020E0502030303020204" pitchFamily="34" charset="0"/>
              </a:rPr>
              <a:t>Chart</a:t>
            </a:r>
            <a:r>
              <a:rPr lang="en-US" sz="1200" b="1" dirty="0" smtClean="0">
                <a:latin typeface="Candara" panose="020E0502030303020204" pitchFamily="34" charset="0"/>
              </a:rPr>
              <a:t>:</a:t>
            </a:r>
            <a:endParaRPr lang="en-US" sz="1200" b="1" dirty="0">
              <a:latin typeface="Candara" panose="020E0502030303020204" pitchFamily="34" charset="0"/>
            </a:endParaRPr>
          </a:p>
          <a:p>
            <a:pPr marL="171450" indent="-171450">
              <a:buFont typeface="Arial" panose="020B0604020202020204" pitchFamily="34" charset="0"/>
              <a:buChar char="•"/>
            </a:pPr>
            <a:r>
              <a:rPr lang="en-US" sz="1100" dirty="0" smtClean="0">
                <a:latin typeface="Candara" panose="020E0502030303020204" pitchFamily="34" charset="0"/>
              </a:rPr>
              <a:t>Support activities keep on added up on a daily basis based on the support tickets that we receive. Hence there’s a mismatch with ideal. </a:t>
            </a:r>
          </a:p>
          <a:p>
            <a:pPr marL="171450" indent="-171450">
              <a:buFont typeface="Arial" panose="020B0604020202020204" pitchFamily="34" charset="0"/>
              <a:buChar char="•"/>
            </a:pPr>
            <a:r>
              <a:rPr lang="en-US" sz="1100" dirty="0" smtClean="0">
                <a:latin typeface="Candara" panose="020E0502030303020204" pitchFamily="34" charset="0"/>
              </a:rPr>
              <a:t>End of the sprint, all tickets are closed and all the user stories are accepted by Product owner.</a:t>
            </a:r>
          </a:p>
          <a:p>
            <a:endParaRPr lang="en-US" sz="1200" b="1" dirty="0" smtClean="0">
              <a:latin typeface="Candara" panose="020E0502030303020204" pitchFamily="34" charset="0"/>
            </a:endParaRPr>
          </a:p>
          <a:p>
            <a:r>
              <a:rPr lang="en-US" sz="1200" b="1" dirty="0" smtClean="0">
                <a:latin typeface="Candara" panose="020E0502030303020204" pitchFamily="34" charset="0"/>
              </a:rPr>
              <a:t>Iteration </a:t>
            </a:r>
            <a:r>
              <a:rPr lang="en-US" sz="1200" b="1" dirty="0">
                <a:latin typeface="Candara" panose="020E0502030303020204" pitchFamily="34" charset="0"/>
              </a:rPr>
              <a:t>Cumulative Flow Diagram</a:t>
            </a:r>
          </a:p>
          <a:p>
            <a:pPr marL="171450" indent="-171450">
              <a:buFont typeface="Arial" panose="020B0604020202020204" pitchFamily="34" charset="0"/>
              <a:buChar char="•"/>
            </a:pPr>
            <a:r>
              <a:rPr lang="en-US" sz="1100" dirty="0" smtClean="0">
                <a:latin typeface="Candara" panose="020E0502030303020204" pitchFamily="34" charset="0"/>
              </a:rPr>
              <a:t>The tasks related to Release 2.3 and ES LS popup issue, Mobile Sync issues and 1 Incident are in Progress.</a:t>
            </a:r>
          </a:p>
          <a:p>
            <a:pPr marL="171450" indent="-171450">
              <a:buFont typeface="Arial" panose="020B0604020202020204" pitchFamily="34" charset="0"/>
              <a:buChar char="•"/>
            </a:pPr>
            <a:r>
              <a:rPr lang="en-US" sz="1100" dirty="0" smtClean="0">
                <a:latin typeface="Candara" panose="020E0502030303020204" pitchFamily="34" charset="0"/>
              </a:rPr>
              <a:t>3 Incidents are completed.</a:t>
            </a:r>
          </a:p>
          <a:p>
            <a:pPr marL="171450" indent="-171450">
              <a:buFont typeface="Arial" panose="020B0604020202020204" pitchFamily="34" charset="0"/>
              <a:buChar char="•"/>
            </a:pPr>
            <a:r>
              <a:rPr lang="en-US" sz="1100" dirty="0" smtClean="0">
                <a:latin typeface="Candara" panose="020E0502030303020204" pitchFamily="34" charset="0"/>
              </a:rPr>
              <a:t>3 tickets are in defined state.</a:t>
            </a:r>
          </a:p>
          <a:p>
            <a:endParaRPr lang="en-US" sz="1100" dirty="0">
              <a:latin typeface="Candara" panose="020E0502030303020204" pitchFamily="34" charset="0"/>
            </a:endParaRPr>
          </a:p>
          <a:p>
            <a:endParaRPr lang="en-US" sz="1100" dirty="0" smtClean="0">
              <a:latin typeface="Candara" panose="020E0502030303020204" pitchFamily="34" charset="0"/>
            </a:endParaRPr>
          </a:p>
          <a:p>
            <a:pPr marL="171450" indent="-171450">
              <a:buFont typeface="Arial" panose="020B0604020202020204" pitchFamily="34" charset="0"/>
              <a:buChar char="•"/>
            </a:pPr>
            <a:endParaRPr lang="en-US" sz="1100" dirty="0" smtClean="0">
              <a:latin typeface="Candara" panose="020E0502030303020204" pitchFamily="34" charset="0"/>
            </a:endParaRPr>
          </a:p>
          <a:p>
            <a:pPr marL="171450" indent="-171450">
              <a:buFont typeface="Arial" panose="020B0604020202020204" pitchFamily="34" charset="0"/>
              <a:buChar char="•"/>
            </a:pPr>
            <a:endParaRPr lang="en-US" sz="1200" dirty="0">
              <a:latin typeface="Candara" panose="020E0502030303020204" pitchFamily="34" charset="0"/>
            </a:endParaRPr>
          </a:p>
          <a:p>
            <a:pPr marL="171450" indent="-171450">
              <a:buFont typeface="Arial" panose="020B0604020202020204" pitchFamily="34" charset="0"/>
              <a:buChar char="•"/>
            </a:pPr>
            <a:endParaRPr lang="en-US" sz="1200" dirty="0">
              <a:latin typeface="Candara" panose="020E0502030303020204" pitchFamily="34" charset="0"/>
            </a:endParaRPr>
          </a:p>
          <a:p>
            <a:endParaRPr lang="en-US" sz="1200" dirty="0">
              <a:latin typeface="Candara" panose="020E0502030303020204" pitchFamily="34" charset="0"/>
            </a:endParaRPr>
          </a:p>
          <a:p>
            <a:pPr>
              <a:buFont typeface="Wingdings" pitchFamily="2" charset="2"/>
              <a:buChar char="q"/>
            </a:pPr>
            <a:endParaRPr lang="en-US" sz="1200" dirty="0" smtClean="0">
              <a:solidFill>
                <a:srgbClr val="000000"/>
              </a:solidFill>
              <a:latin typeface="Candara" panose="020E0502030303020204" pitchFamily="34" charset="0"/>
              <a:cs typeface="Calibri" pitchFamily="34" charset="0"/>
            </a:endParaRPr>
          </a:p>
          <a:p>
            <a:endParaRPr lang="en-US" sz="1200" dirty="0" smtClean="0">
              <a:latin typeface="Candara" panose="020E0502030303020204" pitchFamily="34" charset="0"/>
            </a:endParaRPr>
          </a:p>
        </p:txBody>
      </p:sp>
      <p:pic>
        <p:nvPicPr>
          <p:cNvPr id="9" name="Picture 8" descr="blue popout.png"/>
          <p:cNvPicPr>
            <a:picLocks noChangeAspect="1"/>
          </p:cNvPicPr>
          <p:nvPr/>
        </p:nvPicPr>
        <p:blipFill>
          <a:blip r:embed="rId2" cstate="email"/>
          <a:stretch>
            <a:fillRect/>
          </a:stretch>
        </p:blipFill>
        <p:spPr>
          <a:xfrm>
            <a:off x="4558375" y="1634663"/>
            <a:ext cx="4293411" cy="553068"/>
          </a:xfrm>
          <a:prstGeom prst="rect">
            <a:avLst/>
          </a:prstGeom>
        </p:spPr>
      </p:pic>
      <p:sp>
        <p:nvSpPr>
          <p:cNvPr id="10" name="TextBox 9"/>
          <p:cNvSpPr txBox="1"/>
          <p:nvPr/>
        </p:nvSpPr>
        <p:spPr>
          <a:xfrm>
            <a:off x="5795341" y="1656397"/>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11" name="TextBox 10"/>
          <p:cNvSpPr txBox="1"/>
          <p:nvPr/>
        </p:nvSpPr>
        <p:spPr>
          <a:xfrm>
            <a:off x="297712" y="1516924"/>
            <a:ext cx="4471708" cy="307777"/>
          </a:xfrm>
          <a:prstGeom prst="rect">
            <a:avLst/>
          </a:prstGeom>
          <a:noFill/>
        </p:spPr>
        <p:txBody>
          <a:bodyPr wrap="square" rtlCol="0">
            <a:spAutoFit/>
          </a:bodyPr>
          <a:lstStyle/>
          <a:p>
            <a:r>
              <a:rPr lang="en-US" sz="1400" b="1" dirty="0">
                <a:latin typeface="Candara" panose="020E0502030303020204" pitchFamily="34" charset="0"/>
              </a:rPr>
              <a:t>Support Iteration 5 (04/03/2017 - 04/14/2017)</a:t>
            </a:r>
            <a:endParaRPr lang="en-US" sz="1400" b="1" dirty="0" smtClean="0">
              <a:solidFill>
                <a:schemeClr val="tx2">
                  <a:lumMod val="50000"/>
                </a:schemeClr>
              </a:solidFill>
              <a:latin typeface="Candara" panose="020E0502030303020204" pitchFamily="34"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938338"/>
            <a:ext cx="3652838" cy="187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05" y="3781427"/>
            <a:ext cx="3624263"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061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latin typeface="Candara" panose="020E0502030303020204" pitchFamily="34" charset="0"/>
              </a:rPr>
              <a:t>Agile </a:t>
            </a:r>
            <a:r>
              <a:rPr lang="en-US" dirty="0" smtClean="0">
                <a:latin typeface="Candara" panose="020E0502030303020204" pitchFamily="34" charset="0"/>
              </a:rPr>
              <a:t>Metrics – SDT Booking Velocity Chart</a:t>
            </a:r>
            <a:endParaRPr lang="en-US" dirty="0">
              <a:latin typeface="Candara" panose="020E0502030303020204" pitchFamily="34" charset="0"/>
            </a:endParaRPr>
          </a:p>
        </p:txBody>
      </p:sp>
      <p:sp>
        <p:nvSpPr>
          <p:cNvPr id="9" name="TextBox 8"/>
          <p:cNvSpPr txBox="1"/>
          <p:nvPr/>
        </p:nvSpPr>
        <p:spPr>
          <a:xfrm>
            <a:off x="4211205" y="1070622"/>
            <a:ext cx="4286250" cy="307777"/>
          </a:xfrm>
          <a:prstGeom prst="rect">
            <a:avLst/>
          </a:prstGeom>
          <a:noFill/>
        </p:spPr>
        <p:txBody>
          <a:bodyPr wrap="square" rtlCol="0">
            <a:spAutoFit/>
          </a:bodyPr>
          <a:lstStyle/>
          <a:p>
            <a:r>
              <a:rPr lang="en-US" sz="1400" dirty="0">
                <a:latin typeface="Candara" panose="020E0502030303020204" pitchFamily="34" charset="0"/>
              </a:rPr>
              <a:t> </a:t>
            </a:r>
            <a:r>
              <a:rPr lang="en-US" sz="1400" dirty="0" smtClean="0">
                <a:latin typeface="Candara" panose="020E0502030303020204" pitchFamily="34" charset="0"/>
              </a:rPr>
              <a:t>  </a:t>
            </a:r>
            <a:endParaRPr lang="en-US" sz="1400" b="1" dirty="0" smtClean="0">
              <a:solidFill>
                <a:schemeClr val="tx2">
                  <a:lumMod val="50000"/>
                </a:schemeClr>
              </a:solidFill>
              <a:latin typeface="Candara" panose="020E0502030303020204" pitchFamily="34" charset="0"/>
            </a:endParaRPr>
          </a:p>
        </p:txBody>
      </p:sp>
      <p:sp>
        <p:nvSpPr>
          <p:cNvPr id="11" name="TextBox 10"/>
          <p:cNvSpPr txBox="1"/>
          <p:nvPr/>
        </p:nvSpPr>
        <p:spPr>
          <a:xfrm>
            <a:off x="77355" y="1441439"/>
            <a:ext cx="4286250" cy="307777"/>
          </a:xfrm>
          <a:prstGeom prst="rect">
            <a:avLst/>
          </a:prstGeom>
          <a:noFill/>
        </p:spPr>
        <p:txBody>
          <a:bodyPr wrap="square" rtlCol="0">
            <a:spAutoFit/>
          </a:bodyPr>
          <a:lstStyle/>
          <a:p>
            <a:r>
              <a:rPr lang="en-US" sz="1400" dirty="0">
                <a:latin typeface="Candara" panose="020E0502030303020204" pitchFamily="34" charset="0"/>
              </a:rPr>
              <a:t> </a:t>
            </a:r>
            <a:r>
              <a:rPr lang="en-US" sz="1400" dirty="0" smtClean="0">
                <a:latin typeface="Candara" panose="020E0502030303020204" pitchFamily="34" charset="0"/>
              </a:rPr>
              <a:t>  </a:t>
            </a:r>
            <a:r>
              <a:rPr lang="en-US" sz="1400" b="1" dirty="0" smtClean="0">
                <a:latin typeface="Candara" panose="020E0502030303020204" pitchFamily="34" charset="0"/>
              </a:rPr>
              <a:t>SDT</a:t>
            </a:r>
            <a:endParaRPr lang="en-US" sz="1400" b="1" dirty="0" smtClean="0">
              <a:solidFill>
                <a:schemeClr val="tx2">
                  <a:lumMod val="50000"/>
                </a:schemeClr>
              </a:solidFill>
              <a:latin typeface="Candara" panose="020E0502030303020204" pitchFamily="34" charset="0"/>
            </a:endParaRPr>
          </a:p>
        </p:txBody>
      </p:sp>
      <p:sp>
        <p:nvSpPr>
          <p:cNvPr id="18" name="TextBox 42"/>
          <p:cNvSpPr txBox="1"/>
          <p:nvPr/>
        </p:nvSpPr>
        <p:spPr>
          <a:xfrm>
            <a:off x="4913193" y="1690198"/>
            <a:ext cx="3743822" cy="4547997"/>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latin typeface="Candara" panose="020E0502030303020204" pitchFamily="34" charset="0"/>
            </a:endParaRPr>
          </a:p>
          <a:p>
            <a:r>
              <a:rPr lang="en-US" sz="1200" b="1" dirty="0" smtClean="0">
                <a:latin typeface="Candara" panose="020E0502030303020204" pitchFamily="34" charset="0"/>
              </a:rPr>
              <a:t>Velocity Chart</a:t>
            </a:r>
          </a:p>
          <a:p>
            <a:endParaRPr lang="en-US" sz="1200" b="1" dirty="0">
              <a:latin typeface="Candara" panose="020E0502030303020204" pitchFamily="34" charset="0"/>
            </a:endParaRPr>
          </a:p>
          <a:p>
            <a:pPr marL="171450" indent="-171450">
              <a:buFont typeface="Arial" panose="020B0604020202020204" pitchFamily="34" charset="0"/>
              <a:buChar char="•"/>
            </a:pPr>
            <a:r>
              <a:rPr lang="en-US" sz="1100" b="1" dirty="0" smtClean="0">
                <a:latin typeface="Candara" panose="020E0502030303020204" pitchFamily="34" charset="0"/>
              </a:rPr>
              <a:t>SDT Iteration 1</a:t>
            </a:r>
          </a:p>
          <a:p>
            <a:pPr marL="628650" lvl="1" indent="-171450">
              <a:buFont typeface="Arial" panose="020B0604020202020204" pitchFamily="34" charset="0"/>
              <a:buChar char="•"/>
            </a:pPr>
            <a:r>
              <a:rPr lang="en-US" sz="1100" dirty="0" smtClean="0">
                <a:latin typeface="Candara" panose="020E0502030303020204" pitchFamily="34" charset="0"/>
              </a:rPr>
              <a:t>Velocity of team:50 story points</a:t>
            </a:r>
          </a:p>
          <a:p>
            <a:pPr marL="628650" lvl="1" indent="-171450">
              <a:buFont typeface="Arial" panose="020B0604020202020204" pitchFamily="34" charset="0"/>
              <a:buChar char="•"/>
            </a:pPr>
            <a:r>
              <a:rPr lang="en-US" sz="1100" dirty="0" smtClean="0">
                <a:latin typeface="Candara" panose="020E0502030303020204" pitchFamily="34" charset="0"/>
              </a:rPr>
              <a:t>Accepted By PO: 13 story Points</a:t>
            </a:r>
          </a:p>
          <a:p>
            <a:pPr lvl="1"/>
            <a:r>
              <a:rPr lang="en-US" sz="1100" dirty="0" smtClean="0">
                <a:latin typeface="Candara" panose="020E0502030303020204" pitchFamily="34" charset="0"/>
              </a:rPr>
              <a:t>US85 and US 97 –Accepted by PO as these user stories are already deployed in production as part of release 1.3.1</a:t>
            </a:r>
          </a:p>
          <a:p>
            <a:pPr marL="628650" lvl="1" indent="-171450">
              <a:buFont typeface="Arial" panose="020B0604020202020204" pitchFamily="34" charset="0"/>
              <a:buChar char="•"/>
            </a:pPr>
            <a:r>
              <a:rPr lang="en-US" sz="1100" dirty="0">
                <a:latin typeface="Candara" panose="020E0502030303020204" pitchFamily="34" charset="0"/>
              </a:rPr>
              <a:t>Iteration length: 10 days(2 weeks)</a:t>
            </a:r>
          </a:p>
          <a:p>
            <a:pPr lvl="1"/>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SDT Iteration </a:t>
            </a:r>
            <a:r>
              <a:rPr lang="en-US" sz="1100" b="1" dirty="0" smtClean="0">
                <a:latin typeface="Candara" panose="020E0502030303020204" pitchFamily="34" charset="0"/>
              </a:rPr>
              <a:t>2</a:t>
            </a:r>
            <a:endParaRPr lang="en-US" sz="1100" b="1" dirty="0">
              <a:latin typeface="Candara" panose="020E0502030303020204" pitchFamily="34" charset="0"/>
            </a:endParaRPr>
          </a:p>
          <a:p>
            <a:pPr marL="628650" lvl="1" indent="-171450">
              <a:buFont typeface="Arial" panose="020B0604020202020204" pitchFamily="34" charset="0"/>
              <a:buChar char="•"/>
            </a:pPr>
            <a:r>
              <a:rPr lang="en-US" sz="1100" dirty="0">
                <a:latin typeface="Candara" panose="020E0502030303020204" pitchFamily="34" charset="0"/>
              </a:rPr>
              <a:t>Velocity of </a:t>
            </a:r>
            <a:r>
              <a:rPr lang="en-US" sz="1100" dirty="0" smtClean="0">
                <a:latin typeface="Candara" panose="020E0502030303020204" pitchFamily="34" charset="0"/>
              </a:rPr>
              <a:t>team: 9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smtClean="0">
                <a:latin typeface="Candara" panose="020E0502030303020204" pitchFamily="34" charset="0"/>
              </a:rPr>
              <a:t>Accepted </a:t>
            </a:r>
            <a:r>
              <a:rPr lang="en-US" sz="1100" dirty="0">
                <a:latin typeface="Candara" panose="020E0502030303020204" pitchFamily="34" charset="0"/>
              </a:rPr>
              <a:t>By PO: </a:t>
            </a:r>
            <a:r>
              <a:rPr lang="en-US" sz="1100" dirty="0" smtClean="0">
                <a:latin typeface="Candara" panose="020E0502030303020204" pitchFamily="34" charset="0"/>
              </a:rPr>
              <a:t>9  </a:t>
            </a:r>
            <a:r>
              <a:rPr lang="en-US" sz="1100" dirty="0">
                <a:latin typeface="Candara" panose="020E0502030303020204" pitchFamily="34" charset="0"/>
              </a:rPr>
              <a:t>story </a:t>
            </a:r>
            <a:r>
              <a:rPr lang="en-US" sz="1100" dirty="0" smtClean="0">
                <a:latin typeface="Candara" panose="020E0502030303020204" pitchFamily="34" charset="0"/>
              </a:rPr>
              <a:t>Points</a:t>
            </a:r>
          </a:p>
          <a:p>
            <a:pPr marL="628650" lvl="1" indent="-171450">
              <a:buFont typeface="Arial" panose="020B0604020202020204" pitchFamily="34" charset="0"/>
              <a:buChar char="•"/>
            </a:pPr>
            <a:r>
              <a:rPr lang="en-US" sz="1100" dirty="0">
                <a:latin typeface="Candara" panose="020E0502030303020204" pitchFamily="34" charset="0"/>
              </a:rPr>
              <a:t>Iteration length: 5 days(1 week</a:t>
            </a:r>
            <a:r>
              <a:rPr lang="en-US" sz="1100" dirty="0" smtClean="0">
                <a:latin typeface="Candara" panose="020E0502030303020204" pitchFamily="34" charset="0"/>
              </a:rPr>
              <a:t>)</a:t>
            </a:r>
            <a:endParaRPr lang="en-US" sz="1100" dirty="0">
              <a:latin typeface="Candara" panose="020E0502030303020204" pitchFamily="34" charset="0"/>
            </a:endParaRPr>
          </a:p>
          <a:p>
            <a:pPr lvl="1"/>
            <a:endParaRPr lang="en-US" sz="1100" dirty="0">
              <a:latin typeface="Candara" panose="020E0502030303020204" pitchFamily="34" charset="0"/>
            </a:endParaRPr>
          </a:p>
          <a:p>
            <a:endParaRPr lang="en-US" sz="1200" b="1" dirty="0" smtClean="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SDT Iteration </a:t>
            </a:r>
            <a:r>
              <a:rPr lang="en-US" sz="1100" b="1" dirty="0" smtClean="0">
                <a:latin typeface="Candara" panose="020E0502030303020204" pitchFamily="34" charset="0"/>
              </a:rPr>
              <a:t>3</a:t>
            </a:r>
            <a:endParaRPr lang="en-US" sz="1100" b="1" dirty="0">
              <a:latin typeface="Candara" panose="020E0502030303020204" pitchFamily="34" charset="0"/>
            </a:endParaRPr>
          </a:p>
          <a:p>
            <a:pPr marL="628650" lvl="1" indent="-171450">
              <a:buFont typeface="Arial" panose="020B0604020202020204" pitchFamily="34" charset="0"/>
              <a:buChar char="•"/>
            </a:pPr>
            <a:r>
              <a:rPr lang="en-US" sz="1100" dirty="0">
                <a:latin typeface="Candara" panose="020E0502030303020204" pitchFamily="34" charset="0"/>
              </a:rPr>
              <a:t>Velocity of team: </a:t>
            </a:r>
            <a:r>
              <a:rPr lang="en-US" sz="1100" dirty="0" smtClean="0">
                <a:latin typeface="Candara" panose="020E0502030303020204" pitchFamily="34" charset="0"/>
              </a:rPr>
              <a:t>20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Accepted By PO: </a:t>
            </a:r>
            <a:r>
              <a:rPr lang="en-US" sz="1100" dirty="0" smtClean="0">
                <a:latin typeface="Candara" panose="020E0502030303020204" pitchFamily="34" charset="0"/>
              </a:rPr>
              <a:t>17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Iteration length: </a:t>
            </a:r>
            <a:r>
              <a:rPr lang="en-US" sz="1100" dirty="0" smtClean="0">
                <a:latin typeface="Candara" panose="020E0502030303020204" pitchFamily="34" charset="0"/>
              </a:rPr>
              <a:t>8 days</a:t>
            </a:r>
            <a:endParaRPr lang="en-US" sz="1100" dirty="0">
              <a:latin typeface="Candara" panose="020E0502030303020204" pitchFamily="34" charset="0"/>
            </a:endParaRPr>
          </a:p>
          <a:p>
            <a:endParaRPr lang="en-US" sz="1200" b="1" dirty="0">
              <a:latin typeface="Candara" panose="020E0502030303020204" pitchFamily="34" charset="0"/>
            </a:endParaRPr>
          </a:p>
          <a:p>
            <a:endParaRPr lang="en-US" sz="1100" dirty="0">
              <a:latin typeface="Candara" panose="020E0502030303020204" pitchFamily="34" charset="0"/>
            </a:endParaRPr>
          </a:p>
          <a:p>
            <a:endParaRPr lang="en-US" sz="1100" dirty="0" smtClean="0">
              <a:latin typeface="Candara" panose="020E0502030303020204" pitchFamily="34" charset="0"/>
            </a:endParaRPr>
          </a:p>
          <a:p>
            <a:endParaRPr lang="en-US" sz="1100" dirty="0" smtClean="0">
              <a:latin typeface="Candara" panose="020E0502030303020204" pitchFamily="34" charset="0"/>
            </a:endParaRPr>
          </a:p>
          <a:p>
            <a:pPr marL="171450" indent="-171450">
              <a:buFont typeface="Arial" panose="020B0604020202020204" pitchFamily="34" charset="0"/>
              <a:buChar char="•"/>
            </a:pPr>
            <a:endParaRPr lang="en-US" sz="1200" dirty="0">
              <a:latin typeface="Candara" panose="020E0502030303020204" pitchFamily="34" charset="0"/>
            </a:endParaRPr>
          </a:p>
          <a:p>
            <a:pPr marL="171450" indent="-171450">
              <a:buFont typeface="Arial" panose="020B0604020202020204" pitchFamily="34" charset="0"/>
              <a:buChar char="•"/>
            </a:pPr>
            <a:endParaRPr lang="en-US" sz="1200" dirty="0">
              <a:latin typeface="Candara" panose="020E0502030303020204" pitchFamily="34" charset="0"/>
            </a:endParaRPr>
          </a:p>
          <a:p>
            <a:endParaRPr lang="en-US" sz="1200" dirty="0">
              <a:latin typeface="Candara" panose="020E0502030303020204" pitchFamily="34" charset="0"/>
            </a:endParaRPr>
          </a:p>
          <a:p>
            <a:pPr>
              <a:buFont typeface="Wingdings" pitchFamily="2" charset="2"/>
              <a:buChar char="q"/>
            </a:pPr>
            <a:endParaRPr lang="en-US" sz="1200" dirty="0" smtClean="0">
              <a:solidFill>
                <a:srgbClr val="000000"/>
              </a:solidFill>
              <a:latin typeface="Candara" panose="020E0502030303020204" pitchFamily="34" charset="0"/>
              <a:cs typeface="Calibri" pitchFamily="34" charset="0"/>
            </a:endParaRPr>
          </a:p>
          <a:p>
            <a:endParaRPr lang="en-US" sz="1200" dirty="0" smtClean="0">
              <a:latin typeface="Candara" panose="020E0502030303020204" pitchFamily="34" charset="0"/>
            </a:endParaRPr>
          </a:p>
        </p:txBody>
      </p:sp>
      <p:pic>
        <p:nvPicPr>
          <p:cNvPr id="19" name="Picture 18" descr="blue popout.png"/>
          <p:cNvPicPr>
            <a:picLocks noChangeAspect="1"/>
          </p:cNvPicPr>
          <p:nvPr/>
        </p:nvPicPr>
        <p:blipFill>
          <a:blip r:embed="rId2" cstate="email"/>
          <a:stretch>
            <a:fillRect/>
          </a:stretch>
        </p:blipFill>
        <p:spPr>
          <a:xfrm>
            <a:off x="4913194" y="1636663"/>
            <a:ext cx="3743821" cy="380020"/>
          </a:xfrm>
          <a:prstGeom prst="rect">
            <a:avLst/>
          </a:prstGeom>
        </p:spPr>
      </p:pic>
      <p:sp>
        <p:nvSpPr>
          <p:cNvPr id="20" name="TextBox 19"/>
          <p:cNvSpPr txBox="1"/>
          <p:nvPr/>
        </p:nvSpPr>
        <p:spPr>
          <a:xfrm>
            <a:off x="5748871" y="1630100"/>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194934483"/>
              </p:ext>
            </p:extLst>
          </p:nvPr>
        </p:nvGraphicFramePr>
        <p:xfrm>
          <a:off x="77355" y="201668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1895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latin typeface="Candara" panose="020E0502030303020204" pitchFamily="34" charset="0"/>
              </a:rPr>
              <a:t>Agile </a:t>
            </a:r>
            <a:r>
              <a:rPr lang="en-US" dirty="0" smtClean="0">
                <a:latin typeface="Candara" panose="020E0502030303020204" pitchFamily="34" charset="0"/>
              </a:rPr>
              <a:t>Metrics – Support Velocity Chart</a:t>
            </a:r>
            <a:endParaRPr lang="en-US" dirty="0">
              <a:latin typeface="Candara" panose="020E0502030303020204" pitchFamily="34" charset="0"/>
            </a:endParaRPr>
          </a:p>
        </p:txBody>
      </p:sp>
      <p:sp>
        <p:nvSpPr>
          <p:cNvPr id="9" name="TextBox 8"/>
          <p:cNvSpPr txBox="1"/>
          <p:nvPr/>
        </p:nvSpPr>
        <p:spPr>
          <a:xfrm>
            <a:off x="267002" y="1370638"/>
            <a:ext cx="4286250" cy="307777"/>
          </a:xfrm>
          <a:prstGeom prst="rect">
            <a:avLst/>
          </a:prstGeom>
          <a:noFill/>
        </p:spPr>
        <p:txBody>
          <a:bodyPr wrap="square" rtlCol="0">
            <a:spAutoFit/>
          </a:bodyPr>
          <a:lstStyle/>
          <a:p>
            <a:r>
              <a:rPr lang="en-US" sz="1400" dirty="0">
                <a:latin typeface="Candara" panose="020E0502030303020204" pitchFamily="34" charset="0"/>
              </a:rPr>
              <a:t> </a:t>
            </a:r>
            <a:r>
              <a:rPr lang="en-US" sz="1400" dirty="0" smtClean="0">
                <a:latin typeface="Candara" panose="020E0502030303020204" pitchFamily="34" charset="0"/>
              </a:rPr>
              <a:t>  </a:t>
            </a:r>
            <a:r>
              <a:rPr lang="en-US" sz="1400" b="1" dirty="0" smtClean="0">
                <a:latin typeface="Candara" panose="020E0502030303020204" pitchFamily="34" charset="0"/>
              </a:rPr>
              <a:t>Support</a:t>
            </a:r>
            <a:endParaRPr lang="en-US" sz="1400" b="1" dirty="0" smtClean="0">
              <a:solidFill>
                <a:schemeClr val="tx2">
                  <a:lumMod val="50000"/>
                </a:schemeClr>
              </a:solidFill>
              <a:latin typeface="Candara" panose="020E0502030303020204" pitchFamily="34" charset="0"/>
            </a:endParaRPr>
          </a:p>
        </p:txBody>
      </p:sp>
      <p:sp>
        <p:nvSpPr>
          <p:cNvPr id="12" name="TextBox 42"/>
          <p:cNvSpPr txBox="1"/>
          <p:nvPr/>
        </p:nvSpPr>
        <p:spPr>
          <a:xfrm>
            <a:off x="4913193" y="1274575"/>
            <a:ext cx="3743822" cy="453485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latin typeface="Candara" panose="020E0502030303020204" pitchFamily="34" charset="0"/>
            </a:endParaRPr>
          </a:p>
          <a:p>
            <a:r>
              <a:rPr lang="en-US" sz="1200" b="1" dirty="0" smtClean="0">
                <a:latin typeface="Candara" panose="020E0502030303020204" pitchFamily="34" charset="0"/>
              </a:rPr>
              <a:t>Velocity Chart</a:t>
            </a:r>
          </a:p>
          <a:p>
            <a:endParaRPr lang="en-US" sz="1200" b="1" dirty="0">
              <a:latin typeface="Candara" panose="020E0502030303020204" pitchFamily="34" charset="0"/>
            </a:endParaRPr>
          </a:p>
          <a:p>
            <a:pPr marL="171450" indent="-171450">
              <a:buFont typeface="Arial" panose="020B0604020202020204" pitchFamily="34" charset="0"/>
              <a:buChar char="•"/>
            </a:pPr>
            <a:r>
              <a:rPr lang="en-US" sz="1100" b="1" dirty="0" smtClean="0">
                <a:latin typeface="Candara" panose="020E0502030303020204" pitchFamily="34" charset="0"/>
              </a:rPr>
              <a:t>Support Iteration 1</a:t>
            </a:r>
          </a:p>
          <a:p>
            <a:pPr marL="628650" lvl="1" indent="-171450">
              <a:buFont typeface="Arial" panose="020B0604020202020204" pitchFamily="34" charset="0"/>
              <a:buChar char="•"/>
            </a:pPr>
            <a:r>
              <a:rPr lang="en-US" sz="1100" dirty="0" smtClean="0">
                <a:latin typeface="Candara" panose="020E0502030303020204" pitchFamily="34" charset="0"/>
              </a:rPr>
              <a:t>Velocity of team:5 story points</a:t>
            </a:r>
          </a:p>
          <a:p>
            <a:pPr marL="628650" lvl="1" indent="-171450">
              <a:buFont typeface="Arial" panose="020B0604020202020204" pitchFamily="34" charset="0"/>
              <a:buChar char="•"/>
            </a:pPr>
            <a:r>
              <a:rPr lang="en-US" sz="1100" dirty="0">
                <a:latin typeface="Candara" panose="020E0502030303020204" pitchFamily="34" charset="0"/>
              </a:rPr>
              <a:t>Accepted By PO: 5 story Points</a:t>
            </a:r>
            <a:endParaRPr lang="en-US" sz="1100" dirty="0" smtClean="0">
              <a:latin typeface="Candara" panose="020E0502030303020204" pitchFamily="34" charset="0"/>
            </a:endParaRPr>
          </a:p>
          <a:p>
            <a:pPr marL="628650" lvl="1" indent="-171450">
              <a:buFont typeface="Arial" panose="020B0604020202020204" pitchFamily="34" charset="0"/>
              <a:buChar char="•"/>
            </a:pPr>
            <a:r>
              <a:rPr lang="en-US" sz="1100" dirty="0" smtClean="0">
                <a:latin typeface="Candara" panose="020E0502030303020204" pitchFamily="34" charset="0"/>
              </a:rPr>
              <a:t>Iteration length: 8 days</a:t>
            </a:r>
          </a:p>
          <a:p>
            <a:pPr lvl="1"/>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1" dirty="0" smtClean="0">
                <a:latin typeface="Candara" panose="020E0502030303020204" pitchFamily="34" charset="0"/>
              </a:rPr>
              <a:t>Support Iteration 2</a:t>
            </a:r>
            <a:endParaRPr lang="en-US" sz="1100" b="1" dirty="0">
              <a:latin typeface="Candara" panose="020E0502030303020204" pitchFamily="34" charset="0"/>
            </a:endParaRPr>
          </a:p>
          <a:p>
            <a:pPr marL="628650" lvl="1" indent="-171450">
              <a:buFont typeface="Arial" panose="020B0604020202020204" pitchFamily="34" charset="0"/>
              <a:buChar char="•"/>
            </a:pPr>
            <a:r>
              <a:rPr lang="en-US" sz="1100" dirty="0">
                <a:latin typeface="Candara" panose="020E0502030303020204" pitchFamily="34" charset="0"/>
              </a:rPr>
              <a:t>Velocity of </a:t>
            </a:r>
            <a:r>
              <a:rPr lang="en-US" sz="1100" dirty="0" smtClean="0">
                <a:latin typeface="Candara" panose="020E0502030303020204" pitchFamily="34" charset="0"/>
              </a:rPr>
              <a:t>team:20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Accepted By PO: </a:t>
            </a:r>
            <a:r>
              <a:rPr lang="en-US" sz="1100" dirty="0" smtClean="0">
                <a:latin typeface="Candara" panose="020E0502030303020204" pitchFamily="34" charset="0"/>
              </a:rPr>
              <a:t>19 story </a:t>
            </a:r>
            <a:r>
              <a:rPr lang="en-US" sz="1100" dirty="0">
                <a:latin typeface="Candara" panose="020E0502030303020204" pitchFamily="34" charset="0"/>
              </a:rPr>
              <a:t>Points</a:t>
            </a:r>
          </a:p>
          <a:p>
            <a:pPr marL="628650" lvl="1" indent="-171450">
              <a:buFont typeface="Arial" panose="020B0604020202020204" pitchFamily="34" charset="0"/>
              <a:buChar char="•"/>
            </a:pPr>
            <a:r>
              <a:rPr lang="en-US" sz="1100" dirty="0">
                <a:latin typeface="Candara" panose="020E0502030303020204" pitchFamily="34" charset="0"/>
              </a:rPr>
              <a:t>Iteration length: </a:t>
            </a:r>
            <a:r>
              <a:rPr lang="en-US" sz="1100" dirty="0" smtClean="0">
                <a:latin typeface="Candara" panose="020E0502030303020204" pitchFamily="34" charset="0"/>
              </a:rPr>
              <a:t>12 days</a:t>
            </a:r>
            <a:endParaRPr lang="en-US" sz="1100" dirty="0">
              <a:latin typeface="Candara" panose="020E0502030303020204" pitchFamily="34" charset="0"/>
            </a:endParaRPr>
          </a:p>
          <a:p>
            <a:pPr lvl="1"/>
            <a:endParaRPr lang="en-US" sz="1100" dirty="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a:t>
            </a:r>
            <a:r>
              <a:rPr lang="en-US" sz="1100" b="1" dirty="0" smtClean="0">
                <a:latin typeface="Candara" panose="020E0502030303020204" pitchFamily="34" charset="0"/>
              </a:rPr>
              <a:t>3</a:t>
            </a:r>
            <a:endParaRPr lang="en-US" sz="1100" b="1" dirty="0">
              <a:latin typeface="Candara" panose="020E0502030303020204" pitchFamily="34" charset="0"/>
            </a:endParaRPr>
          </a:p>
          <a:p>
            <a:pPr marL="628650" lvl="1" indent="-171450">
              <a:buFont typeface="Arial" panose="020B0604020202020204" pitchFamily="34" charset="0"/>
              <a:buChar char="•"/>
            </a:pPr>
            <a:r>
              <a:rPr lang="en-US" sz="1100" dirty="0">
                <a:latin typeface="Candara" panose="020E0502030303020204" pitchFamily="34" charset="0"/>
              </a:rPr>
              <a:t>Velocity of </a:t>
            </a:r>
            <a:r>
              <a:rPr lang="en-US" sz="1100" dirty="0" smtClean="0">
                <a:latin typeface="Candara" panose="020E0502030303020204" pitchFamily="34" charset="0"/>
              </a:rPr>
              <a:t>team:20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Accepted By PO: </a:t>
            </a:r>
            <a:r>
              <a:rPr lang="en-US" sz="1100" dirty="0" smtClean="0">
                <a:latin typeface="Candara" panose="020E0502030303020204" pitchFamily="34" charset="0"/>
              </a:rPr>
              <a:t>20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Iteration length: </a:t>
            </a:r>
            <a:r>
              <a:rPr lang="en-US" sz="1100" dirty="0" smtClean="0">
                <a:latin typeface="Candara" panose="020E0502030303020204" pitchFamily="34" charset="0"/>
              </a:rPr>
              <a:t>11 days</a:t>
            </a:r>
            <a:endParaRPr lang="en-US" sz="1100" dirty="0">
              <a:latin typeface="Candara" panose="020E0502030303020204" pitchFamily="34" charset="0"/>
            </a:endParaRPr>
          </a:p>
          <a:p>
            <a:endParaRPr lang="en-US" sz="1200" b="1" dirty="0" smtClean="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a:t>
            </a:r>
            <a:r>
              <a:rPr lang="en-US" sz="1100" b="1" dirty="0" smtClean="0">
                <a:latin typeface="Candara" panose="020E0502030303020204" pitchFamily="34" charset="0"/>
              </a:rPr>
              <a:t>4</a:t>
            </a:r>
            <a:endParaRPr lang="en-US" sz="1100" b="1" dirty="0">
              <a:latin typeface="Candara" panose="020E0502030303020204" pitchFamily="34" charset="0"/>
            </a:endParaRPr>
          </a:p>
          <a:p>
            <a:pPr marL="628650" lvl="1" indent="-171450">
              <a:buFont typeface="Arial" panose="020B0604020202020204" pitchFamily="34" charset="0"/>
              <a:buChar char="•"/>
            </a:pPr>
            <a:r>
              <a:rPr lang="en-US" sz="1100" dirty="0">
                <a:latin typeface="Candara" panose="020E0502030303020204" pitchFamily="34" charset="0"/>
              </a:rPr>
              <a:t>Velocity of </a:t>
            </a:r>
            <a:r>
              <a:rPr lang="en-US" sz="1100" dirty="0" smtClean="0">
                <a:latin typeface="Candara" panose="020E0502030303020204" pitchFamily="34" charset="0"/>
              </a:rPr>
              <a:t>team:17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Accepted By PO: </a:t>
            </a:r>
            <a:r>
              <a:rPr lang="en-US" sz="1100" dirty="0" smtClean="0">
                <a:latin typeface="Candara" panose="020E0502030303020204" pitchFamily="34" charset="0"/>
              </a:rPr>
              <a:t>17 </a:t>
            </a:r>
            <a:r>
              <a:rPr lang="en-US" sz="1100" dirty="0">
                <a:latin typeface="Candara" panose="020E0502030303020204" pitchFamily="34" charset="0"/>
              </a:rPr>
              <a:t>story Points</a:t>
            </a:r>
          </a:p>
          <a:p>
            <a:pPr marL="628650" lvl="1" indent="-171450">
              <a:buFont typeface="Arial" panose="020B0604020202020204" pitchFamily="34" charset="0"/>
              <a:buChar char="•"/>
            </a:pPr>
            <a:r>
              <a:rPr lang="en-US" sz="1100" dirty="0">
                <a:latin typeface="Candara" panose="020E0502030303020204" pitchFamily="34" charset="0"/>
              </a:rPr>
              <a:t>Iteration length: 11 days</a:t>
            </a:r>
          </a:p>
          <a:p>
            <a:endParaRPr lang="en-US" sz="1100" dirty="0">
              <a:latin typeface="Candara" panose="020E0502030303020204" pitchFamily="34" charset="0"/>
            </a:endParaRPr>
          </a:p>
          <a:p>
            <a:endParaRPr lang="en-US" sz="1100" dirty="0" smtClean="0">
              <a:latin typeface="Candara" panose="020E0502030303020204" pitchFamily="34" charset="0"/>
            </a:endParaRPr>
          </a:p>
          <a:p>
            <a:endParaRPr lang="en-US" sz="1100" dirty="0" smtClean="0">
              <a:latin typeface="Candara" panose="020E0502030303020204" pitchFamily="34" charset="0"/>
            </a:endParaRPr>
          </a:p>
          <a:p>
            <a:pPr marL="171450" indent="-171450">
              <a:buFont typeface="Arial" panose="020B0604020202020204" pitchFamily="34" charset="0"/>
              <a:buChar char="•"/>
            </a:pPr>
            <a:endParaRPr lang="en-US" sz="1200" dirty="0">
              <a:latin typeface="Candara" panose="020E0502030303020204" pitchFamily="34" charset="0"/>
            </a:endParaRPr>
          </a:p>
          <a:p>
            <a:pPr marL="171450" indent="-171450">
              <a:buFont typeface="Arial" panose="020B0604020202020204" pitchFamily="34" charset="0"/>
              <a:buChar char="•"/>
            </a:pPr>
            <a:endParaRPr lang="en-US" sz="1200" dirty="0">
              <a:latin typeface="Candara" panose="020E0502030303020204" pitchFamily="34" charset="0"/>
            </a:endParaRPr>
          </a:p>
          <a:p>
            <a:endParaRPr lang="en-US" sz="1200" dirty="0">
              <a:latin typeface="Candara" panose="020E0502030303020204" pitchFamily="34" charset="0"/>
            </a:endParaRPr>
          </a:p>
          <a:p>
            <a:pPr>
              <a:buFont typeface="Wingdings" pitchFamily="2" charset="2"/>
              <a:buChar char="q"/>
            </a:pPr>
            <a:endParaRPr lang="en-US" sz="1200" dirty="0" smtClean="0">
              <a:solidFill>
                <a:srgbClr val="000000"/>
              </a:solidFill>
              <a:latin typeface="Candara" panose="020E0502030303020204" pitchFamily="34" charset="0"/>
              <a:cs typeface="Calibri" pitchFamily="34" charset="0"/>
            </a:endParaRPr>
          </a:p>
          <a:p>
            <a:endParaRPr lang="en-US" sz="1200" dirty="0" smtClean="0">
              <a:latin typeface="Candara" panose="020E0502030303020204" pitchFamily="34" charset="0"/>
            </a:endParaRPr>
          </a:p>
        </p:txBody>
      </p:sp>
      <p:pic>
        <p:nvPicPr>
          <p:cNvPr id="13" name="Picture 12" descr="blue popout.png"/>
          <p:cNvPicPr>
            <a:picLocks noChangeAspect="1"/>
          </p:cNvPicPr>
          <p:nvPr/>
        </p:nvPicPr>
        <p:blipFill>
          <a:blip r:embed="rId2" cstate="email"/>
          <a:stretch>
            <a:fillRect/>
          </a:stretch>
        </p:blipFill>
        <p:spPr>
          <a:xfrm>
            <a:off x="4913194" y="1221038"/>
            <a:ext cx="3743821" cy="380020"/>
          </a:xfrm>
          <a:prstGeom prst="rect">
            <a:avLst/>
          </a:prstGeom>
        </p:spPr>
      </p:pic>
      <p:sp>
        <p:nvSpPr>
          <p:cNvPr id="14" name="TextBox 13"/>
          <p:cNvSpPr txBox="1"/>
          <p:nvPr/>
        </p:nvSpPr>
        <p:spPr>
          <a:xfrm>
            <a:off x="5748871" y="1214475"/>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1" name="Chart 10"/>
          <p:cNvGraphicFramePr>
            <a:graphicFrameLocks/>
          </p:cNvGraphicFramePr>
          <p:nvPr>
            <p:extLst>
              <p:ext uri="{D42A27DB-BD31-4B8C-83A1-F6EECF244321}">
                <p14:modId xmlns:p14="http://schemas.microsoft.com/office/powerpoint/2010/main" val="901592662"/>
              </p:ext>
            </p:extLst>
          </p:nvPr>
        </p:nvGraphicFramePr>
        <p:xfrm>
          <a:off x="124127" y="205739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291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latin typeface="Candara" panose="020E0502030303020204" pitchFamily="34" charset="0"/>
              </a:rPr>
              <a:t>Agile </a:t>
            </a:r>
            <a:r>
              <a:rPr lang="en-US" dirty="0" smtClean="0">
                <a:latin typeface="Candara" panose="020E0502030303020204" pitchFamily="34" charset="0"/>
              </a:rPr>
              <a:t>Metrics – Resource Utilization</a:t>
            </a:r>
            <a:endParaRPr lang="en-US" dirty="0">
              <a:latin typeface="Candara" panose="020E0502030303020204" pitchFamily="34" charset="0"/>
            </a:endParaRPr>
          </a:p>
        </p:txBody>
      </p:sp>
      <p:sp>
        <p:nvSpPr>
          <p:cNvPr id="7" name="TextBox 6"/>
          <p:cNvSpPr txBox="1"/>
          <p:nvPr/>
        </p:nvSpPr>
        <p:spPr>
          <a:xfrm>
            <a:off x="77354" y="1520984"/>
            <a:ext cx="5504579" cy="307777"/>
          </a:xfrm>
          <a:prstGeom prst="rect">
            <a:avLst/>
          </a:prstGeom>
          <a:noFill/>
        </p:spPr>
        <p:txBody>
          <a:bodyPr wrap="square" rtlCol="0">
            <a:spAutoFit/>
          </a:bodyPr>
          <a:lstStyle/>
          <a:p>
            <a:r>
              <a:rPr lang="en-US" sz="1400" dirty="0">
                <a:latin typeface="Candara" panose="020E0502030303020204" pitchFamily="34" charset="0"/>
              </a:rPr>
              <a:t> </a:t>
            </a:r>
            <a:r>
              <a:rPr lang="en-US" sz="1400" dirty="0" smtClean="0">
                <a:latin typeface="Candara" panose="020E0502030303020204" pitchFamily="34" charset="0"/>
              </a:rPr>
              <a:t>  </a:t>
            </a:r>
            <a:r>
              <a:rPr lang="en-US" sz="1400" b="1" dirty="0" smtClean="0">
                <a:latin typeface="Candara" panose="020E0502030303020204" pitchFamily="34" charset="0"/>
              </a:rPr>
              <a:t>Weekly resource Utilization(5</a:t>
            </a:r>
            <a:r>
              <a:rPr lang="en-US" sz="1400" b="1" baseline="30000" dirty="0" smtClean="0">
                <a:latin typeface="Candara" panose="020E0502030303020204" pitchFamily="34" charset="0"/>
              </a:rPr>
              <a:t>th</a:t>
            </a:r>
            <a:r>
              <a:rPr lang="en-US" sz="1400" b="1" dirty="0" smtClean="0">
                <a:latin typeface="Candara" panose="020E0502030303020204" pitchFamily="34" charset="0"/>
              </a:rPr>
              <a:t> Apr 2017 – 19</a:t>
            </a:r>
            <a:r>
              <a:rPr lang="en-US" sz="1400" b="1" baseline="30000" dirty="0" smtClean="0">
                <a:latin typeface="Candara" panose="020E0502030303020204" pitchFamily="34" charset="0"/>
              </a:rPr>
              <a:t>th</a:t>
            </a:r>
            <a:r>
              <a:rPr lang="en-US" sz="1400" b="1" dirty="0" smtClean="0">
                <a:latin typeface="Candara" panose="020E0502030303020204" pitchFamily="34" charset="0"/>
              </a:rPr>
              <a:t> Apr 2017)</a:t>
            </a:r>
            <a:endParaRPr lang="en-US" sz="1400" b="1" dirty="0" smtClean="0">
              <a:solidFill>
                <a:schemeClr val="tx2">
                  <a:lumMod val="50000"/>
                </a:schemeClr>
              </a:solidFill>
              <a:latin typeface="Candara" panose="020E0502030303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2946082092"/>
              </p:ext>
            </p:extLst>
          </p:nvPr>
        </p:nvGraphicFramePr>
        <p:xfrm>
          <a:off x="171449" y="2057399"/>
          <a:ext cx="8801101" cy="3057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32669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42299</TotalTime>
  <Words>1227</Words>
  <Application>Microsoft Office PowerPoint</Application>
  <PresentationFormat>On-screen Show (4:3)</PresentationFormat>
  <Paragraphs>352</Paragraphs>
  <Slides>12</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Agile Metrics - Development</vt:lpstr>
      <vt:lpstr>Agile Metrics - Support</vt:lpstr>
      <vt:lpstr>Agile Metrics – SDT Booking Velocity Chart</vt:lpstr>
      <vt:lpstr>Agile Metrics – Support Velocity Chart</vt:lpstr>
      <vt:lpstr>Agile Metrics – Resource Utilization</vt:lpstr>
      <vt:lpstr>Incidents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748</cp:revision>
  <dcterms:created xsi:type="dcterms:W3CDTF">2016-09-12T09:10:56Z</dcterms:created>
  <dcterms:modified xsi:type="dcterms:W3CDTF">2017-04-06T11:24:22Z</dcterms:modified>
</cp:coreProperties>
</file>