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theme/themeOverride4.xml" ContentType="application/vnd.openxmlformats-officedocument.themeOverride+xml"/>
  <Override PartName="/ppt/charts/chart6.xml" ContentType="application/vnd.openxmlformats-officedocument.drawingml.chart+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5" r:id="rId2"/>
    <p:sldMasterId id="2147483679" r:id="rId3"/>
    <p:sldMasterId id="2147483683" r:id="rId4"/>
  </p:sldMasterIdLst>
  <p:notesMasterIdLst>
    <p:notesMasterId r:id="rId17"/>
  </p:notesMasterIdLst>
  <p:sldIdLst>
    <p:sldId id="259" r:id="rId5"/>
    <p:sldId id="332" r:id="rId6"/>
    <p:sldId id="335" r:id="rId7"/>
    <p:sldId id="336" r:id="rId8"/>
    <p:sldId id="344" r:id="rId9"/>
    <p:sldId id="345" r:id="rId10"/>
    <p:sldId id="346" r:id="rId11"/>
    <p:sldId id="347" r:id="rId12"/>
    <p:sldId id="348" r:id="rId13"/>
    <p:sldId id="342" r:id="rId14"/>
    <p:sldId id="343"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6092" autoAdjust="0"/>
  </p:normalViewPr>
  <p:slideViewPr>
    <p:cSldViewPr snapToGrid="0">
      <p:cViewPr>
        <p:scale>
          <a:sx n="110" d="100"/>
          <a:sy n="110" d="100"/>
        </p:scale>
        <p:origin x="-504" y="1164"/>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4-5-2017'!$B$19</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4-5-2017'!$A$20:$A$22</c:f>
              <c:strCache>
                <c:ptCount val="3"/>
                <c:pt idx="0">
                  <c:v>SDT Iteration 1(02/14/2017 - 02/27/2017)</c:v>
                </c:pt>
                <c:pt idx="1">
                  <c:v>SDT Iteration 2(03/06/2017 - 03/10/2017)</c:v>
                </c:pt>
                <c:pt idx="2">
                  <c:v>SDT Iteration 3(03/21/2017 - 03/31/2017)</c:v>
                </c:pt>
              </c:strCache>
            </c:strRef>
          </c:cat>
          <c:val>
            <c:numRef>
              <c:f>'Veloicity 4-5-2017'!$B$20:$B$22</c:f>
              <c:numCache>
                <c:formatCode>General</c:formatCode>
                <c:ptCount val="3"/>
                <c:pt idx="0">
                  <c:v>50</c:v>
                </c:pt>
                <c:pt idx="1">
                  <c:v>9</c:v>
                </c:pt>
                <c:pt idx="2">
                  <c:v>20</c:v>
                </c:pt>
              </c:numCache>
            </c:numRef>
          </c:val>
        </c:ser>
        <c:ser>
          <c:idx val="1"/>
          <c:order val="1"/>
          <c:tx>
            <c:strRef>
              <c:f>'Veloicity 4-5-2017'!$C$19</c:f>
              <c:strCache>
                <c:ptCount val="1"/>
                <c:pt idx="0">
                  <c:v>Accepted By PO(SPs)</c:v>
                </c:pt>
              </c:strCache>
            </c:strRef>
          </c:tx>
          <c:invertIfNegative val="0"/>
          <c:dLbls>
            <c:showLegendKey val="0"/>
            <c:showVal val="1"/>
            <c:showCatName val="0"/>
            <c:showSerName val="0"/>
            <c:showPercent val="0"/>
            <c:showBubbleSize val="0"/>
            <c:showLeaderLines val="0"/>
          </c:dLbls>
          <c:cat>
            <c:strRef>
              <c:f>'Veloicity 4-5-2017'!$A$20:$A$22</c:f>
              <c:strCache>
                <c:ptCount val="3"/>
                <c:pt idx="0">
                  <c:v>SDT Iteration 1(02/14/2017 - 02/27/2017)</c:v>
                </c:pt>
                <c:pt idx="1">
                  <c:v>SDT Iteration 2(03/06/2017 - 03/10/2017)</c:v>
                </c:pt>
                <c:pt idx="2">
                  <c:v>SDT Iteration 3(03/21/2017 - 03/31/2017)</c:v>
                </c:pt>
              </c:strCache>
            </c:strRef>
          </c:cat>
          <c:val>
            <c:numRef>
              <c:f>'Veloicity 4-5-2017'!$C$20:$C$22</c:f>
              <c:numCache>
                <c:formatCode>General</c:formatCode>
                <c:ptCount val="3"/>
                <c:pt idx="0">
                  <c:v>13</c:v>
                </c:pt>
                <c:pt idx="1">
                  <c:v>9</c:v>
                </c:pt>
                <c:pt idx="2">
                  <c:v>17</c:v>
                </c:pt>
              </c:numCache>
            </c:numRef>
          </c:val>
        </c:ser>
        <c:dLbls>
          <c:showLegendKey val="0"/>
          <c:showVal val="0"/>
          <c:showCatName val="0"/>
          <c:showSerName val="0"/>
          <c:showPercent val="0"/>
          <c:showBubbleSize val="0"/>
        </c:dLbls>
        <c:gapWidth val="150"/>
        <c:axId val="33789440"/>
        <c:axId val="33790976"/>
      </c:barChart>
      <c:catAx>
        <c:axId val="33789440"/>
        <c:scaling>
          <c:orientation val="minMax"/>
        </c:scaling>
        <c:delete val="0"/>
        <c:axPos val="b"/>
        <c:majorTickMark val="out"/>
        <c:minorTickMark val="none"/>
        <c:tickLblPos val="nextTo"/>
        <c:crossAx val="33790976"/>
        <c:crosses val="autoZero"/>
        <c:auto val="1"/>
        <c:lblAlgn val="ctr"/>
        <c:lblOffset val="100"/>
        <c:noMultiLvlLbl val="0"/>
      </c:catAx>
      <c:valAx>
        <c:axId val="33790976"/>
        <c:scaling>
          <c:orientation val="minMax"/>
        </c:scaling>
        <c:delete val="0"/>
        <c:axPos val="l"/>
        <c:majorGridlines/>
        <c:numFmt formatCode="General" sourceLinked="1"/>
        <c:majorTickMark val="out"/>
        <c:minorTickMark val="none"/>
        <c:tickLblPos val="nextTo"/>
        <c:crossAx val="33789440"/>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4-5-2017'!$B$2</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4-5-2017'!$A$3:$A$6</c:f>
              <c:strCache>
                <c:ptCount val="4"/>
                <c:pt idx="0">
                  <c:v>Support Iteration 1(02/01/2017 - 02/10/2017)</c:v>
                </c:pt>
                <c:pt idx="1">
                  <c:v>Support Iteration 2( 2/13/2017 - 2/28/2017)</c:v>
                </c:pt>
                <c:pt idx="2">
                  <c:v>Support Iteration 3(03/01/2017 - 03/15/2017)</c:v>
                </c:pt>
                <c:pt idx="3">
                  <c:v>Support Iteration 4(03/16/2017 - 03/31/2017)</c:v>
                </c:pt>
              </c:strCache>
            </c:strRef>
          </c:cat>
          <c:val>
            <c:numRef>
              <c:f>'Veloicity 4-5-2017'!$B$3:$B$6</c:f>
              <c:numCache>
                <c:formatCode>General</c:formatCode>
                <c:ptCount val="4"/>
                <c:pt idx="0">
                  <c:v>5</c:v>
                </c:pt>
                <c:pt idx="1">
                  <c:v>20</c:v>
                </c:pt>
                <c:pt idx="2">
                  <c:v>20</c:v>
                </c:pt>
                <c:pt idx="3">
                  <c:v>17</c:v>
                </c:pt>
              </c:numCache>
            </c:numRef>
          </c:val>
        </c:ser>
        <c:ser>
          <c:idx val="1"/>
          <c:order val="1"/>
          <c:tx>
            <c:strRef>
              <c:f>'Veloicity 4-5-2017'!$C$2</c:f>
              <c:strCache>
                <c:ptCount val="1"/>
                <c:pt idx="0">
                  <c:v>Accepted By PO(SPs)</c:v>
                </c:pt>
              </c:strCache>
            </c:strRef>
          </c:tx>
          <c:invertIfNegative val="0"/>
          <c:dLbls>
            <c:showLegendKey val="0"/>
            <c:showVal val="1"/>
            <c:showCatName val="0"/>
            <c:showSerName val="0"/>
            <c:showPercent val="0"/>
            <c:showBubbleSize val="0"/>
            <c:showLeaderLines val="0"/>
          </c:dLbls>
          <c:cat>
            <c:strRef>
              <c:f>'Veloicity 4-5-2017'!$A$3:$A$6</c:f>
              <c:strCache>
                <c:ptCount val="4"/>
                <c:pt idx="0">
                  <c:v>Support Iteration 1(02/01/2017 - 02/10/2017)</c:v>
                </c:pt>
                <c:pt idx="1">
                  <c:v>Support Iteration 2( 2/13/2017 - 2/28/2017)</c:v>
                </c:pt>
                <c:pt idx="2">
                  <c:v>Support Iteration 3(03/01/2017 - 03/15/2017)</c:v>
                </c:pt>
                <c:pt idx="3">
                  <c:v>Support Iteration 4(03/16/2017 - 03/31/2017)</c:v>
                </c:pt>
              </c:strCache>
            </c:strRef>
          </c:cat>
          <c:val>
            <c:numRef>
              <c:f>'Veloicity 4-5-2017'!$C$3:$C$6</c:f>
              <c:numCache>
                <c:formatCode>General</c:formatCode>
                <c:ptCount val="4"/>
                <c:pt idx="0">
                  <c:v>5</c:v>
                </c:pt>
                <c:pt idx="1">
                  <c:v>19</c:v>
                </c:pt>
                <c:pt idx="2">
                  <c:v>20</c:v>
                </c:pt>
                <c:pt idx="3">
                  <c:v>17</c:v>
                </c:pt>
              </c:numCache>
            </c:numRef>
          </c:val>
        </c:ser>
        <c:dLbls>
          <c:showLegendKey val="0"/>
          <c:showVal val="0"/>
          <c:showCatName val="0"/>
          <c:showSerName val="0"/>
          <c:showPercent val="0"/>
          <c:showBubbleSize val="0"/>
        </c:dLbls>
        <c:gapWidth val="150"/>
        <c:axId val="34333056"/>
        <c:axId val="34334592"/>
      </c:barChart>
      <c:catAx>
        <c:axId val="34333056"/>
        <c:scaling>
          <c:orientation val="minMax"/>
        </c:scaling>
        <c:delete val="0"/>
        <c:axPos val="b"/>
        <c:majorTickMark val="out"/>
        <c:minorTickMark val="none"/>
        <c:tickLblPos val="nextTo"/>
        <c:crossAx val="34334592"/>
        <c:crosses val="autoZero"/>
        <c:auto val="1"/>
        <c:lblAlgn val="ctr"/>
        <c:lblOffset val="100"/>
        <c:noMultiLvlLbl val="0"/>
      </c:catAx>
      <c:valAx>
        <c:axId val="34334592"/>
        <c:scaling>
          <c:orientation val="minMax"/>
        </c:scaling>
        <c:delete val="0"/>
        <c:axPos val="l"/>
        <c:majorGridlines/>
        <c:numFmt formatCode="General" sourceLinked="1"/>
        <c:majorTickMark val="out"/>
        <c:minorTickMark val="none"/>
        <c:tickLblPos val="nextTo"/>
        <c:crossAx val="34333056"/>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'RES Utilization -452017'!$B$1</c:f>
              <c:strCache>
                <c:ptCount val="1"/>
                <c:pt idx="0">
                  <c:v>Total Available Hrs per Sprint Hrs</c:v>
                </c:pt>
              </c:strCache>
            </c:strRef>
          </c:tx>
          <c:invertIfNegative val="0"/>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-452017'!$B$2:$B$16</c:f>
              <c:numCache>
                <c:formatCode>0.00</c:formatCode>
                <c:ptCount val="15"/>
                <c:pt idx="0">
                  <c:v>88</c:v>
                </c:pt>
                <c:pt idx="1">
                  <c:v>88</c:v>
                </c:pt>
                <c:pt idx="2">
                  <c:v>88</c:v>
                </c:pt>
                <c:pt idx="3">
                  <c:v>88</c:v>
                </c:pt>
                <c:pt idx="4">
                  <c:v>88</c:v>
                </c:pt>
                <c:pt idx="5">
                  <c:v>88</c:v>
                </c:pt>
                <c:pt idx="6">
                  <c:v>88</c:v>
                </c:pt>
                <c:pt idx="7">
                  <c:v>64</c:v>
                </c:pt>
                <c:pt idx="8">
                  <c:v>64</c:v>
                </c:pt>
                <c:pt idx="9">
                  <c:v>88</c:v>
                </c:pt>
                <c:pt idx="10">
                  <c:v>80</c:v>
                </c:pt>
                <c:pt idx="11">
                  <c:v>88</c:v>
                </c:pt>
                <c:pt idx="12">
                  <c:v>88</c:v>
                </c:pt>
                <c:pt idx="13">
                  <c:v>72</c:v>
                </c:pt>
                <c:pt idx="14">
                  <c:v>80</c:v>
                </c:pt>
              </c:numCache>
            </c:numRef>
          </c:val>
        </c:ser>
        <c:ser>
          <c:idx val="1"/>
          <c:order val="1"/>
          <c:tx>
            <c:strRef>
              <c:f>'RES Utilization -452017'!$C$1</c:f>
              <c:strCache>
                <c:ptCount val="1"/>
                <c:pt idx="0">
                  <c:v>Hours Spent on Sprint Ceromonies in (%)</c:v>
                </c:pt>
              </c:strCache>
            </c:strRef>
          </c:tx>
          <c:invertIfNegative val="0"/>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-452017'!$C$2:$C$16</c:f>
              <c:numCache>
                <c:formatCode>0.00</c:formatCode>
                <c:ptCount val="15"/>
                <c:pt idx="0">
                  <c:v>18.125</c:v>
                </c:pt>
                <c:pt idx="1">
                  <c:v>18.125</c:v>
                </c:pt>
                <c:pt idx="2">
                  <c:v>18.125</c:v>
                </c:pt>
                <c:pt idx="3">
                  <c:v>18.125</c:v>
                </c:pt>
                <c:pt idx="4">
                  <c:v>18.125</c:v>
                </c:pt>
                <c:pt idx="5">
                  <c:v>18.125</c:v>
                </c:pt>
                <c:pt idx="6">
                  <c:v>18.125</c:v>
                </c:pt>
                <c:pt idx="7">
                  <c:v>20.390625</c:v>
                </c:pt>
                <c:pt idx="8">
                  <c:v>18.125</c:v>
                </c:pt>
                <c:pt idx="9">
                  <c:v>18.125</c:v>
                </c:pt>
                <c:pt idx="10">
                  <c:v>19.9375</c:v>
                </c:pt>
                <c:pt idx="11">
                  <c:v>18.125</c:v>
                </c:pt>
                <c:pt idx="12">
                  <c:v>18.125</c:v>
                </c:pt>
                <c:pt idx="13">
                  <c:v>18.125</c:v>
                </c:pt>
                <c:pt idx="14">
                  <c:v>18.125</c:v>
                </c:pt>
              </c:numCache>
            </c:numRef>
          </c:val>
        </c:ser>
        <c:ser>
          <c:idx val="2"/>
          <c:order val="2"/>
          <c:tx>
            <c:strRef>
              <c:f>'RES Utilization -452017'!$D$1</c:f>
              <c:strCache>
                <c:ptCount val="1"/>
                <c:pt idx="0">
                  <c:v>Ge meetings/Emails in (%)</c:v>
                </c:pt>
              </c:strCache>
            </c:strRef>
          </c:tx>
          <c:invertIfNegative val="0"/>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-452017'!$D$2:$D$16</c:f>
              <c:numCache>
                <c:formatCode>0.00</c:formatCode>
                <c:ptCount val="15"/>
                <c:pt idx="0">
                  <c:v>30.625000000000004</c:v>
                </c:pt>
                <c:pt idx="1">
                  <c:v>31.25</c:v>
                </c:pt>
                <c:pt idx="2">
                  <c:v>12.5</c:v>
                </c:pt>
                <c:pt idx="3">
                  <c:v>12.5</c:v>
                </c:pt>
                <c:pt idx="4">
                  <c:v>12.5</c:v>
                </c:pt>
                <c:pt idx="5">
                  <c:v>12.5</c:v>
                </c:pt>
                <c:pt idx="6">
                  <c:v>12.5</c:v>
                </c:pt>
                <c:pt idx="7">
                  <c:v>25.568181818181817</c:v>
                </c:pt>
                <c:pt idx="8">
                  <c:v>36.363636363636367</c:v>
                </c:pt>
                <c:pt idx="9">
                  <c:v>31.25</c:v>
                </c:pt>
                <c:pt idx="10">
                  <c:v>25</c:v>
                </c:pt>
                <c:pt idx="11">
                  <c:v>34.375</c:v>
                </c:pt>
                <c:pt idx="12">
                  <c:v>18.125</c:v>
                </c:pt>
                <c:pt idx="13">
                  <c:v>20.454545454545457</c:v>
                </c:pt>
                <c:pt idx="14">
                  <c:v>17.045454545454543</c:v>
                </c:pt>
              </c:numCache>
            </c:numRef>
          </c:val>
        </c:ser>
        <c:ser>
          <c:idx val="3"/>
          <c:order val="3"/>
          <c:tx>
            <c:strRef>
              <c:f>'RES Utilization -452017'!$E$1</c:f>
              <c:strCache>
                <c:ptCount val="1"/>
                <c:pt idx="0">
                  <c:v>Support (%)</c:v>
                </c:pt>
              </c:strCache>
            </c:strRef>
          </c:tx>
          <c:invertIfNegative val="0"/>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-452017'!$E$2:$E$16</c:f>
              <c:numCache>
                <c:formatCode>0.00</c:formatCode>
                <c:ptCount val="15"/>
                <c:pt idx="0">
                  <c:v>0</c:v>
                </c:pt>
                <c:pt idx="1">
                  <c:v>1.1363636363636365</c:v>
                </c:pt>
                <c:pt idx="2">
                  <c:v>25</c:v>
                </c:pt>
                <c:pt idx="3">
                  <c:v>25</c:v>
                </c:pt>
                <c:pt idx="4">
                  <c:v>0</c:v>
                </c:pt>
                <c:pt idx="5">
                  <c:v>31.25</c:v>
                </c:pt>
                <c:pt idx="6">
                  <c:v>12.5</c:v>
                </c:pt>
                <c:pt idx="7">
                  <c:v>42.1875</c:v>
                </c:pt>
                <c:pt idx="8">
                  <c:v>31.874999999999996</c:v>
                </c:pt>
                <c:pt idx="9">
                  <c:v>22.727272727272727</c:v>
                </c:pt>
                <c:pt idx="10">
                  <c:v>0</c:v>
                </c:pt>
                <c:pt idx="11">
                  <c:v>0</c:v>
                </c:pt>
                <c:pt idx="12">
                  <c:v>17.045454545454543</c:v>
                </c:pt>
                <c:pt idx="13">
                  <c:v>0</c:v>
                </c:pt>
                <c:pt idx="14">
                  <c:v>11.25</c:v>
                </c:pt>
              </c:numCache>
            </c:numRef>
          </c:val>
        </c:ser>
        <c:ser>
          <c:idx val="4"/>
          <c:order val="4"/>
          <c:tx>
            <c:strRef>
              <c:f>'RES Utilization -452017'!$F$1</c:f>
              <c:strCache>
                <c:ptCount val="1"/>
                <c:pt idx="0">
                  <c:v>Hrs Spent on Iteration 4 (%)</c:v>
                </c:pt>
              </c:strCache>
            </c:strRef>
          </c:tx>
          <c:invertIfNegative val="0"/>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-452017'!$F$2:$F$16</c:f>
              <c:numCache>
                <c:formatCode>General</c:formatCode>
                <c:ptCount val="15"/>
                <c:pt idx="0">
                  <c:v>48.863636363636367</c:v>
                </c:pt>
                <c:pt idx="1">
                  <c:v>47.727272727272727</c:v>
                </c:pt>
                <c:pt idx="2">
                  <c:v>36.363636363636367</c:v>
                </c:pt>
                <c:pt idx="3">
                  <c:v>40.909090909090914</c:v>
                </c:pt>
                <c:pt idx="4">
                  <c:v>68.181818181818173</c:v>
                </c:pt>
                <c:pt idx="5">
                  <c:v>29.545454545454547</c:v>
                </c:pt>
                <c:pt idx="6">
                  <c:v>50</c:v>
                </c:pt>
                <c:pt idx="7">
                  <c:v>9.375</c:v>
                </c:pt>
                <c:pt idx="8">
                  <c:v>7.8125</c:v>
                </c:pt>
                <c:pt idx="9">
                  <c:v>27.27272727272727</c:v>
                </c:pt>
                <c:pt idx="10">
                  <c:v>52.5</c:v>
                </c:pt>
                <c:pt idx="11">
                  <c:v>45.454545454545453</c:v>
                </c:pt>
                <c:pt idx="12">
                  <c:v>45.454545454545453</c:v>
                </c:pt>
                <c:pt idx="13">
                  <c:v>58.333333333333336</c:v>
                </c:pt>
                <c:pt idx="14">
                  <c:v>48.75</c:v>
                </c:pt>
              </c:numCache>
            </c:numRef>
          </c:val>
        </c:ser>
        <c:ser>
          <c:idx val="5"/>
          <c:order val="5"/>
          <c:tx>
            <c:strRef>
              <c:f>'RES Utilization -452017'!$G$1</c:f>
              <c:strCache>
                <c:ptCount val="1"/>
                <c:pt idx="0">
                  <c:v>Total(%)</c:v>
                </c:pt>
              </c:strCache>
            </c:strRef>
          </c:tx>
          <c:invertIfNegative val="0"/>
          <c:dLbls>
            <c:showLegendKey val="0"/>
            <c:showVal val="1"/>
            <c:showCatName val="0"/>
            <c:showSerName val="0"/>
            <c:showPercent val="0"/>
            <c:showBubbleSize val="0"/>
            <c:showLeaderLines val="0"/>
          </c:dLbls>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-452017'!$G$2:$G$16</c:f>
              <c:numCache>
                <c:formatCode>0.00</c:formatCode>
                <c:ptCount val="15"/>
                <c:pt idx="0">
                  <c:v>98</c:v>
                </c:pt>
                <c:pt idx="1">
                  <c:v>98</c:v>
                </c:pt>
                <c:pt idx="2">
                  <c:v>92</c:v>
                </c:pt>
                <c:pt idx="3">
                  <c:v>97</c:v>
                </c:pt>
                <c:pt idx="4">
                  <c:v>99</c:v>
                </c:pt>
                <c:pt idx="5">
                  <c:v>91</c:v>
                </c:pt>
                <c:pt idx="6">
                  <c:v>93</c:v>
                </c:pt>
                <c:pt idx="7">
                  <c:v>98</c:v>
                </c:pt>
                <c:pt idx="8">
                  <c:v>94</c:v>
                </c:pt>
                <c:pt idx="9">
                  <c:v>99</c:v>
                </c:pt>
                <c:pt idx="10">
                  <c:v>97</c:v>
                </c:pt>
                <c:pt idx="11">
                  <c:v>98</c:v>
                </c:pt>
                <c:pt idx="12">
                  <c:v>99</c:v>
                </c:pt>
                <c:pt idx="13">
                  <c:v>97</c:v>
                </c:pt>
                <c:pt idx="14">
                  <c:v>95</c:v>
                </c:pt>
              </c:numCache>
            </c:numRef>
          </c:val>
        </c:ser>
        <c:dLbls>
          <c:showLegendKey val="0"/>
          <c:showVal val="0"/>
          <c:showCatName val="0"/>
          <c:showSerName val="0"/>
          <c:showPercent val="0"/>
          <c:showBubbleSize val="0"/>
        </c:dLbls>
        <c:gapWidth val="150"/>
        <c:axId val="35193216"/>
        <c:axId val="35194752"/>
      </c:barChart>
      <c:catAx>
        <c:axId val="35193216"/>
        <c:scaling>
          <c:orientation val="minMax"/>
        </c:scaling>
        <c:delete val="0"/>
        <c:axPos val="b"/>
        <c:majorTickMark val="out"/>
        <c:minorTickMark val="none"/>
        <c:tickLblPos val="nextTo"/>
        <c:crossAx val="35194752"/>
        <c:crosses val="autoZero"/>
        <c:auto val="1"/>
        <c:lblAlgn val="ctr"/>
        <c:lblOffset val="100"/>
        <c:noMultiLvlLbl val="0"/>
      </c:catAx>
      <c:valAx>
        <c:axId val="35194752"/>
        <c:scaling>
          <c:orientation val="minMax"/>
        </c:scaling>
        <c:delete val="0"/>
        <c:axPos val="l"/>
        <c:majorGridlines/>
        <c:numFmt formatCode="0.00" sourceLinked="1"/>
        <c:majorTickMark val="out"/>
        <c:minorTickMark val="none"/>
        <c:tickLblPos val="nextTo"/>
        <c:crossAx val="3519321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[SDT_Incident_Update_04_06_2017.xls]Pivot!PivotTable1</c:name>
    <c:fmtId val="-1"/>
  </c:pivotSource>
  <c:chart>
    <c:title>
      <c:tx>
        <c:rich>
          <a:bodyPr/>
          <a:lstStyle/>
          <a:p>
            <a:pPr>
              <a:defRPr/>
            </a:pPr>
            <a:r>
              <a:rPr lang="en-US"/>
              <a:t>Cumulative Incident tickets</a:t>
            </a:r>
          </a:p>
        </c:rich>
      </c:tx>
      <c:layout/>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dLbl>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Pivot!$C$4:$C$5</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Pivot!$B$6:$B$12</c:f>
              <c:strCache>
                <c:ptCount val="6"/>
                <c:pt idx="0">
                  <c:v>Active</c:v>
                </c:pt>
                <c:pt idx="1">
                  <c:v>Awaiting 3rd Party</c:v>
                </c:pt>
                <c:pt idx="2">
                  <c:v>Awaiting User Info</c:v>
                </c:pt>
                <c:pt idx="3">
                  <c:v>Closed</c:v>
                </c:pt>
                <c:pt idx="4">
                  <c:v>Resolved</c:v>
                </c:pt>
                <c:pt idx="5">
                  <c:v>Resolved – Awaiting Problem</c:v>
                </c:pt>
              </c:strCache>
            </c:strRef>
          </c:cat>
          <c:val>
            <c:numRef>
              <c:f>Pivot!$C$6:$C$12</c:f>
              <c:numCache>
                <c:formatCode>General</c:formatCode>
                <c:ptCount val="6"/>
                <c:pt idx="0">
                  <c:v>2</c:v>
                </c:pt>
                <c:pt idx="1">
                  <c:v>11</c:v>
                </c:pt>
                <c:pt idx="2">
                  <c:v>9</c:v>
                </c:pt>
                <c:pt idx="3">
                  <c:v>60</c:v>
                </c:pt>
                <c:pt idx="4">
                  <c:v>4</c:v>
                </c:pt>
                <c:pt idx="5">
                  <c:v>2</c:v>
                </c:pt>
              </c:numCache>
            </c:numRef>
          </c:val>
        </c:ser>
        <c:dLbls>
          <c:showLegendKey val="0"/>
          <c:showVal val="0"/>
          <c:showCatName val="0"/>
          <c:showSerName val="0"/>
          <c:showPercent val="0"/>
          <c:showBubbleSize val="0"/>
        </c:dLbls>
        <c:gapWidth val="150"/>
        <c:axId val="34312576"/>
        <c:axId val="34314496"/>
      </c:barChart>
      <c:catAx>
        <c:axId val="34312576"/>
        <c:scaling>
          <c:orientation val="minMax"/>
        </c:scaling>
        <c:delete val="0"/>
        <c:axPos val="b"/>
        <c:numFmt formatCode="General" sourceLinked="1"/>
        <c:majorTickMark val="out"/>
        <c:minorTickMark val="none"/>
        <c:tickLblPos val="nextTo"/>
        <c:crossAx val="34314496"/>
        <c:crosses val="autoZero"/>
        <c:auto val="0"/>
        <c:lblAlgn val="ctr"/>
        <c:lblOffset val="100"/>
        <c:noMultiLvlLbl val="0"/>
      </c:catAx>
      <c:valAx>
        <c:axId val="34314496"/>
        <c:scaling>
          <c:orientation val="minMax"/>
        </c:scaling>
        <c:delete val="0"/>
        <c:axPos val="l"/>
        <c:majorGridlines/>
        <c:numFmt formatCode="General" sourceLinked="1"/>
        <c:majorTickMark val="out"/>
        <c:minorTickMark val="none"/>
        <c:tickLblPos val="nextTo"/>
        <c:crossAx val="34312576"/>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[SDT_Incident_Update_04_06_2017.xls]Pivot!PivotTable2</c:name>
    <c:fmtId val="-1"/>
  </c:pivotSource>
  <c:chart>
    <c:title>
      <c:tx>
        <c:rich>
          <a:bodyPr/>
          <a:lstStyle/>
          <a:p>
            <a:pPr>
              <a:defRPr/>
            </a:pPr>
            <a:r>
              <a:rPr lang="en-US"/>
              <a:t>Incident tickets - 07/04/2017 to 11/04/2017</a:t>
            </a:r>
          </a:p>
        </c:rich>
      </c:tx>
      <c:layout/>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dLbl>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Pivot!$C$44:$C$45</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Pivot!$B$46:$B$49</c:f>
              <c:strCache>
                <c:ptCount val="3"/>
                <c:pt idx="0">
                  <c:v>Active</c:v>
                </c:pt>
                <c:pt idx="1">
                  <c:v>Awaiting User Info</c:v>
                </c:pt>
                <c:pt idx="2">
                  <c:v>Resolved</c:v>
                </c:pt>
              </c:strCache>
            </c:strRef>
          </c:cat>
          <c:val>
            <c:numRef>
              <c:f>Pivot!$C$46:$C$49</c:f>
              <c:numCache>
                <c:formatCode>General</c:formatCode>
                <c:ptCount val="3"/>
                <c:pt idx="0">
                  <c:v>1</c:v>
                </c:pt>
                <c:pt idx="1">
                  <c:v>1</c:v>
                </c:pt>
                <c:pt idx="2">
                  <c:v>1</c:v>
                </c:pt>
              </c:numCache>
            </c:numRef>
          </c:val>
        </c:ser>
        <c:dLbls>
          <c:showLegendKey val="0"/>
          <c:showVal val="0"/>
          <c:showCatName val="0"/>
          <c:showSerName val="0"/>
          <c:showPercent val="0"/>
          <c:showBubbleSize val="0"/>
        </c:dLbls>
        <c:gapWidth val="150"/>
        <c:axId val="34843648"/>
        <c:axId val="34851456"/>
      </c:barChart>
      <c:catAx>
        <c:axId val="34843648"/>
        <c:scaling>
          <c:orientation val="minMax"/>
        </c:scaling>
        <c:delete val="0"/>
        <c:axPos val="b"/>
        <c:numFmt formatCode="General" sourceLinked="1"/>
        <c:majorTickMark val="out"/>
        <c:minorTickMark val="none"/>
        <c:tickLblPos val="nextTo"/>
        <c:crossAx val="34851456"/>
        <c:crosses val="autoZero"/>
        <c:auto val="0"/>
        <c:lblAlgn val="ctr"/>
        <c:lblOffset val="100"/>
        <c:noMultiLvlLbl val="0"/>
      </c:catAx>
      <c:valAx>
        <c:axId val="34851456"/>
        <c:scaling>
          <c:orientation val="minMax"/>
        </c:scaling>
        <c:delete val="0"/>
        <c:axPos val="l"/>
        <c:majorGridlines/>
        <c:numFmt formatCode="General" sourceLinked="1"/>
        <c:majorTickMark val="out"/>
        <c:minorTickMark val="none"/>
        <c:tickLblPos val="nextTo"/>
        <c:crossAx val="3484364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[SDT_Incident_Update_04_06_2017.xls]Pivot!PivotTable4</c:name>
    <c:fmtId val="-1"/>
  </c:pivotSource>
  <c:chart>
    <c:title>
      <c:tx>
        <c:rich>
          <a:bodyPr/>
          <a:lstStyle/>
          <a:p>
            <a:pPr>
              <a:defRPr/>
            </a:pPr>
            <a:r>
              <a:rPr lang="en-US"/>
              <a:t>Resolved/Closed - this week</a:t>
            </a:r>
          </a:p>
        </c:rich>
      </c:tx>
      <c:layout/>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dLbl>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Pivot!$G$64:$G$65</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Pivot!$F$66:$F$68</c:f>
              <c:strCache>
                <c:ptCount val="2"/>
                <c:pt idx="0">
                  <c:v>Resolved</c:v>
                </c:pt>
                <c:pt idx="1">
                  <c:v>(blank)</c:v>
                </c:pt>
              </c:strCache>
            </c:strRef>
          </c:cat>
          <c:val>
            <c:numRef>
              <c:f>Pivot!$G$66:$G$68</c:f>
              <c:numCache>
                <c:formatCode>General</c:formatCode>
                <c:ptCount val="2"/>
                <c:pt idx="0">
                  <c:v>1</c:v>
                </c:pt>
              </c:numCache>
            </c:numRef>
          </c:val>
        </c:ser>
        <c:dLbls>
          <c:showLegendKey val="0"/>
          <c:showVal val="0"/>
          <c:showCatName val="0"/>
          <c:showSerName val="0"/>
          <c:showPercent val="0"/>
          <c:showBubbleSize val="0"/>
        </c:dLbls>
        <c:gapWidth val="150"/>
        <c:axId val="35741696"/>
        <c:axId val="35743232"/>
      </c:barChart>
      <c:catAx>
        <c:axId val="35741696"/>
        <c:scaling>
          <c:orientation val="minMax"/>
        </c:scaling>
        <c:delete val="0"/>
        <c:axPos val="b"/>
        <c:numFmt formatCode="General" sourceLinked="1"/>
        <c:majorTickMark val="out"/>
        <c:minorTickMark val="none"/>
        <c:tickLblPos val="nextTo"/>
        <c:crossAx val="35743232"/>
        <c:crosses val="autoZero"/>
        <c:auto val="0"/>
        <c:lblAlgn val="ctr"/>
        <c:lblOffset val="100"/>
        <c:noMultiLvlLbl val="0"/>
      </c:catAx>
      <c:valAx>
        <c:axId val="35743232"/>
        <c:scaling>
          <c:orientation val="minMax"/>
        </c:scaling>
        <c:delete val="0"/>
        <c:axPos val="l"/>
        <c:majorGridlines/>
        <c:numFmt formatCode="General" sourceLinked="1"/>
        <c:majorTickMark val="out"/>
        <c:minorTickMark val="none"/>
        <c:tickLblPos val="nextTo"/>
        <c:crossAx val="35741696"/>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4/19/2017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5</a:t>
            </a:fld>
            <a:endParaRPr lang="en-US"/>
          </a:p>
        </p:txBody>
      </p:sp>
    </p:spTree>
    <p:extLst>
      <p:ext uri="{BB962C8B-B14F-4D97-AF65-F5344CB8AC3E}">
        <p14:creationId xmlns:p14="http://schemas.microsoft.com/office/powerpoint/2010/main" val="6782273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861"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02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105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310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1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617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1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24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26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29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930"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95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97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00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70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05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07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09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89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112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214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90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93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95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98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00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844"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125"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22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907"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9.png"/><Relationship Id="rId1" Type="http://schemas.openxmlformats.org/officeDocument/2006/relationships/slideLayout" Target="../slideLayouts/slideLayout29.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04/12/17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Update</a:t>
            </a:r>
          </a:p>
        </p:txBody>
      </p:sp>
      <p:sp>
        <p:nvSpPr>
          <p:cNvPr id="3" name="TextBox 42"/>
          <p:cNvSpPr txBox="1"/>
          <p:nvPr/>
        </p:nvSpPr>
        <p:spPr>
          <a:xfrm>
            <a:off x="4421603" y="4479925"/>
            <a:ext cx="4235509" cy="132802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pPr>
              <a:buFont typeface="Wingdings" pitchFamily="2" charset="2"/>
              <a:buChar char="q"/>
            </a:pPr>
            <a:r>
              <a:rPr lang="en-US" sz="1200" dirty="0" smtClean="0">
                <a:solidFill>
                  <a:srgbClr val="000000"/>
                </a:solidFill>
                <a:latin typeface="Calibri" pitchFamily="34" charset="0"/>
                <a:cs typeface="Calibri" pitchFamily="34" charset="0"/>
              </a:rPr>
              <a:t>Resolved 1 incident ticket </a:t>
            </a:r>
          </a:p>
          <a:p>
            <a:pPr>
              <a:buFont typeface="Wingdings" pitchFamily="2" charset="2"/>
              <a:buChar char="q"/>
            </a:pPr>
            <a:r>
              <a:rPr lang="en-US" sz="1200" dirty="0" smtClean="0">
                <a:solidFill>
                  <a:srgbClr val="000000"/>
                </a:solidFill>
                <a:latin typeface="Calibri" pitchFamily="34" charset="0"/>
                <a:cs typeface="Calibri" pitchFamily="34" charset="0"/>
              </a:rPr>
              <a:t>11  Awaiting 3</a:t>
            </a:r>
            <a:r>
              <a:rPr lang="en-US" sz="1200" baseline="30000" dirty="0" smtClean="0">
                <a:solidFill>
                  <a:srgbClr val="000000"/>
                </a:solidFill>
                <a:latin typeface="Calibri" pitchFamily="34" charset="0"/>
                <a:cs typeface="Calibri" pitchFamily="34" charset="0"/>
              </a:rPr>
              <a:t>rd</a:t>
            </a:r>
            <a:r>
              <a:rPr lang="en-US" sz="1200" dirty="0" smtClean="0">
                <a:solidFill>
                  <a:srgbClr val="000000"/>
                </a:solidFill>
                <a:latin typeface="Calibri" pitchFamily="34" charset="0"/>
                <a:cs typeface="Calibri" pitchFamily="34" charset="0"/>
              </a:rPr>
              <a:t> party - SDT </a:t>
            </a:r>
            <a:r>
              <a:rPr lang="en-US" sz="1200" dirty="0">
                <a:solidFill>
                  <a:srgbClr val="000000"/>
                </a:solidFill>
                <a:latin typeface="Calibri" pitchFamily="34" charset="0"/>
                <a:cs typeface="Calibri" pitchFamily="34" charset="0"/>
              </a:rPr>
              <a:t>Schedule / Mobile  </a:t>
            </a:r>
            <a:r>
              <a:rPr lang="en-US" sz="1200" dirty="0" smtClean="0">
                <a:solidFill>
                  <a:srgbClr val="000000"/>
                </a:solidFill>
                <a:latin typeface="Calibri" pitchFamily="34" charset="0"/>
                <a:cs typeface="Calibri" pitchFamily="34" charset="0"/>
              </a:rPr>
              <a:t>Issues</a:t>
            </a:r>
          </a:p>
          <a:p>
            <a:pPr>
              <a:buFont typeface="Wingdings" pitchFamily="2" charset="2"/>
              <a:buChar char="q"/>
            </a:pPr>
            <a:r>
              <a:rPr lang="en-US" sz="1200" dirty="0" smtClean="0">
                <a:solidFill>
                  <a:srgbClr val="000000"/>
                </a:solidFill>
                <a:latin typeface="Calibri" pitchFamily="34" charset="0"/>
                <a:cs typeface="Calibri" pitchFamily="34" charset="0"/>
              </a:rPr>
              <a:t> 9   Awaiting User Info</a:t>
            </a:r>
            <a:endParaRPr lang="en-US" sz="1200" dirty="0" smtClean="0"/>
          </a:p>
        </p:txBody>
      </p:sp>
      <p:pic>
        <p:nvPicPr>
          <p:cNvPr id="4" name="Picture 3" descr="blue popout.png"/>
          <p:cNvPicPr>
            <a:picLocks noChangeAspect="1"/>
          </p:cNvPicPr>
          <p:nvPr/>
        </p:nvPicPr>
        <p:blipFill>
          <a:blip r:embed="rId2" cstate="email"/>
          <a:stretch>
            <a:fillRect/>
          </a:stretch>
        </p:blipFill>
        <p:spPr>
          <a:xfrm>
            <a:off x="4409246" y="4449575"/>
            <a:ext cx="4293411" cy="553068"/>
          </a:xfrm>
          <a:prstGeom prst="rect">
            <a:avLst/>
          </a:prstGeom>
        </p:spPr>
      </p:pic>
      <p:sp>
        <p:nvSpPr>
          <p:cNvPr id="5" name="TextBox 4"/>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8" name="Chart 7"/>
          <p:cNvGraphicFramePr>
            <a:graphicFrameLocks/>
          </p:cNvGraphicFramePr>
          <p:nvPr>
            <p:extLst>
              <p:ext uri="{D42A27DB-BD31-4B8C-83A1-F6EECF244321}">
                <p14:modId xmlns:p14="http://schemas.microsoft.com/office/powerpoint/2010/main" val="3411156511"/>
              </p:ext>
            </p:extLst>
          </p:nvPr>
        </p:nvGraphicFramePr>
        <p:xfrm>
          <a:off x="96837" y="1397000"/>
          <a:ext cx="442912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2399692904"/>
              </p:ext>
            </p:extLst>
          </p:nvPr>
        </p:nvGraphicFramePr>
        <p:xfrm>
          <a:off x="4421603" y="1295400"/>
          <a:ext cx="4752975"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2288684630"/>
              </p:ext>
            </p:extLst>
          </p:nvPr>
        </p:nvGraphicFramePr>
        <p:xfrm>
          <a:off x="158751" y="4000500"/>
          <a:ext cx="3905249" cy="237374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76411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Tickets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4424518"/>
              </p:ext>
            </p:extLst>
          </p:nvPr>
        </p:nvGraphicFramePr>
        <p:xfrm>
          <a:off x="215900" y="1511300"/>
          <a:ext cx="8794749" cy="4648193"/>
        </p:xfrm>
        <a:graphic>
          <a:graphicData uri="http://schemas.openxmlformats.org/drawingml/2006/table">
            <a:tbl>
              <a:tblPr/>
              <a:tblGrid>
                <a:gridCol w="712878"/>
                <a:gridCol w="702546"/>
                <a:gridCol w="1281115"/>
                <a:gridCol w="1260452"/>
                <a:gridCol w="888515"/>
                <a:gridCol w="2097309"/>
                <a:gridCol w="1851934"/>
              </a:tblGrid>
              <a:tr h="174672">
                <a:tc gridSpan="7">
                  <a:txBody>
                    <a:bodyPr/>
                    <a:lstStyle/>
                    <a:p>
                      <a:pPr algn="ctr" rtl="0" fontAlgn="b"/>
                      <a:r>
                        <a:rPr lang="en-US" sz="800" b="1" i="0" u="none" strike="noStrike">
                          <a:solidFill>
                            <a:srgbClr val="FFFFFF"/>
                          </a:solidFill>
                          <a:effectLst/>
                          <a:latin typeface="Arial"/>
                        </a:rPr>
                        <a:t>Incident Management</a:t>
                      </a:r>
                    </a:p>
                  </a:txBody>
                  <a:tcPr marL="7678" marR="7678" marT="76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4672">
                <a:tc>
                  <a:txBody>
                    <a:bodyPr/>
                    <a:lstStyle/>
                    <a:p>
                      <a:pPr algn="ctr" rtl="0" fontAlgn="ctr"/>
                      <a:r>
                        <a:rPr lang="en-US" sz="800" b="1" i="0" u="none" strike="noStrike">
                          <a:solidFill>
                            <a:srgbClr val="FFFFFF"/>
                          </a:solidFill>
                          <a:effectLst/>
                          <a:latin typeface="Arial"/>
                        </a:rPr>
                        <a:t>Incident #</a:t>
                      </a:r>
                    </a:p>
                  </a:txBody>
                  <a:tcPr marL="7678" marR="7678" marT="76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Arial"/>
                        </a:rPr>
                        <a:t>Module</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Arial"/>
                        </a:rPr>
                        <a:t>Key Words</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Arial"/>
                        </a:rPr>
                        <a:t>Priority</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Arial"/>
                        </a:rPr>
                        <a:t>Status</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Arial"/>
                        </a:rPr>
                        <a:t>Location</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Arial"/>
                        </a:rPr>
                        <a:t>Queue wait time</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164967">
                <a:tc>
                  <a:txBody>
                    <a:bodyPr/>
                    <a:lstStyle/>
                    <a:p>
                      <a:pPr algn="l" fontAlgn="t"/>
                      <a:r>
                        <a:rPr lang="en-US" sz="800" b="0" i="0" u="none" strike="noStrike">
                          <a:effectLst/>
                          <a:latin typeface="Arial"/>
                        </a:rPr>
                        <a:t>INC1735928</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Schedule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4 - Low</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ASPAC-South Korea-Seoul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a month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INC1736222</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Schedule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4 - Low</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ASPAC-India-Bangalore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a month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INC1738700</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ASPAC-India-Bangalore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a month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INC1747182</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Mobile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ASPAC-India-Bangalore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30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INC1754593</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5 - Request for Service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ASPAC-India-Bangalore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28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INC1766606</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Mobile Sync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ASPAC-India-Bangalore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21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INC1777886</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EMEA-Israel-Haifa</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17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INC1778499</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17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INC1779626</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16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INC1793968</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5 - Request for Service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11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INC1464027</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Booking</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1 - Critical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2 month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INC1477114</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Booking</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Mobile Sync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4 - Low</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ASPAC-South Korea-Seoul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 months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INC1480772</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Mobile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Mobile sync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4 - Low</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ASPAC-South Korea-Seoul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 months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INC1781463</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Booking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4 - Low</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ASPAC-South Korea-Seoul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18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INC1782655</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17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INC1787373</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16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INC1787399</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1 - Critical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16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INC1787868</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Booking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15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a:txBody>
                    <a:bodyPr/>
                    <a:lstStyle/>
                    <a:p>
                      <a:pPr algn="l" fontAlgn="t"/>
                      <a:r>
                        <a:rPr lang="en-US" sz="800" b="0" i="0" u="none" strike="noStrike">
                          <a:effectLst/>
                          <a:latin typeface="Arial"/>
                        </a:rPr>
                        <a:t>INC1816304</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Booking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5 - Request for Service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EMEA-Israel-Haifa</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today</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672">
                <a:tc>
                  <a:txBody>
                    <a:bodyPr/>
                    <a:lstStyle/>
                    <a:p>
                      <a:pPr algn="l" fontAlgn="t"/>
                      <a:r>
                        <a:rPr lang="en-US" sz="800" b="0" i="0" u="none" strike="noStrike">
                          <a:effectLst/>
                          <a:latin typeface="Arial"/>
                        </a:rPr>
                        <a:t>INC1825858</a:t>
                      </a:r>
                    </a:p>
                  </a:txBody>
                  <a:tcPr marL="7678" marR="7678" marT="767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SDT Booking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Arial"/>
                        </a:rPr>
                        <a:t>ASPAC-South Korea-Seoul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Arial"/>
                        </a:rPr>
                        <a:t>today</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967">
                <a:tc>
                  <a:txBody>
                    <a:bodyPr/>
                    <a:lstStyle/>
                    <a:p>
                      <a:pPr algn="l" fontAlgn="b"/>
                      <a:r>
                        <a:rPr lang="en-US" sz="800" b="0" i="0" u="none" strike="noStrike">
                          <a:effectLst/>
                          <a:latin typeface="Arial"/>
                        </a:rPr>
                        <a:t> </a:t>
                      </a:r>
                    </a:p>
                  </a:txBody>
                  <a:tcPr marL="7678" marR="7678" marT="7678"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7678" marR="7678" marT="767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7678" marR="7678" marT="767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7678" marR="7678" marT="767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7678" marR="7678" marT="767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7678" marR="7678" marT="767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7678" marR="7678" marT="7678"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67">
                <a:tc gridSpan="7">
                  <a:txBody>
                    <a:bodyPr/>
                    <a:lstStyle/>
                    <a:p>
                      <a:pPr algn="ctr" rtl="0" fontAlgn="b"/>
                      <a:r>
                        <a:rPr lang="en-US" sz="800" b="1" i="0" u="none" strike="noStrike">
                          <a:solidFill>
                            <a:srgbClr val="FFFFFF"/>
                          </a:solidFill>
                          <a:effectLst/>
                          <a:latin typeface="Arial"/>
                        </a:rPr>
                        <a:t>Problem Management</a:t>
                      </a:r>
                    </a:p>
                  </a:txBody>
                  <a:tcPr marL="7678" marR="7678" marT="76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4967">
                <a:tc>
                  <a:txBody>
                    <a:bodyPr/>
                    <a:lstStyle/>
                    <a:p>
                      <a:pPr algn="ctr" rtl="0" fontAlgn="ctr"/>
                      <a:r>
                        <a:rPr lang="en-US" sz="800" b="1" i="0" u="none" strike="noStrike">
                          <a:solidFill>
                            <a:srgbClr val="FFFFFF"/>
                          </a:solidFill>
                          <a:effectLst/>
                          <a:latin typeface="Arial"/>
                        </a:rPr>
                        <a:t>Problem #</a:t>
                      </a:r>
                    </a:p>
                  </a:txBody>
                  <a:tcPr marL="7678" marR="7678" marT="76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Arial"/>
                        </a:rPr>
                        <a:t>Module</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Arial"/>
                        </a:rPr>
                        <a:t>Keyword</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800" b="1" i="0" u="none" strike="noStrike">
                          <a:solidFill>
                            <a:srgbClr val="FFFFFF"/>
                          </a:solidFill>
                          <a:effectLst/>
                          <a:latin typeface="Arial"/>
                        </a:rPr>
                        <a:t>Status</a:t>
                      </a:r>
                    </a:p>
                  </a:txBody>
                  <a:tcPr marL="7678" marR="7678" marT="7678"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800" b="1" i="0" u="none" strike="noStrike">
                          <a:solidFill>
                            <a:srgbClr val="FFFFFF"/>
                          </a:solidFill>
                          <a:effectLst/>
                          <a:latin typeface="Arial"/>
                        </a:rPr>
                        <a:t> </a:t>
                      </a:r>
                    </a:p>
                  </a:txBody>
                  <a:tcPr marL="7678" marR="7678" marT="7678"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800" b="1" i="0" u="none" strike="noStrike">
                          <a:solidFill>
                            <a:srgbClr val="FFFFFF"/>
                          </a:solidFill>
                          <a:effectLst/>
                          <a:latin typeface="Arial"/>
                        </a:rPr>
                        <a:t> </a:t>
                      </a:r>
                    </a:p>
                  </a:txBody>
                  <a:tcPr marL="7678" marR="7678" marT="7678"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800" b="1" i="0" u="none" strike="noStrike">
                          <a:solidFill>
                            <a:srgbClr val="FFFFFF"/>
                          </a:solidFill>
                          <a:effectLst/>
                          <a:latin typeface="Arial"/>
                        </a:rPr>
                        <a:t>Incident #</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320231">
                <a:tc>
                  <a:txBody>
                    <a:bodyPr/>
                    <a:lstStyle/>
                    <a:p>
                      <a:pPr algn="ctr" rtl="0" fontAlgn="ctr"/>
                      <a:r>
                        <a:rPr lang="en-US" sz="800" b="0" i="0" u="none" strike="noStrike">
                          <a:solidFill>
                            <a:srgbClr val="00264A"/>
                          </a:solidFill>
                          <a:effectLst/>
                          <a:latin typeface="Arial"/>
                        </a:rPr>
                        <a:t>PRB0045855</a:t>
                      </a:r>
                    </a:p>
                  </a:txBody>
                  <a:tcPr marL="7678" marR="7678" marT="76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800" b="0" i="0" u="none" strike="noStrike">
                          <a:solidFill>
                            <a:srgbClr val="00264A"/>
                          </a:solidFill>
                          <a:effectLst/>
                          <a:latin typeface="Arial"/>
                        </a:rPr>
                        <a:t>SDT Booking</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800" b="0" i="0" u="none" strike="noStrike">
                          <a:solidFill>
                            <a:srgbClr val="00264A"/>
                          </a:solidFill>
                          <a:effectLst/>
                          <a:latin typeface="Arial"/>
                        </a:rPr>
                        <a:t>Google API</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3">
                  <a:txBody>
                    <a:bodyPr/>
                    <a:lstStyle/>
                    <a:p>
                      <a:pPr algn="l" rtl="0" fontAlgn="ctr"/>
                      <a:r>
                        <a:rPr lang="en-US" sz="800" b="0" i="0" u="none" strike="noStrike">
                          <a:solidFill>
                            <a:srgbClr val="00264A"/>
                          </a:solidFill>
                          <a:effectLst/>
                          <a:latin typeface="Arial"/>
                        </a:rPr>
                        <a:t>Closed</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a:txBody>
                    <a:bodyPr/>
                    <a:lstStyle/>
                    <a:p>
                      <a:pPr algn="l" rtl="0" fontAlgn="ctr"/>
                      <a:r>
                        <a:rPr lang="en-US" sz="800" b="0" i="0" u="none" strike="noStrike">
                          <a:solidFill>
                            <a:srgbClr val="00264A"/>
                          </a:solidFill>
                          <a:effectLst/>
                          <a:latin typeface="Arial"/>
                        </a:rPr>
                        <a:t>INC1371682, INC1389372, INC1357120</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74672">
                <a:tc>
                  <a:txBody>
                    <a:bodyPr/>
                    <a:lstStyle/>
                    <a:p>
                      <a:pPr algn="ctr" rtl="0" fontAlgn="ctr"/>
                      <a:r>
                        <a:rPr lang="en-US" sz="800" b="0" i="0" u="none" strike="noStrike">
                          <a:solidFill>
                            <a:srgbClr val="00264A"/>
                          </a:solidFill>
                          <a:effectLst/>
                          <a:latin typeface="Arial"/>
                        </a:rPr>
                        <a:t>PRB0045475</a:t>
                      </a:r>
                    </a:p>
                  </a:txBody>
                  <a:tcPr marL="7678" marR="7678" marT="76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800" b="0" i="0" u="none" strike="noStrike">
                          <a:solidFill>
                            <a:srgbClr val="00264A"/>
                          </a:solidFill>
                          <a:effectLst/>
                          <a:latin typeface="Arial"/>
                        </a:rPr>
                        <a:t>SDT Booking</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800" b="0" i="0" u="none" strike="noStrike">
                          <a:solidFill>
                            <a:srgbClr val="00264A"/>
                          </a:solidFill>
                          <a:effectLst/>
                          <a:latin typeface="Arial"/>
                        </a:rPr>
                        <a:t>Performance - Connectivity</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3">
                  <a:txBody>
                    <a:bodyPr/>
                    <a:lstStyle/>
                    <a:p>
                      <a:pPr algn="l" rtl="0" fontAlgn="ctr"/>
                      <a:r>
                        <a:rPr lang="en-US" sz="800" b="0" i="0" u="none" strike="noStrike">
                          <a:solidFill>
                            <a:srgbClr val="000000"/>
                          </a:solidFill>
                          <a:effectLst/>
                          <a:latin typeface="GE inspira pitch"/>
                        </a:rPr>
                        <a:t>Known Error / Pending CA</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a:txBody>
                    <a:bodyPr/>
                    <a:lstStyle/>
                    <a:p>
                      <a:pPr algn="l" fontAlgn="ctr"/>
                      <a:r>
                        <a:rPr lang="en-US" sz="800" b="0" i="0" u="none" strike="noStrike" dirty="0">
                          <a:effectLst/>
                          <a:latin typeface="Arial"/>
                        </a:rPr>
                        <a:t>INC1310582</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422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80938566"/>
              </p:ext>
            </p:extLst>
          </p:nvPr>
        </p:nvGraphicFramePr>
        <p:xfrm>
          <a:off x="292100" y="1397001"/>
          <a:ext cx="8639249" cy="3500579"/>
        </p:xfrm>
        <a:graphic>
          <a:graphicData uri="http://schemas.openxmlformats.org/drawingml/2006/table">
            <a:tbl>
              <a:tblPr firstRow="1" bandRow="1">
                <a:tableStyleId>{7DF18680-E054-41AD-8BC1-D1AEF772440D}</a:tableStyleId>
              </a:tblPr>
              <a:tblGrid>
                <a:gridCol w="2271366"/>
                <a:gridCol w="1186062"/>
                <a:gridCol w="1082424"/>
                <a:gridCol w="1001820"/>
                <a:gridCol w="800944"/>
                <a:gridCol w="1386936"/>
                <a:gridCol w="909697"/>
              </a:tblGrid>
              <a:tr h="670328">
                <a:tc>
                  <a:txBody>
                    <a:bodyPr/>
                    <a:lstStyle/>
                    <a:p>
                      <a:r>
                        <a:rPr lang="en-US" sz="1050" dirty="0" smtClean="0">
                          <a:latin typeface="Candara" panose="020E0502030303020204" pitchFamily="34" charset="0"/>
                        </a:rPr>
                        <a:t>Action item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Forum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Expected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Actual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 Comment</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Status</a:t>
                      </a:r>
                      <a:endParaRPr lang="en-US" sz="1050" dirty="0">
                        <a:latin typeface="Candara" panose="020E0502030303020204" pitchFamily="34" charset="0"/>
                      </a:endParaRPr>
                    </a:p>
                  </a:txBody>
                  <a:tcPr/>
                </a:tc>
              </a:tr>
              <a:tr h="79800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Mobility Team or tiger team to be formed to resolve all CLICK mobile issues.</a:t>
                      </a:r>
                    </a:p>
                  </a:txBody>
                  <a:tcPr/>
                </a:tc>
                <a:tc>
                  <a:txBody>
                    <a:bodyPr/>
                    <a:lstStyle/>
                    <a:p>
                      <a:r>
                        <a:rPr lang="en-US" sz="1050" dirty="0" smtClean="0">
                          <a:latin typeface="Candara" panose="020E0502030303020204" pitchFamily="34" charset="0"/>
                        </a:rPr>
                        <a:t>Rohit/Gopi</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050" dirty="0" smtClean="0">
                        <a:latin typeface="Candara" panose="020E0502030303020204" pitchFamily="34" charset="0"/>
                      </a:endParaRPr>
                    </a:p>
                  </a:txBody>
                  <a:tcPr/>
                </a:tc>
                <a:tc>
                  <a:txBody>
                    <a:bodyPr/>
                    <a:lstStyle/>
                    <a:p>
                      <a:pPr lvl="0"/>
                      <a:r>
                        <a:rPr lang="en-US" sz="1050" kern="1200" dirty="0" smtClean="0">
                          <a:solidFill>
                            <a:srgbClr val="000000"/>
                          </a:solidFill>
                          <a:latin typeface="Candara" panose="020E0502030303020204" pitchFamily="34" charset="0"/>
                          <a:ea typeface="+mn-ea"/>
                          <a:cs typeface="+mn-cs"/>
                        </a:rPr>
                        <a:t>On monitoring the</a:t>
                      </a:r>
                      <a:r>
                        <a:rPr lang="en-US" sz="1050" kern="1200" baseline="0" dirty="0" smtClean="0">
                          <a:solidFill>
                            <a:srgbClr val="000000"/>
                          </a:solidFill>
                          <a:latin typeface="Candara" panose="020E0502030303020204" pitchFamily="34" charset="0"/>
                          <a:ea typeface="+mn-ea"/>
                          <a:cs typeface="+mn-cs"/>
                        </a:rPr>
                        <a:t> debug logs: </a:t>
                      </a:r>
                      <a:r>
                        <a:rPr lang="en-US" sz="1050" kern="1200" dirty="0" smtClean="0">
                          <a:solidFill>
                            <a:srgbClr val="000000"/>
                          </a:solidFill>
                          <a:latin typeface="Candara" panose="020E0502030303020204" pitchFamily="34" charset="0"/>
                          <a:ea typeface="+mn-ea"/>
                          <a:cs typeface="+mn-cs"/>
                        </a:rPr>
                        <a:t>FE(Kim Tae Hyun) is resolved.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rgbClr val="000000"/>
                          </a:solidFill>
                          <a:latin typeface="Candara" panose="020E0502030303020204" pitchFamily="34" charset="0"/>
                          <a:ea typeface="+mn-ea"/>
                          <a:cs typeface="+mn-cs"/>
                        </a:rPr>
                        <a:t>In Progress</a:t>
                      </a:r>
                      <a:endParaRPr lang="en-US" sz="1050" kern="1200" dirty="0">
                        <a:solidFill>
                          <a:srgbClr val="000000"/>
                        </a:solidFill>
                        <a:latin typeface="Candara" panose="020E0502030303020204" pitchFamily="34" charset="0"/>
                        <a:ea typeface="+mn-ea"/>
                        <a:cs typeface="+mn-cs"/>
                      </a:endParaRPr>
                    </a:p>
                  </a:txBody>
                  <a:tcPr/>
                </a:tc>
              </a:tr>
              <a:tr h="85383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Performance issues: SDT Booking and Architecture Assessment.</a:t>
                      </a:r>
                    </a:p>
                  </a:txBody>
                  <a:tcPr/>
                </a:tc>
                <a:tc>
                  <a:txBody>
                    <a:bodyPr/>
                    <a:lstStyle/>
                    <a:p>
                      <a:r>
                        <a:rPr lang="en-US" sz="1050" dirty="0" smtClean="0">
                          <a:latin typeface="Candara" panose="020E0502030303020204" pitchFamily="34" charset="0"/>
                        </a:rPr>
                        <a:t>Hita/Andrey/Urmila/Chandra</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28-Feb-2017</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rgbClr val="000000"/>
                          </a:solidFill>
                          <a:latin typeface="Candara" panose="020E0502030303020204" pitchFamily="34" charset="0"/>
                          <a:ea typeface="+mn-ea"/>
                          <a:cs typeface="+mn-cs"/>
                        </a:rPr>
                        <a:t>Developed a logging tool to view log files in different file formats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In</a:t>
                      </a:r>
                      <a:r>
                        <a:rPr lang="en-US" sz="1050" baseline="0" dirty="0" smtClean="0">
                          <a:latin typeface="Candara" panose="020E0502030303020204" pitchFamily="34" charset="0"/>
                        </a:rPr>
                        <a:t> Progress</a:t>
                      </a:r>
                      <a:endParaRPr lang="en-US" sz="1050" dirty="0" smtClean="0">
                        <a:latin typeface="Candara" panose="020E0502030303020204" pitchFamily="34" charset="0"/>
                      </a:endParaRPr>
                    </a:p>
                    <a:p>
                      <a:endParaRPr lang="en-US" sz="1050" dirty="0">
                        <a:latin typeface="Candara" panose="020E0502030303020204" pitchFamily="34" charset="0"/>
                      </a:endParaRPr>
                    </a:p>
                  </a:txBody>
                  <a:tcPr/>
                </a:tc>
              </a:tr>
              <a:tr h="446885">
                <a:tc>
                  <a:txBody>
                    <a:bodyPr/>
                    <a:lstStyle/>
                    <a:p>
                      <a:r>
                        <a:rPr lang="en-US" sz="1050" kern="1200" baseline="0" dirty="0" smtClean="0">
                          <a:solidFill>
                            <a:schemeClr val="dk1"/>
                          </a:solidFill>
                          <a:effectLst/>
                          <a:latin typeface="Candara" panose="020E0502030303020204" pitchFamily="34" charset="0"/>
                          <a:ea typeface="+mn-ea"/>
                          <a:cs typeface="+mn-cs"/>
                        </a:rPr>
                        <a:t>Ownership on Tickets/Process adherence(Agile Mechanism)</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Suvarna/Sathyaraj</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Ongoing</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619628">
                <a:tc>
                  <a:txBody>
                    <a:bodyPr/>
                    <a:lstStyle/>
                    <a:p>
                      <a:pPr marL="0" algn="l" defTabSz="844029" rtl="0" eaLnBrk="1" latinLnBrk="0" hangingPunct="1"/>
                      <a:r>
                        <a:rPr lang="en-US" sz="1050" kern="1200" baseline="0" dirty="0" smtClean="0">
                          <a:solidFill>
                            <a:schemeClr val="dk1"/>
                          </a:solidFill>
                          <a:effectLst/>
                          <a:latin typeface="Candara" panose="020E0502030303020204" pitchFamily="34" charset="0"/>
                          <a:ea typeface="+mn-ea"/>
                          <a:cs typeface="+mn-cs"/>
                        </a:rPr>
                        <a:t>GEHC to check and confirm on L1 support - on call support</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Chandra/CG </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algn="l" defTabSz="844029" rtl="0" eaLnBrk="1" latinLnBrk="0" hangingPunct="1"/>
                      <a:r>
                        <a:rPr lang="en-US" sz="1050" kern="1200" dirty="0" smtClean="0">
                          <a:solidFill>
                            <a:srgbClr val="000000"/>
                          </a:solidFill>
                          <a:latin typeface="Candara" panose="020E0502030303020204" pitchFamily="34" charset="0"/>
                          <a:ea typeface="+mn-ea"/>
                          <a:cs typeface="+mn-cs"/>
                        </a:rPr>
                        <a:t>No services available in ServiceNow tool. Exploring other opportunities</a:t>
                      </a:r>
                      <a:endParaRPr lang="en-US" sz="1050" kern="1200" dirty="0">
                        <a:solidFill>
                          <a:srgbClr val="000000"/>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57183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1015663"/>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a:latin typeface="Candara" panose="020E0502030303020204" pitchFamily="34" charset="0"/>
              </a:rPr>
              <a:t>Need clarity on the responses received related to server infrastructure related queries - </a:t>
            </a:r>
            <a:r>
              <a:rPr lang="en-US" sz="1200" b="1" dirty="0" smtClean="0">
                <a:latin typeface="Candara" panose="020E0502030303020204" pitchFamily="34" charset="0"/>
              </a:rPr>
              <a:t>Chandra</a:t>
            </a:r>
            <a:endParaRPr lang="en-US" sz="1200" b="1"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04/12/17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1569660"/>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Issues in comprehending data flow due to unavailability of CLICK environment details  - </a:t>
            </a:r>
            <a:r>
              <a:rPr lang="en-US" sz="1200" b="1" dirty="0" smtClean="0">
                <a:latin typeface="Candara" panose="020E0502030303020204" pitchFamily="34" charset="0"/>
              </a:rPr>
              <a:t>Rohit</a:t>
            </a:r>
          </a:p>
          <a:p>
            <a:pPr marL="171450" lvl="0" indent="-171450">
              <a:buFont typeface="Wingdings" panose="05000000000000000000" pitchFamily="2" charset="2"/>
              <a:buChar char="Ø"/>
            </a:pPr>
            <a:r>
              <a:rPr lang="en-US" sz="1200" dirty="0" smtClean="0">
                <a:latin typeface="Candara" panose="020E0502030303020204" pitchFamily="34" charset="0"/>
              </a:rPr>
              <a:t>For troubleshooting the Mobile sync issues to view  messages (Request &amp; Response) Click </a:t>
            </a:r>
            <a:r>
              <a:rPr lang="en-US" sz="1200" dirty="0">
                <a:latin typeface="Candara" panose="020E0502030303020204" pitchFamily="34" charset="0"/>
              </a:rPr>
              <a:t>team to provide MT Analyzer tool access to </a:t>
            </a:r>
            <a:r>
              <a:rPr lang="en-US" sz="1200" dirty="0" smtClean="0">
                <a:latin typeface="Candara" panose="020E0502030303020204" pitchFamily="34" charset="0"/>
              </a:rPr>
              <a:t>Gopi and Preeti for </a:t>
            </a:r>
            <a:r>
              <a:rPr lang="en-US" sz="1200" dirty="0">
                <a:latin typeface="Candara" panose="020E0502030303020204" pitchFamily="34" charset="0"/>
              </a:rPr>
              <a:t>all the </a:t>
            </a:r>
            <a:r>
              <a:rPr lang="en-US" sz="1200" dirty="0" smtClean="0">
                <a:latin typeface="Candara" panose="020E0502030303020204" pitchFamily="34" charset="0"/>
              </a:rPr>
              <a:t>CLICK environment </a:t>
            </a:r>
            <a:r>
              <a:rPr lang="en-US" sz="1200" dirty="0">
                <a:latin typeface="Candara" panose="020E0502030303020204" pitchFamily="34" charset="0"/>
              </a:rPr>
              <a:t>- </a:t>
            </a:r>
            <a:r>
              <a:rPr lang="en-US" sz="1200" b="1" dirty="0">
                <a:latin typeface="Candara" panose="020E0502030303020204" pitchFamily="34" charset="0"/>
              </a:rPr>
              <a:t>Chandra</a:t>
            </a:r>
          </a:p>
          <a:p>
            <a:pPr marL="171450" indent="-171450">
              <a:buFont typeface="Wingdings" panose="05000000000000000000" pitchFamily="2" charset="2"/>
              <a:buChar char="Ø"/>
            </a:pPr>
            <a:endParaRPr lang="en-US" sz="1200" b="1" dirty="0" smtClean="0">
              <a:latin typeface="Candara" panose="020E0502030303020204" pitchFamily="34" charset="0"/>
            </a:endParaRP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3100849"/>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solidFill>
                <a:srgbClr val="000000"/>
              </a:solidFill>
              <a:latin typeface="Candara" panose="020E0502030303020204" pitchFamily="34" charset="0"/>
            </a:endParaRPr>
          </a:p>
          <a:p>
            <a:pPr marL="285750" lvl="1" indent="-285750">
              <a:buFont typeface="Wingdings" panose="05000000000000000000" pitchFamily="2" charset="2"/>
              <a:buChar char="Ø"/>
              <a:defRPr/>
            </a:pPr>
            <a:r>
              <a:rPr lang="en-US" sz="1250" b="1" dirty="0" smtClean="0">
                <a:solidFill>
                  <a:srgbClr val="000000"/>
                </a:solidFill>
                <a:latin typeface="Candara" panose="020E0502030303020204" pitchFamily="34" charset="0"/>
              </a:rPr>
              <a:t>CLICK</a:t>
            </a:r>
            <a:r>
              <a:rPr lang="en-US" sz="1250" dirty="0" smtClean="0">
                <a:solidFill>
                  <a:srgbClr val="000000"/>
                </a:solidFill>
                <a:latin typeface="Candara" panose="020E0502030303020204" pitchFamily="34" charset="0"/>
              </a:rPr>
              <a:t> : </a:t>
            </a:r>
            <a:r>
              <a:rPr lang="en-US" sz="1250" dirty="0">
                <a:latin typeface="Candara" panose="020E0502030303020204" pitchFamily="34" charset="0"/>
              </a:rPr>
              <a:t>Korea FE(Kim Tae Hyun) </a:t>
            </a:r>
            <a:r>
              <a:rPr lang="en-US" sz="1250" dirty="0" smtClean="0">
                <a:latin typeface="Candara" panose="020E0502030303020204" pitchFamily="34" charset="0"/>
              </a:rPr>
              <a:t>mobile sync issues is resolved</a:t>
            </a:r>
          </a:p>
          <a:p>
            <a:pPr marL="285750" lvl="1" indent="-285750">
              <a:buFont typeface="Wingdings" panose="05000000000000000000" pitchFamily="2" charset="2"/>
              <a:buChar char="Ø"/>
              <a:defRPr/>
            </a:pPr>
            <a:r>
              <a:rPr lang="en-US" sz="1250" dirty="0">
                <a:latin typeface="Candara" panose="020E0502030303020204" pitchFamily="34" charset="0"/>
              </a:rPr>
              <a:t>Provided SB3 SDT Schedule </a:t>
            </a:r>
            <a:r>
              <a:rPr lang="en-US" sz="1250" dirty="0" smtClean="0">
                <a:latin typeface="Candara" panose="020E0502030303020204" pitchFamily="34" charset="0"/>
              </a:rPr>
              <a:t>access for 3 Korea super user and 5 tasks created for Korea region for CLICK R2.3 testing.</a:t>
            </a:r>
            <a:endParaRPr lang="en-US" sz="1250" dirty="0">
              <a:latin typeface="Candara" panose="020E0502030303020204" pitchFamily="34" charset="0"/>
            </a:endParaRPr>
          </a:p>
          <a:p>
            <a:pPr marL="285750" lvl="1" indent="-285750">
              <a:buFont typeface="Wingdings" panose="05000000000000000000" pitchFamily="2" charset="2"/>
              <a:buChar char="Ø"/>
              <a:defRPr/>
            </a:pPr>
            <a:r>
              <a:rPr lang="en-US" sz="1250" dirty="0" smtClean="0">
                <a:latin typeface="Candara" panose="020E0502030303020204" pitchFamily="34" charset="0"/>
              </a:rPr>
              <a:t>Weekly Master data uploaded successfully</a:t>
            </a:r>
          </a:p>
          <a:p>
            <a:pPr marL="285750" lvl="1" indent="-285750">
              <a:buFont typeface="Wingdings" panose="05000000000000000000" pitchFamily="2" charset="2"/>
              <a:buChar char="Ø"/>
              <a:defRPr/>
            </a:pPr>
            <a:r>
              <a:rPr lang="en-US" sz="1250" dirty="0" smtClean="0">
                <a:latin typeface="Candara" panose="020E0502030303020204" pitchFamily="34" charset="0"/>
              </a:rPr>
              <a:t>SDT team has developed logging tool for </a:t>
            </a:r>
            <a:r>
              <a:rPr lang="en-US" sz="1250" dirty="0">
                <a:latin typeface="Candara" panose="020E0502030303020204" pitchFamily="34" charset="0"/>
              </a:rPr>
              <a:t>viewing Log files, where we have option of </a:t>
            </a:r>
            <a:r>
              <a:rPr lang="en-US" sz="1250" dirty="0" smtClean="0">
                <a:latin typeface="Candara" panose="020E0502030303020204" pitchFamily="34" charset="0"/>
              </a:rPr>
              <a:t>search </a:t>
            </a:r>
            <a:r>
              <a:rPr lang="en-US" sz="1250" dirty="0">
                <a:latin typeface="Candara" panose="020E0502030303020204" pitchFamily="34" charset="0"/>
              </a:rPr>
              <a:t>c</a:t>
            </a:r>
            <a:r>
              <a:rPr lang="en-US" sz="1250" dirty="0" smtClean="0">
                <a:latin typeface="Candara" panose="020E0502030303020204" pitchFamily="34" charset="0"/>
              </a:rPr>
              <a:t>riteria and export </a:t>
            </a:r>
            <a:r>
              <a:rPr lang="en-US" sz="1250" dirty="0">
                <a:latin typeface="Candara" panose="020E0502030303020204" pitchFamily="34" charset="0"/>
              </a:rPr>
              <a:t>to </a:t>
            </a:r>
            <a:r>
              <a:rPr lang="en-US" sz="1250" dirty="0" smtClean="0">
                <a:latin typeface="Candara" panose="020E0502030303020204" pitchFamily="34" charset="0"/>
              </a:rPr>
              <a:t>excel and  </a:t>
            </a:r>
            <a:r>
              <a:rPr lang="en-US" sz="1250" dirty="0">
                <a:latin typeface="Candara" panose="020E0502030303020204" pitchFamily="34" charset="0"/>
              </a:rPr>
              <a:t>XML</a:t>
            </a:r>
            <a:r>
              <a:rPr lang="en-US" sz="1250" dirty="0" smtClean="0">
                <a:latin typeface="Candara" panose="020E0502030303020204" pitchFamily="34" charset="0"/>
              </a:rPr>
              <a:t>.</a:t>
            </a:r>
          </a:p>
          <a:p>
            <a:pPr marL="285750" lvl="1" indent="-285750">
              <a:buFont typeface="Wingdings" panose="05000000000000000000" pitchFamily="2" charset="2"/>
              <a:buChar char="Ø"/>
              <a:defRPr/>
            </a:pPr>
            <a:r>
              <a:rPr lang="en-US" sz="1250" dirty="0" smtClean="0">
                <a:latin typeface="Candara" panose="020E0502030303020204" pitchFamily="34" charset="0"/>
              </a:rPr>
              <a:t>Creation and review of functional user stories test scripts is completed.</a:t>
            </a:r>
            <a:endParaRPr lang="en-US" sz="1250" dirty="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00" dirty="0" smtClean="0">
              <a:latin typeface="Candara" panose="020E0502030303020204" pitchFamily="34" charset="0"/>
            </a:endParaRPr>
          </a:p>
          <a:p>
            <a:pPr marL="0" lvl="1">
              <a:defRPr/>
            </a:pPr>
            <a:endParaRPr lang="en-US" sz="1200" dirty="0" smtClean="0">
              <a:latin typeface="Candara" panose="020E0502030303020204" pitchFamily="34" charset="0"/>
            </a:endParaRPr>
          </a:p>
        </p:txBody>
      </p:sp>
    </p:spTree>
    <p:extLst>
      <p:ext uri="{BB962C8B-B14F-4D97-AF65-F5344CB8AC3E}">
        <p14:creationId xmlns:p14="http://schemas.microsoft.com/office/powerpoint/2010/main" val="4158573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23087891"/>
              </p:ext>
            </p:extLst>
          </p:nvPr>
        </p:nvGraphicFramePr>
        <p:xfrm>
          <a:off x="273134" y="1417842"/>
          <a:ext cx="8583789" cy="4766530"/>
        </p:xfrm>
        <a:graphic>
          <a:graphicData uri="http://schemas.openxmlformats.org/drawingml/2006/table">
            <a:tbl>
              <a:tblPr firstRow="1" bandRow="1">
                <a:tableStyleId>{7DF18680-E054-41AD-8BC1-D1AEF772440D}</a:tableStyleId>
              </a:tblPr>
              <a:tblGrid>
                <a:gridCol w="2489605"/>
                <a:gridCol w="796400"/>
                <a:gridCol w="1258079"/>
                <a:gridCol w="4039705"/>
              </a:tblGrid>
              <a:tr h="285970">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83736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smtClean="0">
                        <a:latin typeface="Candara" panose="020E0502030303020204" pitchFamily="34" charset="0"/>
                      </a:endParaRPr>
                    </a:p>
                    <a:p>
                      <a:endParaRPr lang="en-US" sz="1100" dirty="0">
                        <a:latin typeface="Candara" panose="020E0502030303020204" pitchFamily="34" charset="0"/>
                      </a:endParaRPr>
                    </a:p>
                  </a:txBody>
                  <a:tcPr/>
                </a:tc>
                <a:tc>
                  <a:txBody>
                    <a:bodyPr/>
                    <a:lstStyle/>
                    <a:p>
                      <a:r>
                        <a:rPr lang="en-US" sz="1100" dirty="0" smtClean="0">
                          <a:latin typeface="Candara" panose="020E0502030303020204" pitchFamily="34" charset="0"/>
                        </a:rPr>
                        <a:t>In Progress</a:t>
                      </a:r>
                      <a:endParaRPr lang="en-US" sz="1100" dirty="0">
                        <a:latin typeface="Candara" panose="020E0502030303020204" pitchFamily="34" charset="0"/>
                      </a:endParaRP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Yet to receive end to end environments details from CLICK team denied due to policy reasons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Connected with business user  for issues reported in debug log) - Korea FE(Kim Tae Hyun) had a sync issue and its resolved now.</a:t>
                      </a:r>
                    </a:p>
                  </a:txBody>
                  <a:tcPr/>
                </a:tc>
              </a:tr>
              <a:tr h="903378">
                <a:tc>
                  <a:txBody>
                    <a:bodyPr/>
                    <a:lstStyle/>
                    <a:p>
                      <a:r>
                        <a:rPr lang="en-US" sz="1100" kern="1200" baseline="0" dirty="0" smtClean="0">
                          <a:solidFill>
                            <a:schemeClr val="dk1"/>
                          </a:solidFill>
                          <a:effectLst/>
                          <a:latin typeface="Candara" panose="020E0502030303020204" pitchFamily="34" charset="0"/>
                          <a:ea typeface="+mn-ea"/>
                          <a:cs typeface="+mn-cs"/>
                        </a:rPr>
                        <a:t>SDT Booking Performance Issues</a:t>
                      </a:r>
                      <a:endParaRPr lang="en-US" sz="1100" kern="1200" baseline="0" dirty="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Candara" panose="020E0502030303020204" pitchFamily="34" charset="0"/>
                          <a:ea typeface="+mn-ea"/>
                          <a:cs typeface="+mn-cs"/>
                        </a:rPr>
                        <a:t>In Progress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baseline="0" dirty="0">
                        <a:solidFill>
                          <a:schemeClr val="dk1"/>
                        </a:solidFill>
                        <a:latin typeface="Candara" panose="020E0502030303020204" pitchFamily="34" charset="0"/>
                        <a:ea typeface="+mn-ea"/>
                        <a:cs typeface="+mn-cs"/>
                      </a:endParaRPr>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Logging mechanism-Logging tool has been created. Code for logging IP addresses, Click request and Response is in progress.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Implementing code changes to read SR 'NEW' status from Siebel instead of Click which reduces the number of calls made to CLICK web service.</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US 180 and US87 are implemented and ready for test.</a:t>
                      </a:r>
                    </a:p>
                    <a:p>
                      <a:pPr marL="0" marR="0" indent="0" algn="l" defTabSz="844029"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kern="1200" baseline="0" dirty="0" smtClean="0">
                        <a:solidFill>
                          <a:schemeClr val="tx1"/>
                        </a:solidFill>
                        <a:latin typeface="Candara" panose="020E0502030303020204" pitchFamily="34" charset="0"/>
                        <a:ea typeface="+mn-ea"/>
                        <a:cs typeface="+mn-cs"/>
                      </a:endParaRPr>
                    </a:p>
                  </a:txBody>
                  <a:tcPr/>
                </a:tc>
              </a:tr>
              <a:tr h="331755">
                <a:tc>
                  <a:txBody>
                    <a:bodyPr/>
                    <a:lstStyle/>
                    <a:p>
                      <a:r>
                        <a:rPr lang="en-US" sz="1100" kern="1200" baseline="0" dirty="0" smtClean="0">
                          <a:solidFill>
                            <a:schemeClr val="dk1"/>
                          </a:solidFill>
                          <a:effectLst/>
                          <a:latin typeface="Candara" panose="020E0502030303020204" pitchFamily="34" charset="0"/>
                          <a:ea typeface="+mn-ea"/>
                          <a:cs typeface="+mn-cs"/>
                        </a:rPr>
                        <a:t>Release Management</a:t>
                      </a:r>
                      <a:endParaRPr lang="en-US" sz="1100" kern="1200" baseline="0" dirty="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1100" baseline="0" dirty="0" smtClean="0">
                          <a:solidFill>
                            <a:schemeClr val="tx1"/>
                          </a:solidFill>
                          <a:latin typeface="Candara" panose="020E0502030303020204" pitchFamily="34" charset="0"/>
                        </a:rPr>
                        <a:t>Release check list was created and it is updated in our Release readiness check call.</a:t>
                      </a:r>
                    </a:p>
                  </a:txBody>
                  <a:tcPr/>
                </a:tc>
              </a:tr>
              <a:tr h="45436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Candara" panose="020E0502030303020204" pitchFamily="34" charset="0"/>
                          <a:ea typeface="+mn-ea"/>
                          <a:cs typeface="+mn-cs"/>
                        </a:rPr>
                        <a:t>Incident</a:t>
                      </a:r>
                      <a:r>
                        <a:rPr lang="en-US" sz="1100" kern="1200" baseline="0" dirty="0" smtClean="0">
                          <a:solidFill>
                            <a:schemeClr val="dk1"/>
                          </a:solidFill>
                          <a:effectLst/>
                          <a:latin typeface="Candara" panose="020E0502030303020204" pitchFamily="34" charset="0"/>
                          <a:ea typeface="+mn-ea"/>
                          <a:cs typeface="+mn-cs"/>
                        </a:rPr>
                        <a:t> Management</a:t>
                      </a:r>
                      <a:endParaRPr lang="en-US" sz="1100" kern="1200" dirty="0" smtClean="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Incidents reported in this week are closed.</a:t>
                      </a:r>
                      <a:endParaRPr lang="en-US" sz="1100" dirty="0" smtClean="0">
                        <a:latin typeface="Candara" panose="020E0502030303020204" pitchFamily="34" charset="0"/>
                      </a:endParaRPr>
                    </a:p>
                  </a:txBody>
                  <a:tcPr/>
                </a:tc>
              </a:tr>
              <a:tr h="6995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Candara" panose="020E0502030303020204" pitchFamily="34" charset="0"/>
                          <a:ea typeface="+mn-ea"/>
                          <a:cs typeface="+mn-cs"/>
                        </a:rPr>
                        <a:t>Support and Development Process streamlining</a:t>
                      </a: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1100" dirty="0" smtClean="0">
                          <a:latin typeface="Candara" panose="020E0502030303020204" pitchFamily="34" charset="0"/>
                        </a:rPr>
                        <a:t>Agile metrics</a:t>
                      </a:r>
                      <a:r>
                        <a:rPr lang="en-US" sz="1100" baseline="0" dirty="0" smtClean="0">
                          <a:latin typeface="Candara" panose="020E0502030303020204" pitchFamily="34" charset="0"/>
                        </a:rPr>
                        <a:t> identified and tracked through Rally.</a:t>
                      </a:r>
                      <a:endParaRPr lang="en-US" sz="1100" dirty="0" smtClean="0">
                        <a:latin typeface="Candara" panose="020E0502030303020204" pitchFamily="34" charset="0"/>
                      </a:endParaRPr>
                    </a:p>
                    <a:p>
                      <a:pPr marL="171450" indent="-171450">
                        <a:buFont typeface="Arial" panose="020B0604020202020204" pitchFamily="34" charset="0"/>
                        <a:buChar char="•"/>
                      </a:pPr>
                      <a:r>
                        <a:rPr lang="en-US" sz="1100" baseline="0" dirty="0" smtClean="0">
                          <a:latin typeface="Candara" panose="020E0502030303020204" pitchFamily="34" charset="0"/>
                        </a:rPr>
                        <a:t>Ensuring all email communication to have incident ticket created.</a:t>
                      </a:r>
                    </a:p>
                    <a:p>
                      <a:pPr marL="171450" indent="-171450">
                        <a:buFont typeface="Arial" panose="020B0604020202020204" pitchFamily="34" charset="0"/>
                        <a:buChar char="•"/>
                      </a:pPr>
                      <a:r>
                        <a:rPr lang="en-US" sz="1100" baseline="0" dirty="0" smtClean="0">
                          <a:latin typeface="Candara" panose="020E0502030303020204" pitchFamily="34" charset="0"/>
                        </a:rPr>
                        <a:t>Internal defect tracker is maintained to track the QA/UAT defects and owners defined  for each defect.</a:t>
                      </a:r>
                    </a:p>
                    <a:p>
                      <a:pPr marL="0" indent="0">
                        <a:buFont typeface="Arial" panose="020B0604020202020204" pitchFamily="34" charset="0"/>
                        <a:buNone/>
                      </a:pPr>
                      <a:endParaRPr lang="en-US" sz="110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724783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8177" y="3667125"/>
            <a:ext cx="4002295" cy="2565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solidFill>
                <a:srgbClr val="00264A"/>
              </a:solidFill>
              <a:latin typeface="Candara" panose="020E0502030303020204" pitchFamily="34" charset="0"/>
            </a:endParaRPr>
          </a:p>
        </p:txBody>
      </p:sp>
      <p:sp>
        <p:nvSpPr>
          <p:cNvPr id="6" name="Rounded Rectangle 5"/>
          <p:cNvSpPr/>
          <p:nvPr/>
        </p:nvSpPr>
        <p:spPr>
          <a:xfrm>
            <a:off x="581025" y="3381778"/>
            <a:ext cx="352425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solidFill>
                <a:prstClr val="white"/>
              </a:solidFill>
              <a:latin typeface="Candara" panose="020E0502030303020204" pitchFamily="34" charset="0"/>
            </a:endParaRPr>
          </a:p>
        </p:txBody>
      </p:sp>
      <p:sp>
        <p:nvSpPr>
          <p:cNvPr id="10" name="TextBox 9"/>
          <p:cNvSpPr txBox="1"/>
          <p:nvPr/>
        </p:nvSpPr>
        <p:spPr>
          <a:xfrm>
            <a:off x="685643" y="1367376"/>
            <a:ext cx="2387192" cy="338554"/>
          </a:xfrm>
          <a:prstGeom prst="rect">
            <a:avLst/>
          </a:prstGeom>
          <a:noFill/>
        </p:spPr>
        <p:txBody>
          <a:bodyPr wrap="none">
            <a:spAutoFit/>
          </a:bodyPr>
          <a:lstStyle/>
          <a:p>
            <a:pPr algn="ctr">
              <a:defRPr/>
            </a:pPr>
            <a:r>
              <a:rPr lang="en-US" sz="1600" b="1" dirty="0" smtClean="0">
                <a:solidFill>
                  <a:prstClr val="white"/>
                </a:solidFill>
                <a:latin typeface="Candara" panose="020E0502030303020204" pitchFamily="34" charset="0"/>
              </a:rPr>
              <a:t>Health of the </a:t>
            </a:r>
            <a:r>
              <a:rPr lang="en-US" sz="1600" b="1" dirty="0" err="1" smtClean="0">
                <a:solidFill>
                  <a:prstClr val="white"/>
                </a:solidFill>
                <a:latin typeface="Candara" panose="020E0502030303020204" pitchFamily="34" charset="0"/>
              </a:rPr>
              <a:t>Egagement</a:t>
            </a:r>
            <a:endParaRPr lang="en-US" sz="1600" b="1" dirty="0">
              <a:solidFill>
                <a:prstClr val="white"/>
              </a:solidFill>
              <a:latin typeface="Candara" panose="020E0502030303020204" pitchFamily="34" charset="0"/>
            </a:endParaRPr>
          </a:p>
        </p:txBody>
      </p:sp>
      <p:sp>
        <p:nvSpPr>
          <p:cNvPr id="11" name="TextBox 10"/>
          <p:cNvSpPr txBox="1"/>
          <p:nvPr/>
        </p:nvSpPr>
        <p:spPr>
          <a:xfrm>
            <a:off x="798669" y="3441101"/>
            <a:ext cx="3092461" cy="338554"/>
          </a:xfrm>
          <a:prstGeom prst="rect">
            <a:avLst/>
          </a:prstGeom>
          <a:noFill/>
        </p:spPr>
        <p:txBody>
          <a:bodyPr wrap="square">
            <a:spAutoFit/>
          </a:bodyPr>
          <a:lstStyle/>
          <a:p>
            <a:pPr algn="ctr">
              <a:defRPr/>
            </a:pPr>
            <a:r>
              <a:rPr lang="en-US" sz="1600" b="1" dirty="0" smtClean="0">
                <a:solidFill>
                  <a:prstClr val="white"/>
                </a:solidFill>
                <a:latin typeface="Candara" panose="020E0502030303020204" pitchFamily="34" charset="0"/>
              </a:rPr>
              <a:t>Release 2 –Iteration 4 highlights</a:t>
            </a:r>
            <a:endParaRPr lang="en-US" sz="1600" b="1" dirty="0">
              <a:solidFill>
                <a:prstClr val="white"/>
              </a:solidFill>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prstClr val="white"/>
                </a:solidFill>
                <a:latin typeface="Candara" panose="020E0502030303020204" pitchFamily="34" charset="0"/>
              </a:rPr>
              <a:t>Help Needed</a:t>
            </a:r>
            <a:endParaRPr lang="en-US" sz="1600" b="1" dirty="0">
              <a:solidFill>
                <a:prstClr val="white"/>
              </a:solidFill>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solidFill>
                  <a:srgbClr val="00264A"/>
                </a:solidFill>
              </a:rPr>
              <a:t>Agile Metrics – SDT Development</a:t>
            </a:r>
            <a:endParaRPr lang="en-US" dirty="0">
              <a:solidFill>
                <a:srgbClr val="00264A"/>
              </a:solidFill>
            </a:endParaRPr>
          </a:p>
        </p:txBody>
      </p:sp>
      <p:sp>
        <p:nvSpPr>
          <p:cNvPr id="17" name="Rectangle 16"/>
          <p:cNvSpPr/>
          <p:nvPr/>
        </p:nvSpPr>
        <p:spPr>
          <a:xfrm>
            <a:off x="474453" y="1461714"/>
            <a:ext cx="3769744" cy="167201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r>
              <a:rPr lang="en-US" sz="1250" dirty="0">
                <a:solidFill>
                  <a:srgbClr val="00264A"/>
                </a:solidFill>
                <a:latin typeface="Candara" panose="020E0502030303020204" pitchFamily="34" charset="0"/>
              </a:rPr>
              <a:t>SDT Iteration 3 -(03/21/2017 -</a:t>
            </a:r>
            <a:r>
              <a:rPr lang="en-US" sz="1250" dirty="0" smtClean="0">
                <a:solidFill>
                  <a:srgbClr val="00264A"/>
                </a:solidFill>
                <a:latin typeface="Candara" panose="020E0502030303020204" pitchFamily="34" charset="0"/>
              </a:rPr>
              <a:t>03/31/2017) -Completed</a:t>
            </a:r>
          </a:p>
          <a:p>
            <a:pPr marL="285750" lvl="1" indent="-285750">
              <a:buFont typeface="Wingdings" panose="05000000000000000000" pitchFamily="2" charset="2"/>
              <a:buChar char="Ø"/>
              <a:defRPr/>
            </a:pPr>
            <a:r>
              <a:rPr lang="en-US" sz="1250" dirty="0" smtClean="0">
                <a:solidFill>
                  <a:srgbClr val="00264A"/>
                </a:solidFill>
                <a:latin typeface="Candara" panose="020E0502030303020204" pitchFamily="34" charset="0"/>
              </a:rPr>
              <a:t>SDT </a:t>
            </a:r>
            <a:r>
              <a:rPr lang="en-US" sz="1250" dirty="0">
                <a:solidFill>
                  <a:srgbClr val="00264A"/>
                </a:solidFill>
                <a:latin typeface="Candara" panose="020E0502030303020204" pitchFamily="34" charset="0"/>
              </a:rPr>
              <a:t>Iteration 4 -(04/05/2017 -04/19/2017 </a:t>
            </a:r>
            <a:r>
              <a:rPr lang="en-US" sz="1250" dirty="0" smtClean="0">
                <a:solidFill>
                  <a:srgbClr val="00264A"/>
                </a:solidFill>
                <a:latin typeface="Candara" panose="020E0502030303020204" pitchFamily="34" charset="0"/>
              </a:rPr>
              <a:t>–In progress</a:t>
            </a:r>
            <a:endParaRPr lang="en-US" sz="1250" dirty="0">
              <a:solidFill>
                <a:srgbClr val="00264A"/>
              </a:solidFill>
              <a:latin typeface="Candara" panose="020E0502030303020204" pitchFamily="34" charset="0"/>
            </a:endParaRPr>
          </a:p>
        </p:txBody>
      </p:sp>
      <p:sp>
        <p:nvSpPr>
          <p:cNvPr id="18" name="Rounded Rectangle 17"/>
          <p:cNvSpPr/>
          <p:nvPr/>
        </p:nvSpPr>
        <p:spPr>
          <a:xfrm>
            <a:off x="750647" y="1237143"/>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a:solidFill>
                  <a:prstClr val="white"/>
                </a:solidFill>
                <a:latin typeface="Candara" panose="020E0502030303020204" pitchFamily="34" charset="0"/>
              </a:rPr>
              <a:t>Release 2</a:t>
            </a: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prstClr val="white"/>
                </a:solidFill>
                <a:latin typeface="Candara" panose="020E0502030303020204" pitchFamily="34" charset="0"/>
              </a:rPr>
              <a:t>Risk / Issues / Challenges</a:t>
            </a:r>
            <a:endParaRPr lang="en-US" sz="1600" b="1" dirty="0">
              <a:solidFill>
                <a:prstClr val="white"/>
              </a:solidFill>
              <a:latin typeface="Candara" panose="020E0502030303020204" pitchFamily="34" charset="0"/>
            </a:endParaRPr>
          </a:p>
        </p:txBody>
      </p:sp>
      <p:sp>
        <p:nvSpPr>
          <p:cNvPr id="22" name="Rectangle 21"/>
          <p:cNvSpPr/>
          <p:nvPr/>
        </p:nvSpPr>
        <p:spPr>
          <a:xfrm>
            <a:off x="4894053" y="1447818"/>
            <a:ext cx="3853672" cy="228315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24" name="Rounded Rectangle 23"/>
          <p:cNvSpPr/>
          <p:nvPr/>
        </p:nvSpPr>
        <p:spPr>
          <a:xfrm>
            <a:off x="5457666" y="1132982"/>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Iteration</a:t>
            </a:r>
            <a:r>
              <a:rPr lang="en-US" sz="1600" dirty="0" smtClean="0">
                <a:solidFill>
                  <a:prstClr val="white"/>
                </a:solidFill>
                <a:latin typeface="Candara" panose="020E0502030303020204" pitchFamily="34" charset="0"/>
              </a:rPr>
              <a:t> </a:t>
            </a:r>
            <a:r>
              <a:rPr lang="en-US" sz="1600" b="1" dirty="0" smtClean="0">
                <a:solidFill>
                  <a:prstClr val="white"/>
                </a:solidFill>
                <a:latin typeface="Candara" panose="020E0502030303020204" pitchFamily="34" charset="0"/>
              </a:rPr>
              <a:t>4 Burndown chart</a:t>
            </a:r>
            <a:endParaRPr lang="en-US" sz="1600" b="1" dirty="0">
              <a:solidFill>
                <a:prstClr val="white"/>
              </a:solidFill>
              <a:latin typeface="Candara" panose="020E0502030303020204" pitchFamily="34" charset="0"/>
            </a:endParaRPr>
          </a:p>
        </p:txBody>
      </p:sp>
      <p:sp>
        <p:nvSpPr>
          <p:cNvPr id="25" name="TextBox 24"/>
          <p:cNvSpPr txBox="1"/>
          <p:nvPr/>
        </p:nvSpPr>
        <p:spPr>
          <a:xfrm>
            <a:off x="474453" y="3884848"/>
            <a:ext cx="3769744" cy="3123932"/>
          </a:xfrm>
          <a:prstGeom prst="rect">
            <a:avLst/>
          </a:prstGeom>
          <a:noFill/>
        </p:spPr>
        <p:txBody>
          <a:bodyPr wrap="square" rtlCol="0">
            <a:spAutoFit/>
          </a:bodyPr>
          <a:lstStyle/>
          <a:p>
            <a:pPr marL="285750" lvl="1" indent="-285750">
              <a:buFont typeface="Wingdings" panose="05000000000000000000" pitchFamily="2" charset="2"/>
              <a:buChar char="Ø"/>
              <a:defRPr/>
            </a:pPr>
            <a:r>
              <a:rPr lang="en-US" sz="1200" b="1" dirty="0" smtClean="0">
                <a:solidFill>
                  <a:srgbClr val="00264A"/>
                </a:solidFill>
                <a:latin typeface="Candara" panose="020E0502030303020204" pitchFamily="34" charset="0"/>
              </a:rPr>
              <a:t>Committed </a:t>
            </a:r>
            <a:r>
              <a:rPr lang="en-US" sz="1200" b="1" dirty="0">
                <a:solidFill>
                  <a:srgbClr val="00264A"/>
                </a:solidFill>
                <a:latin typeface="Candara" panose="020E0502030303020204" pitchFamily="34" charset="0"/>
              </a:rPr>
              <a:t>User Stories for Iteration 4 :11</a:t>
            </a:r>
          </a:p>
          <a:p>
            <a:pPr marL="742950" lvl="2" indent="-285750">
              <a:buFont typeface="Arial" panose="020B0604020202020204" pitchFamily="34" charset="0"/>
              <a:buChar char="•"/>
              <a:defRPr/>
            </a:pPr>
            <a:r>
              <a:rPr lang="en-US" sz="1100" dirty="0">
                <a:solidFill>
                  <a:srgbClr val="00264A"/>
                </a:solidFill>
                <a:latin typeface="Candara" panose="020E0502030303020204" pitchFamily="34" charset="0"/>
              </a:rPr>
              <a:t>Technical user stories:3</a:t>
            </a:r>
          </a:p>
          <a:p>
            <a:pPr marL="742950" lvl="2" indent="-285750">
              <a:buFont typeface="Arial" panose="020B0604020202020204" pitchFamily="34" charset="0"/>
              <a:buChar char="•"/>
              <a:defRPr/>
            </a:pPr>
            <a:r>
              <a:rPr lang="en-US" sz="1100" dirty="0">
                <a:solidFill>
                  <a:srgbClr val="00264A"/>
                </a:solidFill>
                <a:latin typeface="Candara" panose="020E0502030303020204" pitchFamily="34" charset="0"/>
              </a:rPr>
              <a:t>Spike user </a:t>
            </a:r>
            <a:r>
              <a:rPr lang="en-US" sz="1100" dirty="0" smtClean="0">
                <a:solidFill>
                  <a:srgbClr val="00264A"/>
                </a:solidFill>
                <a:latin typeface="Candara" panose="020E0502030303020204" pitchFamily="34" charset="0"/>
              </a:rPr>
              <a:t>stories:2</a:t>
            </a:r>
            <a:endParaRPr lang="en-US" sz="1100" dirty="0">
              <a:solidFill>
                <a:srgbClr val="00264A"/>
              </a:solidFill>
              <a:latin typeface="Candara" panose="020E0502030303020204" pitchFamily="34" charset="0"/>
            </a:endParaRPr>
          </a:p>
          <a:p>
            <a:pPr marL="742950" lvl="2" indent="-285750">
              <a:buFont typeface="Arial" panose="020B0604020202020204" pitchFamily="34" charset="0"/>
              <a:buChar char="•"/>
              <a:defRPr/>
            </a:pPr>
            <a:r>
              <a:rPr lang="en-US" sz="1100" dirty="0">
                <a:solidFill>
                  <a:srgbClr val="00264A"/>
                </a:solidFill>
                <a:latin typeface="Candara" panose="020E0502030303020204" pitchFamily="34" charset="0"/>
              </a:rPr>
              <a:t>Functional user stories:7</a:t>
            </a:r>
          </a:p>
          <a:p>
            <a:pPr marL="285750" lvl="1" indent="-285750">
              <a:buFont typeface="Wingdings" panose="05000000000000000000" pitchFamily="2" charset="2"/>
              <a:buChar char="Ø"/>
              <a:defRPr/>
            </a:pPr>
            <a:r>
              <a:rPr lang="en-US" sz="1200" b="1" dirty="0">
                <a:solidFill>
                  <a:srgbClr val="00264A"/>
                </a:solidFill>
                <a:latin typeface="Candara" panose="020E0502030303020204" pitchFamily="34" charset="0"/>
              </a:rPr>
              <a:t>Implementation Done for 2 user stories</a:t>
            </a:r>
          </a:p>
          <a:p>
            <a:pPr marL="742950" lvl="2" indent="-285750">
              <a:buFont typeface="Arial" panose="020B0604020202020204" pitchFamily="34" charset="0"/>
              <a:buChar char="•"/>
              <a:defRPr/>
            </a:pPr>
            <a:r>
              <a:rPr lang="en-US" sz="1100" dirty="0">
                <a:solidFill>
                  <a:srgbClr val="00264A"/>
                </a:solidFill>
                <a:latin typeface="Candara" panose="020E0502030303020204" pitchFamily="34" charset="0"/>
              </a:rPr>
              <a:t>Technical(1) and Functional(1)</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6 user stories are in progress</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2 user stories are in defined state</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Deployment is done for 2 completed user stories in CRP.</a:t>
            </a:r>
            <a:endParaRPr lang="en-US" sz="1100" dirty="0">
              <a:solidFill>
                <a:srgbClr val="00264A"/>
              </a:solidFill>
              <a:latin typeface="Candara" panose="020E0502030303020204" pitchFamily="34" charset="0"/>
            </a:endParaRP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Testing –In progress for completed user stories</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Defects are tracking through rally.</a:t>
            </a:r>
          </a:p>
          <a:p>
            <a:pPr marL="0" lvl="1">
              <a:defRPr/>
            </a:pPr>
            <a:endParaRPr lang="en-US" sz="1250" dirty="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00" dirty="0" smtClean="0">
              <a:solidFill>
                <a:srgbClr val="00264A"/>
              </a:solidFill>
              <a:latin typeface="Candara" panose="020E0502030303020204" pitchFamily="34" charset="0"/>
            </a:endParaRPr>
          </a:p>
          <a:p>
            <a:pPr marL="0" lvl="1">
              <a:defRPr/>
            </a:pPr>
            <a:endParaRPr lang="en-US" sz="1200" dirty="0" smtClean="0">
              <a:solidFill>
                <a:srgbClr val="00264A"/>
              </a:solidFill>
              <a:latin typeface="Candara" panose="020E0502030303020204" pitchFamily="34" charset="0"/>
            </a:endParaRPr>
          </a:p>
        </p:txBody>
      </p:sp>
      <p:sp>
        <p:nvSpPr>
          <p:cNvPr id="26" name="Rectangle 25"/>
          <p:cNvSpPr/>
          <p:nvPr/>
        </p:nvSpPr>
        <p:spPr>
          <a:xfrm>
            <a:off x="4894053" y="4059871"/>
            <a:ext cx="3853672" cy="228315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27" name="Rounded Rectangle 26"/>
          <p:cNvSpPr/>
          <p:nvPr/>
        </p:nvSpPr>
        <p:spPr>
          <a:xfrm>
            <a:off x="5400183" y="3863577"/>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Iteration 4 Defect by State</a:t>
            </a:r>
            <a:endParaRPr lang="en-US" sz="1600" b="1" dirty="0">
              <a:solidFill>
                <a:prstClr val="white"/>
              </a:solidFill>
              <a:latin typeface="Candara" panose="020E0502030303020204" pitchFamily="34" charset="0"/>
            </a:endParaRPr>
          </a:p>
        </p:txBody>
      </p:sp>
      <p:pic>
        <p:nvPicPr>
          <p:cNvPr id="2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637" y="1703822"/>
            <a:ext cx="3671888" cy="1938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332364"/>
            <a:ext cx="35947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329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Support</a:t>
            </a:r>
            <a:endParaRPr lang="en-US" dirty="0"/>
          </a:p>
        </p:txBody>
      </p:sp>
      <p:sp>
        <p:nvSpPr>
          <p:cNvPr id="7" name="TextBox 6"/>
          <p:cNvSpPr txBox="1"/>
          <p:nvPr/>
        </p:nvSpPr>
        <p:spPr>
          <a:xfrm>
            <a:off x="553605" y="1244286"/>
            <a:ext cx="4286250" cy="307777"/>
          </a:xfrm>
          <a:prstGeom prst="rect">
            <a:avLst/>
          </a:prstGeom>
          <a:noFill/>
        </p:spPr>
        <p:txBody>
          <a:bodyPr wrap="square" rtlCol="0">
            <a:spAutoFit/>
          </a:bodyPr>
          <a:lstStyle/>
          <a:p>
            <a:r>
              <a:rPr lang="en-US" sz="1400" dirty="0"/>
              <a:t> </a:t>
            </a:r>
            <a:r>
              <a:rPr lang="en-US" sz="1400" dirty="0" smtClean="0"/>
              <a:t>  </a:t>
            </a:r>
            <a:endParaRPr lang="en-US" sz="1400" b="1" dirty="0" smtClean="0">
              <a:solidFill>
                <a:schemeClr val="tx2">
                  <a:lumMod val="50000"/>
                </a:schemeClr>
              </a:solidFill>
            </a:endParaRPr>
          </a:p>
        </p:txBody>
      </p:sp>
      <p:sp>
        <p:nvSpPr>
          <p:cNvPr id="8" name="TextBox 42"/>
          <p:cNvSpPr txBox="1"/>
          <p:nvPr/>
        </p:nvSpPr>
        <p:spPr>
          <a:xfrm>
            <a:off x="4595012" y="1700260"/>
            <a:ext cx="4235509" cy="4556820"/>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r>
              <a:rPr lang="en-US" sz="1200" b="1" dirty="0" smtClean="0">
                <a:latin typeface="Candara" panose="020E0502030303020204" pitchFamily="34" charset="0"/>
              </a:rPr>
              <a:t>Iteration Support Burndown </a:t>
            </a:r>
            <a:r>
              <a:rPr lang="en-US" sz="1200" b="1" dirty="0">
                <a:latin typeface="Candara" panose="020E0502030303020204" pitchFamily="34" charset="0"/>
              </a:rPr>
              <a:t>Chart</a:t>
            </a:r>
            <a:r>
              <a:rPr lang="en-US" sz="1200" b="1" dirty="0" smtClean="0">
                <a:latin typeface="Candara" panose="020E0502030303020204" pitchFamily="34" charset="0"/>
              </a:rPr>
              <a:t>:</a:t>
            </a:r>
            <a:endParaRPr lang="en-US" sz="1200" b="1" dirty="0">
              <a:latin typeface="Candara" panose="020E0502030303020204" pitchFamily="34" charset="0"/>
            </a:endParaRPr>
          </a:p>
          <a:p>
            <a:pPr marL="171450" indent="-171450">
              <a:buFont typeface="Arial" panose="020B0604020202020204" pitchFamily="34" charset="0"/>
              <a:buChar char="•"/>
            </a:pPr>
            <a:r>
              <a:rPr lang="en-US" sz="1100" dirty="0" smtClean="0">
                <a:latin typeface="Candara" panose="020E0502030303020204" pitchFamily="34" charset="0"/>
              </a:rPr>
              <a:t>Support activities keep on added up on a daily basis based on the support tickets that we receive. Hence there’s a mismatch with ideal. </a:t>
            </a:r>
          </a:p>
          <a:p>
            <a:pPr marL="171450" indent="-171450">
              <a:buFont typeface="Arial" panose="020B0604020202020204" pitchFamily="34" charset="0"/>
              <a:buChar char="•"/>
            </a:pPr>
            <a:r>
              <a:rPr lang="en-US" sz="1100" dirty="0" smtClean="0">
                <a:latin typeface="Candara" panose="020E0502030303020204" pitchFamily="34" charset="0"/>
              </a:rPr>
              <a:t>End of the sprint, all tickets are closed and all the user stories are accepted by Product owner.</a:t>
            </a:r>
          </a:p>
          <a:p>
            <a:endParaRPr lang="en-US" sz="1200" b="1" dirty="0" smtClean="0">
              <a:latin typeface="Candara" panose="020E0502030303020204" pitchFamily="34" charset="0"/>
            </a:endParaRPr>
          </a:p>
          <a:p>
            <a:r>
              <a:rPr lang="en-US" sz="1200" b="1" dirty="0" smtClean="0">
                <a:latin typeface="Candara" panose="020E0502030303020204" pitchFamily="34" charset="0"/>
              </a:rPr>
              <a:t>Iteration </a:t>
            </a:r>
            <a:r>
              <a:rPr lang="en-US" sz="1200" b="1" dirty="0">
                <a:latin typeface="Candara" panose="020E0502030303020204" pitchFamily="34" charset="0"/>
              </a:rPr>
              <a:t>Cumulative Flow Diagram</a:t>
            </a:r>
          </a:p>
          <a:p>
            <a:pPr marL="171450" indent="-171450">
              <a:buFont typeface="Arial" panose="020B0604020202020204" pitchFamily="34" charset="0"/>
              <a:buChar char="•"/>
            </a:pPr>
            <a:r>
              <a:rPr lang="en-US" sz="1100" dirty="0" smtClean="0">
                <a:latin typeface="Candara" panose="020E0502030303020204" pitchFamily="34" charset="0"/>
              </a:rPr>
              <a:t>The tasks related to Release 2.3 and ES LS popup issue, Mobile Sync issues and 1 Incident are in Progress.</a:t>
            </a:r>
          </a:p>
          <a:p>
            <a:pPr marL="171450" indent="-171450">
              <a:buFont typeface="Arial" panose="020B0604020202020204" pitchFamily="34" charset="0"/>
              <a:buChar char="•"/>
            </a:pPr>
            <a:r>
              <a:rPr lang="en-US" sz="1100" dirty="0" smtClean="0">
                <a:latin typeface="Candara" panose="020E0502030303020204" pitchFamily="34" charset="0"/>
              </a:rPr>
              <a:t>1 Incident is completed.</a:t>
            </a:r>
          </a:p>
          <a:p>
            <a:pPr marL="171450" indent="-171450">
              <a:buFont typeface="Arial" panose="020B0604020202020204" pitchFamily="34" charset="0"/>
              <a:buChar char="•"/>
            </a:pPr>
            <a:r>
              <a:rPr lang="en-US" sz="1100" dirty="0" smtClean="0">
                <a:latin typeface="Candara" panose="020E0502030303020204" pitchFamily="34" charset="0"/>
              </a:rPr>
              <a:t>2 incidents are in progress.</a:t>
            </a:r>
          </a:p>
          <a:p>
            <a:endParaRPr lang="en-US" sz="1100" dirty="0">
              <a:latin typeface="Candara" panose="020E0502030303020204" pitchFamily="34" charset="0"/>
            </a:endParaRPr>
          </a:p>
          <a:p>
            <a:endParaRPr lang="en-US" sz="1100" dirty="0" smtClean="0"/>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9" name="Picture 8" descr="blue popout.png"/>
          <p:cNvPicPr>
            <a:picLocks noChangeAspect="1"/>
          </p:cNvPicPr>
          <p:nvPr/>
        </p:nvPicPr>
        <p:blipFill>
          <a:blip r:embed="rId2" cstate="email"/>
          <a:stretch>
            <a:fillRect/>
          </a:stretch>
        </p:blipFill>
        <p:spPr>
          <a:xfrm>
            <a:off x="4558375" y="1634663"/>
            <a:ext cx="4293411" cy="553068"/>
          </a:xfrm>
          <a:prstGeom prst="rect">
            <a:avLst/>
          </a:prstGeom>
        </p:spPr>
      </p:pic>
      <p:sp>
        <p:nvSpPr>
          <p:cNvPr id="10" name="TextBox 9"/>
          <p:cNvSpPr txBox="1"/>
          <p:nvPr/>
        </p:nvSpPr>
        <p:spPr>
          <a:xfrm>
            <a:off x="5795341" y="1656397"/>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11" name="TextBox 10"/>
          <p:cNvSpPr txBox="1"/>
          <p:nvPr/>
        </p:nvSpPr>
        <p:spPr>
          <a:xfrm>
            <a:off x="669186" y="1175908"/>
            <a:ext cx="4471708" cy="307777"/>
          </a:xfrm>
          <a:prstGeom prst="rect">
            <a:avLst/>
          </a:prstGeom>
          <a:noFill/>
        </p:spPr>
        <p:txBody>
          <a:bodyPr wrap="square" rtlCol="0">
            <a:spAutoFit/>
          </a:bodyPr>
          <a:lstStyle/>
          <a:p>
            <a:r>
              <a:rPr lang="en-US" sz="1400" b="1" dirty="0"/>
              <a:t>Support Iteration 5 (04/03/2017 - 04/14/2017)</a:t>
            </a:r>
            <a:endParaRPr lang="en-US" sz="1400" b="1" dirty="0" smtClean="0">
              <a:solidFill>
                <a:schemeClr val="tx2">
                  <a:lumMod val="50000"/>
                </a:schemeClr>
              </a:solidFill>
            </a:endParaRPr>
          </a:p>
        </p:txBody>
      </p:sp>
      <p:sp>
        <p:nvSpPr>
          <p:cNvPr id="15" name="Rectangle 14"/>
          <p:cNvSpPr/>
          <p:nvPr/>
        </p:nvSpPr>
        <p:spPr>
          <a:xfrm>
            <a:off x="428220" y="1700260"/>
            <a:ext cx="3853672" cy="215736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pic>
        <p:nvPicPr>
          <p:cNvPr id="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43" y="2187731"/>
            <a:ext cx="3629025" cy="1608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428219" y="4088187"/>
            <a:ext cx="3853672" cy="228315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pic>
        <p:nvPicPr>
          <p:cNvPr id="337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92" y="4330711"/>
            <a:ext cx="366712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ounded Rectangle 18"/>
          <p:cNvSpPr/>
          <p:nvPr/>
        </p:nvSpPr>
        <p:spPr>
          <a:xfrm>
            <a:off x="776696" y="1483686"/>
            <a:ext cx="3156719" cy="427512"/>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Burndown chart</a:t>
            </a:r>
            <a:endParaRPr lang="en-US" sz="1600" b="1" dirty="0">
              <a:solidFill>
                <a:prstClr val="white"/>
              </a:solidFill>
              <a:latin typeface="Candara" panose="020E0502030303020204" pitchFamily="34" charset="0"/>
            </a:endParaRPr>
          </a:p>
        </p:txBody>
      </p:sp>
      <p:sp>
        <p:nvSpPr>
          <p:cNvPr id="20" name="Rounded Rectangle 19"/>
          <p:cNvSpPr/>
          <p:nvPr/>
        </p:nvSpPr>
        <p:spPr>
          <a:xfrm>
            <a:off x="776694" y="3900024"/>
            <a:ext cx="3156719" cy="4306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Cumulative Flow Diagram</a:t>
            </a:r>
            <a:endParaRPr lang="en-US" sz="1600" b="1" dirty="0">
              <a:solidFill>
                <a:prstClr val="white"/>
              </a:solidFill>
              <a:latin typeface="Candara" panose="020E0502030303020204" pitchFamily="34" charset="0"/>
            </a:endParaRPr>
          </a:p>
        </p:txBody>
      </p:sp>
    </p:spTree>
    <p:extLst>
      <p:ext uri="{BB962C8B-B14F-4D97-AF65-F5344CB8AC3E}">
        <p14:creationId xmlns:p14="http://schemas.microsoft.com/office/powerpoint/2010/main" val="2854644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SDT Booking Velocity Chart</a:t>
            </a:r>
            <a:endParaRPr lang="en-US" dirty="0"/>
          </a:p>
        </p:txBody>
      </p:sp>
      <p:sp>
        <p:nvSpPr>
          <p:cNvPr id="9" name="TextBox 8"/>
          <p:cNvSpPr txBox="1"/>
          <p:nvPr/>
        </p:nvSpPr>
        <p:spPr>
          <a:xfrm>
            <a:off x="4211205" y="1070622"/>
            <a:ext cx="4286250" cy="307777"/>
          </a:xfrm>
          <a:prstGeom prst="rect">
            <a:avLst/>
          </a:prstGeom>
          <a:noFill/>
        </p:spPr>
        <p:txBody>
          <a:bodyPr wrap="square" rtlCol="0">
            <a:spAutoFit/>
          </a:bodyPr>
          <a:lstStyle/>
          <a:p>
            <a:r>
              <a:rPr lang="en-US" sz="1400" dirty="0"/>
              <a:t> </a:t>
            </a:r>
            <a:r>
              <a:rPr lang="en-US" sz="1400" dirty="0" smtClean="0"/>
              <a:t>  </a:t>
            </a:r>
            <a:endParaRPr lang="en-US" sz="1400" b="1" dirty="0" smtClean="0">
              <a:solidFill>
                <a:schemeClr val="tx2">
                  <a:lumMod val="50000"/>
                </a:schemeClr>
              </a:solidFill>
            </a:endParaRPr>
          </a:p>
        </p:txBody>
      </p:sp>
      <p:sp>
        <p:nvSpPr>
          <p:cNvPr id="11" name="TextBox 10"/>
          <p:cNvSpPr txBox="1"/>
          <p:nvPr/>
        </p:nvSpPr>
        <p:spPr>
          <a:xfrm>
            <a:off x="77355" y="1441439"/>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a:t>
            </a:r>
            <a:endParaRPr lang="en-US" sz="1400" b="1" dirty="0" smtClean="0">
              <a:solidFill>
                <a:schemeClr val="tx2">
                  <a:lumMod val="50000"/>
                </a:schemeClr>
              </a:solidFill>
            </a:endParaRPr>
          </a:p>
        </p:txBody>
      </p:sp>
      <p:sp>
        <p:nvSpPr>
          <p:cNvPr id="18" name="TextBox 42"/>
          <p:cNvSpPr txBox="1"/>
          <p:nvPr/>
        </p:nvSpPr>
        <p:spPr>
          <a:xfrm>
            <a:off x="4913193" y="1690198"/>
            <a:ext cx="3743822" cy="4547997"/>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r>
              <a:rPr lang="en-US" sz="1200" b="1" dirty="0" smtClean="0"/>
              <a:t>Velocity Chart</a:t>
            </a:r>
          </a:p>
          <a:p>
            <a:endParaRPr lang="en-US" sz="1200" b="1" dirty="0"/>
          </a:p>
          <a:p>
            <a:pPr marL="171450" indent="-171450">
              <a:buFont typeface="Arial" panose="020B0604020202020204" pitchFamily="34" charset="0"/>
              <a:buChar char="•"/>
            </a:pPr>
            <a:r>
              <a:rPr lang="en-US" sz="1100" b="1" dirty="0" smtClean="0"/>
              <a:t>SDT Iteration 1</a:t>
            </a:r>
          </a:p>
          <a:p>
            <a:pPr marL="628650" lvl="1" indent="-171450">
              <a:buFont typeface="Arial" panose="020B0604020202020204" pitchFamily="34" charset="0"/>
              <a:buChar char="•"/>
            </a:pPr>
            <a:r>
              <a:rPr lang="en-US" sz="1100" dirty="0" smtClean="0"/>
              <a:t>Velocity of team:50 story points</a:t>
            </a:r>
          </a:p>
          <a:p>
            <a:pPr marL="628650" lvl="1" indent="-171450">
              <a:buFont typeface="Arial" panose="020B0604020202020204" pitchFamily="34" charset="0"/>
              <a:buChar char="•"/>
            </a:pPr>
            <a:r>
              <a:rPr lang="en-US" sz="1100" dirty="0" smtClean="0"/>
              <a:t>Accepted By PO: 13 story Points</a:t>
            </a:r>
          </a:p>
          <a:p>
            <a:pPr lvl="1"/>
            <a:r>
              <a:rPr lang="en-US" sz="1100" dirty="0" smtClean="0"/>
              <a:t>US85 and US 97 –Accepted by PO as these user stories are already deployed in production as part of release 1.3.1</a:t>
            </a:r>
          </a:p>
          <a:p>
            <a:pPr marL="628650" lvl="1" indent="-171450">
              <a:buFont typeface="Arial" panose="020B0604020202020204" pitchFamily="34" charset="0"/>
              <a:buChar char="•"/>
            </a:pPr>
            <a:r>
              <a:rPr lang="en-US" sz="1100" dirty="0"/>
              <a:t>Iteration length: 10 days(2 weeks)</a:t>
            </a:r>
          </a:p>
          <a:p>
            <a:pPr lvl="1"/>
            <a:endParaRPr lang="en-US" sz="1100" dirty="0" smtClean="0"/>
          </a:p>
          <a:p>
            <a:pPr marL="171450" indent="-171450">
              <a:buFont typeface="Arial" panose="020B0604020202020204" pitchFamily="34" charset="0"/>
              <a:buChar char="•"/>
            </a:pPr>
            <a:r>
              <a:rPr lang="en-US" sz="1100" b="1" dirty="0"/>
              <a:t>SDT Iteration </a:t>
            </a:r>
            <a:r>
              <a:rPr lang="en-US" sz="1100" b="1" dirty="0" smtClean="0"/>
              <a:t>2</a:t>
            </a:r>
            <a:endParaRPr lang="en-US" sz="1100" b="1" dirty="0"/>
          </a:p>
          <a:p>
            <a:pPr marL="628650" lvl="1" indent="-171450">
              <a:buFont typeface="Arial" panose="020B0604020202020204" pitchFamily="34" charset="0"/>
              <a:buChar char="•"/>
            </a:pPr>
            <a:r>
              <a:rPr lang="en-US" sz="1100" dirty="0"/>
              <a:t>Velocity of </a:t>
            </a:r>
            <a:r>
              <a:rPr lang="en-US" sz="1100" dirty="0" smtClean="0"/>
              <a:t>team: 9 </a:t>
            </a:r>
            <a:r>
              <a:rPr lang="en-US" sz="1100" dirty="0"/>
              <a:t>story points</a:t>
            </a:r>
          </a:p>
          <a:p>
            <a:pPr marL="628650" lvl="1" indent="-171450">
              <a:buFont typeface="Arial" panose="020B0604020202020204" pitchFamily="34" charset="0"/>
              <a:buChar char="•"/>
            </a:pPr>
            <a:r>
              <a:rPr lang="en-US" sz="1100" dirty="0" smtClean="0"/>
              <a:t>Accepted </a:t>
            </a:r>
            <a:r>
              <a:rPr lang="en-US" sz="1100" dirty="0"/>
              <a:t>By PO: </a:t>
            </a:r>
            <a:r>
              <a:rPr lang="en-US" sz="1100" dirty="0" smtClean="0"/>
              <a:t>9  </a:t>
            </a:r>
            <a:r>
              <a:rPr lang="en-US" sz="1100" dirty="0"/>
              <a:t>story </a:t>
            </a:r>
            <a:r>
              <a:rPr lang="en-US" sz="1100" dirty="0" smtClean="0"/>
              <a:t>Points</a:t>
            </a:r>
          </a:p>
          <a:p>
            <a:pPr marL="628650" lvl="1" indent="-171450">
              <a:buFont typeface="Arial" panose="020B0604020202020204" pitchFamily="34" charset="0"/>
              <a:buChar char="•"/>
            </a:pPr>
            <a:r>
              <a:rPr lang="en-US" sz="1100" dirty="0"/>
              <a:t>Iteration length: 5 days(1 week</a:t>
            </a:r>
            <a:r>
              <a:rPr lang="en-US" sz="1100" dirty="0" smtClean="0"/>
              <a:t>)</a:t>
            </a:r>
            <a:endParaRPr lang="en-US" sz="1100" dirty="0"/>
          </a:p>
          <a:p>
            <a:pPr lvl="1"/>
            <a:endParaRPr lang="en-US" sz="1100" dirty="0"/>
          </a:p>
          <a:p>
            <a:endParaRPr lang="en-US" sz="1200" b="1" dirty="0" smtClean="0"/>
          </a:p>
          <a:p>
            <a:pPr marL="171450" indent="-171450">
              <a:buFont typeface="Arial" panose="020B0604020202020204" pitchFamily="34" charset="0"/>
              <a:buChar char="•"/>
            </a:pPr>
            <a:r>
              <a:rPr lang="en-US" sz="1100" b="1" dirty="0"/>
              <a:t>SDT Iteration </a:t>
            </a:r>
            <a:r>
              <a:rPr lang="en-US" sz="1100" b="1" dirty="0" smtClean="0"/>
              <a:t>3</a:t>
            </a:r>
            <a:endParaRPr lang="en-US" sz="1100" b="1" dirty="0"/>
          </a:p>
          <a:p>
            <a:pPr marL="628650" lvl="1" indent="-171450">
              <a:buFont typeface="Arial" panose="020B0604020202020204" pitchFamily="34" charset="0"/>
              <a:buChar char="•"/>
            </a:pPr>
            <a:r>
              <a:rPr lang="en-US" sz="1100" dirty="0"/>
              <a:t>Velocity of team: </a:t>
            </a:r>
            <a:r>
              <a:rPr lang="en-US" sz="1100" dirty="0" smtClean="0"/>
              <a:t>20 </a:t>
            </a:r>
            <a:r>
              <a:rPr lang="en-US" sz="1100" dirty="0"/>
              <a:t>story points</a:t>
            </a:r>
          </a:p>
          <a:p>
            <a:pPr marL="628650" lvl="1" indent="-171450">
              <a:buFont typeface="Arial" panose="020B0604020202020204" pitchFamily="34" charset="0"/>
              <a:buChar char="•"/>
            </a:pPr>
            <a:r>
              <a:rPr lang="en-US" sz="1100" dirty="0"/>
              <a:t>Accepted By PO: </a:t>
            </a:r>
            <a:r>
              <a:rPr lang="en-US" sz="1100" dirty="0" smtClean="0"/>
              <a:t>17  </a:t>
            </a:r>
            <a:r>
              <a:rPr lang="en-US" sz="1100" dirty="0"/>
              <a:t>story Points</a:t>
            </a:r>
          </a:p>
          <a:p>
            <a:pPr marL="628650" lvl="1" indent="-171450">
              <a:buFont typeface="Arial" panose="020B0604020202020204" pitchFamily="34" charset="0"/>
              <a:buChar char="•"/>
            </a:pPr>
            <a:r>
              <a:rPr lang="en-US" sz="1100" dirty="0"/>
              <a:t>Iteration length: </a:t>
            </a:r>
            <a:r>
              <a:rPr lang="en-US" sz="1100" dirty="0" smtClean="0"/>
              <a:t>8 days</a:t>
            </a:r>
            <a:endParaRPr lang="en-US" sz="1100" dirty="0"/>
          </a:p>
          <a:p>
            <a:endParaRPr lang="en-US" sz="1200" b="1" dirty="0"/>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9" name="Picture 18" descr="blue popout.png"/>
          <p:cNvPicPr>
            <a:picLocks noChangeAspect="1"/>
          </p:cNvPicPr>
          <p:nvPr/>
        </p:nvPicPr>
        <p:blipFill>
          <a:blip r:embed="rId2" cstate="email"/>
          <a:stretch>
            <a:fillRect/>
          </a:stretch>
        </p:blipFill>
        <p:spPr>
          <a:xfrm>
            <a:off x="4913194" y="1636663"/>
            <a:ext cx="3743821" cy="380020"/>
          </a:xfrm>
          <a:prstGeom prst="rect">
            <a:avLst/>
          </a:prstGeom>
        </p:spPr>
      </p:pic>
      <p:sp>
        <p:nvSpPr>
          <p:cNvPr id="20" name="TextBox 19"/>
          <p:cNvSpPr txBox="1"/>
          <p:nvPr/>
        </p:nvSpPr>
        <p:spPr>
          <a:xfrm>
            <a:off x="5748871" y="1630100"/>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1134184083"/>
              </p:ext>
            </p:extLst>
          </p:nvPr>
        </p:nvGraphicFramePr>
        <p:xfrm>
          <a:off x="77355" y="201668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9545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Support Velocity Chart</a:t>
            </a:r>
            <a:endParaRPr lang="en-US" dirty="0"/>
          </a:p>
        </p:txBody>
      </p:sp>
      <p:sp>
        <p:nvSpPr>
          <p:cNvPr id="9" name="TextBox 8"/>
          <p:cNvSpPr txBox="1"/>
          <p:nvPr/>
        </p:nvSpPr>
        <p:spPr>
          <a:xfrm>
            <a:off x="267002" y="1370638"/>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Support</a:t>
            </a:r>
            <a:endParaRPr lang="en-US" sz="1400" b="1" dirty="0" smtClean="0">
              <a:solidFill>
                <a:schemeClr val="tx2">
                  <a:lumMod val="50000"/>
                </a:schemeClr>
              </a:solidFill>
            </a:endParaRPr>
          </a:p>
        </p:txBody>
      </p:sp>
      <p:sp>
        <p:nvSpPr>
          <p:cNvPr id="12" name="TextBox 42"/>
          <p:cNvSpPr txBox="1"/>
          <p:nvPr/>
        </p:nvSpPr>
        <p:spPr>
          <a:xfrm>
            <a:off x="4913193" y="1274574"/>
            <a:ext cx="3743822" cy="453485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r>
              <a:rPr lang="en-US" sz="1200" b="1" dirty="0" smtClean="0"/>
              <a:t>Velocity Chart</a:t>
            </a:r>
          </a:p>
          <a:p>
            <a:endParaRPr lang="en-US" sz="1200" b="1" dirty="0"/>
          </a:p>
          <a:p>
            <a:pPr marL="171450" indent="-171450">
              <a:buFont typeface="Arial" panose="020B0604020202020204" pitchFamily="34" charset="0"/>
              <a:buChar char="•"/>
            </a:pPr>
            <a:r>
              <a:rPr lang="en-US" sz="1100" b="1" dirty="0" smtClean="0"/>
              <a:t>Support Iteration 1</a:t>
            </a:r>
          </a:p>
          <a:p>
            <a:pPr marL="628650" lvl="1" indent="-171450">
              <a:buFont typeface="Arial" panose="020B0604020202020204" pitchFamily="34" charset="0"/>
              <a:buChar char="•"/>
            </a:pPr>
            <a:r>
              <a:rPr lang="en-US" sz="1100" dirty="0" smtClean="0"/>
              <a:t>Velocity of team:5 story points</a:t>
            </a:r>
          </a:p>
          <a:p>
            <a:pPr marL="628650" lvl="1" indent="-171450">
              <a:buFont typeface="Arial" panose="020B0604020202020204" pitchFamily="34" charset="0"/>
              <a:buChar char="•"/>
            </a:pPr>
            <a:r>
              <a:rPr lang="en-US" sz="1100" dirty="0"/>
              <a:t>Accepted By PO: 5 story Points</a:t>
            </a:r>
            <a:endParaRPr lang="en-US" sz="1100" dirty="0" smtClean="0"/>
          </a:p>
          <a:p>
            <a:pPr marL="628650" lvl="1" indent="-171450">
              <a:buFont typeface="Arial" panose="020B0604020202020204" pitchFamily="34" charset="0"/>
              <a:buChar char="•"/>
            </a:pPr>
            <a:r>
              <a:rPr lang="en-US" sz="1100" dirty="0" smtClean="0"/>
              <a:t>Iteration length: 8 days</a:t>
            </a:r>
          </a:p>
          <a:p>
            <a:pPr lvl="1"/>
            <a:endParaRPr lang="en-US" sz="1100" dirty="0" smtClean="0"/>
          </a:p>
          <a:p>
            <a:pPr marL="171450" indent="-171450">
              <a:buFont typeface="Arial" panose="020B0604020202020204" pitchFamily="34" charset="0"/>
              <a:buChar char="•"/>
            </a:pPr>
            <a:r>
              <a:rPr lang="en-US" sz="1100" b="1" dirty="0" smtClean="0"/>
              <a:t>Support Iteration 2</a:t>
            </a:r>
            <a:endParaRPr lang="en-US" sz="1100" b="1" dirty="0"/>
          </a:p>
          <a:p>
            <a:pPr marL="628650" lvl="1" indent="-171450">
              <a:buFont typeface="Arial" panose="020B0604020202020204" pitchFamily="34" charset="0"/>
              <a:buChar char="•"/>
            </a:pPr>
            <a:r>
              <a:rPr lang="en-US" sz="1100" dirty="0"/>
              <a:t>Velocity of </a:t>
            </a:r>
            <a:r>
              <a:rPr lang="en-US" sz="1100" dirty="0" smtClean="0"/>
              <a:t>team:20 </a:t>
            </a:r>
            <a:r>
              <a:rPr lang="en-US" sz="1100" dirty="0"/>
              <a:t>story points</a:t>
            </a:r>
          </a:p>
          <a:p>
            <a:pPr marL="628650" lvl="1" indent="-171450">
              <a:buFont typeface="Arial" panose="020B0604020202020204" pitchFamily="34" charset="0"/>
              <a:buChar char="•"/>
            </a:pPr>
            <a:r>
              <a:rPr lang="en-US" sz="1100" dirty="0"/>
              <a:t>Accepted By PO: </a:t>
            </a:r>
            <a:r>
              <a:rPr lang="en-US" sz="1100" dirty="0" smtClean="0"/>
              <a:t>19 story </a:t>
            </a:r>
            <a:r>
              <a:rPr lang="en-US" sz="1100" dirty="0"/>
              <a:t>Points</a:t>
            </a:r>
          </a:p>
          <a:p>
            <a:pPr marL="628650" lvl="1" indent="-171450">
              <a:buFont typeface="Arial" panose="020B0604020202020204" pitchFamily="34" charset="0"/>
              <a:buChar char="•"/>
            </a:pPr>
            <a:r>
              <a:rPr lang="en-US" sz="1100" dirty="0"/>
              <a:t>Iteration length: </a:t>
            </a:r>
            <a:r>
              <a:rPr lang="en-US" sz="1100" dirty="0" smtClean="0"/>
              <a:t>12 days</a:t>
            </a:r>
            <a:endParaRPr lang="en-US" sz="1100" dirty="0"/>
          </a:p>
          <a:p>
            <a:pPr lvl="1"/>
            <a:endParaRPr lang="en-US" sz="1100" dirty="0"/>
          </a:p>
          <a:p>
            <a:pPr marL="171450" indent="-171450">
              <a:buFont typeface="Arial" panose="020B0604020202020204" pitchFamily="34" charset="0"/>
              <a:buChar char="•"/>
            </a:pPr>
            <a:r>
              <a:rPr lang="en-US" sz="1100" b="1" dirty="0"/>
              <a:t>Support Iteration </a:t>
            </a:r>
            <a:r>
              <a:rPr lang="en-US" sz="1100" b="1" dirty="0" smtClean="0"/>
              <a:t>3</a:t>
            </a:r>
            <a:endParaRPr lang="en-US" sz="1100" b="1" dirty="0"/>
          </a:p>
          <a:p>
            <a:pPr marL="628650" lvl="1" indent="-171450">
              <a:buFont typeface="Arial" panose="020B0604020202020204" pitchFamily="34" charset="0"/>
              <a:buChar char="•"/>
            </a:pPr>
            <a:r>
              <a:rPr lang="en-US" sz="1100" dirty="0"/>
              <a:t>Velocity of </a:t>
            </a:r>
            <a:r>
              <a:rPr lang="en-US" sz="1100" dirty="0" smtClean="0"/>
              <a:t>team:20 </a:t>
            </a:r>
            <a:r>
              <a:rPr lang="en-US" sz="1100" dirty="0"/>
              <a:t>story points</a:t>
            </a:r>
          </a:p>
          <a:p>
            <a:pPr marL="628650" lvl="1" indent="-171450">
              <a:buFont typeface="Arial" panose="020B0604020202020204" pitchFamily="34" charset="0"/>
              <a:buChar char="•"/>
            </a:pPr>
            <a:r>
              <a:rPr lang="en-US" sz="1100" dirty="0"/>
              <a:t>Accepted By PO: </a:t>
            </a:r>
            <a:r>
              <a:rPr lang="en-US" sz="1100" dirty="0" smtClean="0"/>
              <a:t>20 </a:t>
            </a:r>
            <a:r>
              <a:rPr lang="en-US" sz="1100" dirty="0"/>
              <a:t>story Points</a:t>
            </a:r>
          </a:p>
          <a:p>
            <a:pPr marL="628650" lvl="1" indent="-171450">
              <a:buFont typeface="Arial" panose="020B0604020202020204" pitchFamily="34" charset="0"/>
              <a:buChar char="•"/>
            </a:pPr>
            <a:r>
              <a:rPr lang="en-US" sz="1100" dirty="0"/>
              <a:t>Iteration length: </a:t>
            </a:r>
            <a:r>
              <a:rPr lang="en-US" sz="1100" dirty="0" smtClean="0"/>
              <a:t>11 days</a:t>
            </a:r>
            <a:endParaRPr lang="en-US" sz="1100" dirty="0"/>
          </a:p>
          <a:p>
            <a:endParaRPr lang="en-US" sz="1200" b="1" dirty="0" smtClean="0"/>
          </a:p>
          <a:p>
            <a:pPr marL="171450" indent="-171450">
              <a:buFont typeface="Arial" panose="020B0604020202020204" pitchFamily="34" charset="0"/>
              <a:buChar char="•"/>
            </a:pPr>
            <a:r>
              <a:rPr lang="en-US" sz="1100" b="1" dirty="0"/>
              <a:t>Support Iteration </a:t>
            </a:r>
            <a:r>
              <a:rPr lang="en-US" sz="1100" b="1" dirty="0" smtClean="0"/>
              <a:t>4</a:t>
            </a:r>
            <a:endParaRPr lang="en-US" sz="1100" b="1" dirty="0"/>
          </a:p>
          <a:p>
            <a:pPr marL="628650" lvl="1" indent="-171450">
              <a:buFont typeface="Arial" panose="020B0604020202020204" pitchFamily="34" charset="0"/>
              <a:buChar char="•"/>
            </a:pPr>
            <a:r>
              <a:rPr lang="en-US" sz="1100" dirty="0"/>
              <a:t>Velocity of </a:t>
            </a:r>
            <a:r>
              <a:rPr lang="en-US" sz="1100" dirty="0" smtClean="0"/>
              <a:t>team:17 </a:t>
            </a:r>
            <a:r>
              <a:rPr lang="en-US" sz="1100" dirty="0"/>
              <a:t>story points</a:t>
            </a:r>
          </a:p>
          <a:p>
            <a:pPr marL="628650" lvl="1" indent="-171450">
              <a:buFont typeface="Arial" panose="020B0604020202020204" pitchFamily="34" charset="0"/>
              <a:buChar char="•"/>
            </a:pPr>
            <a:r>
              <a:rPr lang="en-US" sz="1100" dirty="0"/>
              <a:t>Accepted By PO: </a:t>
            </a:r>
            <a:r>
              <a:rPr lang="en-US" sz="1100" dirty="0" smtClean="0"/>
              <a:t>17 </a:t>
            </a:r>
            <a:r>
              <a:rPr lang="en-US" sz="1100" dirty="0"/>
              <a:t>story Points</a:t>
            </a:r>
          </a:p>
          <a:p>
            <a:pPr marL="628650" lvl="1" indent="-171450">
              <a:buFont typeface="Arial" panose="020B0604020202020204" pitchFamily="34" charset="0"/>
              <a:buChar char="•"/>
            </a:pPr>
            <a:r>
              <a:rPr lang="en-US" sz="1100" dirty="0"/>
              <a:t>Iteration length: 11 days</a:t>
            </a:r>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3" name="Picture 12" descr="blue popout.png"/>
          <p:cNvPicPr>
            <a:picLocks noChangeAspect="1"/>
          </p:cNvPicPr>
          <p:nvPr/>
        </p:nvPicPr>
        <p:blipFill>
          <a:blip r:embed="rId2" cstate="email"/>
          <a:stretch>
            <a:fillRect/>
          </a:stretch>
        </p:blipFill>
        <p:spPr>
          <a:xfrm>
            <a:off x="4913194" y="1221038"/>
            <a:ext cx="3743821" cy="380020"/>
          </a:xfrm>
          <a:prstGeom prst="rect">
            <a:avLst/>
          </a:prstGeom>
        </p:spPr>
      </p:pic>
      <p:sp>
        <p:nvSpPr>
          <p:cNvPr id="14" name="TextBox 13"/>
          <p:cNvSpPr txBox="1"/>
          <p:nvPr/>
        </p:nvSpPr>
        <p:spPr>
          <a:xfrm>
            <a:off x="5748871" y="1214475"/>
            <a:ext cx="1834849" cy="253916"/>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1" name="Chart 10"/>
          <p:cNvGraphicFramePr>
            <a:graphicFrameLocks/>
          </p:cNvGraphicFramePr>
          <p:nvPr>
            <p:extLst>
              <p:ext uri="{D42A27DB-BD31-4B8C-83A1-F6EECF244321}">
                <p14:modId xmlns:p14="http://schemas.microsoft.com/office/powerpoint/2010/main" val="1368050263"/>
              </p:ext>
            </p:extLst>
          </p:nvPr>
        </p:nvGraphicFramePr>
        <p:xfrm>
          <a:off x="124127" y="205739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495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Resource Utilization</a:t>
            </a:r>
            <a:endParaRPr lang="en-US" dirty="0"/>
          </a:p>
        </p:txBody>
      </p:sp>
      <p:sp>
        <p:nvSpPr>
          <p:cNvPr id="7" name="TextBox 6"/>
          <p:cNvSpPr txBox="1"/>
          <p:nvPr/>
        </p:nvSpPr>
        <p:spPr>
          <a:xfrm>
            <a:off x="77354" y="1520984"/>
            <a:ext cx="5504579" cy="307777"/>
          </a:xfrm>
          <a:prstGeom prst="rect">
            <a:avLst/>
          </a:prstGeom>
          <a:noFill/>
        </p:spPr>
        <p:txBody>
          <a:bodyPr wrap="square" rtlCol="0">
            <a:spAutoFit/>
          </a:bodyPr>
          <a:lstStyle/>
          <a:p>
            <a:r>
              <a:rPr lang="en-US" sz="1400" dirty="0"/>
              <a:t> </a:t>
            </a:r>
            <a:r>
              <a:rPr lang="en-US" sz="1400" dirty="0" smtClean="0"/>
              <a:t>  </a:t>
            </a:r>
            <a:r>
              <a:rPr lang="en-US" sz="1400" b="1" dirty="0" smtClean="0"/>
              <a:t>Weekly resource Utilization(5</a:t>
            </a:r>
            <a:r>
              <a:rPr lang="en-US" sz="1400" b="1" baseline="30000" dirty="0" smtClean="0"/>
              <a:t>th</a:t>
            </a:r>
            <a:r>
              <a:rPr lang="en-US" sz="1400" b="1" dirty="0" smtClean="0"/>
              <a:t> Apr 2017 – 19</a:t>
            </a:r>
            <a:r>
              <a:rPr lang="en-US" sz="1400" b="1" baseline="30000" dirty="0" smtClean="0"/>
              <a:t>th</a:t>
            </a:r>
            <a:r>
              <a:rPr lang="en-US" sz="1400" b="1" dirty="0" smtClean="0"/>
              <a:t> Apr 2017)</a:t>
            </a:r>
            <a:endParaRPr lang="en-US" sz="1400" b="1" dirty="0" smtClean="0">
              <a:solidFill>
                <a:schemeClr val="tx2">
                  <a:lumMod val="50000"/>
                </a:schemeClr>
              </a:solidFill>
            </a:endParaRPr>
          </a:p>
        </p:txBody>
      </p:sp>
      <p:graphicFrame>
        <p:nvGraphicFramePr>
          <p:cNvPr id="9" name="Chart 8"/>
          <p:cNvGraphicFramePr>
            <a:graphicFrameLocks/>
          </p:cNvGraphicFramePr>
          <p:nvPr>
            <p:extLst>
              <p:ext uri="{D42A27DB-BD31-4B8C-83A1-F6EECF244321}">
                <p14:modId xmlns:p14="http://schemas.microsoft.com/office/powerpoint/2010/main" val="1544010635"/>
              </p:ext>
            </p:extLst>
          </p:nvPr>
        </p:nvGraphicFramePr>
        <p:xfrm>
          <a:off x="77354" y="2057400"/>
          <a:ext cx="8828521"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49941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43877</TotalTime>
  <Words>1338</Words>
  <Application>Microsoft Office PowerPoint</Application>
  <PresentationFormat>On-screen Show (4:3)</PresentationFormat>
  <Paragraphs>381</Paragraphs>
  <Slides>12</Slides>
  <Notes>3</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12</vt:i4>
      </vt:variant>
    </vt:vector>
  </HeadingPairs>
  <TitlesOfParts>
    <vt:vector size="17"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PowerPoint Presentation</vt:lpstr>
      <vt:lpstr>Agile Metrics - Support</vt:lpstr>
      <vt:lpstr>Agile Metrics – SDT Booking Velocity Chart</vt:lpstr>
      <vt:lpstr>Agile Metrics – Support Velocity Chart</vt:lpstr>
      <vt:lpstr>Agile Metrics – Resource Utilization</vt:lpstr>
      <vt:lpstr>Incident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765</cp:revision>
  <dcterms:created xsi:type="dcterms:W3CDTF">2016-09-12T09:10:56Z</dcterms:created>
  <dcterms:modified xsi:type="dcterms:W3CDTF">2017-04-19T10:56:33Z</dcterms:modified>
</cp:coreProperties>
</file>