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7"/>
  </p:notesMasterIdLst>
  <p:sldIdLst>
    <p:sldId id="259" r:id="rId5"/>
    <p:sldId id="332" r:id="rId6"/>
    <p:sldId id="335" r:id="rId7"/>
    <p:sldId id="336" r:id="rId8"/>
    <p:sldId id="351" r:id="rId9"/>
    <p:sldId id="345" r:id="rId10"/>
    <p:sldId id="346" r:id="rId11"/>
    <p:sldId id="347" r:id="rId12"/>
    <p:sldId id="348" r:id="rId13"/>
    <p:sldId id="349" r:id="rId14"/>
    <p:sldId id="350"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6092" autoAdjust="0"/>
  </p:normalViewPr>
  <p:slideViewPr>
    <p:cSldViewPr snapToGrid="0">
      <p:cViewPr>
        <p:scale>
          <a:sx n="110" d="100"/>
          <a:sy n="110" d="100"/>
        </p:scale>
        <p:origin x="-504" y="1452"/>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oleObject" Target="file:///C:\Users\deepvish\Desktop\SDT_Incident_Update_04_18_2017.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eepvish\Desktop\SDT_Incident_Update_04_18_2017.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deepvish\Desktop\SDT_Incident_Update_04_18_2017.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4-5-2017'!$B$19</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4-5-2017'!$A$20:$A$22</c:f>
              <c:strCache>
                <c:ptCount val="3"/>
                <c:pt idx="0">
                  <c:v>SDT Iteration 1(02/14/2017 - 02/27/2017)</c:v>
                </c:pt>
                <c:pt idx="1">
                  <c:v>SDT Iteration 2(03/06/2017 - 03/10/2017)</c:v>
                </c:pt>
                <c:pt idx="2">
                  <c:v>SDT Iteration 3(03/21/2017 - 03/31/2017)</c:v>
                </c:pt>
              </c:strCache>
            </c:strRef>
          </c:cat>
          <c:val>
            <c:numRef>
              <c:f>'Veloicity 4-5-2017'!$B$20:$B$22</c:f>
              <c:numCache>
                <c:formatCode>General</c:formatCode>
                <c:ptCount val="3"/>
                <c:pt idx="0">
                  <c:v>50</c:v>
                </c:pt>
                <c:pt idx="1">
                  <c:v>9</c:v>
                </c:pt>
                <c:pt idx="2">
                  <c:v>20</c:v>
                </c:pt>
              </c:numCache>
            </c:numRef>
          </c:val>
        </c:ser>
        <c:ser>
          <c:idx val="1"/>
          <c:order val="1"/>
          <c:tx>
            <c:strRef>
              <c:f>'Veloicity 4-5-2017'!$C$19</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4-5-2017'!$A$20:$A$22</c:f>
              <c:strCache>
                <c:ptCount val="3"/>
                <c:pt idx="0">
                  <c:v>SDT Iteration 1(02/14/2017 - 02/27/2017)</c:v>
                </c:pt>
                <c:pt idx="1">
                  <c:v>SDT Iteration 2(03/06/2017 - 03/10/2017)</c:v>
                </c:pt>
                <c:pt idx="2">
                  <c:v>SDT Iteration 3(03/21/2017 - 03/31/2017)</c:v>
                </c:pt>
              </c:strCache>
            </c:strRef>
          </c:cat>
          <c:val>
            <c:numRef>
              <c:f>'Veloicity 4-5-2017'!$C$20:$C$22</c:f>
              <c:numCache>
                <c:formatCode>General</c:formatCode>
                <c:ptCount val="3"/>
                <c:pt idx="0">
                  <c:v>13</c:v>
                </c:pt>
                <c:pt idx="1">
                  <c:v>9</c:v>
                </c:pt>
                <c:pt idx="2">
                  <c:v>17</c:v>
                </c:pt>
              </c:numCache>
            </c:numRef>
          </c:val>
        </c:ser>
        <c:dLbls>
          <c:showLegendKey val="0"/>
          <c:showVal val="0"/>
          <c:showCatName val="0"/>
          <c:showSerName val="0"/>
          <c:showPercent val="0"/>
          <c:showBubbleSize val="0"/>
        </c:dLbls>
        <c:gapWidth val="150"/>
        <c:axId val="91622400"/>
        <c:axId val="91823104"/>
      </c:barChart>
      <c:catAx>
        <c:axId val="91622400"/>
        <c:scaling>
          <c:orientation val="minMax"/>
        </c:scaling>
        <c:delete val="0"/>
        <c:axPos val="b"/>
        <c:majorTickMark val="out"/>
        <c:minorTickMark val="none"/>
        <c:tickLblPos val="nextTo"/>
        <c:crossAx val="91823104"/>
        <c:crosses val="autoZero"/>
        <c:auto val="1"/>
        <c:lblAlgn val="ctr"/>
        <c:lblOffset val="100"/>
        <c:noMultiLvlLbl val="0"/>
      </c:catAx>
      <c:valAx>
        <c:axId val="91823104"/>
        <c:scaling>
          <c:orientation val="minMax"/>
        </c:scaling>
        <c:delete val="0"/>
        <c:axPos val="l"/>
        <c:majorGridlines/>
        <c:numFmt formatCode="General" sourceLinked="1"/>
        <c:majorTickMark val="out"/>
        <c:minorTickMark val="none"/>
        <c:tickLblPos val="nextTo"/>
        <c:crossAx val="91622400"/>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4-5-2017'!$B$2</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4-5-2017'!$A$3:$A$7</c:f>
              <c:strCache>
                <c:ptCount val="5"/>
                <c:pt idx="0">
                  <c:v>Support Iteration 1(02/01/2017 - 02/10/2017)</c:v>
                </c:pt>
                <c:pt idx="1">
                  <c:v>Support Iteration 2( 2/13/2017 - 2/28/2017)</c:v>
                </c:pt>
                <c:pt idx="2">
                  <c:v>Support Iteration 3(03/01/2017 - 03/15/2017)</c:v>
                </c:pt>
                <c:pt idx="3">
                  <c:v>Support Iteration 4(03/16/2017 - 03/31/2017)</c:v>
                </c:pt>
                <c:pt idx="4">
                  <c:v>Support Iteration 5 (04/03/2017 - 04/14/2017)</c:v>
                </c:pt>
              </c:strCache>
            </c:strRef>
          </c:cat>
          <c:val>
            <c:numRef>
              <c:f>'Veloicity 4-5-2017'!$B$3:$B$7</c:f>
              <c:numCache>
                <c:formatCode>General</c:formatCode>
                <c:ptCount val="5"/>
                <c:pt idx="0">
                  <c:v>5</c:v>
                </c:pt>
                <c:pt idx="1">
                  <c:v>20</c:v>
                </c:pt>
                <c:pt idx="2">
                  <c:v>20</c:v>
                </c:pt>
                <c:pt idx="3">
                  <c:v>17</c:v>
                </c:pt>
                <c:pt idx="4">
                  <c:v>20</c:v>
                </c:pt>
              </c:numCache>
            </c:numRef>
          </c:val>
        </c:ser>
        <c:ser>
          <c:idx val="1"/>
          <c:order val="1"/>
          <c:tx>
            <c:strRef>
              <c:f>'Veloicity 4-5-2017'!$C$2</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4-5-2017'!$A$3:$A$7</c:f>
              <c:strCache>
                <c:ptCount val="5"/>
                <c:pt idx="0">
                  <c:v>Support Iteration 1(02/01/2017 - 02/10/2017)</c:v>
                </c:pt>
                <c:pt idx="1">
                  <c:v>Support Iteration 2( 2/13/2017 - 2/28/2017)</c:v>
                </c:pt>
                <c:pt idx="2">
                  <c:v>Support Iteration 3(03/01/2017 - 03/15/2017)</c:v>
                </c:pt>
                <c:pt idx="3">
                  <c:v>Support Iteration 4(03/16/2017 - 03/31/2017)</c:v>
                </c:pt>
                <c:pt idx="4">
                  <c:v>Support Iteration 5 (04/03/2017 - 04/14/2017)</c:v>
                </c:pt>
              </c:strCache>
            </c:strRef>
          </c:cat>
          <c:val>
            <c:numRef>
              <c:f>'Veloicity 4-5-2017'!$C$3:$C$7</c:f>
              <c:numCache>
                <c:formatCode>General</c:formatCode>
                <c:ptCount val="5"/>
                <c:pt idx="0">
                  <c:v>5</c:v>
                </c:pt>
                <c:pt idx="1">
                  <c:v>19</c:v>
                </c:pt>
                <c:pt idx="2">
                  <c:v>20</c:v>
                </c:pt>
                <c:pt idx="3">
                  <c:v>17</c:v>
                </c:pt>
                <c:pt idx="4">
                  <c:v>12</c:v>
                </c:pt>
              </c:numCache>
            </c:numRef>
          </c:val>
        </c:ser>
        <c:dLbls>
          <c:showLegendKey val="0"/>
          <c:showVal val="0"/>
          <c:showCatName val="0"/>
          <c:showSerName val="0"/>
          <c:showPercent val="0"/>
          <c:showBubbleSize val="0"/>
        </c:dLbls>
        <c:gapWidth val="150"/>
        <c:axId val="42361984"/>
        <c:axId val="42363520"/>
      </c:barChart>
      <c:catAx>
        <c:axId val="42361984"/>
        <c:scaling>
          <c:orientation val="minMax"/>
        </c:scaling>
        <c:delete val="0"/>
        <c:axPos val="b"/>
        <c:majorTickMark val="out"/>
        <c:minorTickMark val="none"/>
        <c:tickLblPos val="nextTo"/>
        <c:crossAx val="42363520"/>
        <c:crosses val="autoZero"/>
        <c:auto val="1"/>
        <c:lblAlgn val="ctr"/>
        <c:lblOffset val="100"/>
        <c:noMultiLvlLbl val="0"/>
      </c:catAx>
      <c:valAx>
        <c:axId val="42363520"/>
        <c:scaling>
          <c:orientation val="minMax"/>
        </c:scaling>
        <c:delete val="0"/>
        <c:axPos val="l"/>
        <c:majorGridlines/>
        <c:numFmt formatCode="General" sourceLinked="1"/>
        <c:majorTickMark val="out"/>
        <c:minorTickMark val="none"/>
        <c:tickLblPos val="nextTo"/>
        <c:crossAx val="42361984"/>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'RES Utilization -452017'!$B$1</c:f>
              <c:strCache>
                <c:ptCount val="1"/>
                <c:pt idx="0">
                  <c:v>Total Available Hrs per Sprint Hrs</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-452017'!$B$2:$B$16</c:f>
              <c:numCache>
                <c:formatCode>0.00</c:formatCode>
                <c:ptCount val="15"/>
                <c:pt idx="0">
                  <c:v>88</c:v>
                </c:pt>
                <c:pt idx="1">
                  <c:v>88</c:v>
                </c:pt>
                <c:pt idx="2">
                  <c:v>88</c:v>
                </c:pt>
                <c:pt idx="3">
                  <c:v>88</c:v>
                </c:pt>
                <c:pt idx="4">
                  <c:v>88</c:v>
                </c:pt>
                <c:pt idx="5">
                  <c:v>88</c:v>
                </c:pt>
                <c:pt idx="6">
                  <c:v>88</c:v>
                </c:pt>
                <c:pt idx="7">
                  <c:v>64</c:v>
                </c:pt>
                <c:pt idx="8">
                  <c:v>64</c:v>
                </c:pt>
                <c:pt idx="9">
                  <c:v>88</c:v>
                </c:pt>
                <c:pt idx="10">
                  <c:v>80</c:v>
                </c:pt>
                <c:pt idx="11">
                  <c:v>88</c:v>
                </c:pt>
                <c:pt idx="12">
                  <c:v>88</c:v>
                </c:pt>
                <c:pt idx="13">
                  <c:v>72</c:v>
                </c:pt>
                <c:pt idx="14">
                  <c:v>80</c:v>
                </c:pt>
              </c:numCache>
            </c:numRef>
          </c:val>
        </c:ser>
        <c:ser>
          <c:idx val="1"/>
          <c:order val="1"/>
          <c:tx>
            <c:strRef>
              <c:f>'RES Utilization -452017'!$C$1</c:f>
              <c:strCache>
                <c:ptCount val="1"/>
                <c:pt idx="0">
                  <c:v>Hours Spent on Sprint Ceromonies in (%)</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-452017'!$C$2:$C$16</c:f>
              <c:numCache>
                <c:formatCode>0.00</c:formatCode>
                <c:ptCount val="15"/>
                <c:pt idx="0">
                  <c:v>18.125</c:v>
                </c:pt>
                <c:pt idx="1">
                  <c:v>18.125</c:v>
                </c:pt>
                <c:pt idx="2">
                  <c:v>18.125</c:v>
                </c:pt>
                <c:pt idx="3">
                  <c:v>18.125</c:v>
                </c:pt>
                <c:pt idx="4">
                  <c:v>18.125</c:v>
                </c:pt>
                <c:pt idx="5">
                  <c:v>18.125</c:v>
                </c:pt>
                <c:pt idx="6">
                  <c:v>18.125</c:v>
                </c:pt>
                <c:pt idx="7">
                  <c:v>20.390625</c:v>
                </c:pt>
                <c:pt idx="8">
                  <c:v>18.125</c:v>
                </c:pt>
                <c:pt idx="9">
                  <c:v>18.125</c:v>
                </c:pt>
                <c:pt idx="10">
                  <c:v>19.9375</c:v>
                </c:pt>
                <c:pt idx="11">
                  <c:v>18.125</c:v>
                </c:pt>
                <c:pt idx="12">
                  <c:v>18.125</c:v>
                </c:pt>
                <c:pt idx="13">
                  <c:v>18.125</c:v>
                </c:pt>
                <c:pt idx="14">
                  <c:v>18.125</c:v>
                </c:pt>
              </c:numCache>
            </c:numRef>
          </c:val>
        </c:ser>
        <c:ser>
          <c:idx val="2"/>
          <c:order val="2"/>
          <c:tx>
            <c:strRef>
              <c:f>'RES Utilization -452017'!$D$1</c:f>
              <c:strCache>
                <c:ptCount val="1"/>
                <c:pt idx="0">
                  <c:v>Ge meetings/Emails in (%)</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-452017'!$D$2:$D$16</c:f>
              <c:numCache>
                <c:formatCode>0.00</c:formatCode>
                <c:ptCount val="15"/>
                <c:pt idx="0">
                  <c:v>30.625000000000004</c:v>
                </c:pt>
                <c:pt idx="1">
                  <c:v>31.25</c:v>
                </c:pt>
                <c:pt idx="2">
                  <c:v>12.5</c:v>
                </c:pt>
                <c:pt idx="3">
                  <c:v>12.5</c:v>
                </c:pt>
                <c:pt idx="4">
                  <c:v>12.5</c:v>
                </c:pt>
                <c:pt idx="5">
                  <c:v>12.5</c:v>
                </c:pt>
                <c:pt idx="6">
                  <c:v>12.5</c:v>
                </c:pt>
                <c:pt idx="7">
                  <c:v>25.568181818181817</c:v>
                </c:pt>
                <c:pt idx="8">
                  <c:v>36.363636363636367</c:v>
                </c:pt>
                <c:pt idx="9">
                  <c:v>31.25</c:v>
                </c:pt>
                <c:pt idx="10">
                  <c:v>25</c:v>
                </c:pt>
                <c:pt idx="11">
                  <c:v>34.375</c:v>
                </c:pt>
                <c:pt idx="12">
                  <c:v>18.125</c:v>
                </c:pt>
                <c:pt idx="13">
                  <c:v>20.454545454545457</c:v>
                </c:pt>
                <c:pt idx="14">
                  <c:v>17.045454545454543</c:v>
                </c:pt>
              </c:numCache>
            </c:numRef>
          </c:val>
        </c:ser>
        <c:ser>
          <c:idx val="3"/>
          <c:order val="3"/>
          <c:tx>
            <c:strRef>
              <c:f>'RES Utilization -452017'!$E$1</c:f>
              <c:strCache>
                <c:ptCount val="1"/>
                <c:pt idx="0">
                  <c:v>Support (%)</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-452017'!$E$2:$E$16</c:f>
              <c:numCache>
                <c:formatCode>0.00</c:formatCode>
                <c:ptCount val="15"/>
                <c:pt idx="0">
                  <c:v>0</c:v>
                </c:pt>
                <c:pt idx="1">
                  <c:v>1.1363636363636365</c:v>
                </c:pt>
                <c:pt idx="2">
                  <c:v>25</c:v>
                </c:pt>
                <c:pt idx="3">
                  <c:v>25</c:v>
                </c:pt>
                <c:pt idx="4">
                  <c:v>0</c:v>
                </c:pt>
                <c:pt idx="5">
                  <c:v>31.25</c:v>
                </c:pt>
                <c:pt idx="6">
                  <c:v>12.5</c:v>
                </c:pt>
                <c:pt idx="7">
                  <c:v>42.1875</c:v>
                </c:pt>
                <c:pt idx="8">
                  <c:v>31.874999999999996</c:v>
                </c:pt>
                <c:pt idx="9">
                  <c:v>22.727272727272727</c:v>
                </c:pt>
                <c:pt idx="10">
                  <c:v>0</c:v>
                </c:pt>
                <c:pt idx="11">
                  <c:v>0</c:v>
                </c:pt>
                <c:pt idx="12">
                  <c:v>17.045454545454543</c:v>
                </c:pt>
                <c:pt idx="13">
                  <c:v>0</c:v>
                </c:pt>
                <c:pt idx="14">
                  <c:v>11.25</c:v>
                </c:pt>
              </c:numCache>
            </c:numRef>
          </c:val>
        </c:ser>
        <c:ser>
          <c:idx val="4"/>
          <c:order val="4"/>
          <c:tx>
            <c:strRef>
              <c:f>'RES Utilization -452017'!$F$1</c:f>
              <c:strCache>
                <c:ptCount val="1"/>
                <c:pt idx="0">
                  <c:v>Hrs Spent on Iteration 4 (%)</c:v>
                </c:pt>
              </c:strCache>
            </c:strRef>
          </c:tx>
          <c:invertIfNegative val="0"/>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-452017'!$F$2:$F$16</c:f>
              <c:numCache>
                <c:formatCode>General</c:formatCode>
                <c:ptCount val="15"/>
                <c:pt idx="0">
                  <c:v>48.863636363636367</c:v>
                </c:pt>
                <c:pt idx="1">
                  <c:v>47.727272727272727</c:v>
                </c:pt>
                <c:pt idx="2">
                  <c:v>36.363636363636367</c:v>
                </c:pt>
                <c:pt idx="3">
                  <c:v>40.909090909090914</c:v>
                </c:pt>
                <c:pt idx="4">
                  <c:v>68.181818181818173</c:v>
                </c:pt>
                <c:pt idx="5">
                  <c:v>29.545454545454547</c:v>
                </c:pt>
                <c:pt idx="6">
                  <c:v>50</c:v>
                </c:pt>
                <c:pt idx="7">
                  <c:v>9.375</c:v>
                </c:pt>
                <c:pt idx="8">
                  <c:v>7.8125</c:v>
                </c:pt>
                <c:pt idx="9">
                  <c:v>27.27272727272727</c:v>
                </c:pt>
                <c:pt idx="10">
                  <c:v>52.5</c:v>
                </c:pt>
                <c:pt idx="11">
                  <c:v>45.454545454545453</c:v>
                </c:pt>
                <c:pt idx="12">
                  <c:v>45.454545454545453</c:v>
                </c:pt>
                <c:pt idx="13">
                  <c:v>58.333333333333336</c:v>
                </c:pt>
                <c:pt idx="14">
                  <c:v>48.75</c:v>
                </c:pt>
              </c:numCache>
            </c:numRef>
          </c:val>
        </c:ser>
        <c:ser>
          <c:idx val="5"/>
          <c:order val="5"/>
          <c:tx>
            <c:strRef>
              <c:f>'RES Utilization -452017'!$G$1</c:f>
              <c:strCache>
                <c:ptCount val="1"/>
                <c:pt idx="0">
                  <c:v>Total(%)</c:v>
                </c:pt>
              </c:strCache>
            </c:strRef>
          </c:tx>
          <c:invertIfNegative val="0"/>
          <c:dLbls>
            <c:showLegendKey val="0"/>
            <c:showVal val="1"/>
            <c:showCatName val="0"/>
            <c:showSerName val="0"/>
            <c:showPercent val="0"/>
            <c:showBubbleSize val="0"/>
            <c:showLeaderLines val="0"/>
          </c:dLbls>
          <c:cat>
            <c:strRef>
              <c:f>'RES Utilization -452017'!$A$2:$A$16</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'RES Utilization -452017'!$G$2:$G$16</c:f>
              <c:numCache>
                <c:formatCode>0.00</c:formatCode>
                <c:ptCount val="15"/>
                <c:pt idx="0">
                  <c:v>98</c:v>
                </c:pt>
                <c:pt idx="1">
                  <c:v>98</c:v>
                </c:pt>
                <c:pt idx="2">
                  <c:v>92</c:v>
                </c:pt>
                <c:pt idx="3">
                  <c:v>97</c:v>
                </c:pt>
                <c:pt idx="4">
                  <c:v>99</c:v>
                </c:pt>
                <c:pt idx="5">
                  <c:v>91</c:v>
                </c:pt>
                <c:pt idx="6">
                  <c:v>93</c:v>
                </c:pt>
                <c:pt idx="7">
                  <c:v>98</c:v>
                </c:pt>
                <c:pt idx="8">
                  <c:v>94</c:v>
                </c:pt>
                <c:pt idx="9">
                  <c:v>99</c:v>
                </c:pt>
                <c:pt idx="10">
                  <c:v>97</c:v>
                </c:pt>
                <c:pt idx="11">
                  <c:v>98</c:v>
                </c:pt>
                <c:pt idx="12">
                  <c:v>99</c:v>
                </c:pt>
                <c:pt idx="13">
                  <c:v>97</c:v>
                </c:pt>
                <c:pt idx="14">
                  <c:v>95</c:v>
                </c:pt>
              </c:numCache>
            </c:numRef>
          </c:val>
        </c:ser>
        <c:dLbls>
          <c:showLegendKey val="0"/>
          <c:showVal val="0"/>
          <c:showCatName val="0"/>
          <c:showSerName val="0"/>
          <c:showPercent val="0"/>
          <c:showBubbleSize val="0"/>
        </c:dLbls>
        <c:gapWidth val="150"/>
        <c:axId val="56799232"/>
        <c:axId val="56800768"/>
      </c:barChart>
      <c:catAx>
        <c:axId val="56799232"/>
        <c:scaling>
          <c:orientation val="minMax"/>
        </c:scaling>
        <c:delete val="0"/>
        <c:axPos val="b"/>
        <c:majorTickMark val="out"/>
        <c:minorTickMark val="none"/>
        <c:tickLblPos val="nextTo"/>
        <c:crossAx val="56800768"/>
        <c:crosses val="autoZero"/>
        <c:auto val="1"/>
        <c:lblAlgn val="ctr"/>
        <c:lblOffset val="100"/>
        <c:noMultiLvlLbl val="0"/>
      </c:catAx>
      <c:valAx>
        <c:axId val="56800768"/>
        <c:scaling>
          <c:orientation val="minMax"/>
        </c:scaling>
        <c:delete val="0"/>
        <c:axPos val="l"/>
        <c:majorGridlines/>
        <c:numFmt formatCode="0.00" sourceLinked="1"/>
        <c:majorTickMark val="out"/>
        <c:minorTickMark val="none"/>
        <c:tickLblPos val="nextTo"/>
        <c:crossAx val="5679923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sz="1600"/>
            </a:pPr>
            <a:r>
              <a:rPr lang="en-US" sz="1600"/>
              <a:t>Incidents from 12/04/2017 to 18/04/2017</a:t>
            </a:r>
          </a:p>
        </c:rich>
      </c:tx>
      <c:layout/>
      <c:overlay val="0"/>
    </c:title>
    <c:autoTitleDeleted val="0"/>
    <c:plotArea>
      <c:layout/>
      <c:barChart>
        <c:barDir val="col"/>
        <c:grouping val="clustered"/>
        <c:varyColors val="0"/>
        <c:ser>
          <c:idx val="0"/>
          <c:order val="0"/>
          <c:tx>
            <c:strRef>
              <c:f>Pivot!$C$44:$C$45</c:f>
              <c:strCache>
                <c:ptCount val="1"/>
                <c:pt idx="0">
                  <c:v>Count of Number Total</c:v>
                </c:pt>
              </c:strCache>
            </c:strRef>
          </c:tx>
          <c:spPr>
            <a:solidFill>
              <a:srgbClr val="0070C0"/>
            </a:solidFill>
          </c:spPr>
          <c:invertIfNegative val="0"/>
          <c:dLbls>
            <c:showLegendKey val="0"/>
            <c:showVal val="1"/>
            <c:showCatName val="0"/>
            <c:showSerName val="0"/>
            <c:showPercent val="0"/>
            <c:showBubbleSize val="0"/>
            <c:showLeaderLines val="0"/>
          </c:dLbls>
          <c:cat>
            <c:strRef>
              <c:f>Pivot!$B$46</c:f>
              <c:strCache>
                <c:ptCount val="1"/>
                <c:pt idx="0">
                  <c:v>Awaiting 3rd Party</c:v>
                </c:pt>
              </c:strCache>
            </c:strRef>
          </c:cat>
          <c:val>
            <c:numRef>
              <c:f>Pivot!$C$46</c:f>
              <c:numCache>
                <c:formatCode>General</c:formatCode>
                <c:ptCount val="1"/>
                <c:pt idx="0">
                  <c:v>3</c:v>
                </c:pt>
              </c:numCache>
            </c:numRef>
          </c:val>
        </c:ser>
        <c:dLbls>
          <c:showLegendKey val="0"/>
          <c:showVal val="0"/>
          <c:showCatName val="0"/>
          <c:showSerName val="0"/>
          <c:showPercent val="0"/>
          <c:showBubbleSize val="0"/>
        </c:dLbls>
        <c:gapWidth val="150"/>
        <c:axId val="90114688"/>
        <c:axId val="90124672"/>
      </c:barChart>
      <c:catAx>
        <c:axId val="90114688"/>
        <c:scaling>
          <c:orientation val="minMax"/>
        </c:scaling>
        <c:delete val="0"/>
        <c:axPos val="b"/>
        <c:numFmt formatCode="General" sourceLinked="1"/>
        <c:majorTickMark val="out"/>
        <c:minorTickMark val="none"/>
        <c:tickLblPos val="nextTo"/>
        <c:crossAx val="90124672"/>
        <c:crosses val="autoZero"/>
        <c:auto val="1"/>
        <c:lblAlgn val="ctr"/>
        <c:lblOffset val="100"/>
        <c:noMultiLvlLbl val="0"/>
      </c:catAx>
      <c:valAx>
        <c:axId val="90124672"/>
        <c:scaling>
          <c:orientation val="minMax"/>
        </c:scaling>
        <c:delete val="0"/>
        <c:axPos val="l"/>
        <c:majorGridlines/>
        <c:numFmt formatCode="General" sourceLinked="1"/>
        <c:majorTickMark val="out"/>
        <c:minorTickMark val="none"/>
        <c:tickLblPos val="nextTo"/>
        <c:crossAx val="90114688"/>
        <c:crosses val="autoZero"/>
        <c:crossBetween val="between"/>
      </c:valAx>
    </c:plotArea>
    <c:legend>
      <c:legendPos val="r"/>
      <c:layout/>
      <c:overlay val="0"/>
    </c:legend>
    <c:plotVisOnly val="1"/>
    <c:dispBlanksAs val="gap"/>
    <c:showDLblsOverMax val="0"/>
  </c:chart>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sz="1600"/>
            </a:pPr>
            <a:r>
              <a:rPr lang="en-US" sz="1600"/>
              <a:t>Cumulative Incidents</a:t>
            </a:r>
          </a:p>
        </c:rich>
      </c:tx>
      <c:layout/>
      <c:overlay val="0"/>
    </c:title>
    <c:autoTitleDeleted val="0"/>
    <c:plotArea>
      <c:layout/>
      <c:barChart>
        <c:barDir val="col"/>
        <c:grouping val="clustered"/>
        <c:varyColors val="0"/>
        <c:ser>
          <c:idx val="0"/>
          <c:order val="0"/>
          <c:tx>
            <c:strRef>
              <c:f>Pivot!$C$4:$C$5</c:f>
              <c:strCache>
                <c:ptCount val="1"/>
                <c:pt idx="0">
                  <c:v>Count of Number Total</c:v>
                </c:pt>
              </c:strCache>
            </c:strRef>
          </c:tx>
          <c:spPr>
            <a:solidFill>
              <a:srgbClr val="0070C0"/>
            </a:solidFill>
          </c:spPr>
          <c:invertIfNegative val="0"/>
          <c:dLbls>
            <c:showLegendKey val="0"/>
            <c:showVal val="1"/>
            <c:showCatName val="0"/>
            <c:showSerName val="0"/>
            <c:showPercent val="0"/>
            <c:showBubbleSize val="0"/>
            <c:showLeaderLines val="0"/>
          </c:dLbls>
          <c:cat>
            <c:strRef>
              <c:f>Pivot!$B$6:$B$12</c:f>
              <c:strCache>
                <c:ptCount val="7"/>
                <c:pt idx="0">
                  <c:v>Active</c:v>
                </c:pt>
                <c:pt idx="1">
                  <c:v>Awaiting 3rd Party</c:v>
                </c:pt>
                <c:pt idx="2">
                  <c:v>Awaiting User Info</c:v>
                </c:pt>
                <c:pt idx="3">
                  <c:v>Closed</c:v>
                </c:pt>
                <c:pt idx="4">
                  <c:v>Resolved</c:v>
                </c:pt>
                <c:pt idx="5">
                  <c:v>Resolved – Awaiting Problem</c:v>
                </c:pt>
                <c:pt idx="6">
                  <c:v>Grand Total</c:v>
                </c:pt>
              </c:strCache>
            </c:strRef>
          </c:cat>
          <c:val>
            <c:numRef>
              <c:f>Pivot!$C$6:$C$12</c:f>
              <c:numCache>
                <c:formatCode>General</c:formatCode>
                <c:ptCount val="7"/>
                <c:pt idx="0">
                  <c:v>1</c:v>
                </c:pt>
                <c:pt idx="1">
                  <c:v>15</c:v>
                </c:pt>
                <c:pt idx="2">
                  <c:v>2</c:v>
                </c:pt>
                <c:pt idx="3">
                  <c:v>65</c:v>
                </c:pt>
                <c:pt idx="4">
                  <c:v>6</c:v>
                </c:pt>
                <c:pt idx="5">
                  <c:v>2</c:v>
                </c:pt>
                <c:pt idx="6">
                  <c:v>91</c:v>
                </c:pt>
              </c:numCache>
            </c:numRef>
          </c:val>
        </c:ser>
        <c:dLbls>
          <c:showLegendKey val="0"/>
          <c:showVal val="0"/>
          <c:showCatName val="0"/>
          <c:showSerName val="0"/>
          <c:showPercent val="0"/>
          <c:showBubbleSize val="0"/>
        </c:dLbls>
        <c:gapWidth val="150"/>
        <c:axId val="73511680"/>
        <c:axId val="73513216"/>
      </c:barChart>
      <c:catAx>
        <c:axId val="73511680"/>
        <c:scaling>
          <c:orientation val="minMax"/>
        </c:scaling>
        <c:delete val="0"/>
        <c:axPos val="b"/>
        <c:numFmt formatCode="General" sourceLinked="1"/>
        <c:majorTickMark val="out"/>
        <c:minorTickMark val="none"/>
        <c:tickLblPos val="nextTo"/>
        <c:crossAx val="73513216"/>
        <c:crosses val="autoZero"/>
        <c:auto val="1"/>
        <c:lblAlgn val="ctr"/>
        <c:lblOffset val="100"/>
        <c:noMultiLvlLbl val="0"/>
      </c:catAx>
      <c:valAx>
        <c:axId val="73513216"/>
        <c:scaling>
          <c:orientation val="minMax"/>
        </c:scaling>
        <c:delete val="0"/>
        <c:axPos val="l"/>
        <c:majorGridlines/>
        <c:numFmt formatCode="General" sourceLinked="1"/>
        <c:majorTickMark val="out"/>
        <c:minorTickMark val="none"/>
        <c:tickLblPos val="nextTo"/>
        <c:crossAx val="73511680"/>
        <c:crosses val="autoZero"/>
        <c:crossBetween val="between"/>
      </c:valAx>
    </c:plotArea>
    <c:legend>
      <c:legendPos val="r"/>
      <c:layout/>
      <c:overlay val="0"/>
    </c:legend>
    <c:plotVisOnly val="1"/>
    <c:dispBlanksAs val="gap"/>
    <c:showDLblsOverMax val="0"/>
  </c:chart>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sz="1600"/>
            </a:pPr>
            <a:r>
              <a:rPr lang="en-US" sz="1600"/>
              <a:t>Incident's Resolved/Closed this Week</a:t>
            </a:r>
          </a:p>
        </c:rich>
      </c:tx>
      <c:layout/>
      <c:overlay val="0"/>
    </c:title>
    <c:autoTitleDeleted val="0"/>
    <c:plotArea>
      <c:layout/>
      <c:barChart>
        <c:barDir val="col"/>
        <c:grouping val="clustered"/>
        <c:varyColors val="0"/>
        <c:ser>
          <c:idx val="0"/>
          <c:order val="0"/>
          <c:tx>
            <c:strRef>
              <c:f>Pivot!$C$60</c:f>
              <c:strCache>
                <c:ptCount val="1"/>
                <c:pt idx="0">
                  <c:v>Total</c:v>
                </c:pt>
              </c:strCache>
            </c:strRef>
          </c:tx>
          <c:spPr>
            <a:solidFill>
              <a:srgbClr val="0070C0"/>
            </a:solidFill>
          </c:spPr>
          <c:invertIfNegative val="0"/>
          <c:dLbls>
            <c:showLegendKey val="0"/>
            <c:showVal val="1"/>
            <c:showCatName val="0"/>
            <c:showSerName val="0"/>
            <c:showPercent val="0"/>
            <c:showBubbleSize val="0"/>
            <c:showLeaderLines val="0"/>
          </c:dLbls>
          <c:cat>
            <c:strRef>
              <c:f>Pivot!$B$61:$B$62</c:f>
              <c:strCache>
                <c:ptCount val="2"/>
                <c:pt idx="0">
                  <c:v>Resolved</c:v>
                </c:pt>
                <c:pt idx="1">
                  <c:v>Closed</c:v>
                </c:pt>
              </c:strCache>
            </c:strRef>
          </c:cat>
          <c:val>
            <c:numRef>
              <c:f>Pivot!$C$61:$C$62</c:f>
              <c:numCache>
                <c:formatCode>General</c:formatCode>
                <c:ptCount val="2"/>
                <c:pt idx="0">
                  <c:v>6</c:v>
                </c:pt>
                <c:pt idx="1">
                  <c:v>3</c:v>
                </c:pt>
              </c:numCache>
            </c:numRef>
          </c:val>
        </c:ser>
        <c:dLbls>
          <c:showLegendKey val="0"/>
          <c:showVal val="0"/>
          <c:showCatName val="0"/>
          <c:showSerName val="0"/>
          <c:showPercent val="0"/>
          <c:showBubbleSize val="0"/>
        </c:dLbls>
        <c:gapWidth val="150"/>
        <c:axId val="73820800"/>
        <c:axId val="73847168"/>
      </c:barChart>
      <c:catAx>
        <c:axId val="73820800"/>
        <c:scaling>
          <c:orientation val="minMax"/>
        </c:scaling>
        <c:delete val="0"/>
        <c:axPos val="b"/>
        <c:majorTickMark val="out"/>
        <c:minorTickMark val="none"/>
        <c:tickLblPos val="nextTo"/>
        <c:crossAx val="73847168"/>
        <c:crosses val="autoZero"/>
        <c:auto val="1"/>
        <c:lblAlgn val="ctr"/>
        <c:lblOffset val="100"/>
        <c:noMultiLvlLbl val="0"/>
      </c:catAx>
      <c:valAx>
        <c:axId val="73847168"/>
        <c:scaling>
          <c:orientation val="minMax"/>
        </c:scaling>
        <c:delete val="0"/>
        <c:axPos val="l"/>
        <c:majorGridlines/>
        <c:numFmt formatCode="General" sourceLinked="1"/>
        <c:majorTickMark val="out"/>
        <c:minorTickMark val="none"/>
        <c:tickLblPos val="nextTo"/>
        <c:crossAx val="73820800"/>
        <c:crosses val="autoZero"/>
        <c:crossBetween val="between"/>
      </c:valAx>
    </c:plotArea>
    <c:legend>
      <c:legendPos val="r"/>
      <c:layout/>
      <c:overlay val="0"/>
    </c:legend>
    <c:plotVisOnly val="1"/>
    <c:dispBlanksAs val="gap"/>
    <c:showDLblsOverMax val="0"/>
  </c:chart>
  <c:txPr>
    <a:bodyPr/>
    <a:lstStyle/>
    <a:p>
      <a:pPr>
        <a:defRPr sz="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4/18/2017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5</a:t>
            </a:fld>
            <a:endParaRPr lang="en-US"/>
          </a:p>
        </p:txBody>
      </p:sp>
    </p:spTree>
    <p:extLst>
      <p:ext uri="{BB962C8B-B14F-4D97-AF65-F5344CB8AC3E}">
        <p14:creationId xmlns:p14="http://schemas.microsoft.com/office/powerpoint/2010/main" val="6782273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871"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03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106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311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15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1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20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25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27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30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940"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96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98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0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703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06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08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10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90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13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1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91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94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96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99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01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854"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135"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23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917"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04/19/17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Update</a:t>
            </a:r>
          </a:p>
        </p:txBody>
      </p:sp>
      <p:sp>
        <p:nvSpPr>
          <p:cNvPr id="3" name="TextBox 42"/>
          <p:cNvSpPr txBox="1"/>
          <p:nvPr/>
        </p:nvSpPr>
        <p:spPr>
          <a:xfrm>
            <a:off x="4421603" y="4479925"/>
            <a:ext cx="4235509" cy="1532334"/>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pPr>
              <a:buFont typeface="Wingdings" pitchFamily="2" charset="2"/>
              <a:buChar char="q"/>
            </a:pPr>
            <a:r>
              <a:rPr lang="en-US" sz="1200" dirty="0" smtClean="0">
                <a:solidFill>
                  <a:srgbClr val="000000"/>
                </a:solidFill>
                <a:latin typeface="Calibri" pitchFamily="34" charset="0"/>
                <a:cs typeface="Calibri" pitchFamily="34" charset="0"/>
              </a:rPr>
              <a:t> Resolved 6 incident ticket</a:t>
            </a:r>
          </a:p>
          <a:p>
            <a:pPr>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3 Incidents got closed</a:t>
            </a:r>
          </a:p>
          <a:p>
            <a:pPr>
              <a:buFont typeface="Wingdings" pitchFamily="2" charset="2"/>
              <a:buChar char="q"/>
            </a:pPr>
            <a:r>
              <a:rPr lang="en-US" sz="1200" dirty="0" smtClean="0">
                <a:solidFill>
                  <a:srgbClr val="000000"/>
                </a:solidFill>
                <a:latin typeface="Calibri" pitchFamily="34" charset="0"/>
                <a:cs typeface="Calibri" pitchFamily="34" charset="0"/>
              </a:rPr>
              <a:t>15  Awaiting 3</a:t>
            </a:r>
            <a:r>
              <a:rPr lang="en-US" sz="1200" baseline="30000" dirty="0" smtClean="0">
                <a:solidFill>
                  <a:srgbClr val="000000"/>
                </a:solidFill>
                <a:latin typeface="Calibri" pitchFamily="34" charset="0"/>
                <a:cs typeface="Calibri" pitchFamily="34" charset="0"/>
              </a:rPr>
              <a:t>rd</a:t>
            </a:r>
            <a:r>
              <a:rPr lang="en-US" sz="1200" dirty="0" smtClean="0">
                <a:solidFill>
                  <a:srgbClr val="000000"/>
                </a:solidFill>
                <a:latin typeface="Calibri" pitchFamily="34" charset="0"/>
                <a:cs typeface="Calibri" pitchFamily="34" charset="0"/>
              </a:rPr>
              <a:t> party - SDT </a:t>
            </a:r>
            <a:r>
              <a:rPr lang="en-US" sz="1200" dirty="0">
                <a:solidFill>
                  <a:srgbClr val="000000"/>
                </a:solidFill>
                <a:latin typeface="Calibri" pitchFamily="34" charset="0"/>
                <a:cs typeface="Calibri" pitchFamily="34" charset="0"/>
              </a:rPr>
              <a:t>Schedule / Mobile  </a:t>
            </a:r>
            <a:r>
              <a:rPr lang="en-US" sz="1200" dirty="0" smtClean="0">
                <a:solidFill>
                  <a:srgbClr val="000000"/>
                </a:solidFill>
                <a:latin typeface="Calibri" pitchFamily="34" charset="0"/>
                <a:cs typeface="Calibri" pitchFamily="34" charset="0"/>
              </a:rPr>
              <a:t>Issues</a:t>
            </a:r>
          </a:p>
          <a:p>
            <a:pPr>
              <a:buFont typeface="Wingdings" pitchFamily="2" charset="2"/>
              <a:buChar char="q"/>
            </a:pPr>
            <a:r>
              <a:rPr lang="en-US" sz="1200" dirty="0" smtClean="0">
                <a:solidFill>
                  <a:srgbClr val="000000"/>
                </a:solidFill>
                <a:latin typeface="Calibri" pitchFamily="34" charset="0"/>
                <a:cs typeface="Calibri" pitchFamily="34" charset="0"/>
              </a:rPr>
              <a:t> 2   Awaiting User Info</a:t>
            </a:r>
            <a:endParaRPr lang="en-US" sz="1200" dirty="0" smtClean="0"/>
          </a:p>
        </p:txBody>
      </p:sp>
      <p:pic>
        <p:nvPicPr>
          <p:cNvPr id="4" name="Picture 3"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5" name="TextBox 4"/>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2" name="Chart 11"/>
          <p:cNvGraphicFramePr>
            <a:graphicFrameLocks/>
          </p:cNvGraphicFramePr>
          <p:nvPr>
            <p:extLst>
              <p:ext uri="{D42A27DB-BD31-4B8C-83A1-F6EECF244321}">
                <p14:modId xmlns:p14="http://schemas.microsoft.com/office/powerpoint/2010/main" val="1574375183"/>
              </p:ext>
            </p:extLst>
          </p:nvPr>
        </p:nvGraphicFramePr>
        <p:xfrm>
          <a:off x="5287992" y="1177505"/>
          <a:ext cx="385600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05629475"/>
              </p:ext>
            </p:extLst>
          </p:nvPr>
        </p:nvGraphicFramePr>
        <p:xfrm>
          <a:off x="0" y="1255144"/>
          <a:ext cx="5216286"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1850383600"/>
              </p:ext>
            </p:extLst>
          </p:nvPr>
        </p:nvGraphicFramePr>
        <p:xfrm>
          <a:off x="112144" y="3965316"/>
          <a:ext cx="4297102" cy="207465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23890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58720736"/>
              </p:ext>
            </p:extLst>
          </p:nvPr>
        </p:nvGraphicFramePr>
        <p:xfrm>
          <a:off x="198408" y="1498081"/>
          <a:ext cx="8729691" cy="3533312"/>
        </p:xfrm>
        <a:graphic>
          <a:graphicData uri="http://schemas.openxmlformats.org/drawingml/2006/table">
            <a:tbl>
              <a:tblPr>
                <a:tableStyleId>{616DA210-FB5B-4158-B5E0-FEB733F419BA}</a:tableStyleId>
              </a:tblPr>
              <a:tblGrid>
                <a:gridCol w="723679"/>
                <a:gridCol w="695952"/>
                <a:gridCol w="1269090"/>
                <a:gridCol w="1248621"/>
                <a:gridCol w="880175"/>
                <a:gridCol w="2077623"/>
                <a:gridCol w="1834551"/>
              </a:tblGrid>
              <a:tr h="158191">
                <a:tc gridSpan="7">
                  <a:txBody>
                    <a:bodyPr/>
                    <a:lstStyle/>
                    <a:p>
                      <a:pPr algn="ctr" rtl="0" fontAlgn="b"/>
                      <a:r>
                        <a:rPr lang="en-US" sz="800" b="1" u="none" strike="noStrike" dirty="0">
                          <a:solidFill>
                            <a:schemeClr val="bg1"/>
                          </a:solidFill>
                          <a:effectLst/>
                        </a:rPr>
                        <a:t>Incident Management</a:t>
                      </a:r>
                      <a:endParaRPr lang="en-US" sz="800" b="1" i="0" u="none" strike="noStrike" dirty="0">
                        <a:solidFill>
                          <a:schemeClr val="bg1"/>
                        </a:solidFill>
                        <a:effectLst/>
                        <a:latin typeface="Arial"/>
                      </a:endParaRPr>
                    </a:p>
                  </a:txBody>
                  <a:tcPr marL="7678" marR="7678" marT="7678" marB="0" anchor="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9138">
                <a:tc>
                  <a:txBody>
                    <a:bodyPr/>
                    <a:lstStyle/>
                    <a:p>
                      <a:pPr algn="ctr" rtl="0" fontAlgn="ctr"/>
                      <a:r>
                        <a:rPr lang="en-US" sz="800" b="1" u="none" strike="noStrike" dirty="0">
                          <a:solidFill>
                            <a:schemeClr val="bg1"/>
                          </a:solidFill>
                          <a:effectLst/>
                        </a:rPr>
                        <a:t>Incident #</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ctr" rtl="0" fontAlgn="ctr"/>
                      <a:r>
                        <a:rPr lang="en-US" sz="800" b="1" u="none" strike="noStrike" dirty="0">
                          <a:solidFill>
                            <a:schemeClr val="bg1"/>
                          </a:solidFill>
                          <a:effectLst/>
                        </a:rPr>
                        <a:t>Module</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ctr" rtl="0" fontAlgn="ctr"/>
                      <a:r>
                        <a:rPr lang="en-US" sz="800" b="1" u="none" strike="noStrike" dirty="0">
                          <a:solidFill>
                            <a:schemeClr val="bg1"/>
                          </a:solidFill>
                          <a:effectLst/>
                        </a:rPr>
                        <a:t>Key Words</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ctr" rtl="0" fontAlgn="ctr"/>
                      <a:r>
                        <a:rPr lang="en-US" sz="800" b="1" u="none" strike="noStrike" dirty="0">
                          <a:solidFill>
                            <a:schemeClr val="bg1"/>
                          </a:solidFill>
                          <a:effectLst/>
                        </a:rPr>
                        <a:t>Priority</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ctr" rtl="0" fontAlgn="ctr"/>
                      <a:r>
                        <a:rPr lang="en-US" sz="800" b="1" u="none" strike="noStrike" dirty="0">
                          <a:solidFill>
                            <a:schemeClr val="bg1"/>
                          </a:solidFill>
                          <a:effectLst/>
                        </a:rPr>
                        <a:t>Status</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ctr" rtl="0" fontAlgn="ctr"/>
                      <a:r>
                        <a:rPr lang="en-US" sz="800" b="1" u="none" strike="noStrike" dirty="0">
                          <a:solidFill>
                            <a:schemeClr val="bg1"/>
                          </a:solidFill>
                          <a:effectLst/>
                        </a:rPr>
                        <a:t>Location</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ctr" rtl="0" fontAlgn="ctr"/>
                      <a:r>
                        <a:rPr lang="en-US" sz="800" b="1" u="none" strike="noStrike" dirty="0">
                          <a:solidFill>
                            <a:schemeClr val="bg1"/>
                          </a:solidFill>
                          <a:effectLst/>
                        </a:rPr>
                        <a:t>Queue wait time</a:t>
                      </a:r>
                      <a:endParaRPr lang="en-US" sz="800" b="1" i="0" u="none" strike="noStrike" dirty="0">
                        <a:solidFill>
                          <a:schemeClr val="bg1"/>
                        </a:solidFill>
                        <a:effectLst/>
                        <a:latin typeface="Arial"/>
                      </a:endParaRPr>
                    </a:p>
                  </a:txBody>
                  <a:tcPr marL="7678" marR="7678" marT="7678" marB="0" anchor="ctr">
                    <a:solidFill>
                      <a:schemeClr val="bg2"/>
                    </a:solidFill>
                  </a:tcPr>
                </a:tc>
              </a:tr>
              <a:tr h="140852">
                <a:tc>
                  <a:txBody>
                    <a:bodyPr/>
                    <a:lstStyle/>
                    <a:p>
                      <a:pPr algn="l" fontAlgn="t"/>
                      <a:r>
                        <a:rPr lang="en-US" sz="800" u="none" strike="noStrike">
                          <a:effectLst/>
                        </a:rPr>
                        <a:t>INC1735928</a:t>
                      </a:r>
                      <a:endParaRPr lang="en-US" sz="800" b="0" i="0" u="none" strike="noStrike">
                        <a:effectLst/>
                        <a:latin typeface="Arial"/>
                      </a:endParaRPr>
                    </a:p>
                  </a:txBody>
                  <a:tcPr marL="7678" marR="7678" marT="7678" marB="0"/>
                </a:tc>
                <a:tc>
                  <a:txBody>
                    <a:bodyPr/>
                    <a:lstStyle/>
                    <a:p>
                      <a:pPr algn="l" fontAlgn="t"/>
                      <a:r>
                        <a:rPr lang="en-US" sz="800" u="none" strike="noStrike">
                          <a:effectLst/>
                        </a:rPr>
                        <a:t>SDT Schedule</a:t>
                      </a:r>
                      <a:endParaRPr lang="en-US" sz="800" b="0" i="0" u="none" strike="noStrike">
                        <a:effectLst/>
                        <a:latin typeface="Arial"/>
                      </a:endParaRPr>
                    </a:p>
                  </a:txBody>
                  <a:tcPr marL="7678" marR="7678" marT="7678" marB="0"/>
                </a:tc>
                <a:tc>
                  <a:txBody>
                    <a:bodyPr/>
                    <a:lstStyle/>
                    <a:p>
                      <a:pPr algn="l" fontAlgn="t"/>
                      <a:r>
                        <a:rPr lang="en-US" sz="800" u="none" strike="noStrike" dirty="0">
                          <a:effectLst/>
                        </a:rPr>
                        <a:t>Click Issue</a:t>
                      </a:r>
                      <a:endParaRPr lang="en-US" sz="800" b="0" i="0" u="none" strike="noStrike" dirty="0">
                        <a:effectLst/>
                        <a:latin typeface="Arial"/>
                      </a:endParaRPr>
                    </a:p>
                  </a:txBody>
                  <a:tcPr marL="7678" marR="7678" marT="7678" marB="0"/>
                </a:tc>
                <a:tc>
                  <a:txBody>
                    <a:bodyPr/>
                    <a:lstStyle/>
                    <a:p>
                      <a:pPr algn="l" fontAlgn="t"/>
                      <a:r>
                        <a:rPr lang="en-US" sz="800" u="none" strike="noStrike" dirty="0">
                          <a:effectLst/>
                        </a:rPr>
                        <a:t>4 - Low</a:t>
                      </a:r>
                      <a:endParaRPr lang="en-US" sz="800" b="0" i="0" u="none" strike="noStrike" dirty="0">
                        <a:effectLst/>
                        <a:latin typeface="Arial"/>
                      </a:endParaRPr>
                    </a:p>
                  </a:txBody>
                  <a:tcPr marL="7678" marR="7678" marT="7678" marB="0"/>
                </a:tc>
                <a:tc>
                  <a:txBody>
                    <a:bodyPr/>
                    <a:lstStyle/>
                    <a:p>
                      <a:pPr algn="l" fontAlgn="t"/>
                      <a:r>
                        <a:rPr lang="en-US" sz="800" u="none" strike="noStrike" dirty="0">
                          <a:effectLst/>
                        </a:rPr>
                        <a:t>Awaiting 3rd Party</a:t>
                      </a:r>
                      <a:endParaRPr lang="en-US" sz="800" b="0" i="0" u="none" strike="noStrike" dirty="0">
                        <a:effectLst/>
                        <a:latin typeface="Arial"/>
                      </a:endParaRPr>
                    </a:p>
                  </a:txBody>
                  <a:tcPr marL="7678" marR="7678" marT="7678" marB="0"/>
                </a:tc>
                <a:tc>
                  <a:txBody>
                    <a:bodyPr/>
                    <a:lstStyle/>
                    <a:p>
                      <a:pPr algn="l" fontAlgn="t"/>
                      <a:r>
                        <a:rPr lang="en-US" sz="800" u="none" strike="noStrike" dirty="0">
                          <a:effectLst/>
                        </a:rPr>
                        <a:t>ASPAC-South Korea-Seoul</a:t>
                      </a:r>
                      <a:endParaRPr lang="en-US" sz="800" b="0" i="0" u="none" strike="noStrike" dirty="0">
                        <a:effectLst/>
                        <a:latin typeface="Arial"/>
                      </a:endParaRPr>
                    </a:p>
                  </a:txBody>
                  <a:tcPr marL="7678" marR="7678" marT="7678" marB="0"/>
                </a:tc>
                <a:tc>
                  <a:txBody>
                    <a:bodyPr/>
                    <a:lstStyle/>
                    <a:p>
                      <a:pPr algn="l" fontAlgn="ctr"/>
                      <a:r>
                        <a:rPr lang="en-US" sz="800" u="none" strike="noStrike" dirty="0">
                          <a:effectLst/>
                        </a:rPr>
                        <a:t>a month ago</a:t>
                      </a:r>
                      <a:endParaRPr lang="en-US" sz="800" b="0" i="0" u="none" strike="noStrike" dirty="0">
                        <a:effectLst/>
                        <a:latin typeface="Arial"/>
                      </a:endParaRPr>
                    </a:p>
                  </a:txBody>
                  <a:tcPr marL="7678" marR="7678" marT="7678" marB="0" anchor="ctr"/>
                </a:tc>
              </a:tr>
              <a:tr h="140852">
                <a:tc>
                  <a:txBody>
                    <a:bodyPr/>
                    <a:lstStyle/>
                    <a:p>
                      <a:pPr algn="l" fontAlgn="t"/>
                      <a:r>
                        <a:rPr lang="en-US" sz="800" u="none" strike="noStrike">
                          <a:effectLst/>
                        </a:rPr>
                        <a:t>INC1736222</a:t>
                      </a:r>
                      <a:endParaRPr lang="en-US" sz="800" b="0" i="0" u="none" strike="noStrike">
                        <a:effectLst/>
                        <a:latin typeface="Arial"/>
                      </a:endParaRPr>
                    </a:p>
                  </a:txBody>
                  <a:tcPr marL="7678" marR="7678" marT="7678" marB="0"/>
                </a:tc>
                <a:tc>
                  <a:txBody>
                    <a:bodyPr/>
                    <a:lstStyle/>
                    <a:p>
                      <a:pPr algn="l" fontAlgn="t"/>
                      <a:r>
                        <a:rPr lang="en-US" sz="800" u="none" strike="noStrike">
                          <a:effectLst/>
                        </a:rPr>
                        <a:t>SDT Schedule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dirty="0">
                          <a:effectLst/>
                        </a:rPr>
                        <a:t>Awaiting 3rd Party</a:t>
                      </a:r>
                      <a:endParaRPr lang="en-US" sz="800" b="0" i="0" u="none" strike="noStrike" dirty="0">
                        <a:effectLst/>
                        <a:latin typeface="Arial"/>
                      </a:endParaRPr>
                    </a:p>
                  </a:txBody>
                  <a:tcPr marL="7678" marR="7678" marT="7678" marB="0"/>
                </a:tc>
                <a:tc>
                  <a:txBody>
                    <a:bodyPr/>
                    <a:lstStyle/>
                    <a:p>
                      <a:pPr algn="l" fontAlgn="t"/>
                      <a:r>
                        <a:rPr lang="en-US" sz="800" u="none" strike="noStrike" dirty="0">
                          <a:effectLst/>
                        </a:rPr>
                        <a:t>ASPAC-India-Bangalore</a:t>
                      </a:r>
                      <a:endParaRPr lang="en-US" sz="800" b="0" i="0" u="none" strike="noStrike" dirty="0">
                        <a:effectLst/>
                        <a:latin typeface="Arial"/>
                      </a:endParaRPr>
                    </a:p>
                  </a:txBody>
                  <a:tcPr marL="7678" marR="7678" marT="7678" marB="0"/>
                </a:tc>
                <a:tc>
                  <a:txBody>
                    <a:bodyPr/>
                    <a:lstStyle/>
                    <a:p>
                      <a:pPr algn="l" fontAlgn="ctr"/>
                      <a:r>
                        <a:rPr lang="en-US" sz="800" u="none" strike="noStrike" dirty="0">
                          <a:effectLst/>
                        </a:rPr>
                        <a:t>a month ago</a:t>
                      </a:r>
                      <a:endParaRPr lang="en-US" sz="800" b="0" i="0" u="none" strike="noStrike" dirty="0">
                        <a:effectLst/>
                        <a:latin typeface="Arial"/>
                      </a:endParaRPr>
                    </a:p>
                  </a:txBody>
                  <a:tcPr marL="7678" marR="7678" marT="7678" marB="0" anchor="ctr"/>
                </a:tc>
              </a:tr>
              <a:tr h="140852">
                <a:tc>
                  <a:txBody>
                    <a:bodyPr/>
                    <a:lstStyle/>
                    <a:p>
                      <a:pPr algn="l" fontAlgn="t"/>
                      <a:r>
                        <a:rPr lang="en-US" sz="800" u="none" strike="noStrike">
                          <a:effectLst/>
                        </a:rPr>
                        <a:t>INC1738700</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ASPAC-India-Bangalore</a:t>
                      </a:r>
                      <a:endParaRPr lang="en-US" sz="800" b="0" i="0" u="none" strike="noStrike">
                        <a:effectLst/>
                        <a:latin typeface="Arial"/>
                      </a:endParaRPr>
                    </a:p>
                  </a:txBody>
                  <a:tcPr marL="7678" marR="7678" marT="7678" marB="0"/>
                </a:tc>
                <a:tc>
                  <a:txBody>
                    <a:bodyPr/>
                    <a:lstStyle/>
                    <a:p>
                      <a:pPr algn="l" fontAlgn="ctr"/>
                      <a:r>
                        <a:rPr lang="en-US" sz="800" u="none" strike="noStrike" dirty="0">
                          <a:effectLst/>
                        </a:rPr>
                        <a:t>a month ago</a:t>
                      </a:r>
                      <a:endParaRPr lang="en-US" sz="800" b="0" i="0" u="none" strike="noStrike" dirty="0">
                        <a:effectLst/>
                        <a:latin typeface="Arial"/>
                      </a:endParaRPr>
                    </a:p>
                  </a:txBody>
                  <a:tcPr marL="7678" marR="7678" marT="7678" marB="0" anchor="ctr"/>
                </a:tc>
              </a:tr>
              <a:tr h="140852">
                <a:tc>
                  <a:txBody>
                    <a:bodyPr/>
                    <a:lstStyle/>
                    <a:p>
                      <a:pPr algn="l" fontAlgn="t"/>
                      <a:r>
                        <a:rPr lang="en-US" sz="800" u="none" strike="noStrike">
                          <a:effectLst/>
                        </a:rPr>
                        <a:t>INC1747182</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Mobile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ASPAC-India-Bangalore</a:t>
                      </a:r>
                      <a:endParaRPr lang="en-US" sz="800" b="0" i="0" u="none" strike="noStrike">
                        <a:effectLst/>
                        <a:latin typeface="Arial"/>
                      </a:endParaRPr>
                    </a:p>
                  </a:txBody>
                  <a:tcPr marL="7678" marR="7678" marT="7678" marB="0"/>
                </a:tc>
                <a:tc>
                  <a:txBody>
                    <a:bodyPr/>
                    <a:lstStyle/>
                    <a:p>
                      <a:pPr algn="l" fontAlgn="ctr"/>
                      <a:r>
                        <a:rPr lang="en-US" sz="800" u="none" strike="noStrike">
                          <a:effectLst/>
                        </a:rPr>
                        <a:t>30 days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a:effectLst/>
                        </a:rPr>
                        <a:t>INC1754593</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5 - Request for Service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ASPAC-India-Bangalore</a:t>
                      </a:r>
                      <a:endParaRPr lang="en-US" sz="800" b="0" i="0" u="none" strike="noStrike">
                        <a:effectLst/>
                        <a:latin typeface="Arial"/>
                      </a:endParaRPr>
                    </a:p>
                  </a:txBody>
                  <a:tcPr marL="7678" marR="7678" marT="7678" marB="0"/>
                </a:tc>
                <a:tc>
                  <a:txBody>
                    <a:bodyPr/>
                    <a:lstStyle/>
                    <a:p>
                      <a:pPr algn="l" fontAlgn="ctr"/>
                      <a:r>
                        <a:rPr lang="en-US" sz="800" u="none" strike="noStrike">
                          <a:effectLst/>
                        </a:rPr>
                        <a:t>28 days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a:effectLst/>
                        </a:rPr>
                        <a:t>INC1766606</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Mobile Sync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ASPAC-India-Bangalore</a:t>
                      </a:r>
                      <a:endParaRPr lang="en-US" sz="800" b="0" i="0" u="none" strike="noStrike">
                        <a:effectLst/>
                        <a:latin typeface="Arial"/>
                      </a:endParaRPr>
                    </a:p>
                  </a:txBody>
                  <a:tcPr marL="7678" marR="7678" marT="7678" marB="0"/>
                </a:tc>
                <a:tc>
                  <a:txBody>
                    <a:bodyPr/>
                    <a:lstStyle/>
                    <a:p>
                      <a:pPr algn="l" fontAlgn="ctr"/>
                      <a:r>
                        <a:rPr lang="en-US" sz="800" u="none" strike="noStrike">
                          <a:effectLst/>
                        </a:rPr>
                        <a:t>21 days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a:effectLst/>
                        </a:rPr>
                        <a:t>INC1777886</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EMEA-Israel-Haifa</a:t>
                      </a:r>
                      <a:endParaRPr lang="en-US" sz="800" b="0" i="0" u="none" strike="noStrike">
                        <a:effectLst/>
                        <a:latin typeface="Arial"/>
                      </a:endParaRPr>
                    </a:p>
                  </a:txBody>
                  <a:tcPr marL="7678" marR="7678" marT="7678" marB="0"/>
                </a:tc>
                <a:tc>
                  <a:txBody>
                    <a:bodyPr/>
                    <a:lstStyle/>
                    <a:p>
                      <a:pPr algn="l" fontAlgn="ctr"/>
                      <a:r>
                        <a:rPr lang="en-US" sz="800" u="none" strike="noStrike">
                          <a:effectLst/>
                        </a:rPr>
                        <a:t>17 days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a:effectLst/>
                        </a:rPr>
                        <a:t>INC1779626</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16 days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a:effectLst/>
                        </a:rPr>
                        <a:t>INC1793968</a:t>
                      </a:r>
                      <a:endParaRPr lang="en-US" sz="800" b="0" i="0" u="none" strike="noStrike">
                        <a:effectLst/>
                        <a:latin typeface="Arial"/>
                      </a:endParaRPr>
                    </a:p>
                  </a:txBody>
                  <a:tcPr marL="7678" marR="7678" marT="7678" marB="0"/>
                </a:tc>
                <a:tc>
                  <a:txBody>
                    <a:bodyPr/>
                    <a:lstStyle/>
                    <a:p>
                      <a:pPr algn="l" fontAlgn="t"/>
                      <a:r>
                        <a:rPr lang="en-US" sz="800" u="none" strike="noStrike">
                          <a:effectLst/>
                        </a:rPr>
                        <a:t>Click</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5 - Request for Service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11 days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dirty="0">
                          <a:effectLst/>
                        </a:rPr>
                        <a:t>INC1477114</a:t>
                      </a:r>
                      <a:endParaRPr lang="en-US" sz="800" b="0" i="0" u="none" strike="noStrike" dirty="0">
                        <a:effectLst/>
                        <a:latin typeface="Arial"/>
                      </a:endParaRPr>
                    </a:p>
                  </a:txBody>
                  <a:tcPr marL="7678" marR="7678" marT="7678" marB="0"/>
                </a:tc>
                <a:tc>
                  <a:txBody>
                    <a:bodyPr/>
                    <a:lstStyle/>
                    <a:p>
                      <a:pPr algn="l" fontAlgn="t"/>
                      <a:r>
                        <a:rPr lang="en-US" sz="800" u="none" strike="noStrike">
                          <a:effectLst/>
                        </a:rPr>
                        <a:t>SDT Booking</a:t>
                      </a:r>
                      <a:endParaRPr lang="en-US" sz="800" b="0" i="0" u="none" strike="noStrike">
                        <a:effectLst/>
                        <a:latin typeface="Arial"/>
                      </a:endParaRPr>
                    </a:p>
                  </a:txBody>
                  <a:tcPr marL="7678" marR="7678" marT="7678" marB="0"/>
                </a:tc>
                <a:tc>
                  <a:txBody>
                    <a:bodyPr/>
                    <a:lstStyle/>
                    <a:p>
                      <a:pPr algn="l" fontAlgn="t"/>
                      <a:r>
                        <a:rPr lang="en-US" sz="800" u="none" strike="noStrike">
                          <a:effectLst/>
                        </a:rPr>
                        <a:t>Mobile Sync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User Info</a:t>
                      </a:r>
                      <a:endParaRPr lang="en-US" sz="800" b="0" i="0" u="none" strike="noStrike">
                        <a:effectLst/>
                        <a:latin typeface="Arial"/>
                      </a:endParaRPr>
                    </a:p>
                  </a:txBody>
                  <a:tcPr marL="7678" marR="7678" marT="7678" marB="0"/>
                </a:tc>
                <a:tc>
                  <a:txBody>
                    <a:bodyPr/>
                    <a:lstStyle/>
                    <a:p>
                      <a:pPr algn="l" fontAlgn="t"/>
                      <a:r>
                        <a:rPr lang="en-US" sz="800" u="none" strike="noStrike">
                          <a:effectLst/>
                        </a:rPr>
                        <a:t>ASPAC-South Korea-Seoul</a:t>
                      </a:r>
                      <a:endParaRPr lang="en-US" sz="800" b="0" i="0" u="none" strike="noStrike">
                        <a:effectLst/>
                        <a:latin typeface="Arial"/>
                      </a:endParaRPr>
                    </a:p>
                  </a:txBody>
                  <a:tcPr marL="7678" marR="7678" marT="7678" marB="0"/>
                </a:tc>
                <a:tc>
                  <a:txBody>
                    <a:bodyPr/>
                    <a:lstStyle/>
                    <a:p>
                      <a:pPr algn="l" fontAlgn="ctr"/>
                      <a:r>
                        <a:rPr lang="en-US" sz="800" u="none" strike="noStrike" dirty="0">
                          <a:effectLst/>
                        </a:rPr>
                        <a:t>1 months ago</a:t>
                      </a:r>
                      <a:endParaRPr lang="en-US" sz="800" b="0" i="0" u="none" strike="noStrike" dirty="0">
                        <a:effectLst/>
                        <a:latin typeface="Arial"/>
                      </a:endParaRPr>
                    </a:p>
                  </a:txBody>
                  <a:tcPr marL="7678" marR="7678" marT="7678" marB="0" anchor="ctr"/>
                </a:tc>
              </a:tr>
              <a:tr h="140852">
                <a:tc>
                  <a:txBody>
                    <a:bodyPr/>
                    <a:lstStyle/>
                    <a:p>
                      <a:pPr algn="l" fontAlgn="t"/>
                      <a:r>
                        <a:rPr lang="en-US" sz="800" u="none" strike="noStrike">
                          <a:effectLst/>
                        </a:rPr>
                        <a:t>INC1480772</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Mobile</a:t>
                      </a:r>
                      <a:endParaRPr lang="en-US" sz="800" b="0" i="0" u="none" strike="noStrike">
                        <a:effectLst/>
                        <a:latin typeface="Arial"/>
                      </a:endParaRPr>
                    </a:p>
                  </a:txBody>
                  <a:tcPr marL="7678" marR="7678" marT="7678" marB="0"/>
                </a:tc>
                <a:tc>
                  <a:txBody>
                    <a:bodyPr/>
                    <a:lstStyle/>
                    <a:p>
                      <a:pPr algn="l" fontAlgn="t"/>
                      <a:r>
                        <a:rPr lang="en-US" sz="800" u="none" strike="noStrike">
                          <a:effectLst/>
                        </a:rPr>
                        <a:t>Mobile sync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User Info</a:t>
                      </a:r>
                      <a:endParaRPr lang="en-US" sz="800" b="0" i="0" u="none" strike="noStrike">
                        <a:effectLst/>
                        <a:latin typeface="Arial"/>
                      </a:endParaRPr>
                    </a:p>
                  </a:txBody>
                  <a:tcPr marL="7678" marR="7678" marT="7678" marB="0"/>
                </a:tc>
                <a:tc>
                  <a:txBody>
                    <a:bodyPr/>
                    <a:lstStyle/>
                    <a:p>
                      <a:pPr algn="l" fontAlgn="t"/>
                      <a:r>
                        <a:rPr lang="en-US" sz="800" u="none" strike="noStrike">
                          <a:effectLst/>
                        </a:rPr>
                        <a:t>ASPAC-South Korea-Seoul</a:t>
                      </a:r>
                      <a:endParaRPr lang="en-US" sz="800" b="0" i="0" u="none" strike="noStrike">
                        <a:effectLst/>
                        <a:latin typeface="Arial"/>
                      </a:endParaRPr>
                    </a:p>
                  </a:txBody>
                  <a:tcPr marL="7678" marR="7678" marT="7678" marB="0"/>
                </a:tc>
                <a:tc>
                  <a:txBody>
                    <a:bodyPr/>
                    <a:lstStyle/>
                    <a:p>
                      <a:pPr algn="l" fontAlgn="ctr"/>
                      <a:r>
                        <a:rPr lang="en-US" sz="800" u="none" strike="noStrike">
                          <a:effectLst/>
                        </a:rPr>
                        <a:t>1 months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dirty="0">
                          <a:effectLst/>
                        </a:rPr>
                        <a:t>INC1816304</a:t>
                      </a:r>
                      <a:endParaRPr lang="en-US" sz="800" b="0" i="0" u="none" strike="noStrike" dirty="0">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SDT Booking issue</a:t>
                      </a:r>
                      <a:endParaRPr lang="en-US" sz="800" b="0" i="0" u="none" strike="noStrike">
                        <a:effectLst/>
                        <a:latin typeface="Arial"/>
                      </a:endParaRPr>
                    </a:p>
                  </a:txBody>
                  <a:tcPr marL="7678" marR="7678" marT="7678" marB="0"/>
                </a:tc>
                <a:tc>
                  <a:txBody>
                    <a:bodyPr/>
                    <a:lstStyle/>
                    <a:p>
                      <a:pPr algn="l" fontAlgn="t"/>
                      <a:r>
                        <a:rPr lang="en-US" sz="800" u="none" strike="noStrike" dirty="0">
                          <a:effectLst/>
                        </a:rPr>
                        <a:t>5 - Request for Service</a:t>
                      </a:r>
                      <a:endParaRPr lang="en-US" sz="800" b="0" i="0" u="none" strike="noStrike" dirty="0">
                        <a:effectLst/>
                        <a:latin typeface="Arial"/>
                      </a:endParaRPr>
                    </a:p>
                  </a:txBody>
                  <a:tcPr marL="7678" marR="7678" marT="7678" marB="0"/>
                </a:tc>
                <a:tc>
                  <a:txBody>
                    <a:bodyPr/>
                    <a:lstStyle/>
                    <a:p>
                      <a:pPr algn="l" fontAlgn="t"/>
                      <a:r>
                        <a:rPr lang="en-US" sz="800" u="none" strike="noStrike" dirty="0">
                          <a:effectLst/>
                        </a:rPr>
                        <a:t>Awaiting 3rd Party</a:t>
                      </a:r>
                      <a:endParaRPr lang="en-US" sz="800" b="0" i="0" u="none" strike="noStrike" dirty="0">
                        <a:effectLst/>
                        <a:latin typeface="Arial"/>
                      </a:endParaRPr>
                    </a:p>
                  </a:txBody>
                  <a:tcPr marL="7678" marR="7678" marT="7678" marB="0"/>
                </a:tc>
                <a:tc>
                  <a:txBody>
                    <a:bodyPr/>
                    <a:lstStyle/>
                    <a:p>
                      <a:pPr algn="l" fontAlgn="t"/>
                      <a:r>
                        <a:rPr lang="en-US" sz="800" u="none" strike="noStrike" dirty="0">
                          <a:effectLst/>
                        </a:rPr>
                        <a:t>EMEA-Israel-Haifa</a:t>
                      </a:r>
                      <a:endParaRPr lang="en-US" sz="800" b="0" i="0" u="none" strike="noStrike" dirty="0">
                        <a:effectLst/>
                        <a:latin typeface="Arial"/>
                      </a:endParaRPr>
                    </a:p>
                  </a:txBody>
                  <a:tcPr marL="7678" marR="7678" marT="7678" marB="0"/>
                </a:tc>
                <a:tc>
                  <a:txBody>
                    <a:bodyPr/>
                    <a:lstStyle/>
                    <a:p>
                      <a:pPr algn="l" fontAlgn="ctr"/>
                      <a:r>
                        <a:rPr lang="en-US" sz="800" u="none" strike="noStrike" dirty="0">
                          <a:effectLst/>
                        </a:rPr>
                        <a:t>13 days ago</a:t>
                      </a:r>
                      <a:endParaRPr lang="en-US" sz="800" b="0" i="0" u="none" strike="noStrike" dirty="0">
                        <a:effectLst/>
                        <a:latin typeface="Arial"/>
                      </a:endParaRPr>
                    </a:p>
                  </a:txBody>
                  <a:tcPr marL="7678" marR="7678" marT="7678" marB="0" anchor="ctr"/>
                </a:tc>
              </a:tr>
              <a:tr h="140852">
                <a:tc>
                  <a:txBody>
                    <a:bodyPr/>
                    <a:lstStyle/>
                    <a:p>
                      <a:pPr algn="l" fontAlgn="t"/>
                      <a:r>
                        <a:rPr lang="en-US" sz="800" u="none" strike="noStrike">
                          <a:effectLst/>
                        </a:rPr>
                        <a:t>INC1825858</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SDT Booking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dirty="0">
                          <a:effectLst/>
                        </a:rPr>
                        <a:t>Awaiting </a:t>
                      </a:r>
                      <a:r>
                        <a:rPr lang="en-US" sz="800" u="none" strike="noStrike" dirty="0" smtClean="0">
                          <a:effectLst/>
                        </a:rPr>
                        <a:t>3rd Party</a:t>
                      </a:r>
                      <a:endParaRPr lang="en-US" sz="800" b="0" i="0" u="none" strike="noStrike" dirty="0">
                        <a:effectLst/>
                        <a:latin typeface="Arial"/>
                      </a:endParaRPr>
                    </a:p>
                  </a:txBody>
                  <a:tcPr marL="7678" marR="7678" marT="7678" marB="0"/>
                </a:tc>
                <a:tc>
                  <a:txBody>
                    <a:bodyPr/>
                    <a:lstStyle/>
                    <a:p>
                      <a:pPr algn="l" fontAlgn="t"/>
                      <a:r>
                        <a:rPr lang="en-US" sz="800" u="none" strike="noStrike">
                          <a:effectLst/>
                        </a:rPr>
                        <a:t>ASPAC-South Korea-Seoul</a:t>
                      </a:r>
                      <a:endParaRPr lang="en-US" sz="800" b="0" i="0" u="none" strike="noStrike">
                        <a:effectLst/>
                        <a:latin typeface="Arial"/>
                      </a:endParaRPr>
                    </a:p>
                  </a:txBody>
                  <a:tcPr marL="7678" marR="7678" marT="7678" marB="0"/>
                </a:tc>
                <a:tc>
                  <a:txBody>
                    <a:bodyPr/>
                    <a:lstStyle/>
                    <a:p>
                      <a:pPr algn="l" fontAlgn="ctr"/>
                      <a:r>
                        <a:rPr lang="en-US" sz="800" u="none" strike="noStrike">
                          <a:effectLst/>
                        </a:rPr>
                        <a:t>8 days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a:effectLst/>
                        </a:rPr>
                        <a:t>INC1825781</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ASPAC-South Korea-Seoul</a:t>
                      </a:r>
                      <a:endParaRPr lang="en-US" sz="800" b="0" i="0" u="none" strike="noStrike">
                        <a:effectLst/>
                        <a:latin typeface="Arial"/>
                      </a:endParaRPr>
                    </a:p>
                  </a:txBody>
                  <a:tcPr marL="7678" marR="7678" marT="7678" marB="0"/>
                </a:tc>
                <a:tc>
                  <a:txBody>
                    <a:bodyPr/>
                    <a:lstStyle/>
                    <a:p>
                      <a:pPr algn="l" fontAlgn="ctr"/>
                      <a:r>
                        <a:rPr lang="en-US" sz="800" u="none" strike="noStrike">
                          <a:effectLst/>
                        </a:rPr>
                        <a:t>8 days ago</a:t>
                      </a:r>
                      <a:endParaRPr lang="en-US" sz="800" b="0" i="0" u="none" strike="noStrike">
                        <a:effectLst/>
                        <a:latin typeface="Arial"/>
                      </a:endParaRPr>
                    </a:p>
                  </a:txBody>
                  <a:tcPr marL="7678" marR="7678" marT="7678" marB="0" anchor="ctr"/>
                </a:tc>
              </a:tr>
              <a:tr h="149138">
                <a:tc>
                  <a:txBody>
                    <a:bodyPr/>
                    <a:lstStyle/>
                    <a:p>
                      <a:pPr algn="l" fontAlgn="t"/>
                      <a:r>
                        <a:rPr lang="en-US" sz="800" u="none" strike="noStrike">
                          <a:effectLst/>
                        </a:rPr>
                        <a:t>INC1831431</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dirty="0">
                          <a:effectLst/>
                        </a:rPr>
                        <a:t>Click Issue</a:t>
                      </a:r>
                      <a:endParaRPr lang="en-US" sz="800" b="0" i="0" u="none" strike="noStrike" dirty="0">
                        <a:effectLst/>
                        <a:latin typeface="Arial"/>
                      </a:endParaRPr>
                    </a:p>
                  </a:txBody>
                  <a:tcPr marL="7678" marR="7678" marT="7678" marB="0"/>
                </a:tc>
                <a:tc>
                  <a:txBody>
                    <a:bodyPr/>
                    <a:lstStyle/>
                    <a:p>
                      <a:pPr algn="l" fontAlgn="t"/>
                      <a:r>
                        <a:rPr lang="en-US" sz="800" u="none" strike="noStrike">
                          <a:effectLst/>
                        </a:rPr>
                        <a:t>1 - Critical</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6 days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a:effectLst/>
                        </a:rPr>
                        <a:t>INC1831436</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1 - Critical</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6 days ago</a:t>
                      </a:r>
                      <a:endParaRPr lang="en-US" sz="800" b="0" i="0" u="none" strike="noStrike">
                        <a:effectLst/>
                        <a:latin typeface="Arial"/>
                      </a:endParaRPr>
                    </a:p>
                  </a:txBody>
                  <a:tcPr marL="7678" marR="7678" marT="7678" marB="0" anchor="ctr"/>
                </a:tc>
              </a:tr>
              <a:tr h="140852">
                <a:tc>
                  <a:txBody>
                    <a:bodyPr/>
                    <a:lstStyle/>
                    <a:p>
                      <a:pPr algn="l" fontAlgn="t"/>
                      <a:r>
                        <a:rPr lang="en-US" sz="800" u="none" strike="noStrike">
                          <a:effectLst/>
                        </a:rPr>
                        <a:t>INC1840513</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2 - High</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dirty="0" smtClean="0">
                          <a:effectLst/>
                        </a:rPr>
                        <a:t>Today</a:t>
                      </a:r>
                    </a:p>
                    <a:p>
                      <a:pPr algn="l" fontAlgn="ctr"/>
                      <a:endParaRPr lang="en-US" sz="800" b="0" i="0" u="none" strike="noStrike" dirty="0">
                        <a:effectLst/>
                        <a:latin typeface="Arial"/>
                      </a:endParaRPr>
                    </a:p>
                  </a:txBody>
                  <a:tcPr marL="7678" marR="7678" marT="7678" marB="0" anchor="ctr"/>
                </a:tc>
              </a:tr>
              <a:tr h="149138">
                <a:tc gridSpan="7">
                  <a:txBody>
                    <a:bodyPr/>
                    <a:lstStyle/>
                    <a:p>
                      <a:pPr algn="ctr" rtl="0" fontAlgn="b"/>
                      <a:r>
                        <a:rPr lang="en-US" sz="800" b="1" u="none" strike="noStrike" dirty="0">
                          <a:solidFill>
                            <a:schemeClr val="bg1"/>
                          </a:solidFill>
                          <a:effectLst/>
                        </a:rPr>
                        <a:t>Problem Management</a:t>
                      </a:r>
                      <a:endParaRPr lang="en-US" sz="800" b="1" i="0" u="none" strike="noStrike" dirty="0">
                        <a:solidFill>
                          <a:schemeClr val="bg1"/>
                        </a:solidFill>
                        <a:effectLst/>
                        <a:latin typeface="Arial"/>
                      </a:endParaRPr>
                    </a:p>
                  </a:txBody>
                  <a:tcPr marL="7678" marR="7678" marT="7678" marB="0" anchor="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0852">
                <a:tc>
                  <a:txBody>
                    <a:bodyPr/>
                    <a:lstStyle/>
                    <a:p>
                      <a:pPr algn="ctr" rtl="0" fontAlgn="ctr"/>
                      <a:r>
                        <a:rPr lang="en-US" sz="800" b="1" u="none" strike="noStrike" dirty="0">
                          <a:solidFill>
                            <a:schemeClr val="bg1"/>
                          </a:solidFill>
                          <a:effectLst/>
                        </a:rPr>
                        <a:t>Problem #</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ctr" rtl="0" fontAlgn="ctr"/>
                      <a:r>
                        <a:rPr lang="en-US" sz="800" b="1" u="none" strike="noStrike" dirty="0">
                          <a:solidFill>
                            <a:schemeClr val="bg1"/>
                          </a:solidFill>
                          <a:effectLst/>
                        </a:rPr>
                        <a:t>Module</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ctr" rtl="0" fontAlgn="ctr"/>
                      <a:r>
                        <a:rPr lang="en-US" sz="800" b="1" u="none" strike="noStrike" dirty="0">
                          <a:solidFill>
                            <a:schemeClr val="bg1"/>
                          </a:solidFill>
                          <a:effectLst/>
                        </a:rPr>
                        <a:t>Keyword</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l" rtl="0" fontAlgn="ctr"/>
                      <a:r>
                        <a:rPr lang="en-US" sz="800" b="1" u="none" strike="noStrike" dirty="0">
                          <a:solidFill>
                            <a:schemeClr val="bg1"/>
                          </a:solidFill>
                          <a:effectLst/>
                        </a:rPr>
                        <a:t>Status</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l" rtl="0" fontAlgn="ctr"/>
                      <a:r>
                        <a:rPr lang="en-US" sz="800" b="1" u="none" strike="noStrike" dirty="0">
                          <a:solidFill>
                            <a:schemeClr val="bg1"/>
                          </a:solidFill>
                          <a:effectLst/>
                        </a:rPr>
                        <a:t> </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l" rtl="0" fontAlgn="ctr"/>
                      <a:r>
                        <a:rPr lang="en-US" sz="800" b="1" u="none" strike="noStrike" dirty="0">
                          <a:solidFill>
                            <a:schemeClr val="bg1"/>
                          </a:solidFill>
                          <a:effectLst/>
                        </a:rPr>
                        <a:t> </a:t>
                      </a:r>
                      <a:endParaRPr lang="en-US" sz="800" b="1" i="0" u="none" strike="noStrike" dirty="0">
                        <a:solidFill>
                          <a:schemeClr val="bg1"/>
                        </a:solidFill>
                        <a:effectLst/>
                        <a:latin typeface="Arial"/>
                      </a:endParaRPr>
                    </a:p>
                  </a:txBody>
                  <a:tcPr marL="7678" marR="7678" marT="7678" marB="0" anchor="ctr">
                    <a:solidFill>
                      <a:schemeClr val="bg2"/>
                    </a:solidFill>
                  </a:tcPr>
                </a:tc>
                <a:tc>
                  <a:txBody>
                    <a:bodyPr/>
                    <a:lstStyle/>
                    <a:p>
                      <a:pPr algn="l" rtl="0" fontAlgn="ctr"/>
                      <a:r>
                        <a:rPr lang="en-US" sz="800" b="1" u="none" strike="noStrike" dirty="0">
                          <a:solidFill>
                            <a:schemeClr val="bg1"/>
                          </a:solidFill>
                          <a:effectLst/>
                        </a:rPr>
                        <a:t>Incident #</a:t>
                      </a:r>
                      <a:endParaRPr lang="en-US" sz="800" b="1" i="0" u="none" strike="noStrike" dirty="0">
                        <a:solidFill>
                          <a:schemeClr val="bg1"/>
                        </a:solidFill>
                        <a:effectLst/>
                        <a:latin typeface="Arial"/>
                      </a:endParaRPr>
                    </a:p>
                  </a:txBody>
                  <a:tcPr marL="7678" marR="7678" marT="7678" marB="0" anchor="ctr">
                    <a:solidFill>
                      <a:schemeClr val="bg2"/>
                    </a:solidFill>
                  </a:tcPr>
                </a:tc>
              </a:tr>
              <a:tr h="273419">
                <a:tc>
                  <a:txBody>
                    <a:bodyPr/>
                    <a:lstStyle/>
                    <a:p>
                      <a:pPr algn="ctr" rtl="0" fontAlgn="ctr"/>
                      <a:r>
                        <a:rPr lang="en-US" sz="800" u="none" strike="noStrike">
                          <a:effectLst/>
                        </a:rPr>
                        <a:t>PRB0045855</a:t>
                      </a:r>
                      <a:endParaRPr lang="en-US" sz="800" b="0" i="0" u="none" strike="noStrike">
                        <a:solidFill>
                          <a:srgbClr val="00264A"/>
                        </a:solidFill>
                        <a:effectLst/>
                        <a:latin typeface="Arial"/>
                      </a:endParaRPr>
                    </a:p>
                  </a:txBody>
                  <a:tcPr marL="7678" marR="7678" marT="7678" marB="0" anchor="ctr"/>
                </a:tc>
                <a:tc>
                  <a:txBody>
                    <a:bodyPr/>
                    <a:lstStyle/>
                    <a:p>
                      <a:pPr algn="ctr" rtl="0" fontAlgn="ctr"/>
                      <a:r>
                        <a:rPr lang="en-US" sz="800" u="none" strike="noStrike">
                          <a:effectLst/>
                        </a:rPr>
                        <a:t>SDT Booking</a:t>
                      </a:r>
                      <a:endParaRPr lang="en-US" sz="800" b="0" i="0" u="none" strike="noStrike">
                        <a:solidFill>
                          <a:srgbClr val="00264A"/>
                        </a:solidFill>
                        <a:effectLst/>
                        <a:latin typeface="Arial"/>
                      </a:endParaRPr>
                    </a:p>
                  </a:txBody>
                  <a:tcPr marL="7678" marR="7678" marT="7678" marB="0" anchor="ctr"/>
                </a:tc>
                <a:tc>
                  <a:txBody>
                    <a:bodyPr/>
                    <a:lstStyle/>
                    <a:p>
                      <a:pPr algn="ctr" rtl="0" fontAlgn="ctr"/>
                      <a:r>
                        <a:rPr lang="en-US" sz="800" u="none" strike="noStrike">
                          <a:effectLst/>
                        </a:rPr>
                        <a:t>Google API</a:t>
                      </a:r>
                      <a:endParaRPr lang="en-US" sz="800" b="0" i="0" u="none" strike="noStrike">
                        <a:solidFill>
                          <a:srgbClr val="00264A"/>
                        </a:solidFill>
                        <a:effectLst/>
                        <a:latin typeface="Arial"/>
                      </a:endParaRPr>
                    </a:p>
                  </a:txBody>
                  <a:tcPr marL="7678" marR="7678" marT="7678" marB="0" anchor="ctr"/>
                </a:tc>
                <a:tc gridSpan="3">
                  <a:txBody>
                    <a:bodyPr/>
                    <a:lstStyle/>
                    <a:p>
                      <a:pPr algn="l" rtl="0" fontAlgn="ctr"/>
                      <a:r>
                        <a:rPr lang="en-US" sz="800" u="none" strike="noStrike" dirty="0">
                          <a:effectLst/>
                        </a:rPr>
                        <a:t>Closed</a:t>
                      </a:r>
                      <a:endParaRPr lang="en-US" sz="800" b="0" i="0" u="none" strike="noStrike" dirty="0">
                        <a:solidFill>
                          <a:srgbClr val="00264A"/>
                        </a:solidFill>
                        <a:effectLst/>
                        <a:latin typeface="Arial"/>
                      </a:endParaRPr>
                    </a:p>
                  </a:txBody>
                  <a:tcPr marL="7678" marR="7678" marT="7678" marB="0" anchor="ctr"/>
                </a:tc>
                <a:tc hMerge="1">
                  <a:txBody>
                    <a:bodyPr/>
                    <a:lstStyle/>
                    <a:p>
                      <a:endParaRPr lang="en-US"/>
                    </a:p>
                  </a:txBody>
                  <a:tcPr/>
                </a:tc>
                <a:tc hMerge="1">
                  <a:txBody>
                    <a:bodyPr/>
                    <a:lstStyle/>
                    <a:p>
                      <a:endParaRPr lang="en-US"/>
                    </a:p>
                  </a:txBody>
                  <a:tcPr/>
                </a:tc>
                <a:tc>
                  <a:txBody>
                    <a:bodyPr/>
                    <a:lstStyle/>
                    <a:p>
                      <a:pPr algn="l" rtl="0" fontAlgn="ctr"/>
                      <a:r>
                        <a:rPr lang="en-US" sz="800" u="none" strike="noStrike" dirty="0">
                          <a:effectLst/>
                        </a:rPr>
                        <a:t>INC1371682, INC1389372, INC1357120</a:t>
                      </a:r>
                      <a:endParaRPr lang="en-US" sz="800" b="0" i="0" u="none" strike="noStrike" dirty="0">
                        <a:solidFill>
                          <a:srgbClr val="00264A"/>
                        </a:solidFill>
                        <a:effectLst/>
                        <a:latin typeface="Arial"/>
                      </a:endParaRPr>
                    </a:p>
                  </a:txBody>
                  <a:tcPr marL="7678" marR="7678" marT="7678" marB="0" anchor="ctr"/>
                </a:tc>
              </a:tr>
              <a:tr h="149138">
                <a:tc>
                  <a:txBody>
                    <a:bodyPr/>
                    <a:lstStyle/>
                    <a:p>
                      <a:pPr algn="ctr" rtl="0" fontAlgn="ctr"/>
                      <a:r>
                        <a:rPr lang="en-US" sz="800" u="none" strike="noStrike">
                          <a:effectLst/>
                        </a:rPr>
                        <a:t>PRB0045475</a:t>
                      </a:r>
                      <a:endParaRPr lang="en-US" sz="800" b="0" i="0" u="none" strike="noStrike">
                        <a:solidFill>
                          <a:srgbClr val="00264A"/>
                        </a:solidFill>
                        <a:effectLst/>
                        <a:latin typeface="Arial"/>
                      </a:endParaRPr>
                    </a:p>
                  </a:txBody>
                  <a:tcPr marL="7678" marR="7678" marT="7678" marB="0" anchor="ctr"/>
                </a:tc>
                <a:tc>
                  <a:txBody>
                    <a:bodyPr/>
                    <a:lstStyle/>
                    <a:p>
                      <a:pPr algn="ctr" rtl="0" fontAlgn="ctr"/>
                      <a:r>
                        <a:rPr lang="en-US" sz="800" u="none" strike="noStrike">
                          <a:effectLst/>
                        </a:rPr>
                        <a:t>SDT Booking</a:t>
                      </a:r>
                      <a:endParaRPr lang="en-US" sz="800" b="0" i="0" u="none" strike="noStrike">
                        <a:solidFill>
                          <a:srgbClr val="00264A"/>
                        </a:solidFill>
                        <a:effectLst/>
                        <a:latin typeface="Arial"/>
                      </a:endParaRPr>
                    </a:p>
                  </a:txBody>
                  <a:tcPr marL="7678" marR="7678" marT="7678" marB="0" anchor="ctr"/>
                </a:tc>
                <a:tc>
                  <a:txBody>
                    <a:bodyPr/>
                    <a:lstStyle/>
                    <a:p>
                      <a:pPr algn="ctr" rtl="0" fontAlgn="ctr"/>
                      <a:r>
                        <a:rPr lang="en-US" sz="800" u="none" strike="noStrike">
                          <a:effectLst/>
                        </a:rPr>
                        <a:t>Performance - Connectivity</a:t>
                      </a:r>
                      <a:endParaRPr lang="en-US" sz="800" b="0" i="0" u="none" strike="noStrike">
                        <a:solidFill>
                          <a:srgbClr val="00264A"/>
                        </a:solidFill>
                        <a:effectLst/>
                        <a:latin typeface="Arial"/>
                      </a:endParaRPr>
                    </a:p>
                  </a:txBody>
                  <a:tcPr marL="7678" marR="7678" marT="7678" marB="0" anchor="ctr"/>
                </a:tc>
                <a:tc gridSpan="3">
                  <a:txBody>
                    <a:bodyPr/>
                    <a:lstStyle/>
                    <a:p>
                      <a:pPr algn="l" rtl="0" fontAlgn="ctr"/>
                      <a:r>
                        <a:rPr lang="en-US" sz="800" u="none" strike="noStrike">
                          <a:effectLst/>
                        </a:rPr>
                        <a:t>Known Error / Pending CA</a:t>
                      </a:r>
                      <a:endParaRPr lang="en-US" sz="800" b="0" i="0" u="none" strike="noStrike">
                        <a:solidFill>
                          <a:srgbClr val="000000"/>
                        </a:solidFill>
                        <a:effectLst/>
                        <a:latin typeface="GE inspira pitch"/>
                      </a:endParaRPr>
                    </a:p>
                  </a:txBody>
                  <a:tcPr marL="7678" marR="7678" marT="7678" marB="0" anchor="ctr"/>
                </a:tc>
                <a:tc hMerge="1">
                  <a:txBody>
                    <a:bodyPr/>
                    <a:lstStyle/>
                    <a:p>
                      <a:endParaRPr lang="en-US"/>
                    </a:p>
                  </a:txBody>
                  <a:tcPr/>
                </a:tc>
                <a:tc hMerge="1">
                  <a:txBody>
                    <a:bodyPr/>
                    <a:lstStyle/>
                    <a:p>
                      <a:endParaRPr lang="en-US"/>
                    </a:p>
                  </a:txBody>
                  <a:tcPr/>
                </a:tc>
                <a:tc>
                  <a:txBody>
                    <a:bodyPr/>
                    <a:lstStyle/>
                    <a:p>
                      <a:pPr algn="l" fontAlgn="ctr"/>
                      <a:r>
                        <a:rPr lang="en-US" sz="800" u="none" strike="noStrike" dirty="0">
                          <a:effectLst/>
                        </a:rPr>
                        <a:t>INC1310582</a:t>
                      </a:r>
                      <a:endParaRPr lang="en-US" sz="800" b="0" i="0" u="none" strike="noStrike" dirty="0">
                        <a:effectLst/>
                        <a:latin typeface="Arial"/>
                      </a:endParaRPr>
                    </a:p>
                  </a:txBody>
                  <a:tcPr marL="7678" marR="7678" marT="7678" marB="0" anchor="ctr"/>
                </a:tc>
              </a:tr>
            </a:tbl>
          </a:graphicData>
        </a:graphic>
      </p:graphicFrame>
    </p:spTree>
    <p:extLst>
      <p:ext uri="{BB962C8B-B14F-4D97-AF65-F5344CB8AC3E}">
        <p14:creationId xmlns:p14="http://schemas.microsoft.com/office/powerpoint/2010/main" val="2317784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95357712"/>
              </p:ext>
            </p:extLst>
          </p:nvPr>
        </p:nvGraphicFramePr>
        <p:xfrm>
          <a:off x="292100" y="1397001"/>
          <a:ext cx="8639249" cy="4038971"/>
        </p:xfrm>
        <a:graphic>
          <a:graphicData uri="http://schemas.openxmlformats.org/drawingml/2006/table">
            <a:tbl>
              <a:tblPr firstRow="1" bandRow="1">
                <a:tableStyleId>{7DF18680-E054-41AD-8BC1-D1AEF772440D}</a:tableStyleId>
              </a:tblPr>
              <a:tblGrid>
                <a:gridCol w="2271366"/>
                <a:gridCol w="1186062"/>
                <a:gridCol w="1082424"/>
                <a:gridCol w="1001820"/>
                <a:gridCol w="800944"/>
                <a:gridCol w="1386936"/>
                <a:gridCol w="909697"/>
              </a:tblGrid>
              <a:tr h="670328">
                <a:tc>
                  <a:txBody>
                    <a:bodyPr/>
                    <a:lstStyle/>
                    <a:p>
                      <a:r>
                        <a:rPr lang="en-US" sz="1050" dirty="0" smtClean="0">
                          <a:latin typeface="Candara" panose="020E0502030303020204" pitchFamily="34" charset="0"/>
                        </a:rPr>
                        <a:t>Action item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Forum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Expected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Actual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 Comment</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Status</a:t>
                      </a:r>
                      <a:endParaRPr lang="en-US" sz="1050" dirty="0">
                        <a:latin typeface="Candara" panose="020E0502030303020204" pitchFamily="34" charset="0"/>
                      </a:endParaRPr>
                    </a:p>
                  </a:txBody>
                  <a:tcPr/>
                </a:tc>
              </a:tr>
              <a:tr h="658618">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Mobility Team or tiger team to be formed to resolve all CLICK mobile issues.</a:t>
                      </a:r>
                    </a:p>
                  </a:txBody>
                  <a:tcPr/>
                </a:tc>
                <a:tc>
                  <a:txBody>
                    <a:bodyPr/>
                    <a:lstStyle/>
                    <a:p>
                      <a:r>
                        <a:rPr lang="en-US" sz="1050" dirty="0" smtClean="0">
                          <a:latin typeface="Candara" panose="020E0502030303020204" pitchFamily="34" charset="0"/>
                        </a:rPr>
                        <a:t>Rohit/Gopi</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050" dirty="0" smtClean="0">
                        <a:latin typeface="Candara" panose="020E0502030303020204" pitchFamily="34" charset="0"/>
                      </a:endParaRPr>
                    </a:p>
                  </a:txBody>
                  <a:tcPr/>
                </a:tc>
                <a:tc>
                  <a:txBody>
                    <a:bodyPr/>
                    <a:lstStyle/>
                    <a:p>
                      <a:pPr lvl="0"/>
                      <a:r>
                        <a:rPr lang="en-US" sz="1050" kern="1200" dirty="0" smtClean="0">
                          <a:solidFill>
                            <a:srgbClr val="000000"/>
                          </a:solidFill>
                          <a:latin typeface="Candara" panose="020E0502030303020204" pitchFamily="34" charset="0"/>
                          <a:ea typeface="+mn-ea"/>
                          <a:cs typeface="+mn-cs"/>
                        </a:rPr>
                        <a:t>On monitoring the</a:t>
                      </a:r>
                      <a:r>
                        <a:rPr lang="en-US" sz="1050" kern="1200" baseline="0" dirty="0" smtClean="0">
                          <a:solidFill>
                            <a:srgbClr val="000000"/>
                          </a:solidFill>
                          <a:latin typeface="Candara" panose="020E0502030303020204" pitchFamily="34" charset="0"/>
                          <a:ea typeface="+mn-ea"/>
                          <a:cs typeface="+mn-cs"/>
                        </a:rPr>
                        <a:t> debug logs</a:t>
                      </a:r>
                      <a:r>
                        <a:rPr lang="en-US" sz="1050" kern="1200" baseline="0" dirty="0" smtClean="0">
                          <a:solidFill>
                            <a:srgbClr val="000000"/>
                          </a:solidFill>
                          <a:latin typeface="Candara" panose="020E0502030303020204" pitchFamily="34" charset="0"/>
                          <a:ea typeface="+mn-ea"/>
                          <a:cs typeface="+mn-cs"/>
                        </a:rPr>
                        <a:t>: No Issues reported </a:t>
                      </a:r>
                      <a:endParaRPr lang="en-US" sz="1050" kern="1200" dirty="0" smtClean="0">
                        <a:solidFill>
                          <a:srgbClr val="000000"/>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rgbClr val="000000"/>
                          </a:solidFill>
                          <a:latin typeface="Candara" panose="020E0502030303020204" pitchFamily="34" charset="0"/>
                          <a:ea typeface="+mn-ea"/>
                          <a:cs typeface="+mn-cs"/>
                        </a:rPr>
                        <a:t>In Progress</a:t>
                      </a:r>
                      <a:endParaRPr lang="en-US" sz="1050" kern="1200" dirty="0">
                        <a:solidFill>
                          <a:srgbClr val="000000"/>
                        </a:solidFill>
                        <a:latin typeface="Candara" panose="020E0502030303020204" pitchFamily="34" charset="0"/>
                        <a:ea typeface="+mn-ea"/>
                        <a:cs typeface="+mn-cs"/>
                      </a:endParaRPr>
                    </a:p>
                  </a:txBody>
                  <a:tcPr/>
                </a:tc>
              </a:tr>
              <a:tr h="1396111">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Performance issues: SDT Booking and Architecture Assessment.</a:t>
                      </a:r>
                    </a:p>
                  </a:txBody>
                  <a:tcPr/>
                </a:tc>
                <a:tc>
                  <a:txBody>
                    <a:bodyPr/>
                    <a:lstStyle/>
                    <a:p>
                      <a:r>
                        <a:rPr lang="en-US" sz="1050" dirty="0" smtClean="0">
                          <a:latin typeface="Candara" panose="020E0502030303020204" pitchFamily="34" charset="0"/>
                        </a:rPr>
                        <a:t>Hita/Andrey/Urmila/Chandra</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28-Feb-2017</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rgbClr val="000000"/>
                          </a:solidFill>
                          <a:latin typeface="Candara" panose="020E0502030303020204" pitchFamily="34" charset="0"/>
                          <a:ea typeface="+mn-ea"/>
                          <a:cs typeface="+mn-cs"/>
                        </a:rPr>
                        <a:t>Development of Logging tool has been enhanced which includes Code for logging IP addresses, Click request and Response.</a:t>
                      </a:r>
                    </a:p>
                    <a:p>
                      <a:pPr marL="0" marR="0" lvl="1" indent="0" algn="l" defTabSz="844029" rtl="0" eaLnBrk="1" fontAlgn="auto" latinLnBrk="0" hangingPunct="1">
                        <a:lnSpc>
                          <a:spcPct val="100000"/>
                        </a:lnSpc>
                        <a:spcBef>
                          <a:spcPts val="0"/>
                        </a:spcBef>
                        <a:spcAft>
                          <a:spcPts val="0"/>
                        </a:spcAft>
                        <a:buClrTx/>
                        <a:buSzTx/>
                        <a:buFontTx/>
                        <a:buNone/>
                        <a:tabLst/>
                        <a:defRPr/>
                      </a:pPr>
                      <a:endParaRPr lang="en-US" sz="1050" kern="1200" baseline="0" dirty="0" smtClean="0">
                        <a:solidFill>
                          <a:srgbClr val="000000"/>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In</a:t>
                      </a:r>
                      <a:r>
                        <a:rPr lang="en-US" sz="1050" baseline="0" dirty="0" smtClean="0">
                          <a:latin typeface="Candara" panose="020E0502030303020204" pitchFamily="34" charset="0"/>
                        </a:rPr>
                        <a:t> Progress</a:t>
                      </a:r>
                      <a:endParaRPr lang="en-US" sz="1050" dirty="0" smtClean="0">
                        <a:latin typeface="Candara" panose="020E0502030303020204" pitchFamily="34" charset="0"/>
                      </a:endParaRPr>
                    </a:p>
                    <a:p>
                      <a:endParaRPr lang="en-US" sz="1050" dirty="0">
                        <a:latin typeface="Candara" panose="020E0502030303020204" pitchFamily="34" charset="0"/>
                      </a:endParaRPr>
                    </a:p>
                  </a:txBody>
                  <a:tcPr/>
                </a:tc>
              </a:tr>
              <a:tr h="446885">
                <a:tc>
                  <a:txBody>
                    <a:bodyPr/>
                    <a:lstStyle/>
                    <a:p>
                      <a:r>
                        <a:rPr lang="en-US" sz="1050" kern="1200" baseline="0" dirty="0" smtClean="0">
                          <a:solidFill>
                            <a:schemeClr val="dk1"/>
                          </a:solidFill>
                          <a:effectLst/>
                          <a:latin typeface="Candara" panose="020E0502030303020204" pitchFamily="34" charset="0"/>
                          <a:ea typeface="+mn-ea"/>
                          <a:cs typeface="+mn-cs"/>
                        </a:rPr>
                        <a:t>Ownership on Tickets/Process adherence(Agile Mechanism)</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Suvarna/Sathyaraj</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Ongoing</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619628">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GEHC to check and confirm on L1 support - on call support</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Chandra/CG </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algn="l" defTabSz="844029" rtl="0" eaLnBrk="1" latinLnBrk="0" hangingPunct="1"/>
                      <a:r>
                        <a:rPr lang="en-US" sz="1050" kern="1200" dirty="0" smtClean="0">
                          <a:solidFill>
                            <a:srgbClr val="000000"/>
                          </a:solidFill>
                          <a:latin typeface="Candara" panose="020E0502030303020204" pitchFamily="34" charset="0"/>
                          <a:ea typeface="+mn-ea"/>
                          <a:cs typeface="+mn-cs"/>
                        </a:rPr>
                        <a:t>No services available in ServiceNow tool. Exploring other opportunities</a:t>
                      </a:r>
                      <a:endParaRPr lang="en-US" sz="1050" kern="1200" dirty="0">
                        <a:solidFill>
                          <a:srgbClr val="000000"/>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57183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107996"/>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000" dirty="0">
                <a:latin typeface="Candara" panose="020E0502030303020204" pitchFamily="34" charset="0"/>
              </a:rPr>
              <a:t>Need clarity on the responses received related to </a:t>
            </a:r>
            <a:r>
              <a:rPr lang="en-US" sz="1000" dirty="0">
                <a:latin typeface="Candara" panose="020E0502030303020204" pitchFamily="34" charset="0"/>
              </a:rPr>
              <a:t>timing / frequency of backup, patches and domain policies </a:t>
            </a:r>
            <a:r>
              <a:rPr lang="en-US" sz="1000" dirty="0" smtClean="0">
                <a:latin typeface="Candara" panose="020E0502030303020204" pitchFamily="34" charset="0"/>
              </a:rPr>
              <a:t>on server </a:t>
            </a:r>
            <a:r>
              <a:rPr lang="en-US" sz="1000" dirty="0">
                <a:latin typeface="Candara" panose="020E0502030303020204" pitchFamily="34" charset="0"/>
              </a:rPr>
              <a:t>infrastructure related queries - </a:t>
            </a:r>
            <a:r>
              <a:rPr lang="en-US" sz="1000" b="1" dirty="0" smtClean="0">
                <a:latin typeface="Candara" panose="020E0502030303020204" pitchFamily="34" charset="0"/>
              </a:rPr>
              <a:t>Chandra</a:t>
            </a:r>
            <a:endParaRPr lang="en-US" sz="1000" b="1"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a:t>
            </a:r>
            <a:r>
              <a:rPr lang="en-US" dirty="0" smtClean="0"/>
              <a:t>04/19/17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1723549"/>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1000" dirty="0" smtClean="0">
                <a:latin typeface="Candara" panose="020E0502030303020204" pitchFamily="34" charset="0"/>
              </a:rPr>
              <a:t>Issues in comprehending data flow due to unavailability of CLICK environment details  - </a:t>
            </a:r>
            <a:r>
              <a:rPr lang="en-US" sz="1000" b="1" dirty="0" smtClean="0">
                <a:latin typeface="Candara" panose="020E0502030303020204" pitchFamily="34" charset="0"/>
              </a:rPr>
              <a:t>Rohit</a:t>
            </a:r>
          </a:p>
          <a:p>
            <a:pPr marL="171450" lvl="0" indent="-171450">
              <a:buFont typeface="Wingdings" panose="05000000000000000000" pitchFamily="2" charset="2"/>
              <a:buChar char="Ø"/>
            </a:pPr>
            <a:r>
              <a:rPr lang="en-US" sz="1000" dirty="0" smtClean="0">
                <a:latin typeface="Candara" panose="020E0502030303020204" pitchFamily="34" charset="0"/>
              </a:rPr>
              <a:t>Unavailability of MT analyzer tool access will </a:t>
            </a:r>
            <a:r>
              <a:rPr lang="en-US" sz="1000" dirty="0" smtClean="0">
                <a:latin typeface="Candara" panose="020E0502030303020204" pitchFamily="34" charset="0"/>
              </a:rPr>
              <a:t>lead to </a:t>
            </a:r>
            <a:r>
              <a:rPr lang="en-US" sz="1000" dirty="0" smtClean="0">
                <a:latin typeface="Candara" panose="020E0502030303020204" pitchFamily="34" charset="0"/>
              </a:rPr>
              <a:t>difficulties in viewing of messages </a:t>
            </a:r>
            <a:r>
              <a:rPr lang="en-US" sz="1000" dirty="0" smtClean="0">
                <a:latin typeface="Candara" panose="020E0502030303020204" pitchFamily="34" charset="0"/>
              </a:rPr>
              <a:t>(Request &amp; Response) </a:t>
            </a:r>
            <a:r>
              <a:rPr lang="en-US" sz="1000" dirty="0" smtClean="0">
                <a:latin typeface="Candara" panose="020E0502030303020204" pitchFamily="34" charset="0"/>
              </a:rPr>
              <a:t>for </a:t>
            </a:r>
            <a:r>
              <a:rPr lang="en-US" sz="1000" dirty="0">
                <a:latin typeface="Candara" panose="020E0502030303020204" pitchFamily="34" charset="0"/>
              </a:rPr>
              <a:t>all the </a:t>
            </a:r>
            <a:r>
              <a:rPr lang="en-US" sz="1000" dirty="0" smtClean="0">
                <a:latin typeface="Candara" panose="020E0502030303020204" pitchFamily="34" charset="0"/>
              </a:rPr>
              <a:t>CLICK environment </a:t>
            </a:r>
            <a:r>
              <a:rPr lang="en-US" sz="1000" dirty="0" smtClean="0">
                <a:latin typeface="Candara" panose="020E0502030303020204" pitchFamily="34" charset="0"/>
              </a:rPr>
              <a:t>– </a:t>
            </a:r>
            <a:r>
              <a:rPr lang="en-US" sz="1000" b="1" dirty="0" smtClean="0">
                <a:latin typeface="Candara" panose="020E0502030303020204" pitchFamily="34" charset="0"/>
              </a:rPr>
              <a:t>Chandra</a:t>
            </a:r>
          </a:p>
          <a:p>
            <a:pPr marL="171450" indent="-171450">
              <a:buFont typeface="Wingdings" panose="05000000000000000000" pitchFamily="2" charset="2"/>
              <a:buChar char="Ø"/>
            </a:pPr>
            <a:r>
              <a:rPr lang="en-US" sz="1000" dirty="0" smtClean="0">
                <a:latin typeface="Candara" panose="020E0502030303020204" pitchFamily="34" charset="0"/>
              </a:rPr>
              <a:t>Issues in the CRP environment may impact current sprint user </a:t>
            </a:r>
            <a:r>
              <a:rPr lang="en-US" sz="1000" dirty="0">
                <a:latin typeface="Candara" panose="020E0502030303020204" pitchFamily="34" charset="0"/>
              </a:rPr>
              <a:t>stories testing </a:t>
            </a:r>
            <a:r>
              <a:rPr lang="en-US" sz="1000" dirty="0" smtClean="0">
                <a:latin typeface="Candara" panose="020E0502030303020204" pitchFamily="34" charset="0"/>
              </a:rPr>
              <a:t>process - </a:t>
            </a:r>
            <a:r>
              <a:rPr lang="en-US" sz="1000" b="1" dirty="0">
                <a:latin typeface="Candara" panose="020E0502030303020204" pitchFamily="34" charset="0"/>
              </a:rPr>
              <a:t>Chandra</a:t>
            </a:r>
            <a:endParaRPr lang="en-US" sz="1000" b="1" dirty="0">
              <a:latin typeface="Candara" panose="020E0502030303020204" pitchFamily="34" charset="0"/>
            </a:endParaRPr>
          </a:p>
          <a:p>
            <a:pPr lvl="0"/>
            <a:endParaRPr lang="en-US" sz="1200" b="1" dirty="0">
              <a:latin typeface="Candara" panose="020E0502030303020204" pitchFamily="34" charset="0"/>
            </a:endParaRPr>
          </a:p>
          <a:p>
            <a:pPr marL="171450" indent="-171450">
              <a:buFont typeface="Wingdings" panose="05000000000000000000" pitchFamily="2" charset="2"/>
              <a:buChar char="Ø"/>
            </a:pPr>
            <a:endParaRPr lang="en-US" sz="1200" b="1" dirty="0" smtClean="0">
              <a:latin typeface="Candara" panose="020E0502030303020204" pitchFamily="34" charset="0"/>
            </a:endParaRP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3516347"/>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solidFill>
                <a:srgbClr val="000000"/>
              </a:solidFill>
              <a:latin typeface="Candara" panose="020E0502030303020204" pitchFamily="34" charset="0"/>
            </a:endParaRPr>
          </a:p>
          <a:p>
            <a:pPr marL="285750" lvl="0" indent="-285750">
              <a:buFont typeface="Wingdings" panose="05000000000000000000" pitchFamily="2" charset="2"/>
              <a:buChar char="Ø"/>
            </a:pPr>
            <a:r>
              <a:rPr lang="en-US" sz="1000" dirty="0" smtClean="0">
                <a:latin typeface="Candara" panose="020E0502030303020204" pitchFamily="34" charset="0"/>
              </a:rPr>
              <a:t>The </a:t>
            </a:r>
            <a:r>
              <a:rPr lang="en-US" sz="1000" dirty="0">
                <a:latin typeface="Candara" panose="020E0502030303020204" pitchFamily="34" charset="0"/>
              </a:rPr>
              <a:t>CLICK deployment </a:t>
            </a:r>
            <a:r>
              <a:rPr lang="en-US" sz="1000" dirty="0">
                <a:latin typeface="Candara" panose="020E0502030303020204" pitchFamily="34" charset="0"/>
              </a:rPr>
              <a:t>of Release 2.3.0 on Staging has been done successfully.</a:t>
            </a:r>
          </a:p>
          <a:p>
            <a:pPr marL="285750" indent="-285750">
              <a:buFont typeface="Wingdings" panose="05000000000000000000" pitchFamily="2" charset="2"/>
              <a:buChar char="Ø"/>
            </a:pPr>
            <a:r>
              <a:rPr lang="en-US" sz="1000" dirty="0">
                <a:latin typeface="Candara" panose="020E0502030303020204" pitchFamily="34" charset="0"/>
              </a:rPr>
              <a:t>Deployment of Release 2.3 for EU templates was done successfully on SB3</a:t>
            </a:r>
          </a:p>
          <a:p>
            <a:pPr marL="285750" lvl="1" indent="-285750">
              <a:buFont typeface="Wingdings" panose="05000000000000000000" pitchFamily="2" charset="2"/>
              <a:buChar char="Ø"/>
              <a:defRPr/>
            </a:pPr>
            <a:r>
              <a:rPr lang="en-US" sz="1000" dirty="0">
                <a:latin typeface="Candara" panose="020E0502030303020204" pitchFamily="34" charset="0"/>
              </a:rPr>
              <a:t>Weekly Master data uploaded </a:t>
            </a:r>
            <a:r>
              <a:rPr lang="en-US" sz="1000" dirty="0" smtClean="0">
                <a:latin typeface="Candara" panose="020E0502030303020204" pitchFamily="34" charset="0"/>
              </a:rPr>
              <a:t>successfully</a:t>
            </a:r>
          </a:p>
          <a:p>
            <a:pPr marL="285750" lvl="1" indent="-285750">
              <a:buFont typeface="Wingdings" panose="05000000000000000000" pitchFamily="2" charset="2"/>
              <a:buChar char="Ø"/>
              <a:defRPr/>
            </a:pPr>
            <a:r>
              <a:rPr lang="en-US" sz="1000" dirty="0" smtClean="0">
                <a:latin typeface="Candara" panose="020E0502030303020204" pitchFamily="34" charset="0"/>
              </a:rPr>
              <a:t>Development of all performance related user stories marked for this current sprint are completed.</a:t>
            </a:r>
          </a:p>
          <a:p>
            <a:pPr marL="285750" lvl="1" indent="-285750">
              <a:buFont typeface="Wingdings" panose="05000000000000000000" pitchFamily="2" charset="2"/>
              <a:buChar char="Ø"/>
              <a:defRPr/>
            </a:pPr>
            <a:r>
              <a:rPr lang="en-US" sz="1000" dirty="0">
                <a:latin typeface="Candara" panose="020E0502030303020204" pitchFamily="34" charset="0"/>
              </a:rPr>
              <a:t>Accurate display of error messages of SDT and  Web client has been implemented</a:t>
            </a:r>
            <a:r>
              <a:rPr lang="en-US" sz="1000" dirty="0" smtClean="0">
                <a:latin typeface="Candara" panose="020E0502030303020204" pitchFamily="34" charset="0"/>
              </a:rPr>
              <a:t>.</a:t>
            </a:r>
          </a:p>
          <a:p>
            <a:pPr marL="285750" lvl="1" indent="-285750">
              <a:buFont typeface="Wingdings" panose="05000000000000000000" pitchFamily="2" charset="2"/>
              <a:buChar char="Ø"/>
              <a:defRPr/>
            </a:pPr>
            <a:r>
              <a:rPr lang="en-US" sz="1000" dirty="0">
                <a:latin typeface="Candara" panose="020E0502030303020204" pitchFamily="34" charset="0"/>
              </a:rPr>
              <a:t>Validation implemented for part tool details form fields such as address, postal code and city so that user can not add illegal characters in the mentioned text boxes.</a:t>
            </a:r>
          </a:p>
          <a:p>
            <a:pPr marL="285750" lvl="1" indent="-285750">
              <a:buFont typeface="Wingdings" panose="05000000000000000000" pitchFamily="2" charset="2"/>
              <a:buChar char="Ø"/>
              <a:defRPr/>
            </a:pPr>
            <a:r>
              <a:rPr lang="en-US" sz="1000" dirty="0" smtClean="0">
                <a:latin typeface="Candara" panose="020E0502030303020204" pitchFamily="34" charset="0"/>
              </a:rPr>
              <a:t>Test </a:t>
            </a:r>
            <a:r>
              <a:rPr lang="en-US" sz="1000" dirty="0">
                <a:latin typeface="Candara" panose="020E0502030303020204" pitchFamily="34" charset="0"/>
              </a:rPr>
              <a:t>script creation for functional user stories and integration testing is in progress</a:t>
            </a:r>
            <a:r>
              <a:rPr lang="en-US" sz="1000" dirty="0" smtClean="0">
                <a:latin typeface="Candara" panose="020E0502030303020204" pitchFamily="34" charset="0"/>
              </a:rPr>
              <a:t>.</a:t>
            </a:r>
          </a:p>
          <a:p>
            <a:pPr marL="285750" lvl="1" indent="-285750">
              <a:buFont typeface="Wingdings" panose="05000000000000000000" pitchFamily="2" charset="2"/>
              <a:buChar char="Ø"/>
              <a:defRPr/>
            </a:pPr>
            <a:endParaRPr lang="en-US" sz="1200" dirty="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00" dirty="0" smtClean="0">
              <a:latin typeface="Candara" panose="020E0502030303020204" pitchFamily="34" charset="0"/>
            </a:endParaRPr>
          </a:p>
          <a:p>
            <a:pPr marL="0" lvl="1">
              <a:defRPr/>
            </a:pPr>
            <a:endParaRPr lang="en-US" sz="1200" dirty="0" smtClean="0">
              <a:latin typeface="Candara" panose="020E0502030303020204" pitchFamily="34" charset="0"/>
            </a:endParaRPr>
          </a:p>
        </p:txBody>
      </p:sp>
    </p:spTree>
    <p:extLst>
      <p:ext uri="{BB962C8B-B14F-4D97-AF65-F5344CB8AC3E}">
        <p14:creationId xmlns:p14="http://schemas.microsoft.com/office/powerpoint/2010/main" val="415857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57280884"/>
              </p:ext>
            </p:extLst>
          </p:nvPr>
        </p:nvGraphicFramePr>
        <p:xfrm>
          <a:off x="273134" y="1417842"/>
          <a:ext cx="8577569" cy="4171339"/>
        </p:xfrm>
        <a:graphic>
          <a:graphicData uri="http://schemas.openxmlformats.org/drawingml/2006/table">
            <a:tbl>
              <a:tblPr firstRow="1" bandRow="1">
                <a:tableStyleId>{7DF18680-E054-41AD-8BC1-D1AEF772440D}</a:tableStyleId>
              </a:tblPr>
              <a:tblGrid>
                <a:gridCol w="2464817"/>
                <a:gridCol w="788470"/>
                <a:gridCol w="1245553"/>
                <a:gridCol w="4078729"/>
              </a:tblGrid>
              <a:tr h="28597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83736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smtClean="0">
                        <a:latin typeface="Candara" panose="020E0502030303020204" pitchFamily="34" charset="0"/>
                      </a:endParaRPr>
                    </a:p>
                    <a:p>
                      <a:endParaRPr lang="en-US" sz="1100" dirty="0">
                        <a:latin typeface="Candara" panose="020E0502030303020204" pitchFamily="34" charset="0"/>
                      </a:endParaRPr>
                    </a:p>
                  </a:txBody>
                  <a:tcPr/>
                </a:tc>
                <a:tc>
                  <a:txBody>
                    <a:bodyPr/>
                    <a:lstStyle/>
                    <a:p>
                      <a:r>
                        <a:rPr lang="en-US" sz="1100" dirty="0" smtClean="0">
                          <a:latin typeface="Candara" panose="020E0502030303020204" pitchFamily="34" charset="0"/>
                        </a:rPr>
                        <a:t>In Progress</a:t>
                      </a:r>
                      <a:endParaRPr lang="en-US" sz="1100" dirty="0">
                        <a:latin typeface="Candara" panose="020E0502030303020204" pitchFamily="34" charset="0"/>
                      </a:endParaRP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Yet to receive end to end environments details from CLICK team denied due to policy reasons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Connected with business user  for issues reported in debug log) </a:t>
                      </a:r>
                      <a:r>
                        <a:rPr lang="en-US" sz="1100" kern="1200" baseline="0" dirty="0" smtClean="0">
                          <a:solidFill>
                            <a:schemeClr val="tx1"/>
                          </a:solidFill>
                          <a:latin typeface="Candara" panose="020E0502030303020204" pitchFamily="34" charset="0"/>
                          <a:ea typeface="+mn-ea"/>
                          <a:cs typeface="+mn-cs"/>
                        </a:rPr>
                        <a:t>:No issues reported till now.</a:t>
                      </a:r>
                      <a:endParaRPr lang="en-US" sz="1100" kern="1200" baseline="0" dirty="0" smtClean="0">
                        <a:solidFill>
                          <a:schemeClr val="tx1"/>
                        </a:solidFill>
                        <a:latin typeface="Candara" panose="020E0502030303020204" pitchFamily="34" charset="0"/>
                        <a:ea typeface="+mn-ea"/>
                        <a:cs typeface="+mn-cs"/>
                      </a:endParaRPr>
                    </a:p>
                  </a:txBody>
                  <a:tcPr/>
                </a:tc>
              </a:tr>
              <a:tr h="676472">
                <a:tc>
                  <a:txBody>
                    <a:bodyPr/>
                    <a:lstStyle/>
                    <a:p>
                      <a:r>
                        <a:rPr lang="en-US" sz="1100" kern="1200" baseline="0" dirty="0" smtClean="0">
                          <a:solidFill>
                            <a:schemeClr val="dk1"/>
                          </a:solidFill>
                          <a:effectLst/>
                          <a:latin typeface="Candara" panose="020E0502030303020204" pitchFamily="34" charset="0"/>
                          <a:ea typeface="+mn-ea"/>
                          <a:cs typeface="+mn-cs"/>
                        </a:rPr>
                        <a:t>SDT Booking Performance Issues</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dk1"/>
                          </a:solidFill>
                          <a:latin typeface="Candara" panose="020E0502030303020204" pitchFamily="34" charset="0"/>
                          <a:ea typeface="+mn-ea"/>
                          <a:cs typeface="+mn-cs"/>
                        </a:rPr>
                        <a:t>In Progress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baseline="0" dirty="0">
                        <a:solidFill>
                          <a:schemeClr val="dk1"/>
                        </a:solidFill>
                        <a:latin typeface="Candara" panose="020E0502030303020204" pitchFamily="34" charset="0"/>
                        <a:ea typeface="+mn-ea"/>
                        <a:cs typeface="+mn-cs"/>
                      </a:endParaRPr>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Bumping functionality is removed from the SDT booking code.</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Date format sync in appointment slots page has been completed. </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Implemented code changes to read SR 'NEW' status from Siebel instead of Click.</a:t>
                      </a:r>
                    </a:p>
                  </a:txBody>
                  <a:tcPr/>
                </a:tc>
              </a:tr>
              <a:tr h="331755">
                <a:tc>
                  <a:txBody>
                    <a:bodyPr/>
                    <a:lstStyle/>
                    <a:p>
                      <a:r>
                        <a:rPr lang="en-US" sz="1100" kern="1200" baseline="0" dirty="0" smtClean="0">
                          <a:solidFill>
                            <a:schemeClr val="dk1"/>
                          </a:solidFill>
                          <a:effectLst/>
                          <a:latin typeface="Candara" panose="020E0502030303020204" pitchFamily="34" charset="0"/>
                          <a:ea typeface="+mn-ea"/>
                          <a:cs typeface="+mn-cs"/>
                        </a:rPr>
                        <a:t>Release Management</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baseline="0" dirty="0" smtClean="0">
                          <a:solidFill>
                            <a:schemeClr val="tx1"/>
                          </a:solidFill>
                          <a:latin typeface="Candara" panose="020E0502030303020204" pitchFamily="34" charset="0"/>
                        </a:rPr>
                        <a:t>Release check list was created and it is updated in our Release readiness check call.</a:t>
                      </a:r>
                    </a:p>
                  </a:txBody>
                  <a:tcPr/>
                </a:tc>
              </a:tr>
              <a:tr h="45436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Candara" panose="020E0502030303020204" pitchFamily="34" charset="0"/>
                          <a:ea typeface="+mn-ea"/>
                          <a:cs typeface="+mn-cs"/>
                        </a:rPr>
                        <a:t>Incident</a:t>
                      </a:r>
                      <a:r>
                        <a:rPr lang="en-US" sz="1100" kern="1200" baseline="0" dirty="0" smtClean="0">
                          <a:solidFill>
                            <a:schemeClr val="dk1"/>
                          </a:solidFill>
                          <a:effectLst/>
                          <a:latin typeface="Candara" panose="020E0502030303020204" pitchFamily="34" charset="0"/>
                          <a:ea typeface="+mn-ea"/>
                          <a:cs typeface="+mn-cs"/>
                        </a:rPr>
                        <a:t> Management</a:t>
                      </a:r>
                      <a:endParaRPr lang="en-US" sz="1100" kern="1200" dirty="0" smtClean="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Incidents reported in this week are closed.</a:t>
                      </a:r>
                      <a:endParaRPr lang="en-US" sz="1100" dirty="0" smtClean="0">
                        <a:latin typeface="Candara" panose="020E0502030303020204" pitchFamily="34" charset="0"/>
                      </a:endParaRPr>
                    </a:p>
                  </a:txBody>
                  <a:tcPr/>
                </a:tc>
              </a:tr>
              <a:tr h="6995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Candara" panose="020E0502030303020204" pitchFamily="34" charset="0"/>
                          <a:ea typeface="+mn-ea"/>
                          <a:cs typeface="+mn-cs"/>
                        </a:rPr>
                        <a:t>Support and Development Process streamlining</a:t>
                      </a: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dirty="0" smtClean="0">
                          <a:latin typeface="Candara" panose="020E0502030303020204" pitchFamily="34" charset="0"/>
                        </a:rPr>
                        <a:t>Agile metrics</a:t>
                      </a:r>
                      <a:r>
                        <a:rPr lang="en-US" sz="1100" baseline="0" dirty="0" smtClean="0">
                          <a:latin typeface="Candara" panose="020E0502030303020204" pitchFamily="34" charset="0"/>
                        </a:rPr>
                        <a:t> identified and tracked through Rally.</a:t>
                      </a:r>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aseline="0" dirty="0" smtClean="0">
                          <a:latin typeface="Candara" panose="020E0502030303020204" pitchFamily="34" charset="0"/>
                        </a:rPr>
                        <a:t>Ensuring all email communication to have incident ticket created.</a:t>
                      </a:r>
                    </a:p>
                    <a:p>
                      <a:pPr marL="171450" indent="-171450">
                        <a:buFont typeface="Arial" panose="020B0604020202020204" pitchFamily="34" charset="0"/>
                        <a:buChar char="•"/>
                      </a:pPr>
                      <a:r>
                        <a:rPr lang="en-US" sz="1100" baseline="0" dirty="0" smtClean="0">
                          <a:latin typeface="Candara" panose="020E0502030303020204" pitchFamily="34" charset="0"/>
                        </a:rPr>
                        <a:t>Internal defect tracker is maintained to track the QA/UAT defects and owners defined  for each defect.</a:t>
                      </a:r>
                    </a:p>
                    <a:p>
                      <a:pPr marL="0" indent="0">
                        <a:buFont typeface="Arial" panose="020B0604020202020204" pitchFamily="34" charset="0"/>
                        <a:buNone/>
                      </a:pPr>
                      <a:endParaRPr lang="en-US" sz="110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724783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8177" y="3667125"/>
            <a:ext cx="4002295" cy="2565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solidFill>
                <a:srgbClr val="00264A"/>
              </a:solidFill>
              <a:latin typeface="Candara" panose="020E0502030303020204" pitchFamily="34" charset="0"/>
            </a:endParaRPr>
          </a:p>
        </p:txBody>
      </p:sp>
      <p:sp>
        <p:nvSpPr>
          <p:cNvPr id="6" name="Rounded Rectangle 5"/>
          <p:cNvSpPr/>
          <p:nvPr/>
        </p:nvSpPr>
        <p:spPr>
          <a:xfrm>
            <a:off x="581025" y="3381778"/>
            <a:ext cx="352425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solidFill>
                <a:prstClr val="white"/>
              </a:solidFill>
              <a:latin typeface="Candara" panose="020E0502030303020204" pitchFamily="34" charset="0"/>
            </a:endParaRPr>
          </a:p>
        </p:txBody>
      </p:sp>
      <p:sp>
        <p:nvSpPr>
          <p:cNvPr id="10" name="TextBox 9"/>
          <p:cNvSpPr txBox="1"/>
          <p:nvPr/>
        </p:nvSpPr>
        <p:spPr>
          <a:xfrm>
            <a:off x="685643" y="1367376"/>
            <a:ext cx="2387192" cy="338554"/>
          </a:xfrm>
          <a:prstGeom prst="rect">
            <a:avLst/>
          </a:prstGeom>
          <a:noFill/>
        </p:spPr>
        <p:txBody>
          <a:bodyPr wrap="none">
            <a:spAutoFit/>
          </a:bodyPr>
          <a:lstStyle/>
          <a:p>
            <a:pPr algn="ctr">
              <a:defRPr/>
            </a:pPr>
            <a:r>
              <a:rPr lang="en-US" sz="1600" b="1" dirty="0" smtClean="0">
                <a:solidFill>
                  <a:prstClr val="white"/>
                </a:solidFill>
                <a:latin typeface="Candara" panose="020E0502030303020204" pitchFamily="34" charset="0"/>
              </a:rPr>
              <a:t>Health of the </a:t>
            </a:r>
            <a:r>
              <a:rPr lang="en-US" sz="1600" b="1" dirty="0" err="1" smtClean="0">
                <a:solidFill>
                  <a:prstClr val="white"/>
                </a:solidFill>
                <a:latin typeface="Candara" panose="020E0502030303020204" pitchFamily="34" charset="0"/>
              </a:rPr>
              <a:t>Egagement</a:t>
            </a:r>
            <a:endParaRPr lang="en-US" sz="1600" b="1" dirty="0">
              <a:solidFill>
                <a:prstClr val="white"/>
              </a:solidFill>
              <a:latin typeface="Candara" panose="020E0502030303020204" pitchFamily="34" charset="0"/>
            </a:endParaRPr>
          </a:p>
        </p:txBody>
      </p:sp>
      <p:sp>
        <p:nvSpPr>
          <p:cNvPr id="11" name="TextBox 10"/>
          <p:cNvSpPr txBox="1"/>
          <p:nvPr/>
        </p:nvSpPr>
        <p:spPr>
          <a:xfrm>
            <a:off x="798669" y="3441101"/>
            <a:ext cx="3092461" cy="338554"/>
          </a:xfrm>
          <a:prstGeom prst="rect">
            <a:avLst/>
          </a:prstGeom>
          <a:noFill/>
        </p:spPr>
        <p:txBody>
          <a:bodyPr wrap="square">
            <a:spAutoFit/>
          </a:bodyPr>
          <a:lstStyle/>
          <a:p>
            <a:pPr algn="ctr">
              <a:defRPr/>
            </a:pPr>
            <a:r>
              <a:rPr lang="en-US" sz="1600" b="1" dirty="0" smtClean="0">
                <a:solidFill>
                  <a:prstClr val="white"/>
                </a:solidFill>
                <a:latin typeface="Candara" panose="020E0502030303020204" pitchFamily="34" charset="0"/>
              </a:rPr>
              <a:t>Release 2 –Iteration 4 highlights</a:t>
            </a:r>
            <a:endParaRPr lang="en-US" sz="1600" b="1" dirty="0">
              <a:solidFill>
                <a:prstClr val="white"/>
              </a:solidFill>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prstClr val="white"/>
                </a:solidFill>
                <a:latin typeface="Candara" panose="020E0502030303020204" pitchFamily="34" charset="0"/>
              </a:rPr>
              <a:t>Help Needed</a:t>
            </a:r>
            <a:endParaRPr lang="en-US" sz="1600" b="1" dirty="0">
              <a:solidFill>
                <a:prstClr val="white"/>
              </a:solidFill>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solidFill>
                  <a:srgbClr val="00264A"/>
                </a:solidFill>
              </a:rPr>
              <a:t>Weekly Snapshot &amp; Agile Metrics – SDT Development</a:t>
            </a:r>
            <a:endParaRPr lang="en-US" dirty="0">
              <a:solidFill>
                <a:srgbClr val="00264A"/>
              </a:solidFill>
            </a:endParaRPr>
          </a:p>
        </p:txBody>
      </p:sp>
      <p:sp>
        <p:nvSpPr>
          <p:cNvPr id="17" name="Rectangle 16"/>
          <p:cNvSpPr/>
          <p:nvPr/>
        </p:nvSpPr>
        <p:spPr>
          <a:xfrm>
            <a:off x="474453" y="1461714"/>
            <a:ext cx="3769744" cy="167201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r>
              <a:rPr lang="en-US" sz="1250" dirty="0">
                <a:solidFill>
                  <a:srgbClr val="00264A"/>
                </a:solidFill>
                <a:latin typeface="Candara" panose="020E0502030303020204" pitchFamily="34" charset="0"/>
              </a:rPr>
              <a:t>SDT Iteration 3 -(03/21/2017 -</a:t>
            </a:r>
            <a:r>
              <a:rPr lang="en-US" sz="1250" dirty="0" smtClean="0">
                <a:solidFill>
                  <a:srgbClr val="00264A"/>
                </a:solidFill>
                <a:latin typeface="Candara" panose="020E0502030303020204" pitchFamily="34" charset="0"/>
              </a:rPr>
              <a:t>03/31/2017) -Completed</a:t>
            </a:r>
          </a:p>
          <a:p>
            <a:pPr marL="285750" lvl="1" indent="-285750">
              <a:buFont typeface="Wingdings" panose="05000000000000000000" pitchFamily="2" charset="2"/>
              <a:buChar char="Ø"/>
              <a:defRPr/>
            </a:pPr>
            <a:r>
              <a:rPr lang="en-US" sz="1250" dirty="0" smtClean="0">
                <a:solidFill>
                  <a:srgbClr val="00264A"/>
                </a:solidFill>
                <a:latin typeface="Candara" panose="020E0502030303020204" pitchFamily="34" charset="0"/>
              </a:rPr>
              <a:t>SDT </a:t>
            </a:r>
            <a:r>
              <a:rPr lang="en-US" sz="1250" dirty="0">
                <a:solidFill>
                  <a:srgbClr val="00264A"/>
                </a:solidFill>
                <a:latin typeface="Candara" panose="020E0502030303020204" pitchFamily="34" charset="0"/>
              </a:rPr>
              <a:t>Iteration 4 -(04/05/2017 -04/19/2017 </a:t>
            </a:r>
            <a:r>
              <a:rPr lang="en-US" sz="1250" dirty="0" smtClean="0">
                <a:solidFill>
                  <a:srgbClr val="00264A"/>
                </a:solidFill>
                <a:latin typeface="Candara" panose="020E0502030303020204" pitchFamily="34" charset="0"/>
              </a:rPr>
              <a:t>–In progress</a:t>
            </a:r>
            <a:endParaRPr lang="en-US" sz="1250" dirty="0">
              <a:solidFill>
                <a:srgbClr val="00264A"/>
              </a:solidFill>
              <a:latin typeface="Candara" panose="020E0502030303020204" pitchFamily="34" charset="0"/>
            </a:endParaRPr>
          </a:p>
        </p:txBody>
      </p:sp>
      <p:sp>
        <p:nvSpPr>
          <p:cNvPr id="18" name="Rounded Rectangle 17"/>
          <p:cNvSpPr/>
          <p:nvPr/>
        </p:nvSpPr>
        <p:spPr>
          <a:xfrm>
            <a:off x="750647" y="1237143"/>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a:solidFill>
                  <a:prstClr val="white"/>
                </a:solidFill>
                <a:latin typeface="Candara" panose="020E0502030303020204" pitchFamily="34" charset="0"/>
              </a:rPr>
              <a:t>Release 2</a:t>
            </a: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prstClr val="white"/>
                </a:solidFill>
                <a:latin typeface="Candara" panose="020E0502030303020204" pitchFamily="34" charset="0"/>
              </a:rPr>
              <a:t>Risk / Issues / Challenges</a:t>
            </a:r>
            <a:endParaRPr lang="en-US" sz="1600" b="1" dirty="0">
              <a:solidFill>
                <a:prstClr val="white"/>
              </a:solidFill>
              <a:latin typeface="Candara" panose="020E0502030303020204" pitchFamily="34" charset="0"/>
            </a:endParaRPr>
          </a:p>
        </p:txBody>
      </p:sp>
      <p:sp>
        <p:nvSpPr>
          <p:cNvPr id="22" name="Rectangle 21"/>
          <p:cNvSpPr/>
          <p:nvPr/>
        </p:nvSpPr>
        <p:spPr>
          <a:xfrm>
            <a:off x="4894053" y="1447818"/>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24" name="Rounded Rectangle 23"/>
          <p:cNvSpPr/>
          <p:nvPr/>
        </p:nvSpPr>
        <p:spPr>
          <a:xfrm>
            <a:off x="5457666" y="1132982"/>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Iteration</a:t>
            </a:r>
            <a:r>
              <a:rPr lang="en-US" sz="1600" dirty="0" smtClean="0">
                <a:solidFill>
                  <a:prstClr val="white"/>
                </a:solidFill>
                <a:latin typeface="Candara" panose="020E0502030303020204" pitchFamily="34" charset="0"/>
              </a:rPr>
              <a:t> </a:t>
            </a:r>
            <a:r>
              <a:rPr lang="en-US" sz="1600" b="1" dirty="0" smtClean="0">
                <a:solidFill>
                  <a:prstClr val="white"/>
                </a:solidFill>
                <a:latin typeface="Candara" panose="020E0502030303020204" pitchFamily="34" charset="0"/>
              </a:rPr>
              <a:t>4 Burndown chart</a:t>
            </a:r>
            <a:endParaRPr lang="en-US" sz="1600" b="1" dirty="0">
              <a:solidFill>
                <a:prstClr val="white"/>
              </a:solidFill>
              <a:latin typeface="Candara" panose="020E0502030303020204" pitchFamily="34" charset="0"/>
            </a:endParaRPr>
          </a:p>
        </p:txBody>
      </p:sp>
      <p:sp>
        <p:nvSpPr>
          <p:cNvPr id="25" name="TextBox 24"/>
          <p:cNvSpPr txBox="1"/>
          <p:nvPr/>
        </p:nvSpPr>
        <p:spPr>
          <a:xfrm>
            <a:off x="474453" y="3884848"/>
            <a:ext cx="3769744" cy="3139321"/>
          </a:xfrm>
          <a:prstGeom prst="rect">
            <a:avLst/>
          </a:prstGeom>
          <a:noFill/>
        </p:spPr>
        <p:txBody>
          <a:bodyPr wrap="square" rtlCol="0">
            <a:spAutoFit/>
          </a:bodyPr>
          <a:lstStyle/>
          <a:p>
            <a:pPr marL="285750" lvl="1" indent="-285750">
              <a:buFont typeface="Wingdings" panose="05000000000000000000" pitchFamily="2" charset="2"/>
              <a:buChar char="Ø"/>
              <a:defRPr/>
            </a:pPr>
            <a:r>
              <a:rPr lang="en-US" sz="1100" dirty="0">
                <a:solidFill>
                  <a:srgbClr val="00264A"/>
                </a:solidFill>
                <a:latin typeface="Candara" panose="020E0502030303020204" pitchFamily="34" charset="0"/>
              </a:rPr>
              <a:t>Committed </a:t>
            </a:r>
            <a:r>
              <a:rPr lang="en-US" sz="1100" dirty="0">
                <a:solidFill>
                  <a:srgbClr val="00264A"/>
                </a:solidFill>
                <a:latin typeface="Candara" panose="020E0502030303020204" pitchFamily="34" charset="0"/>
              </a:rPr>
              <a:t>User Stories for Iteration 4 :</a:t>
            </a:r>
            <a:r>
              <a:rPr lang="en-US" sz="1100" dirty="0">
                <a:solidFill>
                  <a:srgbClr val="00264A"/>
                </a:solidFill>
                <a:latin typeface="Candara" panose="020E0502030303020204" pitchFamily="34" charset="0"/>
              </a:rPr>
              <a:t>12</a:t>
            </a:r>
            <a:endParaRPr lang="en-US" sz="1100" dirty="0">
              <a:solidFill>
                <a:srgbClr val="00264A"/>
              </a:solidFill>
              <a:latin typeface="Candara" panose="020E0502030303020204" pitchFamily="34" charset="0"/>
            </a:endParaRPr>
          </a:p>
          <a:p>
            <a:pPr marL="742950" lvl="2" indent="-285750">
              <a:buFont typeface="Arial" panose="020B0604020202020204" pitchFamily="34" charset="0"/>
              <a:buChar char="•"/>
              <a:defRPr/>
            </a:pPr>
            <a:r>
              <a:rPr lang="en-US" sz="1100" dirty="0">
                <a:solidFill>
                  <a:srgbClr val="00264A"/>
                </a:solidFill>
                <a:latin typeface="Candara" panose="020E0502030303020204" pitchFamily="34" charset="0"/>
              </a:rPr>
              <a:t>Technical user stories:3</a:t>
            </a:r>
          </a:p>
          <a:p>
            <a:pPr marL="742950" lvl="2" indent="-285750">
              <a:buFont typeface="Arial" panose="020B0604020202020204" pitchFamily="34" charset="0"/>
              <a:buChar char="•"/>
              <a:defRPr/>
            </a:pPr>
            <a:r>
              <a:rPr lang="en-US" sz="1100" dirty="0">
                <a:solidFill>
                  <a:srgbClr val="00264A"/>
                </a:solidFill>
                <a:latin typeface="Candara" panose="020E0502030303020204" pitchFamily="34" charset="0"/>
              </a:rPr>
              <a:t>Spike user </a:t>
            </a:r>
            <a:r>
              <a:rPr lang="en-US" sz="1100" dirty="0" smtClean="0">
                <a:solidFill>
                  <a:srgbClr val="00264A"/>
                </a:solidFill>
                <a:latin typeface="Candara" panose="020E0502030303020204" pitchFamily="34" charset="0"/>
              </a:rPr>
              <a:t>stories:2</a:t>
            </a:r>
            <a:endParaRPr lang="en-US" sz="1100" dirty="0">
              <a:solidFill>
                <a:srgbClr val="00264A"/>
              </a:solidFill>
              <a:latin typeface="Candara" panose="020E0502030303020204" pitchFamily="34" charset="0"/>
            </a:endParaRPr>
          </a:p>
          <a:p>
            <a:pPr marL="742950" lvl="2" indent="-285750">
              <a:buFont typeface="Arial" panose="020B0604020202020204" pitchFamily="34" charset="0"/>
              <a:buChar char="•"/>
              <a:defRPr/>
            </a:pPr>
            <a:r>
              <a:rPr lang="en-US" sz="1100" dirty="0">
                <a:solidFill>
                  <a:srgbClr val="00264A"/>
                </a:solidFill>
                <a:latin typeface="Candara" panose="020E0502030303020204" pitchFamily="34" charset="0"/>
              </a:rPr>
              <a:t>Functional user </a:t>
            </a:r>
            <a:r>
              <a:rPr lang="en-US" sz="1100" dirty="0" smtClean="0">
                <a:solidFill>
                  <a:srgbClr val="00264A"/>
                </a:solidFill>
                <a:latin typeface="Candara" panose="020E0502030303020204" pitchFamily="34" charset="0"/>
              </a:rPr>
              <a:t>stories:8</a:t>
            </a:r>
            <a:endParaRPr lang="en-US" sz="1100" dirty="0">
              <a:solidFill>
                <a:srgbClr val="00264A"/>
              </a:solidFill>
              <a:latin typeface="Candara" panose="020E0502030303020204" pitchFamily="34" charset="0"/>
            </a:endParaRPr>
          </a:p>
          <a:p>
            <a:pPr marL="285750" lvl="1" indent="-285750">
              <a:buFont typeface="Wingdings" panose="05000000000000000000" pitchFamily="2" charset="2"/>
              <a:buChar char="Ø"/>
              <a:defRPr/>
            </a:pPr>
            <a:r>
              <a:rPr lang="en-US" sz="1100" dirty="0">
                <a:solidFill>
                  <a:srgbClr val="00264A"/>
                </a:solidFill>
                <a:latin typeface="Candara" panose="020E0502030303020204" pitchFamily="34" charset="0"/>
              </a:rPr>
              <a:t>Implementation Done for </a:t>
            </a:r>
            <a:r>
              <a:rPr lang="en-US" sz="1100" dirty="0">
                <a:solidFill>
                  <a:srgbClr val="00264A"/>
                </a:solidFill>
                <a:latin typeface="Candara" panose="020E0502030303020204" pitchFamily="34" charset="0"/>
              </a:rPr>
              <a:t>all </a:t>
            </a:r>
            <a:r>
              <a:rPr lang="en-US" sz="1100" dirty="0">
                <a:solidFill>
                  <a:srgbClr val="00264A"/>
                </a:solidFill>
                <a:latin typeface="Candara" panose="020E0502030303020204" pitchFamily="34" charset="0"/>
              </a:rPr>
              <a:t>user stories</a:t>
            </a:r>
          </a:p>
          <a:p>
            <a:pPr marL="285750" lvl="1" indent="-285750">
              <a:buFont typeface="Wingdings" panose="05000000000000000000" pitchFamily="2" charset="2"/>
              <a:buChar char="Ø"/>
              <a:defRPr/>
            </a:pPr>
            <a:r>
              <a:rPr lang="en-US" sz="1100" dirty="0">
                <a:solidFill>
                  <a:srgbClr val="00264A"/>
                </a:solidFill>
                <a:latin typeface="Candara" panose="020E0502030303020204" pitchFamily="34" charset="0"/>
              </a:rPr>
              <a:t>Test case creation done </a:t>
            </a:r>
            <a:r>
              <a:rPr lang="en-US" sz="1100" dirty="0">
                <a:solidFill>
                  <a:srgbClr val="00264A"/>
                </a:solidFill>
                <a:latin typeface="Candara" panose="020E0502030303020204" pitchFamily="34" charset="0"/>
              </a:rPr>
              <a:t>for </a:t>
            </a:r>
            <a:r>
              <a:rPr lang="en-US" sz="1100" dirty="0">
                <a:solidFill>
                  <a:srgbClr val="00264A"/>
                </a:solidFill>
                <a:latin typeface="Candara" panose="020E0502030303020204" pitchFamily="34" charset="0"/>
              </a:rPr>
              <a:t>all </a:t>
            </a:r>
            <a:r>
              <a:rPr lang="en-US" sz="1100" dirty="0">
                <a:solidFill>
                  <a:srgbClr val="00264A"/>
                </a:solidFill>
                <a:latin typeface="Candara" panose="020E0502030303020204" pitchFamily="34" charset="0"/>
              </a:rPr>
              <a:t>user stories</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Deployment </a:t>
            </a:r>
            <a:r>
              <a:rPr lang="en-US" sz="1100" dirty="0" smtClean="0">
                <a:solidFill>
                  <a:srgbClr val="00264A"/>
                </a:solidFill>
                <a:latin typeface="Candara" panose="020E0502030303020204" pitchFamily="34" charset="0"/>
              </a:rPr>
              <a:t>is done for 4 completed user stories in CRP.</a:t>
            </a:r>
            <a:endParaRPr lang="en-US" sz="1100" dirty="0">
              <a:solidFill>
                <a:srgbClr val="00264A"/>
              </a:solidFill>
              <a:latin typeface="Candara" panose="020E0502030303020204" pitchFamily="34" charset="0"/>
            </a:endParaRP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Testing –In progress for completed user stories in local environment as CRP is down.</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Defects are tracking through rally.</a:t>
            </a:r>
          </a:p>
          <a:p>
            <a:pPr marL="0" lvl="1">
              <a:defRPr/>
            </a:pPr>
            <a:endParaRPr lang="en-US" sz="1250" dirty="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00" dirty="0" smtClean="0">
              <a:solidFill>
                <a:srgbClr val="00264A"/>
              </a:solidFill>
              <a:latin typeface="Candara" panose="020E0502030303020204" pitchFamily="34" charset="0"/>
            </a:endParaRPr>
          </a:p>
          <a:p>
            <a:pPr marL="0" lvl="1">
              <a:defRPr/>
            </a:pPr>
            <a:endParaRPr lang="en-US" sz="1200" dirty="0" smtClean="0">
              <a:solidFill>
                <a:srgbClr val="00264A"/>
              </a:solidFill>
              <a:latin typeface="Candara" panose="020E0502030303020204" pitchFamily="34" charset="0"/>
            </a:endParaRPr>
          </a:p>
        </p:txBody>
      </p:sp>
      <p:sp>
        <p:nvSpPr>
          <p:cNvPr id="26" name="Rectangle 25"/>
          <p:cNvSpPr/>
          <p:nvPr/>
        </p:nvSpPr>
        <p:spPr>
          <a:xfrm>
            <a:off x="4894053" y="4059871"/>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27" name="Rounded Rectangle 26"/>
          <p:cNvSpPr/>
          <p:nvPr/>
        </p:nvSpPr>
        <p:spPr>
          <a:xfrm>
            <a:off x="5400183" y="3863577"/>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Iteration 4 Defect by State</a:t>
            </a:r>
            <a:endParaRPr lang="en-US" sz="1600" b="1" dirty="0">
              <a:solidFill>
                <a:prstClr val="white"/>
              </a:solidFill>
              <a:latin typeface="Candara" panose="020E0502030303020204"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839" y="1732318"/>
            <a:ext cx="3576638" cy="181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1216" y="4390398"/>
            <a:ext cx="36576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010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a:t>
            </a:r>
            <a:endParaRPr lang="en-US" dirty="0"/>
          </a:p>
        </p:txBody>
      </p:sp>
      <p:sp>
        <p:nvSpPr>
          <p:cNvPr id="7" name="TextBox 6"/>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8" name="TextBox 42"/>
          <p:cNvSpPr txBox="1"/>
          <p:nvPr/>
        </p:nvSpPr>
        <p:spPr>
          <a:xfrm>
            <a:off x="4595012" y="1700260"/>
            <a:ext cx="4235509" cy="3907726"/>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r>
              <a:rPr lang="en-US" sz="1200" b="1" dirty="0" smtClean="0">
                <a:latin typeface="Candara" panose="020E0502030303020204" pitchFamily="34" charset="0"/>
              </a:rPr>
              <a:t>Iteration Support Burndown </a:t>
            </a:r>
            <a:r>
              <a:rPr lang="en-US" sz="1200" b="1" dirty="0">
                <a:latin typeface="Candara" panose="020E0502030303020204" pitchFamily="34" charset="0"/>
              </a:rPr>
              <a:t>Chart</a:t>
            </a:r>
            <a:r>
              <a:rPr lang="en-US" sz="1200" b="1" dirty="0" smtClean="0">
                <a:latin typeface="Candara" panose="020E0502030303020204" pitchFamily="34" charset="0"/>
              </a:rPr>
              <a:t>:</a:t>
            </a:r>
            <a:endParaRPr lang="en-US" sz="1200" b="1" dirty="0">
              <a:latin typeface="Candara" panose="020E0502030303020204" pitchFamily="34" charset="0"/>
            </a:endParaRPr>
          </a:p>
          <a:p>
            <a:pPr marL="171450" indent="-171450">
              <a:buFont typeface="Arial" panose="020B0604020202020204" pitchFamily="34" charset="0"/>
              <a:buChar char="•"/>
            </a:pPr>
            <a:r>
              <a:rPr lang="en-US" sz="1100" dirty="0" smtClean="0">
                <a:latin typeface="Candara" panose="020E0502030303020204" pitchFamily="34" charset="0"/>
              </a:rPr>
              <a:t>Support activities keep on added up on a daily basis based on the support tickets that we receive. Hence there’s a mismatch with ideal. </a:t>
            </a:r>
          </a:p>
          <a:p>
            <a:pPr marL="171450" indent="-171450">
              <a:buFont typeface="Arial" panose="020B0604020202020204" pitchFamily="34" charset="0"/>
              <a:buChar char="•"/>
            </a:pPr>
            <a:r>
              <a:rPr lang="en-US" sz="1100" dirty="0" smtClean="0">
                <a:latin typeface="Candara" panose="020E0502030303020204" pitchFamily="34" charset="0"/>
              </a:rPr>
              <a:t>End of the sprint, all tickets are closed and all the user stories are accepted by Product owner.</a:t>
            </a:r>
          </a:p>
          <a:p>
            <a:endParaRPr lang="en-US" sz="1200" b="1" dirty="0" smtClean="0">
              <a:latin typeface="Candara" panose="020E0502030303020204" pitchFamily="34" charset="0"/>
            </a:endParaRPr>
          </a:p>
          <a:p>
            <a:r>
              <a:rPr lang="en-US" sz="1200" b="1" dirty="0" smtClean="0">
                <a:latin typeface="Candara" panose="020E0502030303020204" pitchFamily="34" charset="0"/>
              </a:rPr>
              <a:t>Iteration </a:t>
            </a:r>
            <a:r>
              <a:rPr lang="en-US" sz="1200" b="1" dirty="0">
                <a:latin typeface="Candara" panose="020E0502030303020204" pitchFamily="34" charset="0"/>
              </a:rPr>
              <a:t>Cumulative Flow Diagram</a:t>
            </a:r>
          </a:p>
          <a:p>
            <a:pPr marL="171450" indent="-171450">
              <a:buFont typeface="Arial" panose="020B0604020202020204" pitchFamily="34" charset="0"/>
              <a:buChar char="•"/>
            </a:pPr>
            <a:r>
              <a:rPr lang="en-US" sz="1100" dirty="0" smtClean="0">
                <a:latin typeface="Candara" panose="020E0502030303020204" pitchFamily="34" charset="0"/>
              </a:rPr>
              <a:t>The tasks related to Release 2.3 and ES LS popup issue, Mobile Sync issues and 1 Incident are in completed..</a:t>
            </a:r>
          </a:p>
          <a:p>
            <a:pPr marL="171450" indent="-171450">
              <a:buFont typeface="Arial" panose="020B0604020202020204" pitchFamily="34" charset="0"/>
              <a:buChar char="•"/>
            </a:pPr>
            <a:r>
              <a:rPr lang="en-US" sz="1100" dirty="0" smtClean="0">
                <a:latin typeface="Candara" panose="020E0502030303020204" pitchFamily="34" charset="0"/>
              </a:rPr>
              <a:t>All the Incidents are completed.</a:t>
            </a:r>
          </a:p>
          <a:p>
            <a:pPr marL="171450" indent="-171450">
              <a:buFont typeface="Arial" panose="020B0604020202020204" pitchFamily="34" charset="0"/>
              <a:buChar char="•"/>
            </a:pPr>
            <a:r>
              <a:rPr lang="en-US" sz="1100" dirty="0" smtClean="0">
                <a:latin typeface="Candara" panose="020E0502030303020204" pitchFamily="34" charset="0"/>
              </a:rPr>
              <a:t>3 incidents are in progress for awaiting 3</a:t>
            </a:r>
            <a:r>
              <a:rPr lang="en-US" sz="1100" baseline="30000" dirty="0" smtClean="0">
                <a:latin typeface="Candara" panose="020E0502030303020204" pitchFamily="34" charset="0"/>
              </a:rPr>
              <a:t>rd</a:t>
            </a:r>
            <a:r>
              <a:rPr lang="en-US" sz="1100" dirty="0" smtClean="0">
                <a:latin typeface="Candara" panose="020E0502030303020204" pitchFamily="34" charset="0"/>
              </a:rPr>
              <a:t> party approval are moved from Iteration 5 to 6.</a:t>
            </a:r>
          </a:p>
          <a:p>
            <a:endParaRPr lang="en-US" sz="1100" dirty="0" smtClean="0">
              <a:latin typeface="Candara" panose="020E0502030303020204" pitchFamily="34" charset="0"/>
            </a:endParaRPr>
          </a:p>
          <a:p>
            <a:endParaRPr lang="en-US" sz="1100" dirty="0">
              <a:latin typeface="Candara" panose="020E0502030303020204" pitchFamily="34" charset="0"/>
            </a:endParaRPr>
          </a:p>
          <a:p>
            <a:endParaRPr lang="en-US" sz="1100" dirty="0" smtClean="0"/>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9" name="Picture 8" descr="blue popout.png"/>
          <p:cNvPicPr>
            <a:picLocks noChangeAspect="1"/>
          </p:cNvPicPr>
          <p:nvPr/>
        </p:nvPicPr>
        <p:blipFill>
          <a:blip r:embed="rId2" cstate="email"/>
          <a:stretch>
            <a:fillRect/>
          </a:stretch>
        </p:blipFill>
        <p:spPr>
          <a:xfrm>
            <a:off x="4558375" y="1634663"/>
            <a:ext cx="4293411" cy="553068"/>
          </a:xfrm>
          <a:prstGeom prst="rect">
            <a:avLst/>
          </a:prstGeom>
        </p:spPr>
      </p:pic>
      <p:sp>
        <p:nvSpPr>
          <p:cNvPr id="10" name="TextBox 9"/>
          <p:cNvSpPr txBox="1"/>
          <p:nvPr/>
        </p:nvSpPr>
        <p:spPr>
          <a:xfrm>
            <a:off x="5795341" y="1656397"/>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11" name="TextBox 10"/>
          <p:cNvSpPr txBox="1"/>
          <p:nvPr/>
        </p:nvSpPr>
        <p:spPr>
          <a:xfrm>
            <a:off x="669186" y="1175908"/>
            <a:ext cx="4083789" cy="307777"/>
          </a:xfrm>
          <a:prstGeom prst="rect">
            <a:avLst/>
          </a:prstGeom>
          <a:noFill/>
        </p:spPr>
        <p:txBody>
          <a:bodyPr wrap="square" rtlCol="0">
            <a:spAutoFit/>
          </a:bodyPr>
          <a:lstStyle/>
          <a:p>
            <a:r>
              <a:rPr lang="en-US" sz="1400" b="1" dirty="0"/>
              <a:t>Support Iteration 5 (04/03/2017 - 04/14/2017)</a:t>
            </a:r>
            <a:endParaRPr lang="en-US" sz="1400" b="1" dirty="0" smtClean="0">
              <a:solidFill>
                <a:schemeClr val="tx2">
                  <a:lumMod val="50000"/>
                </a:schemeClr>
              </a:solidFill>
            </a:endParaRPr>
          </a:p>
        </p:txBody>
      </p:sp>
      <p:sp>
        <p:nvSpPr>
          <p:cNvPr id="15" name="Rectangle 14"/>
          <p:cNvSpPr/>
          <p:nvPr/>
        </p:nvSpPr>
        <p:spPr>
          <a:xfrm>
            <a:off x="428220" y="1700260"/>
            <a:ext cx="3853672" cy="215736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17" name="Rectangle 16"/>
          <p:cNvSpPr/>
          <p:nvPr/>
        </p:nvSpPr>
        <p:spPr>
          <a:xfrm>
            <a:off x="428219" y="4088187"/>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19" name="Rounded Rectangle 18"/>
          <p:cNvSpPr/>
          <p:nvPr/>
        </p:nvSpPr>
        <p:spPr>
          <a:xfrm>
            <a:off x="776696" y="1483686"/>
            <a:ext cx="3156719" cy="427512"/>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Burndown chart</a:t>
            </a:r>
            <a:endParaRPr lang="en-US" sz="1600" b="1" dirty="0">
              <a:solidFill>
                <a:prstClr val="white"/>
              </a:solidFill>
              <a:latin typeface="Candara" panose="020E0502030303020204" pitchFamily="34" charset="0"/>
            </a:endParaRPr>
          </a:p>
        </p:txBody>
      </p:sp>
      <p:sp>
        <p:nvSpPr>
          <p:cNvPr id="20" name="Rounded Rectangle 19"/>
          <p:cNvSpPr/>
          <p:nvPr/>
        </p:nvSpPr>
        <p:spPr>
          <a:xfrm>
            <a:off x="776694" y="3900024"/>
            <a:ext cx="3156719" cy="4306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Cumulative Flow Diagram</a:t>
            </a:r>
            <a:endParaRPr lang="en-US" sz="1600" b="1" dirty="0">
              <a:solidFill>
                <a:prstClr val="white"/>
              </a:solidFill>
              <a:latin typeface="Candara" panose="020E0502030303020204" pitchFamily="34" charset="0"/>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56" y="1977873"/>
            <a:ext cx="3635012"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80" y="4399706"/>
            <a:ext cx="3643313"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2226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SDT Booking Velocity Chart</a:t>
            </a:r>
            <a:endParaRPr lang="en-US" dirty="0"/>
          </a:p>
        </p:txBody>
      </p:sp>
      <p:sp>
        <p:nvSpPr>
          <p:cNvPr id="9" name="TextBox 8"/>
          <p:cNvSpPr txBox="1"/>
          <p:nvPr/>
        </p:nvSpPr>
        <p:spPr>
          <a:xfrm>
            <a:off x="4211205" y="1070622"/>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11" name="TextBox 10"/>
          <p:cNvSpPr txBox="1"/>
          <p:nvPr/>
        </p:nvSpPr>
        <p:spPr>
          <a:xfrm>
            <a:off x="77355" y="1441439"/>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a:t>
            </a:r>
            <a:endParaRPr lang="en-US" sz="1400" b="1" dirty="0" smtClean="0">
              <a:solidFill>
                <a:schemeClr val="tx2">
                  <a:lumMod val="50000"/>
                </a:schemeClr>
              </a:solidFill>
            </a:endParaRPr>
          </a:p>
        </p:txBody>
      </p:sp>
      <p:sp>
        <p:nvSpPr>
          <p:cNvPr id="18" name="TextBox 42"/>
          <p:cNvSpPr txBox="1"/>
          <p:nvPr/>
        </p:nvSpPr>
        <p:spPr>
          <a:xfrm>
            <a:off x="4913193" y="1690199"/>
            <a:ext cx="3743822" cy="4547997"/>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r>
              <a:rPr lang="en-US" sz="1200" b="1" dirty="0" smtClean="0"/>
              <a:t>Velocity Chart</a:t>
            </a:r>
          </a:p>
          <a:p>
            <a:endParaRPr lang="en-US" sz="1200" b="1" dirty="0"/>
          </a:p>
          <a:p>
            <a:pPr marL="171450" indent="-171450">
              <a:buFont typeface="Arial" panose="020B0604020202020204" pitchFamily="34" charset="0"/>
              <a:buChar char="•"/>
            </a:pPr>
            <a:r>
              <a:rPr lang="en-US" sz="1100" b="1" dirty="0" smtClean="0"/>
              <a:t>SDT Iteration 1</a:t>
            </a:r>
          </a:p>
          <a:p>
            <a:pPr marL="628650" lvl="1" indent="-171450">
              <a:buFont typeface="Arial" panose="020B0604020202020204" pitchFamily="34" charset="0"/>
              <a:buChar char="•"/>
            </a:pPr>
            <a:r>
              <a:rPr lang="en-US" sz="1100" dirty="0">
                <a:latin typeface="Candara" panose="020E0502030303020204" pitchFamily="34" charset="0"/>
              </a:rPr>
              <a:t>Velocity of team:50 story points</a:t>
            </a:r>
          </a:p>
          <a:p>
            <a:pPr marL="628650" lvl="1" indent="-171450">
              <a:buFont typeface="Arial" panose="020B0604020202020204" pitchFamily="34" charset="0"/>
              <a:buChar char="•"/>
            </a:pPr>
            <a:r>
              <a:rPr lang="en-US" sz="1100" dirty="0">
                <a:latin typeface="Candara" panose="020E0502030303020204" pitchFamily="34" charset="0"/>
              </a:rPr>
              <a:t>Accepted By PO: 13 story Points</a:t>
            </a:r>
          </a:p>
          <a:p>
            <a:pPr marL="628650" lvl="1" indent="-171450">
              <a:buFont typeface="Arial" panose="020B0604020202020204" pitchFamily="34" charset="0"/>
              <a:buChar char="•"/>
            </a:pPr>
            <a:r>
              <a:rPr lang="en-US" sz="1100" dirty="0">
                <a:latin typeface="Candara" panose="020E0502030303020204" pitchFamily="34" charset="0"/>
              </a:rPr>
              <a:t>US85 and US 97 –Accepted by PO as these user stories are already deployed in production as part of release 1.3.1</a:t>
            </a:r>
          </a:p>
          <a:p>
            <a:pPr marL="628650" lvl="1" indent="-171450">
              <a:buFont typeface="Arial" panose="020B0604020202020204" pitchFamily="34" charset="0"/>
              <a:buChar char="•"/>
            </a:pPr>
            <a:r>
              <a:rPr lang="en-US" sz="1100" dirty="0">
                <a:latin typeface="Candara" panose="020E0502030303020204" pitchFamily="34" charset="0"/>
              </a:rPr>
              <a:t>Iteration length: 10 days(2 weeks)</a:t>
            </a:r>
          </a:p>
          <a:p>
            <a:pPr lvl="1"/>
            <a:endParaRPr lang="en-US" sz="1100" dirty="0" smtClean="0"/>
          </a:p>
          <a:p>
            <a:pPr marL="171450" indent="-171450">
              <a:buFont typeface="Arial" panose="020B0604020202020204" pitchFamily="34" charset="0"/>
              <a:buChar char="•"/>
            </a:pPr>
            <a:r>
              <a:rPr lang="en-US" sz="1100" b="1" dirty="0"/>
              <a:t>SDT Iteration </a:t>
            </a:r>
            <a:r>
              <a:rPr lang="en-US" sz="1100" b="1" dirty="0" smtClean="0"/>
              <a:t>2</a:t>
            </a:r>
            <a:endParaRPr lang="en-US" sz="1100" b="1" dirty="0"/>
          </a:p>
          <a:p>
            <a:pPr marL="628650" lvl="1" indent="-171450">
              <a:buFont typeface="Arial" panose="020B0604020202020204" pitchFamily="34" charset="0"/>
              <a:buChar char="•"/>
            </a:pPr>
            <a:r>
              <a:rPr lang="en-US" sz="1100" dirty="0">
                <a:latin typeface="Candara" panose="020E0502030303020204" pitchFamily="34" charset="0"/>
              </a:rPr>
              <a:t>Velocity of team: 9 story points</a:t>
            </a:r>
          </a:p>
          <a:p>
            <a:pPr marL="628650" lvl="1" indent="-171450">
              <a:buFont typeface="Arial" panose="020B0604020202020204" pitchFamily="34" charset="0"/>
              <a:buChar char="•"/>
            </a:pPr>
            <a:r>
              <a:rPr lang="en-US" sz="1100" dirty="0">
                <a:latin typeface="Candara" panose="020E0502030303020204" pitchFamily="34" charset="0"/>
              </a:rPr>
              <a:t>Accepted By PO: 9  story Points</a:t>
            </a:r>
          </a:p>
          <a:p>
            <a:pPr marL="628650" lvl="1" indent="-171450">
              <a:buFont typeface="Arial" panose="020B0604020202020204" pitchFamily="34" charset="0"/>
              <a:buChar char="•"/>
            </a:pPr>
            <a:r>
              <a:rPr lang="en-US" sz="1100" dirty="0">
                <a:latin typeface="Candara" panose="020E0502030303020204" pitchFamily="34" charset="0"/>
              </a:rPr>
              <a:t>Iteration length: 5 days(1 week)</a:t>
            </a:r>
          </a:p>
          <a:p>
            <a:pPr lvl="1"/>
            <a:endParaRPr lang="en-US" sz="1100" dirty="0"/>
          </a:p>
          <a:p>
            <a:endParaRPr lang="en-US" sz="1200" b="1" dirty="0" smtClean="0"/>
          </a:p>
          <a:p>
            <a:pPr marL="171450" indent="-171450">
              <a:buFont typeface="Arial" panose="020B0604020202020204" pitchFamily="34" charset="0"/>
              <a:buChar char="•"/>
            </a:pPr>
            <a:r>
              <a:rPr lang="en-US" sz="1100" b="1" dirty="0"/>
              <a:t>SDT Iteration </a:t>
            </a:r>
            <a:r>
              <a:rPr lang="en-US" sz="1100" b="1" dirty="0" smtClean="0"/>
              <a:t>3</a:t>
            </a:r>
            <a:endParaRPr lang="en-US" sz="1100" b="1" dirty="0"/>
          </a:p>
          <a:p>
            <a:pPr marL="628650" lvl="1" indent="-171450">
              <a:buFont typeface="Arial" panose="020B0604020202020204" pitchFamily="34" charset="0"/>
              <a:buChar char="•"/>
            </a:pPr>
            <a:r>
              <a:rPr lang="en-US" sz="1100" dirty="0">
                <a:latin typeface="Candara" panose="020E0502030303020204" pitchFamily="34" charset="0"/>
              </a:rPr>
              <a:t>Velocity of team: 20 story points</a:t>
            </a:r>
          </a:p>
          <a:p>
            <a:pPr marL="628650" lvl="1" indent="-171450">
              <a:buFont typeface="Arial" panose="020B0604020202020204" pitchFamily="34" charset="0"/>
              <a:buChar char="•"/>
            </a:pPr>
            <a:r>
              <a:rPr lang="en-US" sz="1100" dirty="0">
                <a:latin typeface="Candara" panose="020E0502030303020204" pitchFamily="34" charset="0"/>
              </a:rPr>
              <a:t>Accepted By PO: 17  story Points</a:t>
            </a:r>
          </a:p>
          <a:p>
            <a:pPr marL="628650" lvl="1" indent="-171450">
              <a:buFont typeface="Arial" panose="020B0604020202020204" pitchFamily="34" charset="0"/>
              <a:buChar char="•"/>
            </a:pPr>
            <a:r>
              <a:rPr lang="en-US" sz="1100" dirty="0">
                <a:latin typeface="Candara" panose="020E0502030303020204" pitchFamily="34" charset="0"/>
              </a:rPr>
              <a:t>Iteration length: 8 days</a:t>
            </a:r>
          </a:p>
          <a:p>
            <a:endParaRPr lang="en-US" sz="1200" b="1" dirty="0"/>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9" name="Picture 18" descr="blue popout.png"/>
          <p:cNvPicPr>
            <a:picLocks noChangeAspect="1"/>
          </p:cNvPicPr>
          <p:nvPr/>
        </p:nvPicPr>
        <p:blipFill>
          <a:blip r:embed="rId2" cstate="email"/>
          <a:stretch>
            <a:fillRect/>
          </a:stretch>
        </p:blipFill>
        <p:spPr>
          <a:xfrm>
            <a:off x="4913194" y="1636663"/>
            <a:ext cx="3743821" cy="380020"/>
          </a:xfrm>
          <a:prstGeom prst="rect">
            <a:avLst/>
          </a:prstGeom>
        </p:spPr>
      </p:pic>
      <p:sp>
        <p:nvSpPr>
          <p:cNvPr id="20" name="TextBox 19"/>
          <p:cNvSpPr txBox="1"/>
          <p:nvPr/>
        </p:nvSpPr>
        <p:spPr>
          <a:xfrm>
            <a:off x="5748871" y="1630100"/>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2538966086"/>
              </p:ext>
            </p:extLst>
          </p:nvPr>
        </p:nvGraphicFramePr>
        <p:xfrm>
          <a:off x="77355" y="201668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3146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 Velocity Chart</a:t>
            </a:r>
            <a:endParaRPr lang="en-US" dirty="0"/>
          </a:p>
        </p:txBody>
      </p:sp>
      <p:sp>
        <p:nvSpPr>
          <p:cNvPr id="9" name="TextBox 8"/>
          <p:cNvSpPr txBox="1"/>
          <p:nvPr/>
        </p:nvSpPr>
        <p:spPr>
          <a:xfrm>
            <a:off x="267002" y="1370638"/>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Support</a:t>
            </a:r>
            <a:endParaRPr lang="en-US" sz="1400" b="1" dirty="0" smtClean="0">
              <a:solidFill>
                <a:schemeClr val="tx2">
                  <a:lumMod val="50000"/>
                </a:schemeClr>
              </a:solidFill>
            </a:endParaRPr>
          </a:p>
        </p:txBody>
      </p:sp>
      <p:sp>
        <p:nvSpPr>
          <p:cNvPr id="12" name="TextBox 42"/>
          <p:cNvSpPr txBox="1"/>
          <p:nvPr/>
        </p:nvSpPr>
        <p:spPr>
          <a:xfrm>
            <a:off x="4913193" y="1274576"/>
            <a:ext cx="3743822" cy="4897565"/>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pPr marL="171450" indent="-171450">
              <a:buFont typeface="Arial" panose="020B0604020202020204" pitchFamily="34" charset="0"/>
              <a:buChar char="•"/>
            </a:pPr>
            <a:r>
              <a:rPr lang="en-US" sz="1100" b="1" dirty="0" smtClean="0">
                <a:latin typeface="Candara" panose="020E0502030303020204" pitchFamily="34" charset="0"/>
              </a:rPr>
              <a:t>Support Iteration 1</a:t>
            </a:r>
          </a:p>
          <a:p>
            <a:pPr marL="628650" lvl="1" indent="-171450">
              <a:buFont typeface="Arial" panose="020B0604020202020204" pitchFamily="34" charset="0"/>
              <a:buChar char="•"/>
            </a:pPr>
            <a:r>
              <a:rPr lang="en-US" sz="1100" dirty="0" smtClean="0">
                <a:latin typeface="Candara" panose="020E0502030303020204" pitchFamily="34" charset="0"/>
              </a:rPr>
              <a:t>Velocity of team:5 story points</a:t>
            </a:r>
          </a:p>
          <a:p>
            <a:pPr marL="628650" lvl="1" indent="-171450">
              <a:buFont typeface="Arial" panose="020B0604020202020204" pitchFamily="34" charset="0"/>
              <a:buChar char="•"/>
            </a:pPr>
            <a:r>
              <a:rPr lang="en-US" sz="1100" dirty="0">
                <a:latin typeface="Candara" panose="020E0502030303020204" pitchFamily="34" charset="0"/>
              </a:rPr>
              <a:t>Accepted By PO: 5 story Points</a:t>
            </a:r>
            <a:endParaRPr lang="en-US" sz="1100" dirty="0" smtClean="0">
              <a:latin typeface="Candara" panose="020E0502030303020204" pitchFamily="34" charset="0"/>
            </a:endParaRPr>
          </a:p>
          <a:p>
            <a:pPr marL="628650" lvl="1" indent="-171450">
              <a:buFont typeface="Arial" panose="020B0604020202020204" pitchFamily="34" charset="0"/>
              <a:buChar char="•"/>
            </a:pPr>
            <a:r>
              <a:rPr lang="en-US" sz="1100" dirty="0" smtClean="0">
                <a:latin typeface="Candara" panose="020E0502030303020204" pitchFamily="34" charset="0"/>
              </a:rPr>
              <a:t>Iteration length: 8 days</a:t>
            </a:r>
          </a:p>
          <a:p>
            <a:pPr lvl="1"/>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Support Iteration 2</a:t>
            </a:r>
          </a:p>
          <a:p>
            <a:pPr marL="628650" lvl="1" indent="-171450">
              <a:buFont typeface="Arial" panose="020B0604020202020204" pitchFamily="34" charset="0"/>
              <a:buChar char="•"/>
            </a:pPr>
            <a:r>
              <a:rPr lang="en-US" sz="1100" dirty="0">
                <a:latin typeface="Candara" panose="020E0502030303020204" pitchFamily="34" charset="0"/>
              </a:rPr>
              <a:t>Velocity of team:20 story points</a:t>
            </a:r>
          </a:p>
          <a:p>
            <a:pPr marL="628650" lvl="1" indent="-171450">
              <a:buFont typeface="Arial" panose="020B0604020202020204" pitchFamily="34" charset="0"/>
              <a:buChar char="•"/>
            </a:pPr>
            <a:r>
              <a:rPr lang="en-US" sz="1100" dirty="0">
                <a:latin typeface="Candara" panose="020E0502030303020204" pitchFamily="34" charset="0"/>
              </a:rPr>
              <a:t>Accepted By PO: 19 story Points</a:t>
            </a:r>
          </a:p>
          <a:p>
            <a:pPr marL="628650" lvl="1" indent="-171450">
              <a:buFont typeface="Arial" panose="020B0604020202020204" pitchFamily="34" charset="0"/>
              <a:buChar char="•"/>
            </a:pPr>
            <a:r>
              <a:rPr lang="en-US" sz="1100" dirty="0">
                <a:latin typeface="Candara" panose="020E0502030303020204" pitchFamily="34" charset="0"/>
              </a:rPr>
              <a:t>Iteration length: 12 days</a:t>
            </a:r>
          </a:p>
          <a:p>
            <a:pPr lvl="1"/>
            <a:endParaRPr lang="en-US" sz="1100" dirty="0"/>
          </a:p>
          <a:p>
            <a:pPr marL="171450" indent="-171450">
              <a:buFont typeface="Arial" panose="020B0604020202020204" pitchFamily="34" charset="0"/>
              <a:buChar char="•"/>
            </a:pPr>
            <a:r>
              <a:rPr lang="en-US" sz="1100" b="1" dirty="0">
                <a:latin typeface="Candara" panose="020E0502030303020204" pitchFamily="34" charset="0"/>
              </a:rPr>
              <a:t>Support Iteration 3</a:t>
            </a:r>
          </a:p>
          <a:p>
            <a:pPr marL="628650" lvl="1" indent="-171450">
              <a:buFont typeface="Arial" panose="020B0604020202020204" pitchFamily="34" charset="0"/>
              <a:buChar char="•"/>
            </a:pPr>
            <a:r>
              <a:rPr lang="en-US" sz="1100" dirty="0">
                <a:latin typeface="Candara" panose="020E0502030303020204" pitchFamily="34" charset="0"/>
              </a:rPr>
              <a:t>Velocity of team:20 story points</a:t>
            </a:r>
          </a:p>
          <a:p>
            <a:pPr marL="628650" lvl="1" indent="-171450">
              <a:buFont typeface="Arial" panose="020B0604020202020204" pitchFamily="34" charset="0"/>
              <a:buChar char="•"/>
            </a:pPr>
            <a:r>
              <a:rPr lang="en-US" sz="1100" dirty="0">
                <a:latin typeface="Candara" panose="020E0502030303020204" pitchFamily="34" charset="0"/>
              </a:rPr>
              <a:t>Accepted By PO: 20 story Points</a:t>
            </a:r>
          </a:p>
          <a:p>
            <a:pPr marL="628650" lvl="1" indent="-171450">
              <a:buFont typeface="Arial" panose="020B0604020202020204" pitchFamily="34" charset="0"/>
              <a:buChar char="•"/>
            </a:pPr>
            <a:r>
              <a:rPr lang="en-US" sz="1100" dirty="0">
                <a:latin typeface="Candara" panose="020E0502030303020204" pitchFamily="34" charset="0"/>
              </a:rPr>
              <a:t>Iteration length: 11 days</a:t>
            </a:r>
          </a:p>
          <a:p>
            <a:endParaRPr lang="en-US" sz="1200" b="1" dirty="0" smtClean="0"/>
          </a:p>
          <a:p>
            <a:pPr marL="171450" indent="-171450">
              <a:buFont typeface="Arial" panose="020B0604020202020204" pitchFamily="34" charset="0"/>
              <a:buChar char="•"/>
            </a:pPr>
            <a:r>
              <a:rPr lang="en-US" sz="1100" b="1" dirty="0">
                <a:latin typeface="Candara" panose="020E0502030303020204" pitchFamily="34" charset="0"/>
              </a:rPr>
              <a:t>Support Iteration 4</a:t>
            </a:r>
          </a:p>
          <a:p>
            <a:pPr marL="628650" lvl="1" indent="-171450">
              <a:buFont typeface="Arial" panose="020B0604020202020204" pitchFamily="34" charset="0"/>
              <a:buChar char="•"/>
            </a:pPr>
            <a:r>
              <a:rPr lang="en-US" sz="1100" dirty="0">
                <a:latin typeface="Candara" panose="020E0502030303020204" pitchFamily="34" charset="0"/>
              </a:rPr>
              <a:t>Velocity of team:17 story points</a:t>
            </a:r>
          </a:p>
          <a:p>
            <a:pPr marL="628650" lvl="1" indent="-171450">
              <a:buFont typeface="Arial" panose="020B0604020202020204" pitchFamily="34" charset="0"/>
              <a:buChar char="•"/>
            </a:pPr>
            <a:r>
              <a:rPr lang="en-US" sz="1100" dirty="0">
                <a:latin typeface="Candara" panose="020E0502030303020204" pitchFamily="34" charset="0"/>
              </a:rPr>
              <a:t>Accepted By PO: 17 story Points</a:t>
            </a:r>
          </a:p>
          <a:p>
            <a:pPr marL="628650" lvl="1" indent="-171450">
              <a:buFont typeface="Arial" panose="020B0604020202020204" pitchFamily="34" charset="0"/>
              <a:buChar char="•"/>
            </a:pPr>
            <a:r>
              <a:rPr lang="en-US" sz="1100" dirty="0">
                <a:latin typeface="Candara" panose="020E0502030303020204" pitchFamily="34" charset="0"/>
              </a:rPr>
              <a:t>Iteration length: 11 </a:t>
            </a:r>
            <a:r>
              <a:rPr lang="en-US" sz="1100" dirty="0" smtClean="0">
                <a:latin typeface="Candara" panose="020E0502030303020204" pitchFamily="34" charset="0"/>
              </a:rPr>
              <a:t>days</a:t>
            </a:r>
          </a:p>
          <a:p>
            <a:pPr lvl="1"/>
            <a:endParaRPr lang="en-US" sz="1100" dirty="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Support Iteration </a:t>
            </a:r>
            <a:r>
              <a:rPr lang="en-US" sz="1100" b="1" dirty="0" smtClean="0">
                <a:latin typeface="Candara" panose="020E0502030303020204" pitchFamily="34" charset="0"/>
              </a:rPr>
              <a:t>5</a:t>
            </a:r>
            <a:endParaRPr lang="en-US" sz="1100" b="1" dirty="0">
              <a:latin typeface="Candara" panose="020E0502030303020204" pitchFamily="34" charset="0"/>
            </a:endParaRPr>
          </a:p>
          <a:p>
            <a:pPr marL="628650" lvl="1" indent="-171450">
              <a:buFont typeface="Arial" panose="020B0604020202020204" pitchFamily="34" charset="0"/>
              <a:buChar char="•"/>
            </a:pPr>
            <a:r>
              <a:rPr lang="en-US" sz="1100" dirty="0">
                <a:latin typeface="Candara" panose="020E0502030303020204" pitchFamily="34" charset="0"/>
              </a:rPr>
              <a:t>Velocity of </a:t>
            </a:r>
            <a:r>
              <a:rPr lang="en-US" sz="1100" dirty="0" smtClean="0">
                <a:latin typeface="Candara" panose="020E0502030303020204" pitchFamily="34" charset="0"/>
              </a:rPr>
              <a:t>team:20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a:latin typeface="Candara" panose="020E0502030303020204" pitchFamily="34" charset="0"/>
              </a:rPr>
              <a:t>Accepted By PO: </a:t>
            </a:r>
            <a:r>
              <a:rPr lang="en-US" sz="1100" dirty="0" smtClean="0">
                <a:latin typeface="Candara" panose="020E0502030303020204" pitchFamily="34" charset="0"/>
              </a:rPr>
              <a:t>12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a:latin typeface="Candara" panose="020E0502030303020204" pitchFamily="34" charset="0"/>
              </a:rPr>
              <a:t>Iteration length: </a:t>
            </a:r>
            <a:r>
              <a:rPr lang="en-US" sz="1100" dirty="0" smtClean="0">
                <a:latin typeface="Candara" panose="020E0502030303020204" pitchFamily="34" charset="0"/>
              </a:rPr>
              <a:t>10 </a:t>
            </a:r>
            <a:r>
              <a:rPr lang="en-US" sz="1100" dirty="0">
                <a:latin typeface="Candara" panose="020E0502030303020204" pitchFamily="34" charset="0"/>
              </a:rPr>
              <a:t>days</a:t>
            </a:r>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3" name="Picture 12" descr="blue popout.png"/>
          <p:cNvPicPr>
            <a:picLocks noChangeAspect="1"/>
          </p:cNvPicPr>
          <p:nvPr/>
        </p:nvPicPr>
        <p:blipFill>
          <a:blip r:embed="rId2" cstate="email"/>
          <a:stretch>
            <a:fillRect/>
          </a:stretch>
        </p:blipFill>
        <p:spPr>
          <a:xfrm>
            <a:off x="4913194" y="1221038"/>
            <a:ext cx="3743821" cy="380020"/>
          </a:xfrm>
          <a:prstGeom prst="rect">
            <a:avLst/>
          </a:prstGeom>
        </p:spPr>
      </p:pic>
      <p:sp>
        <p:nvSpPr>
          <p:cNvPr id="14" name="TextBox 13"/>
          <p:cNvSpPr txBox="1"/>
          <p:nvPr/>
        </p:nvSpPr>
        <p:spPr>
          <a:xfrm>
            <a:off x="5748871" y="1214475"/>
            <a:ext cx="2452154"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Inferences-Velocity Chart</a:t>
            </a:r>
            <a:endParaRPr lang="en-US" sz="1600" b="1" dirty="0">
              <a:solidFill>
                <a:schemeClr val="bg1"/>
              </a:solidFill>
              <a:latin typeface="Candara" panose="020E0502030303020204" pitchFamily="34" charset="0"/>
            </a:endParaRPr>
          </a:p>
        </p:txBody>
      </p:sp>
      <p:graphicFrame>
        <p:nvGraphicFramePr>
          <p:cNvPr id="15" name="Chart 14"/>
          <p:cNvGraphicFramePr>
            <a:graphicFrameLocks/>
          </p:cNvGraphicFramePr>
          <p:nvPr>
            <p:extLst>
              <p:ext uri="{D42A27DB-BD31-4B8C-83A1-F6EECF244321}">
                <p14:modId xmlns:p14="http://schemas.microsoft.com/office/powerpoint/2010/main" val="3893947533"/>
              </p:ext>
            </p:extLst>
          </p:nvPr>
        </p:nvGraphicFramePr>
        <p:xfrm>
          <a:off x="124127" y="235175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9818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Resource Utilization</a:t>
            </a:r>
            <a:endParaRPr lang="en-US" dirty="0"/>
          </a:p>
        </p:txBody>
      </p:sp>
      <p:sp>
        <p:nvSpPr>
          <p:cNvPr id="7" name="TextBox 6"/>
          <p:cNvSpPr txBox="1"/>
          <p:nvPr/>
        </p:nvSpPr>
        <p:spPr>
          <a:xfrm>
            <a:off x="77354" y="1520984"/>
            <a:ext cx="5504579" cy="307777"/>
          </a:xfrm>
          <a:prstGeom prst="rect">
            <a:avLst/>
          </a:prstGeom>
          <a:noFill/>
        </p:spPr>
        <p:txBody>
          <a:bodyPr wrap="square" rtlCol="0">
            <a:spAutoFit/>
          </a:bodyPr>
          <a:lstStyle/>
          <a:p>
            <a:r>
              <a:rPr lang="en-US" sz="1400" dirty="0"/>
              <a:t> </a:t>
            </a:r>
            <a:r>
              <a:rPr lang="en-US" sz="1400" dirty="0" smtClean="0"/>
              <a:t>  </a:t>
            </a:r>
            <a:r>
              <a:rPr lang="en-US" sz="1400" b="1" dirty="0" smtClean="0"/>
              <a:t>Weekly resource Utilization(5</a:t>
            </a:r>
            <a:r>
              <a:rPr lang="en-US" sz="1400" b="1" baseline="30000" dirty="0" smtClean="0"/>
              <a:t>th</a:t>
            </a:r>
            <a:r>
              <a:rPr lang="en-US" sz="1400" b="1" dirty="0" smtClean="0"/>
              <a:t> Apr 2017 – 19</a:t>
            </a:r>
            <a:r>
              <a:rPr lang="en-US" sz="1400" b="1" baseline="30000" dirty="0" smtClean="0"/>
              <a:t>th</a:t>
            </a:r>
            <a:r>
              <a:rPr lang="en-US" sz="1400" b="1" dirty="0" smtClean="0"/>
              <a:t> Apr 2017)</a:t>
            </a:r>
            <a:endParaRPr lang="en-US" sz="1400" b="1" dirty="0" smtClean="0">
              <a:solidFill>
                <a:schemeClr val="tx2">
                  <a:lumMod val="50000"/>
                </a:schemeClr>
              </a:solidFill>
            </a:endParaRPr>
          </a:p>
        </p:txBody>
      </p:sp>
      <p:graphicFrame>
        <p:nvGraphicFramePr>
          <p:cNvPr id="9" name="Chart 8"/>
          <p:cNvGraphicFramePr>
            <a:graphicFrameLocks/>
          </p:cNvGraphicFramePr>
          <p:nvPr>
            <p:extLst>
              <p:ext uri="{D42A27DB-BD31-4B8C-83A1-F6EECF244321}">
                <p14:modId xmlns:p14="http://schemas.microsoft.com/office/powerpoint/2010/main" val="2839069094"/>
              </p:ext>
            </p:extLst>
          </p:nvPr>
        </p:nvGraphicFramePr>
        <p:xfrm>
          <a:off x="77354" y="2057400"/>
          <a:ext cx="8828521"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43330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45419</TotalTime>
  <Words>1296</Words>
  <Application>Microsoft Office PowerPoint</Application>
  <PresentationFormat>On-screen Show (4:3)</PresentationFormat>
  <Paragraphs>365</Paragraphs>
  <Slides>12</Slides>
  <Notes>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17"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PowerPoint Presentation</vt:lpstr>
      <vt:lpstr>Agile Metrics - Support</vt:lpstr>
      <vt:lpstr>Agile Metrics – SDT Booking Velocity Chart</vt:lpstr>
      <vt:lpstr>Agile Metrics – Support Velocity Chart</vt:lpstr>
      <vt:lpstr>Agile Metrics – Resource Utilization</vt:lpstr>
      <vt:lpstr>Incident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781</cp:revision>
  <dcterms:created xsi:type="dcterms:W3CDTF">2016-09-12T09:10:56Z</dcterms:created>
  <dcterms:modified xsi:type="dcterms:W3CDTF">2017-04-19T12:05:06Z</dcterms:modified>
</cp:coreProperties>
</file>