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5" r:id="rId2"/>
    <p:sldMasterId id="2147483679" r:id="rId3"/>
    <p:sldMasterId id="2147483683" r:id="rId4"/>
  </p:sldMasterIdLst>
  <p:notesMasterIdLst>
    <p:notesMasterId r:id="rId17"/>
  </p:notesMasterIdLst>
  <p:sldIdLst>
    <p:sldId id="259" r:id="rId5"/>
    <p:sldId id="332" r:id="rId6"/>
    <p:sldId id="335" r:id="rId7"/>
    <p:sldId id="336" r:id="rId8"/>
    <p:sldId id="337" r:id="rId9"/>
    <p:sldId id="338" r:id="rId10"/>
    <p:sldId id="339" r:id="rId11"/>
    <p:sldId id="340" r:id="rId12"/>
    <p:sldId id="341" r:id="rId13"/>
    <p:sldId id="342" r:id="rId14"/>
    <p:sldId id="343"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6092" autoAdjust="0"/>
  </p:normalViewPr>
  <p:slideViewPr>
    <p:cSldViewPr snapToGrid="0">
      <p:cViewPr>
        <p:scale>
          <a:sx n="110" d="100"/>
          <a:sy n="110" d="100"/>
        </p:scale>
        <p:origin x="-504" y="654"/>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udmello\Desktop\Utilization%20and%20Velocit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eepvish\Desktop\SDT_Incident_Update_04_26_2017.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eepvish\Desktop\SDT_Incident_Update_04_26_2017.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deepvish\Desktop\SDT_Incident_Update_04_26_2017.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4-5-2017'!$B$19</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4-5-2017'!$A$20:$A$23</c:f>
              <c:strCache>
                <c:ptCount val="4"/>
                <c:pt idx="0">
                  <c:v>SDT Iteration 1(02/14/2017 - 02/27/2017)</c:v>
                </c:pt>
                <c:pt idx="1">
                  <c:v>SDT Iteration 2(03/06/2017 - 03/10/2017)</c:v>
                </c:pt>
                <c:pt idx="2">
                  <c:v>SDT Iteration 3(03/21/2017 - 03/31/2017)</c:v>
                </c:pt>
                <c:pt idx="3">
                  <c:v>SDT Iteration 4(04/05/2017 - 04/24/2017)</c:v>
                </c:pt>
              </c:strCache>
            </c:strRef>
          </c:cat>
          <c:val>
            <c:numRef>
              <c:f>'Veloicity 4-5-2017'!$B$20:$B$23</c:f>
              <c:numCache>
                <c:formatCode>General</c:formatCode>
                <c:ptCount val="4"/>
                <c:pt idx="0">
                  <c:v>50</c:v>
                </c:pt>
                <c:pt idx="1">
                  <c:v>9</c:v>
                </c:pt>
                <c:pt idx="2">
                  <c:v>20</c:v>
                </c:pt>
                <c:pt idx="3">
                  <c:v>60</c:v>
                </c:pt>
              </c:numCache>
            </c:numRef>
          </c:val>
        </c:ser>
        <c:ser>
          <c:idx val="1"/>
          <c:order val="1"/>
          <c:tx>
            <c:strRef>
              <c:f>'Veloicity 4-5-2017'!$C$19</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4-5-2017'!$A$20:$A$23</c:f>
              <c:strCache>
                <c:ptCount val="4"/>
                <c:pt idx="0">
                  <c:v>SDT Iteration 1(02/14/2017 - 02/27/2017)</c:v>
                </c:pt>
                <c:pt idx="1">
                  <c:v>SDT Iteration 2(03/06/2017 - 03/10/2017)</c:v>
                </c:pt>
                <c:pt idx="2">
                  <c:v>SDT Iteration 3(03/21/2017 - 03/31/2017)</c:v>
                </c:pt>
                <c:pt idx="3">
                  <c:v>SDT Iteration 4(04/05/2017 - 04/24/2017)</c:v>
                </c:pt>
              </c:strCache>
            </c:strRef>
          </c:cat>
          <c:val>
            <c:numRef>
              <c:f>'Veloicity 4-5-2017'!$C$20:$C$23</c:f>
              <c:numCache>
                <c:formatCode>General</c:formatCode>
                <c:ptCount val="4"/>
                <c:pt idx="0">
                  <c:v>13</c:v>
                </c:pt>
                <c:pt idx="1">
                  <c:v>9</c:v>
                </c:pt>
                <c:pt idx="2">
                  <c:v>17</c:v>
                </c:pt>
                <c:pt idx="3">
                  <c:v>49</c:v>
                </c:pt>
              </c:numCache>
            </c:numRef>
          </c:val>
        </c:ser>
        <c:dLbls>
          <c:showLegendKey val="0"/>
          <c:showVal val="0"/>
          <c:showCatName val="0"/>
          <c:showSerName val="0"/>
          <c:showPercent val="0"/>
          <c:showBubbleSize val="0"/>
        </c:dLbls>
        <c:gapWidth val="150"/>
        <c:axId val="140835840"/>
        <c:axId val="169460480"/>
      </c:barChart>
      <c:catAx>
        <c:axId val="140835840"/>
        <c:scaling>
          <c:orientation val="minMax"/>
        </c:scaling>
        <c:delete val="0"/>
        <c:axPos val="b"/>
        <c:majorTickMark val="out"/>
        <c:minorTickMark val="none"/>
        <c:tickLblPos val="nextTo"/>
        <c:crossAx val="169460480"/>
        <c:crosses val="autoZero"/>
        <c:auto val="1"/>
        <c:lblAlgn val="ctr"/>
        <c:lblOffset val="100"/>
        <c:noMultiLvlLbl val="0"/>
      </c:catAx>
      <c:valAx>
        <c:axId val="169460480"/>
        <c:scaling>
          <c:orientation val="minMax"/>
        </c:scaling>
        <c:delete val="0"/>
        <c:axPos val="l"/>
        <c:majorGridlines/>
        <c:numFmt formatCode="General" sourceLinked="1"/>
        <c:majorTickMark val="out"/>
        <c:minorTickMark val="none"/>
        <c:tickLblPos val="nextTo"/>
        <c:crossAx val="140835840"/>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'Veloicity 4-5-2017'!$B$2</c:f>
              <c:strCache>
                <c:ptCount val="1"/>
                <c:pt idx="0">
                  <c:v>Velocity(Story Points)</c:v>
                </c:pt>
              </c:strCache>
            </c:strRef>
          </c:tx>
          <c:invertIfNegative val="0"/>
          <c:dLbls>
            <c:showLegendKey val="0"/>
            <c:showVal val="1"/>
            <c:showCatName val="0"/>
            <c:showSerName val="0"/>
            <c:showPercent val="0"/>
            <c:showBubbleSize val="0"/>
            <c:showLeaderLines val="0"/>
          </c:dLbls>
          <c:cat>
            <c:strRef>
              <c:f>'Veloicity 4-5-2017'!$A$3:$A$7</c:f>
              <c:strCache>
                <c:ptCount val="5"/>
                <c:pt idx="0">
                  <c:v>Support Iteration 1(02/01/2017 - 02/10/2017)</c:v>
                </c:pt>
                <c:pt idx="1">
                  <c:v>Support Iteration 2( 2/13/2017 - 2/28/2017)</c:v>
                </c:pt>
                <c:pt idx="2">
                  <c:v>Support Iteration 3(03/01/2017 - 03/15/2017)</c:v>
                </c:pt>
                <c:pt idx="3">
                  <c:v>Support Iteration 4(03/16/2017 - 03/31/2017)</c:v>
                </c:pt>
                <c:pt idx="4">
                  <c:v>Support Iteration 5 (04/03/2017 - 04/14/2017)</c:v>
                </c:pt>
              </c:strCache>
            </c:strRef>
          </c:cat>
          <c:val>
            <c:numRef>
              <c:f>'Veloicity 4-5-2017'!$B$3:$B$7</c:f>
              <c:numCache>
                <c:formatCode>General</c:formatCode>
                <c:ptCount val="5"/>
                <c:pt idx="0">
                  <c:v>5</c:v>
                </c:pt>
                <c:pt idx="1">
                  <c:v>20</c:v>
                </c:pt>
                <c:pt idx="2">
                  <c:v>20</c:v>
                </c:pt>
                <c:pt idx="3">
                  <c:v>17</c:v>
                </c:pt>
                <c:pt idx="4">
                  <c:v>20</c:v>
                </c:pt>
              </c:numCache>
            </c:numRef>
          </c:val>
        </c:ser>
        <c:ser>
          <c:idx val="1"/>
          <c:order val="1"/>
          <c:tx>
            <c:strRef>
              <c:f>'Veloicity 4-5-2017'!$C$2</c:f>
              <c:strCache>
                <c:ptCount val="1"/>
                <c:pt idx="0">
                  <c:v>Accepted By PO(SPs)</c:v>
                </c:pt>
              </c:strCache>
            </c:strRef>
          </c:tx>
          <c:invertIfNegative val="0"/>
          <c:dLbls>
            <c:showLegendKey val="0"/>
            <c:showVal val="1"/>
            <c:showCatName val="0"/>
            <c:showSerName val="0"/>
            <c:showPercent val="0"/>
            <c:showBubbleSize val="0"/>
            <c:showLeaderLines val="0"/>
          </c:dLbls>
          <c:cat>
            <c:strRef>
              <c:f>'Veloicity 4-5-2017'!$A$3:$A$7</c:f>
              <c:strCache>
                <c:ptCount val="5"/>
                <c:pt idx="0">
                  <c:v>Support Iteration 1(02/01/2017 - 02/10/2017)</c:v>
                </c:pt>
                <c:pt idx="1">
                  <c:v>Support Iteration 2( 2/13/2017 - 2/28/2017)</c:v>
                </c:pt>
                <c:pt idx="2">
                  <c:v>Support Iteration 3(03/01/2017 - 03/15/2017)</c:v>
                </c:pt>
                <c:pt idx="3">
                  <c:v>Support Iteration 4(03/16/2017 - 03/31/2017)</c:v>
                </c:pt>
                <c:pt idx="4">
                  <c:v>Support Iteration 5 (04/03/2017 - 04/14/2017)</c:v>
                </c:pt>
              </c:strCache>
            </c:strRef>
          </c:cat>
          <c:val>
            <c:numRef>
              <c:f>'Veloicity 4-5-2017'!$C$3:$C$7</c:f>
              <c:numCache>
                <c:formatCode>General</c:formatCode>
                <c:ptCount val="5"/>
                <c:pt idx="0">
                  <c:v>5</c:v>
                </c:pt>
                <c:pt idx="1">
                  <c:v>19</c:v>
                </c:pt>
                <c:pt idx="2">
                  <c:v>20</c:v>
                </c:pt>
                <c:pt idx="3">
                  <c:v>17</c:v>
                </c:pt>
                <c:pt idx="4">
                  <c:v>12</c:v>
                </c:pt>
              </c:numCache>
            </c:numRef>
          </c:val>
        </c:ser>
        <c:dLbls>
          <c:showLegendKey val="0"/>
          <c:showVal val="0"/>
          <c:showCatName val="0"/>
          <c:showSerName val="0"/>
          <c:showPercent val="0"/>
          <c:showBubbleSize val="0"/>
        </c:dLbls>
        <c:gapWidth val="150"/>
        <c:axId val="169489152"/>
        <c:axId val="169490688"/>
      </c:barChart>
      <c:catAx>
        <c:axId val="169489152"/>
        <c:scaling>
          <c:orientation val="minMax"/>
        </c:scaling>
        <c:delete val="0"/>
        <c:axPos val="b"/>
        <c:majorTickMark val="out"/>
        <c:minorTickMark val="none"/>
        <c:tickLblPos val="nextTo"/>
        <c:crossAx val="169490688"/>
        <c:crosses val="autoZero"/>
        <c:auto val="1"/>
        <c:lblAlgn val="ctr"/>
        <c:lblOffset val="100"/>
        <c:noMultiLvlLbl val="0"/>
      </c:catAx>
      <c:valAx>
        <c:axId val="169490688"/>
        <c:scaling>
          <c:orientation val="minMax"/>
        </c:scaling>
        <c:delete val="0"/>
        <c:axPos val="l"/>
        <c:majorGridlines/>
        <c:numFmt formatCode="General" sourceLinked="1"/>
        <c:majorTickMark val="out"/>
        <c:minorTickMark val="none"/>
        <c:tickLblPos val="nextTo"/>
        <c:crossAx val="169489152"/>
        <c:crosses val="autoZero"/>
        <c:crossBetween val="between"/>
      </c:valAx>
    </c:plotArea>
    <c:legend>
      <c:legendPos val="b"/>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'Capacity Planning 24-28Apr'!$B$25</c:f>
              <c:strCache>
                <c:ptCount val="1"/>
                <c:pt idx="0">
                  <c:v>Total Available Hrs per Sprint Hrs</c:v>
                </c:pt>
              </c:strCache>
            </c:strRef>
          </c:tx>
          <c:invertIfNegative val="0"/>
          <c:cat>
            <c:strRef>
              <c:f>'Capacity Planning 24-28Apr'!$A$26:$A$40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'Capacity Planning 24-28Apr'!$B$26:$B$40</c:f>
              <c:numCache>
                <c:formatCode>0.00</c:formatCode>
                <c:ptCount val="15"/>
                <c:pt idx="0">
                  <c:v>0</c:v>
                </c:pt>
                <c:pt idx="1">
                  <c:v>32</c:v>
                </c:pt>
                <c:pt idx="2">
                  <c:v>32</c:v>
                </c:pt>
                <c:pt idx="3">
                  <c:v>40</c:v>
                </c:pt>
                <c:pt idx="4">
                  <c:v>32</c:v>
                </c:pt>
                <c:pt idx="5">
                  <c:v>40</c:v>
                </c:pt>
                <c:pt idx="6">
                  <c:v>40</c:v>
                </c:pt>
                <c:pt idx="7">
                  <c:v>40</c:v>
                </c:pt>
                <c:pt idx="8">
                  <c:v>40</c:v>
                </c:pt>
                <c:pt idx="9">
                  <c:v>40</c:v>
                </c:pt>
                <c:pt idx="10">
                  <c:v>24</c:v>
                </c:pt>
                <c:pt idx="11">
                  <c:v>40</c:v>
                </c:pt>
                <c:pt idx="12">
                  <c:v>24</c:v>
                </c:pt>
                <c:pt idx="13">
                  <c:v>40</c:v>
                </c:pt>
                <c:pt idx="14">
                  <c:v>32</c:v>
                </c:pt>
              </c:numCache>
            </c:numRef>
          </c:val>
        </c:ser>
        <c:ser>
          <c:idx val="1"/>
          <c:order val="1"/>
          <c:tx>
            <c:strRef>
              <c:f>'Capacity Planning 24-28Apr'!$C$25</c:f>
              <c:strCache>
                <c:ptCount val="1"/>
                <c:pt idx="0">
                  <c:v>Hours Spent on Sprint Ceromonies in (%)</c:v>
                </c:pt>
              </c:strCache>
            </c:strRef>
          </c:tx>
          <c:invertIfNegative val="0"/>
          <c:cat>
            <c:strRef>
              <c:f>'Capacity Planning 24-28Apr'!$A$26:$A$40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'Capacity Planning 24-28Apr'!$C$26:$C$40</c:f>
              <c:numCache>
                <c:formatCode>0.00</c:formatCode>
                <c:ptCount val="15"/>
                <c:pt idx="0">
                  <c:v>0</c:v>
                </c:pt>
                <c:pt idx="1">
                  <c:v>18.125</c:v>
                </c:pt>
                <c:pt idx="2">
                  <c:v>18.125</c:v>
                </c:pt>
                <c:pt idx="3">
                  <c:v>18.125</c:v>
                </c:pt>
                <c:pt idx="4">
                  <c:v>18.125</c:v>
                </c:pt>
                <c:pt idx="5">
                  <c:v>18.125</c:v>
                </c:pt>
                <c:pt idx="6">
                  <c:v>18.125</c:v>
                </c:pt>
                <c:pt idx="7">
                  <c:v>18.125</c:v>
                </c:pt>
                <c:pt idx="8">
                  <c:v>18.125</c:v>
                </c:pt>
                <c:pt idx="9">
                  <c:v>18.125</c:v>
                </c:pt>
                <c:pt idx="10">
                  <c:v>18.125</c:v>
                </c:pt>
                <c:pt idx="11">
                  <c:v>18.125</c:v>
                </c:pt>
                <c:pt idx="12">
                  <c:v>18.125</c:v>
                </c:pt>
                <c:pt idx="13">
                  <c:v>18.125</c:v>
                </c:pt>
                <c:pt idx="14">
                  <c:v>18.125</c:v>
                </c:pt>
              </c:numCache>
            </c:numRef>
          </c:val>
        </c:ser>
        <c:ser>
          <c:idx val="2"/>
          <c:order val="2"/>
          <c:tx>
            <c:strRef>
              <c:f>'Capacity Planning 24-28Apr'!$D$25</c:f>
              <c:strCache>
                <c:ptCount val="1"/>
                <c:pt idx="0">
                  <c:v>Ge meetings/Emails in (%)</c:v>
                </c:pt>
              </c:strCache>
            </c:strRef>
          </c:tx>
          <c:invertIfNegative val="0"/>
          <c:cat>
            <c:strRef>
              <c:f>'Capacity Planning 24-28Apr'!$A$26:$A$40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'Capacity Planning 24-28Apr'!$D$26:$D$40</c:f>
              <c:numCache>
                <c:formatCode>0.00</c:formatCode>
                <c:ptCount val="15"/>
                <c:pt idx="0">
                  <c:v>0</c:v>
                </c:pt>
                <c:pt idx="1">
                  <c:v>31.25</c:v>
                </c:pt>
                <c:pt idx="2">
                  <c:v>12.5</c:v>
                </c:pt>
                <c:pt idx="3">
                  <c:v>12.5</c:v>
                </c:pt>
                <c:pt idx="4">
                  <c:v>12.5</c:v>
                </c:pt>
                <c:pt idx="5">
                  <c:v>12.5</c:v>
                </c:pt>
                <c:pt idx="6">
                  <c:v>12.5</c:v>
                </c:pt>
                <c:pt idx="7">
                  <c:v>31.25</c:v>
                </c:pt>
                <c:pt idx="8">
                  <c:v>18.75</c:v>
                </c:pt>
                <c:pt idx="9">
                  <c:v>18.75</c:v>
                </c:pt>
                <c:pt idx="10">
                  <c:v>25</c:v>
                </c:pt>
                <c:pt idx="11">
                  <c:v>34.375</c:v>
                </c:pt>
                <c:pt idx="12">
                  <c:v>18.125</c:v>
                </c:pt>
                <c:pt idx="13">
                  <c:v>25</c:v>
                </c:pt>
                <c:pt idx="14">
                  <c:v>18.75</c:v>
                </c:pt>
              </c:numCache>
            </c:numRef>
          </c:val>
        </c:ser>
        <c:ser>
          <c:idx val="3"/>
          <c:order val="3"/>
          <c:tx>
            <c:strRef>
              <c:f>'Capacity Planning 24-28Apr'!$E$25</c:f>
              <c:strCache>
                <c:ptCount val="1"/>
                <c:pt idx="0">
                  <c:v>Support (%)</c:v>
                </c:pt>
              </c:strCache>
            </c:strRef>
          </c:tx>
          <c:invertIfNegative val="0"/>
          <c:cat>
            <c:strRef>
              <c:f>'Capacity Planning 24-28Apr'!$A$26:$A$40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'Capacity Planning 24-28Apr'!$E$26:$E$40</c:f>
              <c:numCache>
                <c:formatCode>0.00</c:formatCode>
                <c:ptCount val="15"/>
                <c:pt idx="0">
                  <c:v>0</c:v>
                </c:pt>
                <c:pt idx="1">
                  <c:v>0</c:v>
                </c:pt>
                <c:pt idx="2">
                  <c:v>0</c:v>
                </c:pt>
                <c:pt idx="3">
                  <c:v>37.5</c:v>
                </c:pt>
                <c:pt idx="4">
                  <c:v>0</c:v>
                </c:pt>
                <c:pt idx="5">
                  <c:v>37.5</c:v>
                </c:pt>
                <c:pt idx="6">
                  <c:v>0</c:v>
                </c:pt>
                <c:pt idx="7">
                  <c:v>37.5</c:v>
                </c:pt>
                <c:pt idx="8">
                  <c:v>60</c:v>
                </c:pt>
                <c:pt idx="9">
                  <c:v>37.5</c:v>
                </c:pt>
                <c:pt idx="10">
                  <c:v>0</c:v>
                </c:pt>
                <c:pt idx="11">
                  <c:v>0</c:v>
                </c:pt>
                <c:pt idx="12">
                  <c:v>0</c:v>
                </c:pt>
                <c:pt idx="13">
                  <c:v>0</c:v>
                </c:pt>
                <c:pt idx="14">
                  <c:v>0</c:v>
                </c:pt>
              </c:numCache>
            </c:numRef>
          </c:val>
        </c:ser>
        <c:ser>
          <c:idx val="4"/>
          <c:order val="4"/>
          <c:tx>
            <c:strRef>
              <c:f>'Capacity Planning 24-28Apr'!$F$25</c:f>
              <c:strCache>
                <c:ptCount val="1"/>
                <c:pt idx="0">
                  <c:v>Hrs Spent on Iteration 5 (%)</c:v>
                </c:pt>
              </c:strCache>
            </c:strRef>
          </c:tx>
          <c:invertIfNegative val="0"/>
          <c:cat>
            <c:strRef>
              <c:f>'Capacity Planning 24-28Apr'!$A$26:$A$40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'Capacity Planning 24-28Apr'!$F$26:$F$40</c:f>
              <c:numCache>
                <c:formatCode>General</c:formatCode>
                <c:ptCount val="15"/>
                <c:pt idx="0">
                  <c:v>0</c:v>
                </c:pt>
                <c:pt idx="1">
                  <c:v>40.625</c:v>
                </c:pt>
                <c:pt idx="2">
                  <c:v>62.5</c:v>
                </c:pt>
                <c:pt idx="3">
                  <c:v>30</c:v>
                </c:pt>
                <c:pt idx="4">
                  <c:v>62.5</c:v>
                </c:pt>
                <c:pt idx="5">
                  <c:v>25</c:v>
                </c:pt>
                <c:pt idx="6">
                  <c:v>62.5</c:v>
                </c:pt>
                <c:pt idx="7">
                  <c:v>7.5</c:v>
                </c:pt>
                <c:pt idx="8">
                  <c:v>0</c:v>
                </c:pt>
                <c:pt idx="9">
                  <c:v>25</c:v>
                </c:pt>
                <c:pt idx="10">
                  <c:v>50</c:v>
                </c:pt>
                <c:pt idx="11">
                  <c:v>42.5</c:v>
                </c:pt>
                <c:pt idx="12">
                  <c:v>54.166666666666664</c:v>
                </c:pt>
                <c:pt idx="13">
                  <c:v>50</c:v>
                </c:pt>
                <c:pt idx="14">
                  <c:v>59.375</c:v>
                </c:pt>
              </c:numCache>
            </c:numRef>
          </c:val>
        </c:ser>
        <c:ser>
          <c:idx val="5"/>
          <c:order val="5"/>
          <c:tx>
            <c:strRef>
              <c:f>'Capacity Planning 24-28Apr'!$G$25</c:f>
              <c:strCache>
                <c:ptCount val="1"/>
                <c:pt idx="0">
                  <c:v>Total(%)</c:v>
                </c:pt>
              </c:strCache>
            </c:strRef>
          </c:tx>
          <c:invertIfNegative val="0"/>
          <c:dLbls>
            <c:showLegendKey val="0"/>
            <c:showVal val="1"/>
            <c:showCatName val="0"/>
            <c:showSerName val="0"/>
            <c:showPercent val="0"/>
            <c:showBubbleSize val="0"/>
            <c:showLeaderLines val="0"/>
          </c:dLbls>
          <c:cat>
            <c:strRef>
              <c:f>'Capacity Planning 24-28Apr'!$A$26:$A$40</c:f>
              <c:strCache>
                <c:ptCount val="15"/>
                <c:pt idx="0">
                  <c:v>Hita Soni</c:v>
                </c:pt>
                <c:pt idx="1">
                  <c:v>Farhan Hussain</c:v>
                </c:pt>
                <c:pt idx="2">
                  <c:v>Tejashree Bhagat</c:v>
                </c:pt>
                <c:pt idx="3">
                  <c:v>Jayesh Soni</c:v>
                </c:pt>
                <c:pt idx="4">
                  <c:v>Ebaad Chowdhry</c:v>
                </c:pt>
                <c:pt idx="5">
                  <c:v>Deepak Vishwakarma</c:v>
                </c:pt>
                <c:pt idx="6">
                  <c:v>Prajna Monappa</c:v>
                </c:pt>
                <c:pt idx="7">
                  <c:v>Sathyaraj Rajasekar</c:v>
                </c:pt>
                <c:pt idx="8">
                  <c:v>Gopi Mottai</c:v>
                </c:pt>
                <c:pt idx="9">
                  <c:v>PreetiSagar Godi</c:v>
                </c:pt>
                <c:pt idx="10">
                  <c:v>Saraswathi Nagaraj</c:v>
                </c:pt>
                <c:pt idx="11">
                  <c:v>Suvarna Dmello</c:v>
                </c:pt>
                <c:pt idx="12">
                  <c:v>Urmila Gumata</c:v>
                </c:pt>
                <c:pt idx="13">
                  <c:v>Binu Mohan</c:v>
                </c:pt>
                <c:pt idx="14">
                  <c:v>Ramesh, Dhivyabharathi</c:v>
                </c:pt>
              </c:strCache>
            </c:strRef>
          </c:cat>
          <c:val>
            <c:numRef>
              <c:f>'Capacity Planning 24-28Apr'!$G$26:$G$40</c:f>
              <c:numCache>
                <c:formatCode>0.00</c:formatCode>
                <c:ptCount val="15"/>
                <c:pt idx="0">
                  <c:v>0</c:v>
                </c:pt>
                <c:pt idx="1">
                  <c:v>90</c:v>
                </c:pt>
                <c:pt idx="2">
                  <c:v>93</c:v>
                </c:pt>
                <c:pt idx="3">
                  <c:v>98</c:v>
                </c:pt>
                <c:pt idx="4">
                  <c:v>93</c:v>
                </c:pt>
                <c:pt idx="5">
                  <c:v>93</c:v>
                </c:pt>
                <c:pt idx="6">
                  <c:v>93</c:v>
                </c:pt>
                <c:pt idx="7">
                  <c:v>94</c:v>
                </c:pt>
                <c:pt idx="8">
                  <c:v>97</c:v>
                </c:pt>
                <c:pt idx="9">
                  <c:v>99</c:v>
                </c:pt>
                <c:pt idx="10">
                  <c:v>93</c:v>
                </c:pt>
                <c:pt idx="11">
                  <c:v>95</c:v>
                </c:pt>
                <c:pt idx="12">
                  <c:v>90</c:v>
                </c:pt>
                <c:pt idx="13">
                  <c:v>93</c:v>
                </c:pt>
                <c:pt idx="14">
                  <c:v>96</c:v>
                </c:pt>
              </c:numCache>
            </c:numRef>
          </c:val>
        </c:ser>
        <c:dLbls>
          <c:showLegendKey val="0"/>
          <c:showVal val="0"/>
          <c:showCatName val="0"/>
          <c:showSerName val="0"/>
          <c:showPercent val="0"/>
          <c:showBubbleSize val="0"/>
        </c:dLbls>
        <c:gapWidth val="150"/>
        <c:axId val="133741952"/>
        <c:axId val="139273344"/>
      </c:barChart>
      <c:catAx>
        <c:axId val="133741952"/>
        <c:scaling>
          <c:orientation val="minMax"/>
        </c:scaling>
        <c:delete val="0"/>
        <c:axPos val="b"/>
        <c:majorTickMark val="out"/>
        <c:minorTickMark val="none"/>
        <c:tickLblPos val="nextTo"/>
        <c:crossAx val="139273344"/>
        <c:crosses val="autoZero"/>
        <c:auto val="1"/>
        <c:lblAlgn val="ctr"/>
        <c:lblOffset val="100"/>
        <c:noMultiLvlLbl val="0"/>
      </c:catAx>
      <c:valAx>
        <c:axId val="139273344"/>
        <c:scaling>
          <c:orientation val="minMax"/>
        </c:scaling>
        <c:delete val="0"/>
        <c:axPos val="l"/>
        <c:majorGridlines/>
        <c:numFmt formatCode="0.00" sourceLinked="1"/>
        <c:majorTickMark val="out"/>
        <c:minorTickMark val="none"/>
        <c:tickLblPos val="nextTo"/>
        <c:crossAx val="1337419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a:t>Cumulative Incidents</a:t>
            </a:r>
          </a:p>
        </c:rich>
      </c:tx>
      <c:layout/>
      <c:overlay val="0"/>
    </c:title>
    <c:autoTitleDeleted val="0"/>
    <c:plotArea>
      <c:layout/>
      <c:barChart>
        <c:barDir val="col"/>
        <c:grouping val="clustered"/>
        <c:varyColors val="0"/>
        <c:ser>
          <c:idx val="0"/>
          <c:order val="0"/>
          <c:tx>
            <c:strRef>
              <c:f>Pivot!$C$4:$C$5</c:f>
              <c:strCache>
                <c:ptCount val="1"/>
                <c:pt idx="0">
                  <c:v>Count of Number Total</c:v>
                </c:pt>
              </c:strCache>
            </c:strRef>
          </c:tx>
          <c:invertIfNegative val="0"/>
          <c:dLbls>
            <c:showLegendKey val="0"/>
            <c:showVal val="1"/>
            <c:showCatName val="0"/>
            <c:showSerName val="0"/>
            <c:showPercent val="0"/>
            <c:showBubbleSize val="0"/>
            <c:showLeaderLines val="0"/>
          </c:dLbls>
          <c:cat>
            <c:strRef>
              <c:f>Pivot!$B$6:$B$12</c:f>
              <c:strCache>
                <c:ptCount val="7"/>
                <c:pt idx="0">
                  <c:v>Active</c:v>
                </c:pt>
                <c:pt idx="1">
                  <c:v>Awaiting 3rd Party</c:v>
                </c:pt>
                <c:pt idx="2">
                  <c:v>Awaiting User Info</c:v>
                </c:pt>
                <c:pt idx="3">
                  <c:v>Closed</c:v>
                </c:pt>
                <c:pt idx="4">
                  <c:v>Resolved</c:v>
                </c:pt>
                <c:pt idx="5">
                  <c:v>Resolved – Awaiting Problem</c:v>
                </c:pt>
                <c:pt idx="6">
                  <c:v>Grand Total</c:v>
                </c:pt>
              </c:strCache>
            </c:strRef>
          </c:cat>
          <c:val>
            <c:numRef>
              <c:f>Pivot!$C$6:$C$12</c:f>
              <c:numCache>
                <c:formatCode>General</c:formatCode>
                <c:ptCount val="7"/>
                <c:pt idx="0">
                  <c:v>1</c:v>
                </c:pt>
                <c:pt idx="1">
                  <c:v>16</c:v>
                </c:pt>
                <c:pt idx="2">
                  <c:v>4</c:v>
                </c:pt>
                <c:pt idx="3">
                  <c:v>71</c:v>
                </c:pt>
                <c:pt idx="4">
                  <c:v>2</c:v>
                </c:pt>
                <c:pt idx="5">
                  <c:v>2</c:v>
                </c:pt>
                <c:pt idx="6">
                  <c:v>96</c:v>
                </c:pt>
              </c:numCache>
            </c:numRef>
          </c:val>
        </c:ser>
        <c:dLbls>
          <c:showLegendKey val="0"/>
          <c:showVal val="0"/>
          <c:showCatName val="0"/>
          <c:showSerName val="0"/>
          <c:showPercent val="0"/>
          <c:showBubbleSize val="0"/>
        </c:dLbls>
        <c:gapWidth val="150"/>
        <c:axId val="154557440"/>
        <c:axId val="154563328"/>
      </c:barChart>
      <c:catAx>
        <c:axId val="154557440"/>
        <c:scaling>
          <c:orientation val="minMax"/>
        </c:scaling>
        <c:delete val="0"/>
        <c:axPos val="b"/>
        <c:numFmt formatCode="General" sourceLinked="1"/>
        <c:majorTickMark val="out"/>
        <c:minorTickMark val="none"/>
        <c:tickLblPos val="nextTo"/>
        <c:txPr>
          <a:bodyPr rot="0" vert="horz"/>
          <a:lstStyle/>
          <a:p>
            <a:pPr>
              <a:defRPr/>
            </a:pPr>
            <a:endParaRPr lang="en-US"/>
          </a:p>
        </c:txPr>
        <c:crossAx val="154563328"/>
        <c:crosses val="autoZero"/>
        <c:auto val="1"/>
        <c:lblAlgn val="ctr"/>
        <c:lblOffset val="100"/>
        <c:noMultiLvlLbl val="0"/>
      </c:catAx>
      <c:valAx>
        <c:axId val="154563328"/>
        <c:scaling>
          <c:orientation val="minMax"/>
        </c:scaling>
        <c:delete val="0"/>
        <c:axPos val="l"/>
        <c:majorGridlines/>
        <c:numFmt formatCode="General" sourceLinked="1"/>
        <c:majorTickMark val="out"/>
        <c:minorTickMark val="none"/>
        <c:tickLblPos val="nextTo"/>
        <c:txPr>
          <a:bodyPr rot="0" vert="horz"/>
          <a:lstStyle/>
          <a:p>
            <a:pPr>
              <a:defRPr/>
            </a:pPr>
            <a:endParaRPr lang="en-US"/>
          </a:p>
        </c:txPr>
        <c:crossAx val="154557440"/>
        <c:crosses val="autoZero"/>
        <c:crossBetween val="between"/>
      </c:valAx>
    </c:plotArea>
    <c:legend>
      <c:legendPos val="r"/>
      <c:layout/>
      <c:overlay val="0"/>
    </c:legend>
    <c:plotVisOnly val="1"/>
    <c:dispBlanksAs val="gap"/>
    <c:showDLblsOverMax val="0"/>
  </c:chart>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a:t>Incidents from 19/04/2017 to 25/04/2017</a:t>
            </a:r>
          </a:p>
        </c:rich>
      </c:tx>
      <c:layout/>
      <c:overlay val="0"/>
    </c:title>
    <c:autoTitleDeleted val="0"/>
    <c:plotArea>
      <c:layout/>
      <c:barChart>
        <c:barDir val="col"/>
        <c:grouping val="clustered"/>
        <c:varyColors val="0"/>
        <c:ser>
          <c:idx val="0"/>
          <c:order val="0"/>
          <c:tx>
            <c:strRef>
              <c:f>Pivot!$C$44:$C$45</c:f>
              <c:strCache>
                <c:ptCount val="1"/>
                <c:pt idx="0">
                  <c:v>Count of Number Total</c:v>
                </c:pt>
              </c:strCache>
            </c:strRef>
          </c:tx>
          <c:invertIfNegative val="0"/>
          <c:dLbls>
            <c:showLegendKey val="0"/>
            <c:showVal val="1"/>
            <c:showCatName val="0"/>
            <c:showSerName val="0"/>
            <c:showPercent val="0"/>
            <c:showBubbleSize val="0"/>
            <c:showLeaderLines val="0"/>
          </c:dLbls>
          <c:cat>
            <c:strRef>
              <c:f>Pivot!$B$46:$B$48</c:f>
              <c:strCache>
                <c:ptCount val="3"/>
                <c:pt idx="0">
                  <c:v>Awaiting 3rd Party</c:v>
                </c:pt>
                <c:pt idx="1">
                  <c:v>Awaiting User Info</c:v>
                </c:pt>
                <c:pt idx="2">
                  <c:v>Resolved</c:v>
                </c:pt>
              </c:strCache>
            </c:strRef>
          </c:cat>
          <c:val>
            <c:numRef>
              <c:f>Pivot!$C$46:$C$48</c:f>
              <c:numCache>
                <c:formatCode>General</c:formatCode>
                <c:ptCount val="3"/>
                <c:pt idx="0">
                  <c:v>2</c:v>
                </c:pt>
                <c:pt idx="1">
                  <c:v>2</c:v>
                </c:pt>
                <c:pt idx="2">
                  <c:v>1</c:v>
                </c:pt>
              </c:numCache>
            </c:numRef>
          </c:val>
        </c:ser>
        <c:dLbls>
          <c:showLegendKey val="0"/>
          <c:showVal val="0"/>
          <c:showCatName val="0"/>
          <c:showSerName val="0"/>
          <c:showPercent val="0"/>
          <c:showBubbleSize val="0"/>
        </c:dLbls>
        <c:gapWidth val="150"/>
        <c:axId val="135103616"/>
        <c:axId val="135105152"/>
      </c:barChart>
      <c:catAx>
        <c:axId val="135103616"/>
        <c:scaling>
          <c:orientation val="minMax"/>
        </c:scaling>
        <c:delete val="0"/>
        <c:axPos val="b"/>
        <c:numFmt formatCode="General" sourceLinked="1"/>
        <c:majorTickMark val="out"/>
        <c:minorTickMark val="none"/>
        <c:tickLblPos val="nextTo"/>
        <c:crossAx val="135105152"/>
        <c:crosses val="autoZero"/>
        <c:auto val="1"/>
        <c:lblAlgn val="ctr"/>
        <c:lblOffset val="100"/>
        <c:noMultiLvlLbl val="0"/>
      </c:catAx>
      <c:valAx>
        <c:axId val="135105152"/>
        <c:scaling>
          <c:orientation val="minMax"/>
        </c:scaling>
        <c:delete val="0"/>
        <c:axPos val="l"/>
        <c:majorGridlines/>
        <c:numFmt formatCode="General" sourceLinked="1"/>
        <c:majorTickMark val="out"/>
        <c:minorTickMark val="none"/>
        <c:tickLblPos val="nextTo"/>
        <c:crossAx val="135103616"/>
        <c:crosses val="autoZero"/>
        <c:crossBetween val="between"/>
      </c:valAx>
    </c:plotArea>
    <c:legend>
      <c:legendPos val="r"/>
      <c:layout/>
      <c:overlay val="0"/>
    </c:legend>
    <c:plotVisOnly val="1"/>
    <c:dispBlanksAs val="gap"/>
    <c:showDLblsOverMax val="0"/>
  </c:chart>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sz="1600"/>
            </a:pPr>
            <a:r>
              <a:rPr lang="en-US" sz="1600"/>
              <a:t>Incident's Resolved/Closed this Week</a:t>
            </a:r>
          </a:p>
        </c:rich>
      </c:tx>
      <c:layout/>
      <c:overlay val="0"/>
    </c:title>
    <c:autoTitleDeleted val="0"/>
    <c:plotArea>
      <c:layout/>
      <c:barChart>
        <c:barDir val="col"/>
        <c:grouping val="clustered"/>
        <c:varyColors val="0"/>
        <c:ser>
          <c:idx val="0"/>
          <c:order val="0"/>
          <c:tx>
            <c:strRef>
              <c:f>Pivot!$C$60</c:f>
              <c:strCache>
                <c:ptCount val="1"/>
                <c:pt idx="0">
                  <c:v>Total</c:v>
                </c:pt>
              </c:strCache>
            </c:strRef>
          </c:tx>
          <c:invertIfNegative val="0"/>
          <c:dLbls>
            <c:showLegendKey val="0"/>
            <c:showVal val="1"/>
            <c:showCatName val="0"/>
            <c:showSerName val="0"/>
            <c:showPercent val="0"/>
            <c:showBubbleSize val="0"/>
            <c:showLeaderLines val="0"/>
          </c:dLbls>
          <c:cat>
            <c:strRef>
              <c:f>Pivot!$B$61:$B$62</c:f>
              <c:strCache>
                <c:ptCount val="2"/>
                <c:pt idx="0">
                  <c:v>Resolved</c:v>
                </c:pt>
                <c:pt idx="1">
                  <c:v>Closed</c:v>
                </c:pt>
              </c:strCache>
            </c:strRef>
          </c:cat>
          <c:val>
            <c:numRef>
              <c:f>Pivot!$C$61:$C$62</c:f>
              <c:numCache>
                <c:formatCode>General</c:formatCode>
                <c:ptCount val="2"/>
                <c:pt idx="0">
                  <c:v>1</c:v>
                </c:pt>
                <c:pt idx="1">
                  <c:v>0</c:v>
                </c:pt>
              </c:numCache>
            </c:numRef>
          </c:val>
        </c:ser>
        <c:dLbls>
          <c:showLegendKey val="0"/>
          <c:showVal val="0"/>
          <c:showCatName val="0"/>
          <c:showSerName val="0"/>
          <c:showPercent val="0"/>
          <c:showBubbleSize val="0"/>
        </c:dLbls>
        <c:gapWidth val="150"/>
        <c:axId val="135113728"/>
        <c:axId val="154592000"/>
      </c:barChart>
      <c:catAx>
        <c:axId val="135113728"/>
        <c:scaling>
          <c:orientation val="minMax"/>
        </c:scaling>
        <c:delete val="0"/>
        <c:axPos val="b"/>
        <c:numFmt formatCode="General" sourceLinked="1"/>
        <c:majorTickMark val="out"/>
        <c:minorTickMark val="none"/>
        <c:tickLblPos val="nextTo"/>
        <c:txPr>
          <a:bodyPr rot="0" vert="horz"/>
          <a:lstStyle/>
          <a:p>
            <a:pPr>
              <a:defRPr/>
            </a:pPr>
            <a:endParaRPr lang="en-US"/>
          </a:p>
        </c:txPr>
        <c:crossAx val="154592000"/>
        <c:crosses val="autoZero"/>
        <c:auto val="1"/>
        <c:lblAlgn val="ctr"/>
        <c:lblOffset val="100"/>
        <c:noMultiLvlLbl val="0"/>
      </c:catAx>
      <c:valAx>
        <c:axId val="154592000"/>
        <c:scaling>
          <c:orientation val="minMax"/>
        </c:scaling>
        <c:delete val="0"/>
        <c:axPos val="l"/>
        <c:majorGridlines/>
        <c:numFmt formatCode="General" sourceLinked="1"/>
        <c:majorTickMark val="out"/>
        <c:minorTickMark val="none"/>
        <c:tickLblPos val="nextTo"/>
        <c:txPr>
          <a:bodyPr rot="0" vert="horz"/>
          <a:lstStyle/>
          <a:p>
            <a:pPr>
              <a:defRPr/>
            </a:pPr>
            <a:endParaRPr lang="en-US"/>
          </a:p>
        </c:txPr>
        <c:crossAx val="135113728"/>
        <c:crosses val="autoZero"/>
        <c:crossBetween val="between"/>
      </c:valAx>
    </c:plotArea>
    <c:legend>
      <c:legendPos val="r"/>
      <c:layout/>
      <c:overlay val="0"/>
    </c:legend>
    <c:plotVisOnly val="1"/>
    <c:dispBlanksAs val="gap"/>
    <c:showDLblsOverMax val="0"/>
  </c:chart>
  <c:txPr>
    <a:bodyPr/>
    <a:lstStyle/>
    <a:p>
      <a:pPr>
        <a:defRPr sz="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5</a:t>
            </a:fld>
            <a:endParaRPr lang="en-US"/>
          </a:p>
        </p:txBody>
      </p:sp>
    </p:spTree>
    <p:extLst>
      <p:ext uri="{BB962C8B-B14F-4D97-AF65-F5344CB8AC3E}">
        <p14:creationId xmlns:p14="http://schemas.microsoft.com/office/powerpoint/2010/main" val="6782273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8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0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108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31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1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620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2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27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9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3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957"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98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0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0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705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07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10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12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91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114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21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9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9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98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0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03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871"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152"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24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934"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1.png"/><Relationship Id="rId1" Type="http://schemas.openxmlformats.org/officeDocument/2006/relationships/slideLayout" Target="../slideLayouts/slideLayout29.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04/26/17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328023"/>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pPr>
              <a:buFont typeface="Wingdings" pitchFamily="2" charset="2"/>
              <a:buChar char="q"/>
            </a:pPr>
            <a:r>
              <a:rPr lang="en-US" sz="1200" dirty="0" smtClean="0">
                <a:solidFill>
                  <a:srgbClr val="000000"/>
                </a:solidFill>
                <a:latin typeface="Calibri" pitchFamily="34" charset="0"/>
                <a:cs typeface="Calibri" pitchFamily="34" charset="0"/>
              </a:rPr>
              <a:t> Resolved </a:t>
            </a:r>
            <a:r>
              <a:rPr lang="en-US" sz="1200" dirty="0">
                <a:solidFill>
                  <a:srgbClr val="000000"/>
                </a:solidFill>
                <a:latin typeface="Calibri" pitchFamily="34" charset="0"/>
                <a:cs typeface="Calibri" pitchFamily="34" charset="0"/>
              </a:rPr>
              <a:t>1</a:t>
            </a:r>
            <a:r>
              <a:rPr lang="en-US" sz="1200" dirty="0" smtClean="0">
                <a:solidFill>
                  <a:srgbClr val="000000"/>
                </a:solidFill>
                <a:latin typeface="Calibri" pitchFamily="34" charset="0"/>
                <a:cs typeface="Calibri" pitchFamily="34" charset="0"/>
              </a:rPr>
              <a:t> incident ticket</a:t>
            </a:r>
          </a:p>
          <a:p>
            <a:pPr>
              <a:buFont typeface="Wingdings" pitchFamily="2" charset="2"/>
              <a:buChar char="q"/>
            </a:pPr>
            <a:r>
              <a:rPr lang="en-US" sz="1200" dirty="0" smtClean="0">
                <a:solidFill>
                  <a:srgbClr val="000000"/>
                </a:solidFill>
                <a:latin typeface="Calibri" pitchFamily="34" charset="0"/>
                <a:cs typeface="Calibri" pitchFamily="34" charset="0"/>
              </a:rPr>
              <a:t>15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SDT </a:t>
            </a:r>
            <a:r>
              <a:rPr lang="en-US" sz="1200" dirty="0">
                <a:solidFill>
                  <a:srgbClr val="000000"/>
                </a:solidFill>
                <a:latin typeface="Calibri" pitchFamily="34" charset="0"/>
                <a:cs typeface="Calibri" pitchFamily="34" charset="0"/>
              </a:rPr>
              <a:t>Schedule / Mobile  </a:t>
            </a:r>
            <a:r>
              <a:rPr lang="en-US" sz="1200" dirty="0" smtClean="0">
                <a:solidFill>
                  <a:srgbClr val="000000"/>
                </a:solidFill>
                <a:latin typeface="Calibri" pitchFamily="34" charset="0"/>
                <a:cs typeface="Calibri" pitchFamily="34" charset="0"/>
              </a:rPr>
              <a:t>Issues</a:t>
            </a:r>
          </a:p>
          <a:p>
            <a:pPr>
              <a:buFont typeface="Wingdings" pitchFamily="2" charset="2"/>
              <a:buChar char="q"/>
            </a:pPr>
            <a:r>
              <a:rPr lang="en-US" sz="1200" dirty="0" smtClean="0">
                <a:solidFill>
                  <a:srgbClr val="000000"/>
                </a:solidFill>
                <a:latin typeface="Calibri" pitchFamily="34" charset="0"/>
                <a:cs typeface="Calibri" pitchFamily="34" charset="0"/>
              </a:rPr>
              <a:t> 4   Awaiting User Info</a:t>
            </a:r>
            <a:endParaRPr lang="en-US" sz="1200" dirty="0" smtClean="0"/>
          </a:p>
        </p:txBody>
      </p:sp>
      <p:pic>
        <p:nvPicPr>
          <p:cNvPr id="4" name="Picture 3"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1" name="Chart 10"/>
          <p:cNvGraphicFramePr>
            <a:graphicFrameLocks/>
          </p:cNvGraphicFramePr>
          <p:nvPr>
            <p:extLst>
              <p:ext uri="{D42A27DB-BD31-4B8C-83A1-F6EECF244321}">
                <p14:modId xmlns:p14="http://schemas.microsoft.com/office/powerpoint/2010/main" val="2449266462"/>
              </p:ext>
            </p:extLst>
          </p:nvPr>
        </p:nvGraphicFramePr>
        <p:xfrm>
          <a:off x="0" y="1304925"/>
          <a:ext cx="524827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702684685"/>
              </p:ext>
            </p:extLst>
          </p:nvPr>
        </p:nvGraphicFramePr>
        <p:xfrm>
          <a:off x="5313656" y="1323975"/>
          <a:ext cx="3830344"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771954965"/>
              </p:ext>
            </p:extLst>
          </p:nvPr>
        </p:nvGraphicFramePr>
        <p:xfrm>
          <a:off x="12357" y="3992463"/>
          <a:ext cx="4409246" cy="236071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623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9295596"/>
              </p:ext>
            </p:extLst>
          </p:nvPr>
        </p:nvGraphicFramePr>
        <p:xfrm>
          <a:off x="228600" y="1390649"/>
          <a:ext cx="8699499" cy="4686292"/>
        </p:xfrm>
        <a:graphic>
          <a:graphicData uri="http://schemas.openxmlformats.org/drawingml/2006/table">
            <a:tbl>
              <a:tblPr>
                <a:tableStyleId>{616DA210-FB5B-4158-B5E0-FEB733F419BA}</a:tableStyleId>
              </a:tblPr>
              <a:tblGrid>
                <a:gridCol w="693487"/>
                <a:gridCol w="695952"/>
                <a:gridCol w="1269090"/>
                <a:gridCol w="1248621"/>
                <a:gridCol w="880175"/>
                <a:gridCol w="2077623"/>
                <a:gridCol w="1834551"/>
              </a:tblGrid>
              <a:tr h="182981">
                <a:tc gridSpan="7">
                  <a:txBody>
                    <a:bodyPr/>
                    <a:lstStyle/>
                    <a:p>
                      <a:pPr algn="ctr" rtl="0" fontAlgn="b"/>
                      <a:r>
                        <a:rPr lang="en-US" sz="800" b="1" u="none" strike="noStrike" dirty="0">
                          <a:solidFill>
                            <a:schemeClr val="bg1"/>
                          </a:solidFill>
                          <a:effectLst/>
                        </a:rPr>
                        <a:t>Incident Management</a:t>
                      </a:r>
                      <a:endParaRPr lang="en-US" sz="800" b="1" i="0" u="none" strike="noStrike" dirty="0">
                        <a:solidFill>
                          <a:schemeClr val="bg1"/>
                        </a:solidFill>
                        <a:effectLst/>
                        <a:latin typeface="Arial"/>
                      </a:endParaRPr>
                    </a:p>
                  </a:txBody>
                  <a:tcPr marL="7678" marR="7678" marT="7678" marB="0" anchor="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981">
                <a:tc>
                  <a:txBody>
                    <a:bodyPr/>
                    <a:lstStyle/>
                    <a:p>
                      <a:pPr algn="ctr" rtl="0" fontAlgn="ctr"/>
                      <a:r>
                        <a:rPr lang="en-US" sz="800" b="1" u="none" strike="noStrike" dirty="0">
                          <a:effectLst/>
                        </a:rPr>
                        <a:t>Incident #</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c>
                  <a:txBody>
                    <a:bodyPr/>
                    <a:lstStyle/>
                    <a:p>
                      <a:pPr algn="ctr" rtl="0" fontAlgn="ctr"/>
                      <a:r>
                        <a:rPr lang="en-US" sz="800" b="1" u="none" strike="noStrike" dirty="0">
                          <a:effectLst/>
                        </a:rPr>
                        <a:t>Module</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c>
                  <a:txBody>
                    <a:bodyPr/>
                    <a:lstStyle/>
                    <a:p>
                      <a:pPr algn="ctr" rtl="0" fontAlgn="ctr"/>
                      <a:r>
                        <a:rPr lang="en-US" sz="800" b="1" u="none" strike="noStrike" dirty="0">
                          <a:effectLst/>
                        </a:rPr>
                        <a:t>Key Words</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c>
                  <a:txBody>
                    <a:bodyPr/>
                    <a:lstStyle/>
                    <a:p>
                      <a:pPr algn="ctr" rtl="0" fontAlgn="ctr"/>
                      <a:r>
                        <a:rPr lang="en-US" sz="800" b="1" u="none" strike="noStrike" dirty="0">
                          <a:effectLst/>
                        </a:rPr>
                        <a:t>Priority</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c>
                  <a:txBody>
                    <a:bodyPr/>
                    <a:lstStyle/>
                    <a:p>
                      <a:pPr algn="ctr" rtl="0" fontAlgn="ctr"/>
                      <a:r>
                        <a:rPr lang="en-US" sz="800" b="1" u="none" strike="noStrike" dirty="0">
                          <a:effectLst/>
                        </a:rPr>
                        <a:t>Status</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c>
                  <a:txBody>
                    <a:bodyPr/>
                    <a:lstStyle/>
                    <a:p>
                      <a:pPr algn="ctr" rtl="0" fontAlgn="ctr"/>
                      <a:r>
                        <a:rPr lang="en-US" sz="800" b="1" u="none" strike="noStrike" dirty="0">
                          <a:effectLst/>
                        </a:rPr>
                        <a:t>Location</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c>
                  <a:txBody>
                    <a:bodyPr/>
                    <a:lstStyle/>
                    <a:p>
                      <a:pPr algn="ctr" rtl="0" fontAlgn="ctr"/>
                      <a:r>
                        <a:rPr lang="en-US" sz="800" b="1" u="none" strike="noStrike" dirty="0">
                          <a:effectLst/>
                        </a:rPr>
                        <a:t>Queue wait time</a:t>
                      </a:r>
                      <a:endParaRPr lang="en-US" sz="800" b="1" i="0" u="none" strike="noStrike" dirty="0">
                        <a:solidFill>
                          <a:srgbClr val="FFFFFF"/>
                        </a:solidFill>
                        <a:effectLst/>
                        <a:latin typeface="Arial"/>
                      </a:endParaRPr>
                    </a:p>
                  </a:txBody>
                  <a:tcPr marL="7678" marR="7678" marT="7678" marB="0" anchor="ctr">
                    <a:solidFill>
                      <a:schemeClr val="bg1">
                        <a:lumMod val="75000"/>
                      </a:schemeClr>
                    </a:solidFill>
                  </a:tcPr>
                </a:tc>
              </a:tr>
              <a:tr h="172813">
                <a:tc>
                  <a:txBody>
                    <a:bodyPr/>
                    <a:lstStyle/>
                    <a:p>
                      <a:pPr algn="l" fontAlgn="t"/>
                      <a:r>
                        <a:rPr lang="en-US" sz="800" u="none" strike="noStrike">
                          <a:effectLst/>
                        </a:rPr>
                        <a:t>INC1735928</a:t>
                      </a:r>
                      <a:endParaRPr lang="en-US" sz="800" b="0" i="0" u="none" strike="noStrike">
                        <a:effectLst/>
                        <a:latin typeface="Arial"/>
                      </a:endParaRPr>
                    </a:p>
                  </a:txBody>
                  <a:tcPr marL="7678" marR="7678" marT="7678" marB="0"/>
                </a:tc>
                <a:tc>
                  <a:txBody>
                    <a:bodyPr/>
                    <a:lstStyle/>
                    <a:p>
                      <a:pPr algn="l" fontAlgn="t"/>
                      <a:r>
                        <a:rPr lang="en-US" sz="800" u="none" strike="noStrike" dirty="0">
                          <a:effectLst/>
                        </a:rPr>
                        <a:t>SDT Schedule</a:t>
                      </a:r>
                      <a:endParaRPr lang="en-US" sz="800" b="0" i="0" u="none" strike="noStrike" dirty="0">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dirty="0">
                          <a:effectLst/>
                        </a:rPr>
                        <a:t>a month ago</a:t>
                      </a:r>
                      <a:endParaRPr lang="en-US" sz="800" b="0" i="0" u="none" strike="noStrike" dirty="0">
                        <a:effectLst/>
                        <a:latin typeface="Arial"/>
                      </a:endParaRPr>
                    </a:p>
                  </a:txBody>
                  <a:tcPr marL="7678" marR="7678" marT="7678" marB="0" anchor="ctr"/>
                </a:tc>
              </a:tr>
              <a:tr h="172813">
                <a:tc>
                  <a:txBody>
                    <a:bodyPr/>
                    <a:lstStyle/>
                    <a:p>
                      <a:pPr algn="l" fontAlgn="t"/>
                      <a:r>
                        <a:rPr lang="en-US" sz="800" u="none" strike="noStrike">
                          <a:effectLst/>
                        </a:rPr>
                        <a:t>INC1736222</a:t>
                      </a:r>
                      <a:endParaRPr lang="en-US" sz="800" b="0" i="0" u="none" strike="noStrike">
                        <a:effectLst/>
                        <a:latin typeface="Arial"/>
                      </a:endParaRPr>
                    </a:p>
                  </a:txBody>
                  <a:tcPr marL="7678" marR="7678" marT="7678" marB="0"/>
                </a:tc>
                <a:tc>
                  <a:txBody>
                    <a:bodyPr/>
                    <a:lstStyle/>
                    <a:p>
                      <a:pPr algn="l" fontAlgn="t"/>
                      <a:r>
                        <a:rPr lang="en-US" sz="800" u="none" strike="noStrike">
                          <a:effectLst/>
                        </a:rPr>
                        <a:t>SDT Schedule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INC1738700</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INC1747182</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Mobile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INC1754593</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5 - Request for Service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INC1766606</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Mobile Sync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ASPAC-India-Bangalore</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INC1777886</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EMEA-Israel-Haifa</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INC1779626</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INC1793968</a:t>
                      </a:r>
                      <a:endParaRPr lang="en-US" sz="800" b="0" i="0" u="none" strike="noStrike">
                        <a:effectLst/>
                        <a:latin typeface="Arial"/>
                      </a:endParaRPr>
                    </a:p>
                  </a:txBody>
                  <a:tcPr marL="7678" marR="7678" marT="7678" marB="0"/>
                </a:tc>
                <a:tc>
                  <a:txBody>
                    <a:bodyPr/>
                    <a:lstStyle/>
                    <a:p>
                      <a:pPr algn="l" fontAlgn="t"/>
                      <a:r>
                        <a:rPr lang="en-US" sz="800" u="none" strike="noStrike">
                          <a:effectLst/>
                        </a:rPr>
                        <a:t>Click</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5 - Request for Service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a month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INC1477114</a:t>
                      </a:r>
                      <a:endParaRPr lang="en-US" sz="800" b="0" i="0" u="none" strike="noStrike">
                        <a:effectLst/>
                        <a:latin typeface="Arial"/>
                      </a:endParaRPr>
                    </a:p>
                  </a:txBody>
                  <a:tcPr marL="7678" marR="7678" marT="7678" marB="0"/>
                </a:tc>
                <a:tc>
                  <a:txBody>
                    <a:bodyPr/>
                    <a:lstStyle/>
                    <a:p>
                      <a:pPr algn="l" fontAlgn="t"/>
                      <a:r>
                        <a:rPr lang="en-US" sz="800" u="none" strike="noStrike">
                          <a:effectLst/>
                        </a:rPr>
                        <a:t>SDT Booking</a:t>
                      </a:r>
                      <a:endParaRPr lang="en-US" sz="800" b="0" i="0" u="none" strike="noStrike">
                        <a:effectLst/>
                        <a:latin typeface="Arial"/>
                      </a:endParaRPr>
                    </a:p>
                  </a:txBody>
                  <a:tcPr marL="7678" marR="7678" marT="7678" marB="0"/>
                </a:tc>
                <a:tc>
                  <a:txBody>
                    <a:bodyPr/>
                    <a:lstStyle/>
                    <a:p>
                      <a:pPr algn="l" fontAlgn="t"/>
                      <a:r>
                        <a:rPr lang="en-US" sz="800" u="none" strike="noStrike">
                          <a:effectLst/>
                        </a:rPr>
                        <a:t>Mobile Sync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User Info</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a:effectLst/>
                        </a:rPr>
                        <a:t>2 months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INC1480772</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Mobile</a:t>
                      </a:r>
                      <a:endParaRPr lang="en-US" sz="800" b="0" i="0" u="none" strike="noStrike">
                        <a:effectLst/>
                        <a:latin typeface="Arial"/>
                      </a:endParaRPr>
                    </a:p>
                  </a:txBody>
                  <a:tcPr marL="7678" marR="7678" marT="7678" marB="0"/>
                </a:tc>
                <a:tc>
                  <a:txBody>
                    <a:bodyPr/>
                    <a:lstStyle/>
                    <a:p>
                      <a:pPr algn="l" fontAlgn="t"/>
                      <a:r>
                        <a:rPr lang="en-US" sz="800" u="none" strike="noStrike">
                          <a:effectLst/>
                        </a:rPr>
                        <a:t>Mobile sync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User Info</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a:effectLst/>
                        </a:rPr>
                        <a:t>2 months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INC1816304</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SDT Booking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5 - Request for Service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EMEA-Israel-Haifa</a:t>
                      </a:r>
                      <a:endParaRPr lang="en-US" sz="800" b="0" i="0" u="none" strike="noStrike">
                        <a:effectLst/>
                        <a:latin typeface="Arial"/>
                      </a:endParaRPr>
                    </a:p>
                  </a:txBody>
                  <a:tcPr marL="7678" marR="7678" marT="7678" marB="0"/>
                </a:tc>
                <a:tc>
                  <a:txBody>
                    <a:bodyPr/>
                    <a:lstStyle/>
                    <a:p>
                      <a:pPr algn="l" fontAlgn="ctr"/>
                      <a:r>
                        <a:rPr lang="en-US" sz="800" u="none" strike="noStrike">
                          <a:effectLst/>
                        </a:rPr>
                        <a:t>20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INC1825781</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ASPAC-South Korea-Seoul</a:t>
                      </a:r>
                      <a:endParaRPr lang="en-US" sz="800" b="0" i="0" u="none" strike="noStrike">
                        <a:effectLst/>
                        <a:latin typeface="Arial"/>
                      </a:endParaRPr>
                    </a:p>
                  </a:txBody>
                  <a:tcPr marL="7678" marR="7678" marT="7678" marB="0"/>
                </a:tc>
                <a:tc>
                  <a:txBody>
                    <a:bodyPr/>
                    <a:lstStyle/>
                    <a:p>
                      <a:pPr algn="l" fontAlgn="ctr"/>
                      <a:r>
                        <a:rPr lang="en-US" sz="800" u="none" strike="noStrike">
                          <a:effectLst/>
                        </a:rPr>
                        <a:t>15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INC1831431</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1 - Critical</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13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INC1831436</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1 - Critical</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13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INC1840513</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2 - High</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8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INC1849680</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1 - Critical</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User Info</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4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INC1856211</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3 - Moderate</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2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INC1856638</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a:t>
                      </a:r>
                      <a:endParaRPr lang="en-US" sz="800" b="0" i="0" u="none" strike="noStrike">
                        <a:effectLst/>
                        <a:latin typeface="Arial"/>
                      </a:endParaRPr>
                    </a:p>
                  </a:txBody>
                  <a:tcPr marL="7678" marR="7678" marT="7678" marB="0"/>
                </a:tc>
                <a:tc>
                  <a:txBody>
                    <a:bodyPr/>
                    <a:lstStyle/>
                    <a:p>
                      <a:pPr algn="l" fontAlgn="t"/>
                      <a:r>
                        <a:rPr lang="en-US" sz="800" u="none" strike="noStrike">
                          <a:effectLst/>
                        </a:rPr>
                        <a:t>Click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4 - Low</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3rd Party</a:t>
                      </a:r>
                      <a:endParaRPr lang="en-US" sz="800" b="0" i="0" u="none" strike="noStrike">
                        <a:effectLst/>
                        <a:latin typeface="Arial"/>
                      </a:endParaRPr>
                    </a:p>
                  </a:txBody>
                  <a:tcPr marL="7678" marR="7678" marT="7678" marB="0"/>
                </a:tc>
                <a:tc>
                  <a:txBody>
                    <a:bodyPr/>
                    <a:lstStyle/>
                    <a:p>
                      <a:pPr algn="l" fontAlgn="t"/>
                      <a:r>
                        <a:rPr lang="en-US" sz="800" u="none" strike="noStrike">
                          <a:effectLst/>
                        </a:rPr>
                        <a:t>ASPAC-Malaysia-Wilayah Persekutuan</a:t>
                      </a:r>
                      <a:endParaRPr lang="en-US" sz="800" b="0" i="0" u="none" strike="noStrike">
                        <a:effectLst/>
                        <a:latin typeface="Arial"/>
                      </a:endParaRPr>
                    </a:p>
                  </a:txBody>
                  <a:tcPr marL="7678" marR="7678" marT="7678" marB="0"/>
                </a:tc>
                <a:tc>
                  <a:txBody>
                    <a:bodyPr/>
                    <a:lstStyle/>
                    <a:p>
                      <a:pPr algn="l" fontAlgn="ctr"/>
                      <a:r>
                        <a:rPr lang="en-US" sz="800" u="none" strike="noStrike">
                          <a:effectLst/>
                        </a:rPr>
                        <a:t>2 days ago</a:t>
                      </a:r>
                      <a:endParaRPr lang="en-US" sz="800" b="0" i="0" u="none" strike="noStrike">
                        <a:effectLst/>
                        <a:latin typeface="Arial"/>
                      </a:endParaRPr>
                    </a:p>
                  </a:txBody>
                  <a:tcPr marL="7678" marR="7678" marT="7678" marB="0" anchor="ctr"/>
                </a:tc>
              </a:tr>
              <a:tr h="172813">
                <a:tc>
                  <a:txBody>
                    <a:bodyPr/>
                    <a:lstStyle/>
                    <a:p>
                      <a:pPr algn="l" fontAlgn="t"/>
                      <a:r>
                        <a:rPr lang="en-US" sz="800" u="none" strike="noStrike">
                          <a:effectLst/>
                        </a:rPr>
                        <a:t>INC1856850</a:t>
                      </a:r>
                      <a:endParaRPr lang="en-US" sz="800" b="0" i="0" u="none" strike="noStrike">
                        <a:effectLst/>
                        <a:latin typeface="Arial"/>
                      </a:endParaRPr>
                    </a:p>
                  </a:txBody>
                  <a:tcPr marL="7678" marR="7678" marT="7678" marB="0"/>
                </a:tc>
                <a:tc>
                  <a:txBody>
                    <a:bodyPr/>
                    <a:lstStyle/>
                    <a:p>
                      <a:pPr algn="l" fontAlgn="t"/>
                      <a:r>
                        <a:rPr lang="en-US" sz="800" u="none" strike="noStrike">
                          <a:effectLst/>
                        </a:rPr>
                        <a:t>SDT Module</a:t>
                      </a:r>
                      <a:endParaRPr lang="en-US" sz="800" b="0" i="0" u="none" strike="noStrike">
                        <a:effectLst/>
                        <a:latin typeface="Arial"/>
                      </a:endParaRPr>
                    </a:p>
                  </a:txBody>
                  <a:tcPr marL="7678" marR="7678" marT="7678" marB="0"/>
                </a:tc>
                <a:tc>
                  <a:txBody>
                    <a:bodyPr/>
                    <a:lstStyle/>
                    <a:p>
                      <a:pPr algn="l" fontAlgn="t"/>
                      <a:r>
                        <a:rPr lang="en-US" sz="800" u="none" strike="noStrike">
                          <a:effectLst/>
                        </a:rPr>
                        <a:t>SDT Booking issue</a:t>
                      </a:r>
                      <a:endParaRPr lang="en-US" sz="800" b="0" i="0" u="none" strike="noStrike">
                        <a:effectLst/>
                        <a:latin typeface="Arial"/>
                      </a:endParaRPr>
                    </a:p>
                  </a:txBody>
                  <a:tcPr marL="7678" marR="7678" marT="7678" marB="0"/>
                </a:tc>
                <a:tc>
                  <a:txBody>
                    <a:bodyPr/>
                    <a:lstStyle/>
                    <a:p>
                      <a:pPr algn="l" fontAlgn="t"/>
                      <a:r>
                        <a:rPr lang="en-US" sz="800" u="none" strike="noStrike">
                          <a:effectLst/>
                        </a:rPr>
                        <a:t>1 - Critical</a:t>
                      </a:r>
                      <a:endParaRPr lang="en-US" sz="800" b="0" i="0" u="none" strike="noStrike">
                        <a:effectLst/>
                        <a:latin typeface="Arial"/>
                      </a:endParaRPr>
                    </a:p>
                  </a:txBody>
                  <a:tcPr marL="7678" marR="7678" marT="7678" marB="0"/>
                </a:tc>
                <a:tc>
                  <a:txBody>
                    <a:bodyPr/>
                    <a:lstStyle/>
                    <a:p>
                      <a:pPr algn="l" fontAlgn="t"/>
                      <a:r>
                        <a:rPr lang="en-US" sz="800" u="none" strike="noStrike">
                          <a:effectLst/>
                        </a:rPr>
                        <a:t>Awaiting User Info</a:t>
                      </a:r>
                      <a:endParaRPr lang="en-US" sz="800" b="0" i="0" u="none" strike="noStrike">
                        <a:effectLst/>
                        <a:latin typeface="Arial"/>
                      </a:endParaRPr>
                    </a:p>
                  </a:txBody>
                  <a:tcPr marL="7678" marR="7678" marT="7678" marB="0"/>
                </a:tc>
                <a:tc>
                  <a:txBody>
                    <a:bodyPr/>
                    <a:lstStyle/>
                    <a:p>
                      <a:pPr algn="l" fontAlgn="t"/>
                      <a:r>
                        <a:rPr lang="en-US" sz="800" u="none" strike="noStrike">
                          <a:effectLst/>
                        </a:rPr>
                        <a:t>ASPAC-Philippines-Metropolitan Manila</a:t>
                      </a:r>
                      <a:endParaRPr lang="en-US" sz="800" b="0" i="0" u="none" strike="noStrike">
                        <a:effectLst/>
                        <a:latin typeface="Arial"/>
                      </a:endParaRPr>
                    </a:p>
                  </a:txBody>
                  <a:tcPr marL="7678" marR="7678" marT="7678" marB="0"/>
                </a:tc>
                <a:tc>
                  <a:txBody>
                    <a:bodyPr/>
                    <a:lstStyle/>
                    <a:p>
                      <a:pPr algn="l" fontAlgn="ctr"/>
                      <a:r>
                        <a:rPr lang="en-US" sz="800" u="none" strike="noStrike">
                          <a:effectLst/>
                        </a:rPr>
                        <a:t>1 days ago</a:t>
                      </a:r>
                      <a:endParaRPr lang="en-US" sz="800" b="0" i="0" u="none" strike="noStrike">
                        <a:effectLst/>
                        <a:latin typeface="Arial"/>
                      </a:endParaRPr>
                    </a:p>
                  </a:txBody>
                  <a:tcPr marL="7678" marR="7678" marT="7678" marB="0" anchor="ctr"/>
                </a:tc>
              </a:tr>
              <a:tr h="182981">
                <a:tc gridSpan="7">
                  <a:txBody>
                    <a:bodyPr/>
                    <a:lstStyle/>
                    <a:p>
                      <a:pPr algn="ctr" rtl="0" fontAlgn="b"/>
                      <a:r>
                        <a:rPr lang="en-US" sz="800" b="1" u="none" strike="noStrike" dirty="0">
                          <a:solidFill>
                            <a:schemeClr val="bg1"/>
                          </a:solidFill>
                          <a:effectLst/>
                        </a:rPr>
                        <a:t>Problem Management</a:t>
                      </a:r>
                      <a:endParaRPr lang="en-US" sz="800" b="1" i="0" u="none" strike="noStrike" dirty="0">
                        <a:solidFill>
                          <a:schemeClr val="bg1"/>
                        </a:solidFill>
                        <a:effectLst/>
                        <a:latin typeface="Arial"/>
                      </a:endParaRPr>
                    </a:p>
                  </a:txBody>
                  <a:tcPr marL="7678" marR="7678" marT="7678" marB="0" anchor="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2813">
                <a:tc>
                  <a:txBody>
                    <a:bodyPr/>
                    <a:lstStyle/>
                    <a:p>
                      <a:pPr algn="ctr" rtl="0" fontAlgn="ctr"/>
                      <a:r>
                        <a:rPr lang="en-US" sz="800" b="1" u="none" strike="noStrike" dirty="0">
                          <a:effectLst/>
                        </a:rPr>
                        <a:t>Problem #</a:t>
                      </a: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c>
                  <a:txBody>
                    <a:bodyPr/>
                    <a:lstStyle/>
                    <a:p>
                      <a:pPr algn="ctr" rtl="0" fontAlgn="ctr"/>
                      <a:r>
                        <a:rPr lang="en-US" sz="800" b="1" u="none" strike="noStrike" dirty="0">
                          <a:effectLst/>
                        </a:rPr>
                        <a:t>Module</a:t>
                      </a: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c>
                  <a:txBody>
                    <a:bodyPr/>
                    <a:lstStyle/>
                    <a:p>
                      <a:pPr algn="ctr" rtl="0" fontAlgn="ctr"/>
                      <a:r>
                        <a:rPr lang="en-US" sz="800" b="1" u="none" strike="noStrike" dirty="0">
                          <a:effectLst/>
                        </a:rPr>
                        <a:t>Keyword</a:t>
                      </a: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c gridSpan="3">
                  <a:txBody>
                    <a:bodyPr/>
                    <a:lstStyle/>
                    <a:p>
                      <a:pPr algn="ctr" rtl="0" fontAlgn="ctr"/>
                      <a:r>
                        <a:rPr lang="en-US" sz="800" b="1" u="none" strike="noStrike" dirty="0" smtClean="0">
                          <a:effectLst/>
                        </a:rPr>
                        <a:t>Status</a:t>
                      </a: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c hMerge="1">
                  <a:txBody>
                    <a:bodyPr/>
                    <a:lstStyle/>
                    <a:p>
                      <a:pPr algn="l" rtl="0" fontAlgn="ct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c hMerge="1">
                  <a:txBody>
                    <a:bodyPr/>
                    <a:lstStyle/>
                    <a:p>
                      <a:pPr algn="l" rtl="0" fontAlgn="ct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c>
                  <a:txBody>
                    <a:bodyPr/>
                    <a:lstStyle/>
                    <a:p>
                      <a:pPr algn="l" rtl="0" fontAlgn="ctr"/>
                      <a:r>
                        <a:rPr lang="en-US" sz="800" b="1" u="none" strike="noStrike" dirty="0">
                          <a:effectLst/>
                        </a:rPr>
                        <a:t>Incident #</a:t>
                      </a:r>
                      <a:endParaRPr lang="en-US" sz="800" b="1" i="0" u="none" strike="noStrike" dirty="0">
                        <a:solidFill>
                          <a:srgbClr val="FFFFFF"/>
                        </a:solidFill>
                        <a:effectLst/>
                        <a:latin typeface="Arial"/>
                      </a:endParaRPr>
                    </a:p>
                  </a:txBody>
                  <a:tcPr marL="7678" marR="7678" marT="7678" marB="0" anchor="ctr">
                    <a:solidFill>
                      <a:schemeClr val="bg1">
                        <a:lumMod val="65000"/>
                      </a:schemeClr>
                    </a:solidFill>
                  </a:tcPr>
                </a:tc>
              </a:tr>
              <a:tr h="335463">
                <a:tc>
                  <a:txBody>
                    <a:bodyPr/>
                    <a:lstStyle/>
                    <a:p>
                      <a:pPr algn="ctr" rtl="0" fontAlgn="ctr"/>
                      <a:r>
                        <a:rPr lang="en-US" sz="800" u="none" strike="noStrike">
                          <a:effectLst/>
                        </a:rPr>
                        <a:t>PRB0045855</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SDT Booking</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Google API</a:t>
                      </a:r>
                      <a:endParaRPr lang="en-US" sz="800" b="0" i="0" u="none" strike="noStrike">
                        <a:solidFill>
                          <a:srgbClr val="00264A"/>
                        </a:solidFill>
                        <a:effectLst/>
                        <a:latin typeface="Arial"/>
                      </a:endParaRPr>
                    </a:p>
                  </a:txBody>
                  <a:tcPr marL="7678" marR="7678" marT="7678" marB="0" anchor="ctr"/>
                </a:tc>
                <a:tc gridSpan="3">
                  <a:txBody>
                    <a:bodyPr/>
                    <a:lstStyle/>
                    <a:p>
                      <a:pPr algn="l" rtl="0" fontAlgn="ctr"/>
                      <a:r>
                        <a:rPr lang="en-US" sz="800" u="none" strike="noStrike" dirty="0">
                          <a:effectLst/>
                        </a:rPr>
                        <a:t>Closed</a:t>
                      </a:r>
                      <a:endParaRPr lang="en-US" sz="800" b="0" i="0" u="none" strike="noStrike" dirty="0">
                        <a:solidFill>
                          <a:srgbClr val="00264A"/>
                        </a:solidFill>
                        <a:effectLst/>
                        <a:latin typeface="Arial"/>
                      </a:endParaRPr>
                    </a:p>
                  </a:txBody>
                  <a:tcPr marL="7678" marR="7678" marT="7678" marB="0" anchor="ctr"/>
                </a:tc>
                <a:tc hMerge="1">
                  <a:txBody>
                    <a:bodyPr/>
                    <a:lstStyle/>
                    <a:p>
                      <a:endParaRPr lang="en-US"/>
                    </a:p>
                  </a:txBody>
                  <a:tcPr/>
                </a:tc>
                <a:tc hMerge="1">
                  <a:txBody>
                    <a:bodyPr/>
                    <a:lstStyle/>
                    <a:p>
                      <a:endParaRPr lang="en-US"/>
                    </a:p>
                  </a:txBody>
                  <a:tcPr/>
                </a:tc>
                <a:tc>
                  <a:txBody>
                    <a:bodyPr/>
                    <a:lstStyle/>
                    <a:p>
                      <a:pPr algn="l" rtl="0" fontAlgn="ctr"/>
                      <a:r>
                        <a:rPr lang="en-US" sz="800" u="none" strike="noStrike">
                          <a:effectLst/>
                        </a:rPr>
                        <a:t>INC1371682, INC1389372, INC1357120</a:t>
                      </a:r>
                      <a:endParaRPr lang="en-US" sz="800" b="0" i="0" u="none" strike="noStrike">
                        <a:solidFill>
                          <a:srgbClr val="00264A"/>
                        </a:solidFill>
                        <a:effectLst/>
                        <a:latin typeface="Arial"/>
                      </a:endParaRPr>
                    </a:p>
                  </a:txBody>
                  <a:tcPr marL="7678" marR="7678" marT="7678" marB="0" anchor="ctr"/>
                </a:tc>
              </a:tr>
              <a:tr h="172813">
                <a:tc>
                  <a:txBody>
                    <a:bodyPr/>
                    <a:lstStyle/>
                    <a:p>
                      <a:pPr algn="ctr" rtl="0" fontAlgn="ctr"/>
                      <a:r>
                        <a:rPr lang="en-US" sz="800" u="none" strike="noStrike">
                          <a:effectLst/>
                        </a:rPr>
                        <a:t>PRB0045475</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SDT Booking</a:t>
                      </a:r>
                      <a:endParaRPr lang="en-US" sz="800" b="0" i="0" u="none" strike="noStrike">
                        <a:solidFill>
                          <a:srgbClr val="00264A"/>
                        </a:solidFill>
                        <a:effectLst/>
                        <a:latin typeface="Arial"/>
                      </a:endParaRPr>
                    </a:p>
                  </a:txBody>
                  <a:tcPr marL="7678" marR="7678" marT="7678" marB="0" anchor="ctr"/>
                </a:tc>
                <a:tc>
                  <a:txBody>
                    <a:bodyPr/>
                    <a:lstStyle/>
                    <a:p>
                      <a:pPr algn="ctr" rtl="0" fontAlgn="ctr"/>
                      <a:r>
                        <a:rPr lang="en-US" sz="800" u="none" strike="noStrike">
                          <a:effectLst/>
                        </a:rPr>
                        <a:t>Performance - Connectivity</a:t>
                      </a:r>
                      <a:endParaRPr lang="en-US" sz="800" b="0" i="0" u="none" strike="noStrike">
                        <a:solidFill>
                          <a:srgbClr val="00264A"/>
                        </a:solidFill>
                        <a:effectLst/>
                        <a:latin typeface="Arial"/>
                      </a:endParaRPr>
                    </a:p>
                  </a:txBody>
                  <a:tcPr marL="7678" marR="7678" marT="7678" marB="0" anchor="ctr"/>
                </a:tc>
                <a:tc gridSpan="3">
                  <a:txBody>
                    <a:bodyPr/>
                    <a:lstStyle/>
                    <a:p>
                      <a:pPr algn="l" rtl="0" fontAlgn="ctr"/>
                      <a:r>
                        <a:rPr lang="en-US" sz="800" u="none" strike="noStrike" dirty="0">
                          <a:effectLst/>
                        </a:rPr>
                        <a:t>Known Error / Pending CA</a:t>
                      </a:r>
                      <a:endParaRPr lang="en-US" sz="800" b="0" i="0" u="none" strike="noStrike" dirty="0">
                        <a:solidFill>
                          <a:srgbClr val="000000"/>
                        </a:solidFill>
                        <a:effectLst/>
                        <a:latin typeface="GE inspira pitch"/>
                      </a:endParaRPr>
                    </a:p>
                  </a:txBody>
                  <a:tcPr marL="7678" marR="7678" marT="7678" marB="0" anchor="ctr"/>
                </a:tc>
                <a:tc hMerge="1">
                  <a:txBody>
                    <a:bodyPr/>
                    <a:lstStyle/>
                    <a:p>
                      <a:endParaRPr lang="en-US"/>
                    </a:p>
                  </a:txBody>
                  <a:tcPr/>
                </a:tc>
                <a:tc hMerge="1">
                  <a:txBody>
                    <a:bodyPr/>
                    <a:lstStyle/>
                    <a:p>
                      <a:endParaRPr lang="en-US"/>
                    </a:p>
                  </a:txBody>
                  <a:tcPr/>
                </a:tc>
                <a:tc>
                  <a:txBody>
                    <a:bodyPr/>
                    <a:lstStyle/>
                    <a:p>
                      <a:pPr algn="l" fontAlgn="ctr"/>
                      <a:r>
                        <a:rPr lang="en-US" sz="800" u="none" strike="noStrike" dirty="0">
                          <a:effectLst/>
                        </a:rPr>
                        <a:t>INC1310582</a:t>
                      </a:r>
                      <a:endParaRPr lang="en-US" sz="800" b="0" i="0" u="none" strike="noStrike" dirty="0">
                        <a:effectLst/>
                        <a:latin typeface="Arial"/>
                      </a:endParaRPr>
                    </a:p>
                  </a:txBody>
                  <a:tcPr marL="7678" marR="7678" marT="7678" marB="0" anchor="ctr"/>
                </a:tc>
              </a:tr>
            </a:tbl>
          </a:graphicData>
        </a:graphic>
      </p:graphicFrame>
    </p:spTree>
    <p:extLst>
      <p:ext uri="{BB962C8B-B14F-4D97-AF65-F5344CB8AC3E}">
        <p14:creationId xmlns:p14="http://schemas.microsoft.com/office/powerpoint/2010/main" val="2974186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32729503"/>
              </p:ext>
            </p:extLst>
          </p:nvPr>
        </p:nvGraphicFramePr>
        <p:xfrm>
          <a:off x="292100" y="1397001"/>
          <a:ext cx="8639249" cy="3654664"/>
        </p:xfrm>
        <a:graphic>
          <a:graphicData uri="http://schemas.openxmlformats.org/drawingml/2006/table">
            <a:tbl>
              <a:tblPr firstRow="1" bandRow="1">
                <a:tableStyleId>{7DF18680-E054-41AD-8BC1-D1AEF772440D}</a:tableStyleId>
              </a:tblPr>
              <a:tblGrid>
                <a:gridCol w="2271366"/>
                <a:gridCol w="1186062"/>
                <a:gridCol w="1082424"/>
                <a:gridCol w="870108"/>
                <a:gridCol w="932656"/>
                <a:gridCol w="1386936"/>
                <a:gridCol w="909697"/>
              </a:tblGrid>
              <a:tr h="670328">
                <a:tc>
                  <a:txBody>
                    <a:bodyPr/>
                    <a:lstStyle/>
                    <a:p>
                      <a:r>
                        <a:rPr lang="en-US" sz="1050" dirty="0" smtClean="0">
                          <a:latin typeface="Candara" panose="020E0502030303020204" pitchFamily="34" charset="0"/>
                        </a:rPr>
                        <a:t>Action item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Forum</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Expected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Actual Closure Date</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Owner Comment</a:t>
                      </a:r>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Status</a:t>
                      </a:r>
                      <a:endParaRPr lang="en-US" sz="1050" dirty="0">
                        <a:latin typeface="Candara" panose="020E0502030303020204" pitchFamily="34" charset="0"/>
                      </a:endParaRPr>
                    </a:p>
                  </a:txBody>
                  <a:tcPr/>
                </a:tc>
              </a:tr>
              <a:tr h="658618">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Mobility Team or tiger team to be formed to resolve all CLICK mobile issues.</a:t>
                      </a:r>
                    </a:p>
                  </a:txBody>
                  <a:tcPr/>
                </a:tc>
                <a:tc>
                  <a:txBody>
                    <a:bodyPr/>
                    <a:lstStyle/>
                    <a:p>
                      <a:r>
                        <a:rPr lang="en-US" sz="1050" dirty="0" smtClean="0">
                          <a:latin typeface="Candara" panose="020E0502030303020204" pitchFamily="34" charset="0"/>
                        </a:rPr>
                        <a:t>Rohit/Gopi</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25-Apr-2017</a:t>
                      </a:r>
                      <a:endParaRPr lang="en-US" sz="1050" dirty="0" smtClean="0">
                        <a:latin typeface="Candara" panose="020E0502030303020204" pitchFamily="34" charset="0"/>
                      </a:endParaRPr>
                    </a:p>
                  </a:txBody>
                  <a:tcPr/>
                </a:tc>
                <a:tc>
                  <a:txBody>
                    <a:bodyPr/>
                    <a:lstStyle/>
                    <a:p>
                      <a:pPr lvl="0"/>
                      <a:r>
                        <a:rPr lang="en-US" sz="1050" kern="1200" dirty="0" smtClean="0">
                          <a:solidFill>
                            <a:srgbClr val="000000"/>
                          </a:solidFill>
                          <a:latin typeface="Candara" panose="020E0502030303020204" pitchFamily="34" charset="0"/>
                          <a:ea typeface="+mn-ea"/>
                          <a:cs typeface="+mn-cs"/>
                        </a:rPr>
                        <a:t>On monitoring the</a:t>
                      </a:r>
                      <a:r>
                        <a:rPr lang="en-US" sz="1050" kern="1200" baseline="0" dirty="0" smtClean="0">
                          <a:solidFill>
                            <a:srgbClr val="000000"/>
                          </a:solidFill>
                          <a:latin typeface="Candara" panose="020E0502030303020204" pitchFamily="34" charset="0"/>
                          <a:ea typeface="+mn-ea"/>
                          <a:cs typeface="+mn-cs"/>
                        </a:rPr>
                        <a:t> debug logs: No Issues reported </a:t>
                      </a:r>
                      <a:r>
                        <a:rPr lang="en-US" sz="1050" kern="1200" baseline="0" dirty="0" smtClean="0">
                          <a:solidFill>
                            <a:srgbClr val="000000"/>
                          </a:solidFill>
                          <a:latin typeface="Candara" panose="020E0502030303020204" pitchFamily="34" charset="0"/>
                          <a:ea typeface="+mn-ea"/>
                          <a:cs typeface="+mn-cs"/>
                        </a:rPr>
                        <a:t>hence closing the item</a:t>
                      </a:r>
                      <a:endParaRPr lang="en-US" sz="1050" kern="120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rgbClr val="000000"/>
                          </a:solidFill>
                          <a:latin typeface="Candara" panose="020E0502030303020204" pitchFamily="34" charset="0"/>
                          <a:ea typeface="+mn-ea"/>
                          <a:cs typeface="+mn-cs"/>
                        </a:rPr>
                        <a:t>Closed</a:t>
                      </a:r>
                      <a:endParaRPr lang="en-US" sz="1050" kern="1200" dirty="0">
                        <a:solidFill>
                          <a:srgbClr val="000000"/>
                        </a:solidFill>
                        <a:latin typeface="Candara" panose="020E0502030303020204" pitchFamily="34" charset="0"/>
                        <a:ea typeface="+mn-ea"/>
                        <a:cs typeface="+mn-cs"/>
                      </a:endParaRPr>
                    </a:p>
                  </a:txBody>
                  <a:tcPr/>
                </a:tc>
              </a:tr>
              <a:tr h="91439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chemeClr val="dk1"/>
                          </a:solidFill>
                          <a:effectLst/>
                          <a:latin typeface="Candara" panose="020E0502030303020204" pitchFamily="34" charset="0"/>
                          <a:ea typeface="+mn-ea"/>
                          <a:cs typeface="+mn-cs"/>
                        </a:rPr>
                        <a:t>Performance issues: SDT Booking and Architecture Assessment.</a:t>
                      </a:r>
                    </a:p>
                  </a:txBody>
                  <a:tcPr/>
                </a:tc>
                <a:tc>
                  <a:txBody>
                    <a:bodyPr/>
                    <a:lstStyle/>
                    <a:p>
                      <a:r>
                        <a:rPr lang="en-US" sz="1050" dirty="0" smtClean="0">
                          <a:latin typeface="Candara" panose="020E0502030303020204" pitchFamily="34" charset="0"/>
                        </a:rPr>
                        <a:t>Hita/Andrey/Urmila/Chandra</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28-Feb-2017</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Tx/>
                        <a:buNone/>
                        <a:tabLst/>
                        <a:defRPr/>
                      </a:pPr>
                      <a:r>
                        <a:rPr lang="en-US" sz="1050" kern="1200" baseline="0" dirty="0" smtClean="0">
                          <a:solidFill>
                            <a:srgbClr val="000000"/>
                          </a:solidFill>
                          <a:latin typeface="Candara" panose="020E0502030303020204" pitchFamily="34" charset="0"/>
                          <a:ea typeface="+mn-ea"/>
                          <a:cs typeface="+mn-cs"/>
                        </a:rPr>
                        <a:t>Demo completed on Logging tool and Performance assessment user stories with PO.</a:t>
                      </a:r>
                      <a:endParaRPr lang="en-US" sz="1050" kern="1200" baseline="0" dirty="0" smtClean="0">
                        <a:solidFill>
                          <a:srgbClr val="000000"/>
                        </a:solidFill>
                        <a:latin typeface="Candara" panose="020E0502030303020204" pitchFamily="34" charset="0"/>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dirty="0" smtClean="0">
                          <a:latin typeface="Candara" panose="020E0502030303020204" pitchFamily="34" charset="0"/>
                        </a:rPr>
                        <a:t>In</a:t>
                      </a:r>
                      <a:r>
                        <a:rPr lang="en-US" sz="1050" baseline="0" dirty="0" smtClean="0">
                          <a:latin typeface="Candara" panose="020E0502030303020204" pitchFamily="34" charset="0"/>
                        </a:rPr>
                        <a:t> Progress</a:t>
                      </a:r>
                      <a:endParaRPr lang="en-US" sz="1050" dirty="0" smtClean="0">
                        <a:latin typeface="Candara" panose="020E0502030303020204" pitchFamily="34" charset="0"/>
                      </a:endParaRPr>
                    </a:p>
                    <a:p>
                      <a:endParaRPr lang="en-US" sz="1050" dirty="0">
                        <a:latin typeface="Candara" panose="020E0502030303020204" pitchFamily="34" charset="0"/>
                      </a:endParaRPr>
                    </a:p>
                  </a:txBody>
                  <a:tcPr/>
                </a:tc>
              </a:tr>
              <a:tr h="446885">
                <a:tc>
                  <a:txBody>
                    <a:bodyPr/>
                    <a:lstStyle/>
                    <a:p>
                      <a:r>
                        <a:rPr lang="en-US" sz="1050" kern="1200" baseline="0" dirty="0" smtClean="0">
                          <a:solidFill>
                            <a:schemeClr val="dk1"/>
                          </a:solidFill>
                          <a:effectLst/>
                          <a:latin typeface="Candara" panose="020E0502030303020204" pitchFamily="34" charset="0"/>
                          <a:ea typeface="+mn-ea"/>
                          <a:cs typeface="+mn-cs"/>
                        </a:rPr>
                        <a:t>Ownership on Tickets/Process adherence(Agile Mechanism)</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Suvarna/Sathyaraj</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Ongoing</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r h="619628">
                <a:tc>
                  <a:txBody>
                    <a:bodyPr/>
                    <a:lstStyle/>
                    <a:p>
                      <a:pPr marL="0" algn="l" defTabSz="844029" rtl="0" eaLnBrk="1" latinLnBrk="0" hangingPunct="1"/>
                      <a:r>
                        <a:rPr lang="en-US" sz="1050" kern="1200" baseline="0" dirty="0" smtClean="0">
                          <a:solidFill>
                            <a:schemeClr val="dk1"/>
                          </a:solidFill>
                          <a:effectLst/>
                          <a:latin typeface="Candara" panose="020E0502030303020204" pitchFamily="34" charset="0"/>
                          <a:ea typeface="+mn-ea"/>
                          <a:cs typeface="+mn-cs"/>
                        </a:rPr>
                        <a:t>GEHC to check and confirm on L1 support - on call support</a:t>
                      </a:r>
                      <a:endParaRPr lang="en-US" sz="1050" kern="1200" baseline="0" dirty="0">
                        <a:solidFill>
                          <a:schemeClr val="dk1"/>
                        </a:solidFill>
                        <a:effectLst/>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Chandra/CG </a:t>
                      </a:r>
                      <a:endParaRPr lang="en-US" sz="105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Candara" panose="020E0502030303020204" pitchFamily="34" charset="0"/>
                          <a:ea typeface="+mn-ea"/>
                          <a:cs typeface="+mn-cs"/>
                        </a:rPr>
                        <a:t>Jan’ 17 Workout</a:t>
                      </a:r>
                      <a:endParaRPr lang="en-US" sz="1050" kern="1200" dirty="0">
                        <a:solidFill>
                          <a:schemeClr val="dk1"/>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TBD</a:t>
                      </a:r>
                      <a:endParaRPr lang="en-US" sz="1050" dirty="0">
                        <a:latin typeface="Candara" panose="020E0502030303020204" pitchFamily="34" charset="0"/>
                      </a:endParaRPr>
                    </a:p>
                  </a:txBody>
                  <a:tcPr/>
                </a:tc>
                <a:tc>
                  <a:txBody>
                    <a:bodyPr/>
                    <a:lstStyle/>
                    <a:p>
                      <a:endParaRPr lang="en-US" sz="1050" dirty="0">
                        <a:latin typeface="Candara" panose="020E0502030303020204" pitchFamily="34" charset="0"/>
                      </a:endParaRPr>
                    </a:p>
                  </a:txBody>
                  <a:tcPr/>
                </a:tc>
                <a:tc>
                  <a:txBody>
                    <a:bodyPr/>
                    <a:lstStyle/>
                    <a:p>
                      <a:pPr marL="0" algn="l" defTabSz="844029" rtl="0" eaLnBrk="1" latinLnBrk="0" hangingPunct="1"/>
                      <a:r>
                        <a:rPr lang="en-US" sz="1050" kern="1200" dirty="0" smtClean="0">
                          <a:solidFill>
                            <a:srgbClr val="000000"/>
                          </a:solidFill>
                          <a:latin typeface="Candara" panose="020E0502030303020204" pitchFamily="34" charset="0"/>
                          <a:ea typeface="+mn-ea"/>
                          <a:cs typeface="+mn-cs"/>
                        </a:rPr>
                        <a:t>No services available in ServiceNow tool. Exploring other opportunities</a:t>
                      </a:r>
                      <a:endParaRPr lang="en-US" sz="1050" kern="1200" dirty="0">
                        <a:solidFill>
                          <a:srgbClr val="000000"/>
                        </a:solidFill>
                        <a:latin typeface="Candara" panose="020E0502030303020204" pitchFamily="34" charset="0"/>
                        <a:ea typeface="+mn-ea"/>
                        <a:cs typeface="+mn-cs"/>
                      </a:endParaRPr>
                    </a:p>
                  </a:txBody>
                  <a:tcPr/>
                </a:tc>
                <a:tc>
                  <a:txBody>
                    <a:bodyPr/>
                    <a:lstStyle/>
                    <a:p>
                      <a:r>
                        <a:rPr lang="en-US" sz="1050" dirty="0" smtClean="0">
                          <a:latin typeface="Candara" panose="020E0502030303020204" pitchFamily="34" charset="0"/>
                        </a:rPr>
                        <a:t>In Progress</a:t>
                      </a:r>
                      <a:endParaRPr lang="en-US" sz="105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57183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690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69078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740070"/>
            <a:ext cx="4372201"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446437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893478"/>
            <a:ext cx="4372201" cy="1107996"/>
          </a:xfrm>
          <a:prstGeom prst="rect">
            <a:avLst/>
          </a:prstGeom>
          <a:noFill/>
        </p:spPr>
        <p:txBody>
          <a:bodyPr wrap="square" rtlCol="0">
            <a:spAutoFit/>
          </a:bodyPr>
          <a:lstStyle/>
          <a:p>
            <a:endParaRPr lang="en-US" sz="1200" dirty="0">
              <a:latin typeface="Candara" panose="020E0502030303020204" pitchFamily="34" charset="0"/>
            </a:endParaRPr>
          </a:p>
          <a:p>
            <a:pPr marL="171450" indent="-171450">
              <a:buFont typeface="Wingdings" panose="05000000000000000000" pitchFamily="2" charset="2"/>
              <a:buChar char="Ø"/>
            </a:pPr>
            <a:r>
              <a:rPr lang="en-US" sz="1000" dirty="0">
                <a:latin typeface="Candara" panose="020E0502030303020204" pitchFamily="34" charset="0"/>
              </a:rPr>
              <a:t>Need clarity on the responses received related to </a:t>
            </a:r>
            <a:r>
              <a:rPr lang="en-US" sz="1000" dirty="0" smtClean="0">
                <a:latin typeface="Candara" panose="020E0502030303020204" pitchFamily="34" charset="0"/>
              </a:rPr>
              <a:t>webservers, latency, timing, frequency of </a:t>
            </a:r>
            <a:r>
              <a:rPr lang="en-US" sz="1000" dirty="0">
                <a:latin typeface="Candara" panose="020E0502030303020204" pitchFamily="34" charset="0"/>
              </a:rPr>
              <a:t>patches and domain policies </a:t>
            </a:r>
            <a:r>
              <a:rPr lang="en-US" sz="1000" dirty="0" smtClean="0">
                <a:latin typeface="Candara" panose="020E0502030303020204" pitchFamily="34" charset="0"/>
              </a:rPr>
              <a:t>on server </a:t>
            </a:r>
            <a:r>
              <a:rPr lang="en-US" sz="1000" dirty="0">
                <a:latin typeface="Candara" panose="020E0502030303020204" pitchFamily="34" charset="0"/>
              </a:rPr>
              <a:t>infrastructure related queries - </a:t>
            </a:r>
            <a:r>
              <a:rPr lang="en-US" sz="1000" b="1" dirty="0" smtClean="0">
                <a:latin typeface="Candara" panose="020E0502030303020204" pitchFamily="34" charset="0"/>
              </a:rPr>
              <a:t>Chandra</a:t>
            </a:r>
            <a:endParaRPr lang="en-US" sz="1000" b="1" dirty="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a:t>
            </a:r>
            <a:r>
              <a:rPr lang="en-US" dirty="0" smtClean="0"/>
              <a:t>04/26/17</a:t>
            </a:r>
            <a:endParaRPr lang="en-US" dirty="0"/>
          </a:p>
        </p:txBody>
      </p:sp>
      <p:sp>
        <p:nvSpPr>
          <p:cNvPr id="17" name="Rectangle 16"/>
          <p:cNvSpPr/>
          <p:nvPr/>
        </p:nvSpPr>
        <p:spPr>
          <a:xfrm>
            <a:off x="213014" y="4740071"/>
            <a:ext cx="4231986" cy="15250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3" y="4489771"/>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892754"/>
            <a:ext cx="4137312" cy="1785104"/>
          </a:xfrm>
          <a:prstGeom prst="rect">
            <a:avLst/>
          </a:prstGeom>
          <a:noFill/>
        </p:spPr>
        <p:txBody>
          <a:bodyPr wrap="square" rtlCol="0">
            <a:spAutoFit/>
          </a:bodyPr>
          <a:lstStyle/>
          <a:p>
            <a:pPr marL="171450" indent="-171450">
              <a:buFont typeface="Wingdings" panose="05000000000000000000" pitchFamily="2" charset="2"/>
              <a:buChar char="Ø"/>
            </a:pPr>
            <a:endParaRPr lang="en-US" sz="1200" dirty="0">
              <a:latin typeface="Candara" panose="020E0502030303020204" pitchFamily="34" charset="0"/>
            </a:endParaRPr>
          </a:p>
          <a:p>
            <a:pPr marL="171450" indent="-171450">
              <a:buFont typeface="Wingdings" panose="05000000000000000000" pitchFamily="2" charset="2"/>
              <a:buChar char="Ø"/>
            </a:pPr>
            <a:r>
              <a:rPr lang="en-US" sz="800" dirty="0" smtClean="0">
                <a:latin typeface="Candara" panose="020E0502030303020204" pitchFamily="34" charset="0"/>
              </a:rPr>
              <a:t>Issues in comprehending data flow due to unavailability of CLICK environment details  - </a:t>
            </a:r>
            <a:r>
              <a:rPr lang="en-US" sz="800" b="1" dirty="0" smtClean="0">
                <a:latin typeface="Candara" panose="020E0502030303020204" pitchFamily="34" charset="0"/>
              </a:rPr>
              <a:t>Rohit</a:t>
            </a:r>
          </a:p>
          <a:p>
            <a:pPr marL="171450" lvl="0" indent="-171450">
              <a:buFont typeface="Wingdings" panose="05000000000000000000" pitchFamily="2" charset="2"/>
              <a:buChar char="Ø"/>
            </a:pPr>
            <a:r>
              <a:rPr lang="en-US" sz="800" dirty="0" smtClean="0">
                <a:latin typeface="Candara" panose="020E0502030303020204" pitchFamily="34" charset="0"/>
              </a:rPr>
              <a:t>Unavailability of MT analyzer tool access will lead to difficulties in viewing of messages (Request &amp; Response) for </a:t>
            </a:r>
            <a:r>
              <a:rPr lang="en-US" sz="800" dirty="0">
                <a:latin typeface="Candara" panose="020E0502030303020204" pitchFamily="34" charset="0"/>
              </a:rPr>
              <a:t>all the </a:t>
            </a:r>
            <a:r>
              <a:rPr lang="en-US" sz="800" dirty="0" smtClean="0">
                <a:latin typeface="Candara" panose="020E0502030303020204" pitchFamily="34" charset="0"/>
              </a:rPr>
              <a:t>CLICK environment – </a:t>
            </a:r>
            <a:r>
              <a:rPr lang="en-US" sz="800" b="1" dirty="0" smtClean="0">
                <a:latin typeface="Candara" panose="020E0502030303020204" pitchFamily="34" charset="0"/>
              </a:rPr>
              <a:t>Chandra</a:t>
            </a:r>
          </a:p>
          <a:p>
            <a:pPr marL="171450" indent="-171450">
              <a:buFont typeface="Wingdings" panose="05000000000000000000" pitchFamily="2" charset="2"/>
              <a:buChar char="Ø"/>
            </a:pPr>
            <a:r>
              <a:rPr lang="en-US" sz="800" dirty="0" smtClean="0">
                <a:latin typeface="Candara" panose="020E0502030303020204" pitchFamily="34" charset="0"/>
              </a:rPr>
              <a:t>Issues in the CRP environment may impact current sprint user </a:t>
            </a:r>
            <a:r>
              <a:rPr lang="en-US" sz="800" dirty="0">
                <a:latin typeface="Candara" panose="020E0502030303020204" pitchFamily="34" charset="0"/>
              </a:rPr>
              <a:t>stories testing </a:t>
            </a:r>
            <a:r>
              <a:rPr lang="en-US" sz="800" dirty="0" smtClean="0">
                <a:latin typeface="Candara" panose="020E0502030303020204" pitchFamily="34" charset="0"/>
              </a:rPr>
              <a:t>process </a:t>
            </a:r>
            <a:r>
              <a:rPr lang="en-US" sz="800" dirty="0" smtClean="0">
                <a:latin typeface="Candara" panose="020E0502030303020204" pitchFamily="34" charset="0"/>
              </a:rPr>
              <a:t>– </a:t>
            </a:r>
            <a:r>
              <a:rPr lang="en-US" sz="800" b="1" dirty="0" smtClean="0">
                <a:latin typeface="Candara" panose="020E0502030303020204" pitchFamily="34" charset="0"/>
              </a:rPr>
              <a:t>Chandra</a:t>
            </a:r>
          </a:p>
          <a:p>
            <a:pPr marL="171450" indent="-171450">
              <a:buFont typeface="Wingdings" panose="05000000000000000000" pitchFamily="2" charset="2"/>
              <a:buChar char="Ø"/>
            </a:pPr>
            <a:r>
              <a:rPr lang="en-US" sz="800" dirty="0">
                <a:latin typeface="Candara" panose="020E0502030303020204" pitchFamily="34" charset="0"/>
              </a:rPr>
              <a:t>Rolling back of </a:t>
            </a:r>
            <a:r>
              <a:rPr lang="en-US" sz="800" dirty="0" smtClean="0">
                <a:latin typeface="Candara" panose="020E0502030303020204" pitchFamily="34" charset="0"/>
              </a:rPr>
              <a:t>CLICK changes </a:t>
            </a:r>
            <a:r>
              <a:rPr lang="en-US" sz="800" dirty="0">
                <a:latin typeface="Candara" panose="020E0502030303020204" pitchFamily="34" charset="0"/>
              </a:rPr>
              <a:t>implemented in </a:t>
            </a:r>
            <a:r>
              <a:rPr lang="en-US" sz="800" dirty="0" smtClean="0">
                <a:latin typeface="Candara" panose="020E0502030303020204" pitchFamily="34" charset="0"/>
              </a:rPr>
              <a:t>production  will </a:t>
            </a:r>
            <a:r>
              <a:rPr lang="en-US" sz="800" dirty="0">
                <a:latin typeface="Candara" panose="020E0502030303020204" pitchFamily="34" charset="0"/>
              </a:rPr>
              <a:t>lead to </a:t>
            </a:r>
            <a:r>
              <a:rPr lang="en-US" sz="800" dirty="0" smtClean="0">
                <a:latin typeface="Candara" panose="020E0502030303020204" pitchFamily="34" charset="0"/>
              </a:rPr>
              <a:t>productive loss of resources - </a:t>
            </a:r>
            <a:r>
              <a:rPr lang="en-US" sz="800" b="1" dirty="0">
                <a:latin typeface="Candara" panose="020E0502030303020204" pitchFamily="34" charset="0"/>
              </a:rPr>
              <a:t>GE</a:t>
            </a:r>
            <a:endParaRPr lang="en-US" sz="800" b="1" dirty="0">
              <a:latin typeface="Candara" panose="020E0502030303020204" pitchFamily="34" charset="0"/>
            </a:endParaRPr>
          </a:p>
          <a:p>
            <a:endParaRPr lang="en-US" sz="1000" b="1" dirty="0">
              <a:latin typeface="Candara" panose="020E0502030303020204" pitchFamily="34" charset="0"/>
            </a:endParaRPr>
          </a:p>
          <a:p>
            <a:pPr lvl="0"/>
            <a:endParaRPr lang="en-US" sz="1200" b="1" dirty="0">
              <a:latin typeface="Candara" panose="020E0502030303020204" pitchFamily="34" charset="0"/>
            </a:endParaRPr>
          </a:p>
          <a:p>
            <a:pPr marL="171450" indent="-171450">
              <a:buFont typeface="Wingdings" panose="05000000000000000000" pitchFamily="2" charset="2"/>
              <a:buChar char="Ø"/>
            </a:pPr>
            <a:endParaRPr lang="en-US" sz="1200" b="1" dirty="0" smtClean="0">
              <a:latin typeface="Candara" panose="020E0502030303020204" pitchFamily="34" charset="0"/>
            </a:endParaRP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 name="Rectangle 1"/>
          <p:cNvSpPr/>
          <p:nvPr/>
        </p:nvSpPr>
        <p:spPr>
          <a:xfrm>
            <a:off x="1290088" y="2614190"/>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
        <p:nvSpPr>
          <p:cNvPr id="21" name="TextBox 20"/>
          <p:cNvSpPr txBox="1"/>
          <p:nvPr/>
        </p:nvSpPr>
        <p:spPr>
          <a:xfrm>
            <a:off x="4566310" y="1784256"/>
            <a:ext cx="4419600" cy="2492990"/>
          </a:xfrm>
          <a:prstGeom prst="rect">
            <a:avLst/>
          </a:prstGeom>
          <a:noFill/>
        </p:spPr>
        <p:txBody>
          <a:bodyPr wrap="square" rtlCol="0">
            <a:spAutoFit/>
          </a:bodyPr>
          <a:lstStyle/>
          <a:p>
            <a:pPr marL="285750" indent="-285750">
              <a:buFont typeface="Wingdings" panose="05000000000000000000" pitchFamily="2" charset="2"/>
              <a:buChar char="Ø"/>
            </a:pPr>
            <a:endParaRPr lang="en-US" sz="900" dirty="0" smtClean="0">
              <a:solidFill>
                <a:srgbClr val="000000"/>
              </a:solidFill>
              <a:latin typeface="Candara" panose="020E0502030303020204" pitchFamily="34" charset="0"/>
            </a:endParaRPr>
          </a:p>
          <a:p>
            <a:pPr marL="285750" indent="-285750">
              <a:buFont typeface="Wingdings" panose="05000000000000000000" pitchFamily="2" charset="2"/>
              <a:buChar char="Ø"/>
            </a:pPr>
            <a:r>
              <a:rPr lang="en-US" sz="1100" dirty="0">
                <a:latin typeface="Candara" panose="020E0502030303020204" pitchFamily="34" charset="0"/>
              </a:rPr>
              <a:t>Successful </a:t>
            </a:r>
            <a:r>
              <a:rPr lang="en-US" sz="1100" dirty="0">
                <a:latin typeface="Candara" panose="020E0502030303020204" pitchFamily="34" charset="0"/>
              </a:rPr>
              <a:t>CLICK R2.3 </a:t>
            </a:r>
            <a:r>
              <a:rPr lang="en-US" sz="1100" dirty="0">
                <a:latin typeface="Candara" panose="020E0502030303020204" pitchFamily="34" charset="0"/>
              </a:rPr>
              <a:t>d</a:t>
            </a:r>
            <a:r>
              <a:rPr lang="en-US" sz="1100" dirty="0" smtClean="0">
                <a:latin typeface="Candara" panose="020E0502030303020204" pitchFamily="34" charset="0"/>
              </a:rPr>
              <a:t>eployment </a:t>
            </a:r>
            <a:r>
              <a:rPr lang="en-US" sz="1100" dirty="0">
                <a:latin typeface="Candara" panose="020E0502030303020204" pitchFamily="34" charset="0"/>
              </a:rPr>
              <a:t>on </a:t>
            </a:r>
            <a:r>
              <a:rPr lang="en-US" sz="1100" dirty="0">
                <a:latin typeface="Candara" panose="020E0502030303020204" pitchFamily="34" charset="0"/>
              </a:rPr>
              <a:t>p</a:t>
            </a:r>
            <a:r>
              <a:rPr lang="en-US" sz="1100" dirty="0" smtClean="0">
                <a:latin typeface="Candara" panose="020E0502030303020204" pitchFamily="34" charset="0"/>
              </a:rPr>
              <a:t>roduction </a:t>
            </a:r>
            <a:r>
              <a:rPr lang="en-US" sz="1100" dirty="0">
                <a:latin typeface="Candara" panose="020E0502030303020204" pitchFamily="34" charset="0"/>
              </a:rPr>
              <a:t>for EU and </a:t>
            </a:r>
            <a:r>
              <a:rPr lang="en-US" sz="1100" dirty="0">
                <a:latin typeface="Candara" panose="020E0502030303020204" pitchFamily="34" charset="0"/>
              </a:rPr>
              <a:t>APAC/KOREA</a:t>
            </a:r>
          </a:p>
          <a:p>
            <a:pPr marL="285750" lvl="0" indent="-285750">
              <a:buFont typeface="Wingdings" panose="05000000000000000000" pitchFamily="2" charset="2"/>
              <a:buChar char="Ø"/>
            </a:pPr>
            <a:r>
              <a:rPr lang="en-US" sz="1100" dirty="0" smtClean="0">
                <a:latin typeface="Candara" panose="020E0502030303020204" pitchFamily="34" charset="0"/>
              </a:rPr>
              <a:t>Weekly </a:t>
            </a:r>
            <a:r>
              <a:rPr lang="en-US" sz="1100" dirty="0">
                <a:latin typeface="Candara" panose="020E0502030303020204" pitchFamily="34" charset="0"/>
              </a:rPr>
              <a:t>Master data uploaded </a:t>
            </a:r>
            <a:r>
              <a:rPr lang="en-US" sz="1100" dirty="0" smtClean="0">
                <a:latin typeface="Candara" panose="020E0502030303020204" pitchFamily="34" charset="0"/>
              </a:rPr>
              <a:t>successfully</a:t>
            </a:r>
          </a:p>
          <a:p>
            <a:pPr marL="285750" lvl="1" indent="-285750">
              <a:buFont typeface="Wingdings" panose="05000000000000000000" pitchFamily="2" charset="2"/>
              <a:buChar char="Ø"/>
              <a:defRPr/>
            </a:pPr>
            <a:r>
              <a:rPr lang="en-US" sz="1100" dirty="0" smtClean="0">
                <a:latin typeface="Candara" panose="020E0502030303020204" pitchFamily="34" charset="0"/>
              </a:rPr>
              <a:t>Development of all performance related user stories marked for this current sprint are </a:t>
            </a:r>
            <a:r>
              <a:rPr lang="en-US" sz="1100" dirty="0">
                <a:latin typeface="Candara" panose="020E0502030303020204" pitchFamily="34" charset="0"/>
              </a:rPr>
              <a:t>d</a:t>
            </a:r>
            <a:r>
              <a:rPr lang="en-US" sz="1100" dirty="0" smtClean="0">
                <a:latin typeface="Candara" panose="020E0502030303020204" pitchFamily="34" charset="0"/>
              </a:rPr>
              <a:t>emoed to the product owners.</a:t>
            </a:r>
          </a:p>
          <a:p>
            <a:pPr marL="285750" lvl="1" indent="-285750">
              <a:buFont typeface="Wingdings" panose="05000000000000000000" pitchFamily="2" charset="2"/>
              <a:buChar char="Ø"/>
              <a:defRPr/>
            </a:pPr>
            <a:r>
              <a:rPr lang="en-US" sz="1100" dirty="0" smtClean="0">
                <a:latin typeface="Candara" panose="020E0502030303020204" pitchFamily="34" charset="0"/>
              </a:rPr>
              <a:t>As </a:t>
            </a:r>
            <a:r>
              <a:rPr lang="en-US" sz="1100" dirty="0">
                <a:latin typeface="Candara" panose="020E0502030303020204" pitchFamily="34" charset="0"/>
              </a:rPr>
              <a:t>per our recent CAST run the c</a:t>
            </a:r>
            <a:r>
              <a:rPr lang="en-US" sz="1100" dirty="0" smtClean="0">
                <a:latin typeface="Candara" panose="020E0502030303020204" pitchFamily="34" charset="0"/>
              </a:rPr>
              <a:t>urrent Technical </a:t>
            </a:r>
            <a:r>
              <a:rPr lang="en-US" sz="1100" dirty="0">
                <a:latin typeface="Candara" panose="020E0502030303020204" pitchFamily="34" charset="0"/>
              </a:rPr>
              <a:t>quality </a:t>
            </a:r>
            <a:r>
              <a:rPr lang="en-US" sz="1100" dirty="0" smtClean="0">
                <a:latin typeface="Candara" panose="020E0502030303020204" pitchFamily="34" charset="0"/>
              </a:rPr>
              <a:t>index(2.75) </a:t>
            </a:r>
            <a:r>
              <a:rPr lang="en-US" sz="1100" dirty="0">
                <a:latin typeface="Candara" panose="020E0502030303020204" pitchFamily="34" charset="0"/>
              </a:rPr>
              <a:t>has </a:t>
            </a:r>
            <a:r>
              <a:rPr lang="en-US" sz="1100" dirty="0">
                <a:latin typeface="Candara" panose="020E0502030303020204" pitchFamily="34" charset="0"/>
              </a:rPr>
              <a:t>increased by 6.74% as compare to earlier </a:t>
            </a:r>
            <a:r>
              <a:rPr lang="en-US" sz="1100" dirty="0" smtClean="0">
                <a:latin typeface="Candara" panose="020E0502030303020204" pitchFamily="34" charset="0"/>
              </a:rPr>
              <a:t>TQI(2.63) .</a:t>
            </a:r>
          </a:p>
          <a:p>
            <a:pPr marL="285750" lvl="1" indent="-285750">
              <a:buFont typeface="Wingdings" panose="05000000000000000000" pitchFamily="2" charset="2"/>
              <a:buChar char="Ø"/>
              <a:defRPr/>
            </a:pPr>
            <a:r>
              <a:rPr lang="en-US" sz="1100" dirty="0">
                <a:latin typeface="Candara" panose="020E0502030303020204" pitchFamily="34" charset="0"/>
              </a:rPr>
              <a:t>Grades for Programming Practices has increased by 6.39%.</a:t>
            </a:r>
          </a:p>
          <a:p>
            <a:pPr marL="0" lvl="1">
              <a:defRPr/>
            </a:pPr>
            <a:endParaRPr lang="en-US" sz="1000" dirty="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50" dirty="0" smtClean="0">
              <a:latin typeface="Candara" panose="020E0502030303020204" pitchFamily="34" charset="0"/>
            </a:endParaRPr>
          </a:p>
          <a:p>
            <a:pPr marL="0" lvl="1">
              <a:defRPr/>
            </a:pPr>
            <a:endParaRPr lang="en-US" sz="1200" dirty="0" smtClean="0">
              <a:latin typeface="Candara" panose="020E0502030303020204" pitchFamily="34" charset="0"/>
            </a:endParaRPr>
          </a:p>
          <a:p>
            <a:pPr marL="0" lvl="1">
              <a:defRPr/>
            </a:pPr>
            <a:endParaRPr lang="en-US" sz="1200" dirty="0" smtClean="0">
              <a:latin typeface="Candara" panose="020E0502030303020204" pitchFamily="34" charset="0"/>
            </a:endParaRPr>
          </a:p>
        </p:txBody>
      </p:sp>
    </p:spTree>
    <p:extLst>
      <p:ext uri="{BB962C8B-B14F-4D97-AF65-F5344CB8AC3E}">
        <p14:creationId xmlns:p14="http://schemas.microsoft.com/office/powerpoint/2010/main" val="4158573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56628691"/>
              </p:ext>
            </p:extLst>
          </p:nvPr>
        </p:nvGraphicFramePr>
        <p:xfrm>
          <a:off x="273134" y="1417842"/>
          <a:ext cx="8577569" cy="3918171"/>
        </p:xfrm>
        <a:graphic>
          <a:graphicData uri="http://schemas.openxmlformats.org/drawingml/2006/table">
            <a:tbl>
              <a:tblPr firstRow="1" bandRow="1">
                <a:tableStyleId>{7DF18680-E054-41AD-8BC1-D1AEF772440D}</a:tableStyleId>
              </a:tblPr>
              <a:tblGrid>
                <a:gridCol w="2464817"/>
                <a:gridCol w="788470"/>
                <a:gridCol w="1245553"/>
                <a:gridCol w="4078729"/>
              </a:tblGrid>
              <a:tr h="285970">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837369">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smtClean="0">
                        <a:latin typeface="Candara" panose="020E0502030303020204" pitchFamily="34" charset="0"/>
                      </a:endParaRPr>
                    </a:p>
                    <a:p>
                      <a:endParaRPr lang="en-US" sz="1100" dirty="0">
                        <a:latin typeface="Candara" panose="020E0502030303020204" pitchFamily="34" charset="0"/>
                      </a:endParaRPr>
                    </a:p>
                  </a:txBody>
                  <a:tcPr/>
                </a:tc>
                <a:tc>
                  <a:txBody>
                    <a:bodyPr/>
                    <a:lstStyle/>
                    <a:p>
                      <a:r>
                        <a:rPr lang="en-US" sz="1100" dirty="0" smtClean="0">
                          <a:latin typeface="Candara" panose="020E0502030303020204" pitchFamily="34" charset="0"/>
                        </a:rPr>
                        <a:t>Closed</a:t>
                      </a:r>
                      <a:endParaRPr lang="en-US" sz="1100" dirty="0">
                        <a:latin typeface="Candara" panose="020E0502030303020204" pitchFamily="34" charset="0"/>
                      </a:endParaRP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Yet to receive end to end environments details from CLICK team denied due to policy reasons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tx1"/>
                          </a:solidFill>
                          <a:latin typeface="Candara" panose="020E0502030303020204" pitchFamily="34" charset="0"/>
                          <a:ea typeface="+mn-ea"/>
                          <a:cs typeface="+mn-cs"/>
                        </a:rPr>
                        <a:t>Connected with business user  for issues reported in debug log) :No issues reported till now.</a:t>
                      </a:r>
                    </a:p>
                  </a:txBody>
                  <a:tcPr/>
                </a:tc>
              </a:tr>
              <a:tr h="676472">
                <a:tc>
                  <a:txBody>
                    <a:bodyPr/>
                    <a:lstStyle/>
                    <a:p>
                      <a:r>
                        <a:rPr lang="en-US" sz="1100" kern="1200" baseline="0" dirty="0" smtClean="0">
                          <a:solidFill>
                            <a:schemeClr val="dk1"/>
                          </a:solidFill>
                          <a:effectLst/>
                          <a:latin typeface="Candara" panose="020E0502030303020204" pitchFamily="34" charset="0"/>
                          <a:ea typeface="+mn-ea"/>
                          <a:cs typeface="+mn-cs"/>
                        </a:rPr>
                        <a:t>SDT Booking Performance Issues</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lvl="1" indent="0" algn="l" defTabSz="84402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dk1"/>
                          </a:solidFill>
                          <a:latin typeface="Candara" panose="020E0502030303020204" pitchFamily="34" charset="0"/>
                          <a:ea typeface="+mn-ea"/>
                          <a:cs typeface="+mn-cs"/>
                        </a:rPr>
                        <a:t>In Progress</a:t>
                      </a:r>
                    </a:p>
                    <a:p>
                      <a:pPr marL="171450" marR="0" lvl="1"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baseline="0" dirty="0">
                        <a:solidFill>
                          <a:schemeClr val="dk1"/>
                        </a:solidFill>
                        <a:latin typeface="Candara" panose="020E0502030303020204" pitchFamily="34" charset="0"/>
                        <a:ea typeface="+mn-ea"/>
                        <a:cs typeface="+mn-cs"/>
                      </a:endParaRPr>
                    </a:p>
                  </a:txBody>
                  <a:tcPr/>
                </a:tc>
                <a:tc>
                  <a:txBody>
                    <a:bodyPr/>
                    <a:lstStyle/>
                    <a:p>
                      <a:pPr marL="171450" lvl="1" indent="-171450" algn="l" defTabSz="844029" rtl="0" eaLnBrk="1" latinLnBrk="0" hangingPunct="1">
                        <a:buFont typeface="Arial" panose="020B0604020202020204" pitchFamily="34" charset="0"/>
                        <a:buChar char="•"/>
                        <a:defRPr/>
                      </a:pPr>
                      <a:r>
                        <a:rPr lang="en-US" sz="1100" kern="1200" baseline="0" dirty="0" smtClean="0">
                          <a:solidFill>
                            <a:schemeClr val="tx1"/>
                          </a:solidFill>
                          <a:latin typeface="Candara" panose="020E0502030303020204" pitchFamily="34" charset="0"/>
                          <a:ea typeface="+mn-ea"/>
                          <a:cs typeface="+mn-cs"/>
                        </a:rPr>
                        <a:t>Demonstrated 10 user stories to Product owner and received go ahead for production from Product owner on demonstrated user stories.</a:t>
                      </a:r>
                      <a:endParaRPr lang="en-US" sz="1100" kern="1200" baseline="0" dirty="0" smtClean="0">
                        <a:solidFill>
                          <a:schemeClr val="tx1"/>
                        </a:solidFill>
                        <a:latin typeface="Candara" panose="020E0502030303020204" pitchFamily="34" charset="0"/>
                        <a:ea typeface="+mn-ea"/>
                        <a:cs typeface="+mn-cs"/>
                      </a:endParaRPr>
                    </a:p>
                  </a:txBody>
                  <a:tcPr/>
                </a:tc>
              </a:tr>
              <a:tr h="331755">
                <a:tc>
                  <a:txBody>
                    <a:bodyPr/>
                    <a:lstStyle/>
                    <a:p>
                      <a:r>
                        <a:rPr lang="en-US" sz="1100" kern="1200" baseline="0" dirty="0" smtClean="0">
                          <a:solidFill>
                            <a:schemeClr val="dk1"/>
                          </a:solidFill>
                          <a:effectLst/>
                          <a:latin typeface="Candara" panose="020E0502030303020204" pitchFamily="34" charset="0"/>
                          <a:ea typeface="+mn-ea"/>
                          <a:cs typeface="+mn-cs"/>
                        </a:rPr>
                        <a:t>Release Management</a:t>
                      </a:r>
                      <a:endParaRPr lang="en-US" sz="1100" kern="1200" baseline="0" dirty="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baseline="0" dirty="0" smtClean="0">
                          <a:solidFill>
                            <a:schemeClr val="tx1"/>
                          </a:solidFill>
                          <a:latin typeface="Candara" panose="020E0502030303020204" pitchFamily="34" charset="0"/>
                        </a:rPr>
                        <a:t>Release check list was created and it is updated in our Release readiness check call.</a:t>
                      </a:r>
                    </a:p>
                  </a:txBody>
                  <a:tcPr/>
                </a:tc>
              </a:tr>
              <a:tr h="45436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Candara" panose="020E0502030303020204" pitchFamily="34" charset="0"/>
                          <a:ea typeface="+mn-ea"/>
                          <a:cs typeface="+mn-cs"/>
                        </a:rPr>
                        <a:t>Incident</a:t>
                      </a:r>
                      <a:r>
                        <a:rPr lang="en-US" sz="1100" kern="1200" baseline="0" dirty="0" smtClean="0">
                          <a:solidFill>
                            <a:schemeClr val="dk1"/>
                          </a:solidFill>
                          <a:effectLst/>
                          <a:latin typeface="Candara" panose="020E0502030303020204" pitchFamily="34" charset="0"/>
                          <a:ea typeface="+mn-ea"/>
                          <a:cs typeface="+mn-cs"/>
                        </a:rPr>
                        <a:t> Management</a:t>
                      </a:r>
                      <a:endParaRPr lang="en-US" sz="1100" kern="1200" dirty="0" smtClean="0">
                        <a:solidFill>
                          <a:schemeClr val="dk1"/>
                        </a:solidFill>
                        <a:effectLst/>
                        <a:latin typeface="Candara" panose="020E0502030303020204" pitchFamily="34" charset="0"/>
                        <a:ea typeface="+mn-ea"/>
                        <a:cs typeface="+mn-cs"/>
                      </a:endParaRP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latin typeface="Candara" panose="020E0502030303020204" pitchFamily="34" charset="0"/>
                        </a:rPr>
                        <a:t>Incidents reported in this week are closed.</a:t>
                      </a:r>
                      <a:endParaRPr lang="en-US" sz="1100" dirty="0" smtClean="0">
                        <a:latin typeface="Candara" panose="020E0502030303020204" pitchFamily="34" charset="0"/>
                      </a:endParaRPr>
                    </a:p>
                  </a:txBody>
                  <a:tcPr/>
                </a:tc>
              </a:tr>
              <a:tr h="699570">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Candara" panose="020E0502030303020204" pitchFamily="34" charset="0"/>
                          <a:ea typeface="+mn-ea"/>
                          <a:cs typeface="+mn-cs"/>
                        </a:rPr>
                        <a:t>Support and Development Process streamlining</a:t>
                      </a:r>
                    </a:p>
                  </a:txBody>
                  <a:tcPr/>
                </a:tc>
                <a:tc>
                  <a:txBody>
                    <a:bodyPr/>
                    <a:lstStyle/>
                    <a:p>
                      <a:r>
                        <a:rPr lang="en-US" sz="1100" dirty="0" smtClean="0">
                          <a:latin typeface="Candara" panose="020E0502030303020204" pitchFamily="34" charset="0"/>
                        </a:rPr>
                        <a:t>CG</a:t>
                      </a:r>
                      <a:r>
                        <a:rPr lang="en-US" sz="1100" baseline="0" dirty="0" smtClean="0">
                          <a:latin typeface="Candara" panose="020E0502030303020204" pitchFamily="34" charset="0"/>
                        </a:rPr>
                        <a:t> Team</a:t>
                      </a:r>
                      <a:endParaRPr lang="en-US" sz="1100" dirty="0">
                        <a:latin typeface="Candara" panose="020E0502030303020204" pitchFamily="34" charset="0"/>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rPr>
                        <a:t>Ongoing</a:t>
                      </a:r>
                    </a:p>
                  </a:txBody>
                  <a:tcPr/>
                </a:tc>
                <a:tc>
                  <a:txBody>
                    <a:bodyPr/>
                    <a:lstStyle/>
                    <a:p>
                      <a:pPr marL="171450" indent="-171450">
                        <a:buFont typeface="Arial" panose="020B0604020202020204" pitchFamily="34" charset="0"/>
                        <a:buChar char="•"/>
                      </a:pPr>
                      <a:r>
                        <a:rPr lang="en-US" sz="1100" dirty="0" smtClean="0">
                          <a:latin typeface="Candara" panose="020E0502030303020204" pitchFamily="34" charset="0"/>
                        </a:rPr>
                        <a:t>Agile metrics</a:t>
                      </a:r>
                      <a:r>
                        <a:rPr lang="en-US" sz="1100" baseline="0" dirty="0" smtClean="0">
                          <a:latin typeface="Candara" panose="020E0502030303020204" pitchFamily="34" charset="0"/>
                        </a:rPr>
                        <a:t> identified and tracked through Rally.</a:t>
                      </a:r>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aseline="0" dirty="0" smtClean="0">
                          <a:latin typeface="Candara" panose="020E0502030303020204" pitchFamily="34" charset="0"/>
                        </a:rPr>
                        <a:t>Ensuring all email communication to have incident ticket created.</a:t>
                      </a:r>
                    </a:p>
                    <a:p>
                      <a:pPr marL="171450" indent="-171450">
                        <a:buFont typeface="Arial" panose="020B0604020202020204" pitchFamily="34" charset="0"/>
                        <a:buChar char="•"/>
                      </a:pPr>
                      <a:r>
                        <a:rPr lang="en-US" sz="1100" baseline="0" dirty="0" smtClean="0">
                          <a:latin typeface="Candara" panose="020E0502030303020204" pitchFamily="34" charset="0"/>
                        </a:rPr>
                        <a:t>Internal defect tracker is maintained to track the QA/UAT defects and owners defined  for each defect.</a:t>
                      </a:r>
                    </a:p>
                    <a:p>
                      <a:pPr marL="0" indent="0">
                        <a:buFont typeface="Arial" panose="020B0604020202020204" pitchFamily="34" charset="0"/>
                        <a:buNone/>
                      </a:pPr>
                      <a:endParaRPr lang="en-US" sz="1100" dirty="0">
                        <a:latin typeface="Candara" panose="020E0502030303020204" pitchFamily="34" charset="0"/>
                      </a:endParaRPr>
                    </a:p>
                  </a:txBody>
                  <a:tcPr/>
                </a:tc>
              </a:tr>
            </a:tbl>
          </a:graphicData>
        </a:graphic>
      </p:graphicFrame>
    </p:spTree>
    <p:extLst>
      <p:ext uri="{BB962C8B-B14F-4D97-AF65-F5344CB8AC3E}">
        <p14:creationId xmlns:p14="http://schemas.microsoft.com/office/powerpoint/2010/main" val="724783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8177" y="3667125"/>
            <a:ext cx="4002295" cy="256585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solidFill>
                <a:srgbClr val="00264A"/>
              </a:solidFill>
              <a:latin typeface="Candara" panose="020E0502030303020204" pitchFamily="34" charset="0"/>
            </a:endParaRPr>
          </a:p>
        </p:txBody>
      </p:sp>
      <p:sp>
        <p:nvSpPr>
          <p:cNvPr id="6" name="Rounded Rectangle 5"/>
          <p:cNvSpPr/>
          <p:nvPr/>
        </p:nvSpPr>
        <p:spPr>
          <a:xfrm>
            <a:off x="581025" y="3381778"/>
            <a:ext cx="352425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solidFill>
                <a:prstClr val="white"/>
              </a:solidFill>
              <a:latin typeface="Candara" panose="020E0502030303020204" pitchFamily="34" charset="0"/>
            </a:endParaRPr>
          </a:p>
        </p:txBody>
      </p:sp>
      <p:sp>
        <p:nvSpPr>
          <p:cNvPr id="10" name="TextBox 9"/>
          <p:cNvSpPr txBox="1"/>
          <p:nvPr/>
        </p:nvSpPr>
        <p:spPr>
          <a:xfrm>
            <a:off x="685643" y="1367376"/>
            <a:ext cx="2387192"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Health of the </a:t>
            </a:r>
            <a:r>
              <a:rPr lang="en-US" sz="1600" b="1" dirty="0" err="1" smtClean="0">
                <a:solidFill>
                  <a:prstClr val="white"/>
                </a:solidFill>
                <a:latin typeface="Candara" panose="020E0502030303020204" pitchFamily="34" charset="0"/>
              </a:rPr>
              <a:t>Egagement</a:t>
            </a:r>
            <a:endParaRPr lang="en-US" sz="1600" b="1" dirty="0">
              <a:solidFill>
                <a:prstClr val="white"/>
              </a:solidFill>
              <a:latin typeface="Candara" panose="020E0502030303020204" pitchFamily="34" charset="0"/>
            </a:endParaRPr>
          </a:p>
        </p:txBody>
      </p:sp>
      <p:sp>
        <p:nvSpPr>
          <p:cNvPr id="11" name="TextBox 10"/>
          <p:cNvSpPr txBox="1"/>
          <p:nvPr/>
        </p:nvSpPr>
        <p:spPr>
          <a:xfrm>
            <a:off x="798669" y="3441101"/>
            <a:ext cx="3092461"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Release 2 –Iteration 4 highlights</a:t>
            </a:r>
            <a:endParaRPr lang="en-US" sz="1600" b="1" dirty="0">
              <a:solidFill>
                <a:prstClr val="white"/>
              </a:solidFill>
              <a:latin typeface="Candara" panose="020E0502030303020204" pitchFamily="34" charset="0"/>
            </a:endParaRPr>
          </a:p>
        </p:txBody>
      </p:sp>
      <p:sp>
        <p:nvSpPr>
          <p:cNvPr id="14" name="TextBox 13"/>
          <p:cNvSpPr txBox="1"/>
          <p:nvPr/>
        </p:nvSpPr>
        <p:spPr>
          <a:xfrm>
            <a:off x="5796967" y="4523695"/>
            <a:ext cx="1316386" cy="338554"/>
          </a:xfrm>
          <a:prstGeom prst="rect">
            <a:avLst/>
          </a:prstGeom>
          <a:noFill/>
        </p:spPr>
        <p:txBody>
          <a:bodyPr wrap="none">
            <a:spAutoFit/>
          </a:bodyPr>
          <a:lstStyle/>
          <a:p>
            <a:pPr algn="ctr">
              <a:defRPr/>
            </a:pPr>
            <a:r>
              <a:rPr lang="en-US" sz="1600" b="1" dirty="0" smtClean="0">
                <a:solidFill>
                  <a:prstClr val="white"/>
                </a:solidFill>
                <a:latin typeface="Candara" panose="020E0502030303020204" pitchFamily="34" charset="0"/>
              </a:rPr>
              <a:t>Help Needed</a:t>
            </a:r>
            <a:endParaRPr lang="en-US" sz="1600" b="1" dirty="0">
              <a:solidFill>
                <a:prstClr val="white"/>
              </a:solidFill>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solidFill>
                  <a:srgbClr val="00264A"/>
                </a:solidFill>
              </a:rPr>
              <a:t>Weekly Snapshot &amp; Agile Metrics – SDT Development</a:t>
            </a:r>
            <a:endParaRPr lang="en-US" dirty="0">
              <a:solidFill>
                <a:srgbClr val="00264A"/>
              </a:solidFill>
            </a:endParaRPr>
          </a:p>
        </p:txBody>
      </p:sp>
      <p:sp>
        <p:nvSpPr>
          <p:cNvPr id="17" name="Rectangle 16"/>
          <p:cNvSpPr/>
          <p:nvPr/>
        </p:nvSpPr>
        <p:spPr>
          <a:xfrm>
            <a:off x="474453" y="1461714"/>
            <a:ext cx="3769744" cy="167201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r>
              <a:rPr lang="en-US" sz="1200" dirty="0">
                <a:solidFill>
                  <a:srgbClr val="00264A"/>
                </a:solidFill>
                <a:latin typeface="Candara" panose="020E0502030303020204" pitchFamily="34" charset="0"/>
              </a:rPr>
              <a:t>SDT Iteration 3 -(03/21/2017 -</a:t>
            </a:r>
            <a:r>
              <a:rPr lang="en-US" sz="1200" dirty="0" smtClean="0">
                <a:solidFill>
                  <a:srgbClr val="00264A"/>
                </a:solidFill>
                <a:latin typeface="Candara" panose="020E0502030303020204" pitchFamily="34" charset="0"/>
              </a:rPr>
              <a:t>03/31/2017) -Completed</a:t>
            </a:r>
          </a:p>
          <a:p>
            <a:pPr marL="285750" lvl="1" indent="-285750">
              <a:buFont typeface="Wingdings" panose="05000000000000000000" pitchFamily="2" charset="2"/>
              <a:buChar char="Ø"/>
              <a:defRPr/>
            </a:pPr>
            <a:r>
              <a:rPr lang="en-US" sz="1200" dirty="0" smtClean="0">
                <a:solidFill>
                  <a:srgbClr val="00264A"/>
                </a:solidFill>
                <a:latin typeface="Candara" panose="020E0502030303020204" pitchFamily="34" charset="0"/>
              </a:rPr>
              <a:t>SDT </a:t>
            </a:r>
            <a:r>
              <a:rPr lang="en-US" sz="1200" dirty="0">
                <a:solidFill>
                  <a:srgbClr val="00264A"/>
                </a:solidFill>
                <a:latin typeface="Candara" panose="020E0502030303020204" pitchFamily="34" charset="0"/>
              </a:rPr>
              <a:t>Iteration 4 -(04/05/2017 -04/19/2017 </a:t>
            </a:r>
            <a:r>
              <a:rPr lang="en-US" sz="1200" dirty="0" smtClean="0">
                <a:solidFill>
                  <a:srgbClr val="00264A"/>
                </a:solidFill>
                <a:latin typeface="Candara" panose="020E0502030303020204" pitchFamily="34" charset="0"/>
              </a:rPr>
              <a:t>–Completed</a:t>
            </a:r>
          </a:p>
          <a:p>
            <a:pPr marL="285750" lvl="1" indent="-285750">
              <a:buFont typeface="Wingdings" panose="05000000000000000000" pitchFamily="2" charset="2"/>
              <a:buChar char="Ø"/>
              <a:defRPr/>
            </a:pPr>
            <a:r>
              <a:rPr lang="en-US" sz="1200" dirty="0" smtClean="0">
                <a:solidFill>
                  <a:srgbClr val="00264A"/>
                </a:solidFill>
                <a:latin typeface="Candara" panose="020E0502030303020204" pitchFamily="34" charset="0"/>
              </a:rPr>
              <a:t>Iteration review: 04/24/2017</a:t>
            </a:r>
          </a:p>
          <a:p>
            <a:pPr marL="285750" lvl="1" indent="-285750">
              <a:buFont typeface="Wingdings" panose="05000000000000000000" pitchFamily="2" charset="2"/>
              <a:buChar char="Ø"/>
              <a:defRPr/>
            </a:pPr>
            <a:r>
              <a:rPr lang="en-US" sz="1200" dirty="0" smtClean="0">
                <a:solidFill>
                  <a:srgbClr val="00264A"/>
                </a:solidFill>
                <a:latin typeface="Candara" panose="020E0502030303020204" pitchFamily="34" charset="0"/>
              </a:rPr>
              <a:t>Backlog Grooming: 04/26/2017</a:t>
            </a:r>
          </a:p>
          <a:p>
            <a:pPr marL="285750" lvl="1" indent="-285750">
              <a:buFont typeface="Wingdings" panose="05000000000000000000" pitchFamily="2" charset="2"/>
              <a:buChar char="Ø"/>
              <a:defRPr/>
            </a:pPr>
            <a:r>
              <a:rPr lang="en-US" sz="1200" dirty="0" smtClean="0">
                <a:solidFill>
                  <a:srgbClr val="00264A"/>
                </a:solidFill>
                <a:latin typeface="Candara" panose="020E0502030303020204" pitchFamily="34" charset="0"/>
              </a:rPr>
              <a:t>Iteration retrospectives: 04/26/2017</a:t>
            </a:r>
            <a:endParaRPr lang="en-US" sz="1200" dirty="0">
              <a:solidFill>
                <a:srgbClr val="00264A"/>
              </a:solidFill>
              <a:latin typeface="Candara" panose="020E0502030303020204" pitchFamily="34" charset="0"/>
            </a:endParaRPr>
          </a:p>
        </p:txBody>
      </p:sp>
      <p:sp>
        <p:nvSpPr>
          <p:cNvPr id="18" name="Rounded Rectangle 17"/>
          <p:cNvSpPr/>
          <p:nvPr/>
        </p:nvSpPr>
        <p:spPr>
          <a:xfrm>
            <a:off x="750647" y="1237143"/>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a:solidFill>
                  <a:prstClr val="white"/>
                </a:solidFill>
                <a:latin typeface="Candara" panose="020E0502030303020204" pitchFamily="34" charset="0"/>
              </a:rPr>
              <a:t>Release 2</a:t>
            </a:r>
          </a:p>
        </p:txBody>
      </p:sp>
      <p:sp>
        <p:nvSpPr>
          <p:cNvPr id="20" name="TextBox 19"/>
          <p:cNvSpPr txBox="1"/>
          <p:nvPr/>
        </p:nvSpPr>
        <p:spPr>
          <a:xfrm>
            <a:off x="768986" y="4549095"/>
            <a:ext cx="2381150" cy="338554"/>
          </a:xfrm>
          <a:prstGeom prst="rect">
            <a:avLst/>
          </a:prstGeom>
          <a:noFill/>
        </p:spPr>
        <p:txBody>
          <a:bodyPr wrap="square">
            <a:spAutoFit/>
          </a:bodyPr>
          <a:lstStyle/>
          <a:p>
            <a:pPr algn="ctr">
              <a:defRPr/>
            </a:pPr>
            <a:r>
              <a:rPr lang="en-US" sz="1600" b="1" dirty="0" smtClean="0">
                <a:solidFill>
                  <a:prstClr val="white"/>
                </a:solidFill>
                <a:latin typeface="Candara" panose="020E0502030303020204" pitchFamily="34" charset="0"/>
              </a:rPr>
              <a:t>Risk / Issues / Challenges</a:t>
            </a:r>
            <a:endParaRPr lang="en-US" sz="1600" b="1" dirty="0">
              <a:solidFill>
                <a:prstClr val="white"/>
              </a:solidFill>
              <a:latin typeface="Candara" panose="020E0502030303020204" pitchFamily="34" charset="0"/>
            </a:endParaRPr>
          </a:p>
        </p:txBody>
      </p:sp>
      <p:sp>
        <p:nvSpPr>
          <p:cNvPr id="22" name="Rectangle 21"/>
          <p:cNvSpPr/>
          <p:nvPr/>
        </p:nvSpPr>
        <p:spPr>
          <a:xfrm>
            <a:off x="4894053" y="1447818"/>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4" name="Rounded Rectangle 23"/>
          <p:cNvSpPr/>
          <p:nvPr/>
        </p:nvSpPr>
        <p:spPr>
          <a:xfrm>
            <a:off x="5457666" y="1132982"/>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a:t>
            </a:r>
            <a:r>
              <a:rPr lang="en-US" sz="1600" dirty="0" smtClean="0">
                <a:solidFill>
                  <a:prstClr val="white"/>
                </a:solidFill>
                <a:latin typeface="Candara" panose="020E0502030303020204" pitchFamily="34" charset="0"/>
              </a:rPr>
              <a:t> </a:t>
            </a:r>
            <a:r>
              <a:rPr lang="en-US" sz="1600" b="1" dirty="0" smtClean="0">
                <a:solidFill>
                  <a:prstClr val="white"/>
                </a:solidFill>
                <a:latin typeface="Candara" panose="020E0502030303020204" pitchFamily="34" charset="0"/>
              </a:rPr>
              <a:t>4 Burndown chart</a:t>
            </a:r>
            <a:endParaRPr lang="en-US" sz="1600" b="1" dirty="0">
              <a:solidFill>
                <a:prstClr val="white"/>
              </a:solidFill>
              <a:latin typeface="Candara" panose="020E0502030303020204" pitchFamily="34" charset="0"/>
            </a:endParaRPr>
          </a:p>
        </p:txBody>
      </p:sp>
      <p:sp>
        <p:nvSpPr>
          <p:cNvPr id="25" name="TextBox 24"/>
          <p:cNvSpPr txBox="1"/>
          <p:nvPr/>
        </p:nvSpPr>
        <p:spPr>
          <a:xfrm>
            <a:off x="474453" y="3884848"/>
            <a:ext cx="3769744" cy="3170099"/>
          </a:xfrm>
          <a:prstGeom prst="rect">
            <a:avLst/>
          </a:prstGeom>
          <a:noFill/>
        </p:spPr>
        <p:txBody>
          <a:bodyPr wrap="square" rtlCol="0">
            <a:spAutoFit/>
          </a:bodyPr>
          <a:lstStyle/>
          <a:p>
            <a:pPr marL="285750" lvl="1" indent="-285750">
              <a:buFont typeface="Wingdings" panose="05000000000000000000" pitchFamily="2" charset="2"/>
              <a:buChar char="Ø"/>
              <a:defRPr/>
            </a:pPr>
            <a:r>
              <a:rPr lang="en-US" sz="1050" dirty="0" smtClean="0">
                <a:solidFill>
                  <a:srgbClr val="00264A"/>
                </a:solidFill>
                <a:latin typeface="Candara" panose="020E0502030303020204" pitchFamily="34" charset="0"/>
              </a:rPr>
              <a:t>Committed </a:t>
            </a:r>
            <a:r>
              <a:rPr lang="en-US" sz="1050" dirty="0">
                <a:solidFill>
                  <a:srgbClr val="00264A"/>
                </a:solidFill>
                <a:latin typeface="Candara" panose="020E0502030303020204" pitchFamily="34" charset="0"/>
              </a:rPr>
              <a:t>User Stories for Iteration 4 :</a:t>
            </a:r>
            <a:r>
              <a:rPr lang="en-US" sz="1050" dirty="0" smtClean="0">
                <a:solidFill>
                  <a:srgbClr val="00264A"/>
                </a:solidFill>
                <a:latin typeface="Candara" panose="020E0502030303020204" pitchFamily="34" charset="0"/>
              </a:rPr>
              <a:t>12</a:t>
            </a:r>
          </a:p>
          <a:p>
            <a:pPr marL="285750" lvl="1" indent="-285750">
              <a:buFont typeface="Wingdings" panose="05000000000000000000" pitchFamily="2" charset="2"/>
              <a:buChar char="Ø"/>
              <a:defRPr/>
            </a:pPr>
            <a:r>
              <a:rPr lang="en-US" sz="1050" dirty="0" smtClean="0">
                <a:solidFill>
                  <a:srgbClr val="00264A"/>
                </a:solidFill>
                <a:latin typeface="Candara" panose="020E0502030303020204" pitchFamily="34" charset="0"/>
              </a:rPr>
              <a:t>Testing could not complete before 04/19/2017 due to Click login issue.</a:t>
            </a:r>
          </a:p>
          <a:p>
            <a:pPr marL="285750" lvl="1" indent="-285750">
              <a:buFont typeface="Wingdings" panose="05000000000000000000" pitchFamily="2" charset="2"/>
              <a:buChar char="Ø"/>
              <a:defRPr/>
            </a:pPr>
            <a:r>
              <a:rPr lang="en-US" sz="1050" dirty="0">
                <a:solidFill>
                  <a:srgbClr val="00264A"/>
                </a:solidFill>
                <a:latin typeface="Candara" panose="020E0502030303020204" pitchFamily="34" charset="0"/>
              </a:rPr>
              <a:t>Testing </a:t>
            </a:r>
            <a:r>
              <a:rPr lang="en-US" sz="1050" dirty="0" smtClean="0">
                <a:solidFill>
                  <a:srgbClr val="00264A"/>
                </a:solidFill>
                <a:latin typeface="Candara" panose="020E0502030303020204" pitchFamily="34" charset="0"/>
              </a:rPr>
              <a:t>–Completed </a:t>
            </a:r>
            <a:r>
              <a:rPr lang="en-US" sz="1050" dirty="0" smtClean="0">
                <a:solidFill>
                  <a:srgbClr val="00264A"/>
                </a:solidFill>
                <a:latin typeface="Candara" panose="020E0502030303020204" pitchFamily="34" charset="0"/>
              </a:rPr>
              <a:t>user </a:t>
            </a:r>
            <a:r>
              <a:rPr lang="en-US" sz="1050" dirty="0">
                <a:solidFill>
                  <a:srgbClr val="00264A"/>
                </a:solidFill>
                <a:latin typeface="Candara" panose="020E0502030303020204" pitchFamily="34" charset="0"/>
              </a:rPr>
              <a:t>stories in local environment as CRP is down</a:t>
            </a:r>
            <a:r>
              <a:rPr lang="en-US" sz="1050" dirty="0" smtClean="0">
                <a:solidFill>
                  <a:srgbClr val="00264A"/>
                </a:solidFill>
                <a:latin typeface="Candara" panose="020E0502030303020204" pitchFamily="34" charset="0"/>
              </a:rPr>
              <a:t>.</a:t>
            </a:r>
          </a:p>
          <a:p>
            <a:pPr marL="285750" lvl="1" indent="-285750">
              <a:buFont typeface="Wingdings" panose="05000000000000000000" pitchFamily="2" charset="2"/>
              <a:buChar char="Ø"/>
              <a:defRPr/>
            </a:pPr>
            <a:r>
              <a:rPr lang="en-US" sz="1050" dirty="0" smtClean="0">
                <a:solidFill>
                  <a:srgbClr val="00264A"/>
                </a:solidFill>
                <a:latin typeface="Candara" panose="020E0502030303020204" pitchFamily="34" charset="0"/>
              </a:rPr>
              <a:t>Demonstrated 10 user stories to Product owner and received acceptance from Product owner on demonstrated user stories.</a:t>
            </a:r>
          </a:p>
          <a:p>
            <a:pPr marL="285750" lvl="1" indent="-285750">
              <a:buFont typeface="Wingdings" panose="05000000000000000000" pitchFamily="2" charset="2"/>
              <a:buChar char="Ø"/>
              <a:defRPr/>
            </a:pPr>
            <a:r>
              <a:rPr lang="en-US" sz="1050" dirty="0" smtClean="0">
                <a:solidFill>
                  <a:srgbClr val="00264A"/>
                </a:solidFill>
                <a:latin typeface="Candara" panose="020E0502030303020204" pitchFamily="34" charset="0"/>
              </a:rPr>
              <a:t>Received feedback/suggestions on the demonstrated user stories and added that as an backlog item in Rally.</a:t>
            </a:r>
            <a:endParaRPr lang="en-US" sz="105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050" dirty="0" smtClean="0">
                <a:solidFill>
                  <a:srgbClr val="00264A"/>
                </a:solidFill>
                <a:latin typeface="Candara" panose="020E0502030303020204" pitchFamily="34" charset="0"/>
              </a:rPr>
              <a:t>CRP  testing is pending due to the CRP environment issue.</a:t>
            </a:r>
            <a:endParaRPr lang="en-US" sz="1050" dirty="0">
              <a:solidFill>
                <a:srgbClr val="00264A"/>
              </a:solidFill>
              <a:latin typeface="Candara" panose="020E0502030303020204" pitchFamily="34" charset="0"/>
            </a:endParaRPr>
          </a:p>
          <a:p>
            <a:pPr marL="285750" lvl="1" indent="-285750">
              <a:buFont typeface="Wingdings" panose="05000000000000000000" pitchFamily="2" charset="2"/>
              <a:buChar char="Ø"/>
              <a:defRPr/>
            </a:pPr>
            <a:r>
              <a:rPr lang="en-US" sz="1050" dirty="0" smtClean="0">
                <a:solidFill>
                  <a:srgbClr val="00264A"/>
                </a:solidFill>
                <a:latin typeface="Candara" panose="020E0502030303020204" pitchFamily="34" charset="0"/>
              </a:rPr>
              <a:t>Defects are tracking through rally.</a:t>
            </a:r>
          </a:p>
          <a:p>
            <a:pPr marL="0" lvl="1">
              <a:defRPr/>
            </a:pPr>
            <a:endParaRPr lang="en-US" sz="1250" dirty="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5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a:p>
            <a:pPr marL="0" lvl="1">
              <a:defRPr/>
            </a:pPr>
            <a:endParaRPr lang="en-US" sz="1200" dirty="0" smtClean="0">
              <a:solidFill>
                <a:srgbClr val="00264A"/>
              </a:solidFill>
              <a:latin typeface="Candara" panose="020E0502030303020204" pitchFamily="34" charset="0"/>
            </a:endParaRPr>
          </a:p>
        </p:txBody>
      </p:sp>
      <p:sp>
        <p:nvSpPr>
          <p:cNvPr id="26" name="Rectangle 25"/>
          <p:cNvSpPr/>
          <p:nvPr/>
        </p:nvSpPr>
        <p:spPr>
          <a:xfrm>
            <a:off x="4894053" y="4059871"/>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27" name="Rounded Rectangle 26"/>
          <p:cNvSpPr/>
          <p:nvPr/>
        </p:nvSpPr>
        <p:spPr>
          <a:xfrm>
            <a:off x="5400183" y="3863577"/>
            <a:ext cx="3156719" cy="4687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Iteration 4 Defect by State</a:t>
            </a:r>
            <a:endParaRPr lang="en-US" sz="1600" b="1" dirty="0">
              <a:solidFill>
                <a:prstClr val="white"/>
              </a:solidFill>
              <a:latin typeface="Candara" panose="020E0502030303020204" pitchFamily="34"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159" y="1716069"/>
            <a:ext cx="3700463"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564" y="4399923"/>
            <a:ext cx="3500438"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397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a:t>
            </a:r>
            <a:endParaRPr lang="en-US" dirty="0"/>
          </a:p>
        </p:txBody>
      </p:sp>
      <p:sp>
        <p:nvSpPr>
          <p:cNvPr id="7" name="TextBox 6"/>
          <p:cNvSpPr txBox="1"/>
          <p:nvPr/>
        </p:nvSpPr>
        <p:spPr>
          <a:xfrm>
            <a:off x="553605" y="1244286"/>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669186" y="1175908"/>
            <a:ext cx="4083789" cy="307777"/>
          </a:xfrm>
          <a:prstGeom prst="rect">
            <a:avLst/>
          </a:prstGeom>
          <a:noFill/>
        </p:spPr>
        <p:txBody>
          <a:bodyPr wrap="square" rtlCol="0">
            <a:spAutoFit/>
          </a:bodyPr>
          <a:lstStyle/>
          <a:p>
            <a:r>
              <a:rPr lang="en-US" sz="1400" b="1" dirty="0"/>
              <a:t>Support Iteration </a:t>
            </a:r>
            <a:r>
              <a:rPr lang="en-US" sz="1400" b="1" dirty="0" smtClean="0"/>
              <a:t>6 </a:t>
            </a:r>
            <a:r>
              <a:rPr lang="en-US" sz="1400" b="1" dirty="0"/>
              <a:t>(</a:t>
            </a:r>
            <a:r>
              <a:rPr lang="en-US" sz="1400" b="1" dirty="0" smtClean="0"/>
              <a:t>04/17/2017 </a:t>
            </a:r>
            <a:r>
              <a:rPr lang="en-US" sz="1400" b="1" dirty="0"/>
              <a:t>- </a:t>
            </a:r>
            <a:r>
              <a:rPr lang="en-US" sz="1400" b="1" dirty="0" smtClean="0"/>
              <a:t>04/28/2017</a:t>
            </a:r>
            <a:r>
              <a:rPr lang="en-US" sz="1400" b="1" dirty="0"/>
              <a:t>)</a:t>
            </a:r>
            <a:endParaRPr lang="en-US" sz="1400" b="1" dirty="0" smtClean="0">
              <a:solidFill>
                <a:schemeClr val="tx2">
                  <a:lumMod val="50000"/>
                </a:schemeClr>
              </a:solidFill>
            </a:endParaRPr>
          </a:p>
        </p:txBody>
      </p:sp>
      <p:sp>
        <p:nvSpPr>
          <p:cNvPr id="15" name="Rectangle 14"/>
          <p:cNvSpPr/>
          <p:nvPr/>
        </p:nvSpPr>
        <p:spPr>
          <a:xfrm>
            <a:off x="428220" y="1700260"/>
            <a:ext cx="3853672" cy="215736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17" name="Rectangle 16"/>
          <p:cNvSpPr/>
          <p:nvPr/>
        </p:nvSpPr>
        <p:spPr>
          <a:xfrm>
            <a:off x="428219" y="4088187"/>
            <a:ext cx="3853672" cy="228315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marL="285750" lvl="1" indent="-285750">
              <a:buFont typeface="Wingdings" panose="05000000000000000000" pitchFamily="2" charset="2"/>
              <a:buChar char="Ø"/>
              <a:defRPr/>
            </a:pPr>
            <a:endParaRPr lang="en-US" sz="1250" dirty="0">
              <a:solidFill>
                <a:srgbClr val="00264A"/>
              </a:solidFill>
              <a:latin typeface="Candara" panose="020E0502030303020204" pitchFamily="34" charset="0"/>
            </a:endParaRPr>
          </a:p>
        </p:txBody>
      </p:sp>
      <p:sp>
        <p:nvSpPr>
          <p:cNvPr id="19" name="Rounded Rectangle 18"/>
          <p:cNvSpPr/>
          <p:nvPr/>
        </p:nvSpPr>
        <p:spPr>
          <a:xfrm>
            <a:off x="776696" y="1483686"/>
            <a:ext cx="3156719" cy="427512"/>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Burndown chart</a:t>
            </a:r>
            <a:endParaRPr lang="en-US" sz="1600" b="1" dirty="0">
              <a:solidFill>
                <a:prstClr val="white"/>
              </a:solidFill>
              <a:latin typeface="Candara" panose="020E0502030303020204" pitchFamily="34" charset="0"/>
            </a:endParaRPr>
          </a:p>
        </p:txBody>
      </p:sp>
      <p:sp>
        <p:nvSpPr>
          <p:cNvPr id="20" name="Rounded Rectangle 19"/>
          <p:cNvSpPr/>
          <p:nvPr/>
        </p:nvSpPr>
        <p:spPr>
          <a:xfrm>
            <a:off x="776694" y="3900024"/>
            <a:ext cx="3156719" cy="430687"/>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1600" b="1" dirty="0" smtClean="0">
                <a:solidFill>
                  <a:prstClr val="white"/>
                </a:solidFill>
                <a:latin typeface="Candara" panose="020E0502030303020204" pitchFamily="34" charset="0"/>
              </a:rPr>
              <a:t>Cumulative Flow Diagram</a:t>
            </a:r>
            <a:endParaRPr lang="en-US" sz="1600" b="1" dirty="0">
              <a:solidFill>
                <a:prstClr val="white"/>
              </a:solidFill>
              <a:latin typeface="Candara" panose="020E0502030303020204" pitchFamily="34"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86" y="1994951"/>
            <a:ext cx="35718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4" y="4418714"/>
            <a:ext cx="354806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4961628" y="1911198"/>
            <a:ext cx="3353697" cy="302895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lvl="0"/>
            <a:endParaRPr lang="en-US" sz="1200" b="1" dirty="0" smtClean="0">
              <a:solidFill>
                <a:srgbClr val="00264A"/>
              </a:solidFill>
              <a:latin typeface="Candara" panose="020E0502030303020204" pitchFamily="34" charset="0"/>
            </a:endParaRPr>
          </a:p>
          <a:p>
            <a:pPr lvl="0"/>
            <a:r>
              <a:rPr lang="en-US" sz="1200" b="1" dirty="0" smtClean="0">
                <a:solidFill>
                  <a:srgbClr val="00264A"/>
                </a:solidFill>
                <a:latin typeface="Candara" panose="020E0502030303020204" pitchFamily="34" charset="0"/>
              </a:rPr>
              <a:t>Iteration Support Burndown Chart:</a:t>
            </a:r>
          </a:p>
          <a:p>
            <a:pPr marL="171450" lvl="0" indent="-171450">
              <a:buFont typeface="Arial" panose="020B0604020202020204" pitchFamily="34" charset="0"/>
              <a:buChar char="•"/>
            </a:pPr>
            <a:r>
              <a:rPr lang="en-US" sz="1100" dirty="0" smtClean="0">
                <a:solidFill>
                  <a:srgbClr val="00264A"/>
                </a:solidFill>
                <a:latin typeface="Candara" panose="020E0502030303020204" pitchFamily="34" charset="0"/>
              </a:rPr>
              <a:t>Support activities keep on added up on a daily basis based on the support tickets that we receive. Hence there’s a mismatch with ideal. </a:t>
            </a:r>
          </a:p>
          <a:p>
            <a:pPr marL="171450" lvl="0" indent="-171450">
              <a:buFont typeface="Arial" panose="020B0604020202020204" pitchFamily="34" charset="0"/>
              <a:buChar char="•"/>
            </a:pPr>
            <a:r>
              <a:rPr lang="en-US" sz="1100" dirty="0" smtClean="0">
                <a:solidFill>
                  <a:srgbClr val="00264A"/>
                </a:solidFill>
                <a:latin typeface="Candara" panose="020E0502030303020204" pitchFamily="34" charset="0"/>
              </a:rPr>
              <a:t>End of the sprint, all tickets are closed and all the user stories are accepted by Product owner.</a:t>
            </a:r>
          </a:p>
          <a:p>
            <a:pPr lvl="0"/>
            <a:endParaRPr lang="en-US" sz="1100" dirty="0" smtClean="0">
              <a:solidFill>
                <a:srgbClr val="00264A"/>
              </a:solidFill>
              <a:latin typeface="Candara" panose="020E0502030303020204" pitchFamily="34" charset="0"/>
            </a:endParaRPr>
          </a:p>
          <a:p>
            <a:r>
              <a:rPr lang="en-US" sz="1200" b="1" dirty="0" smtClean="0">
                <a:latin typeface="Candara" panose="020E0502030303020204" pitchFamily="34" charset="0"/>
              </a:rPr>
              <a:t>Iteration Cumulative Flow Diagram</a:t>
            </a:r>
          </a:p>
          <a:p>
            <a:pPr marL="171450" indent="-171450">
              <a:buFont typeface="Arial" panose="020B0604020202020204" pitchFamily="34" charset="0"/>
              <a:buChar char="•"/>
            </a:pPr>
            <a:r>
              <a:rPr lang="en-US" sz="1100" dirty="0" smtClean="0">
                <a:latin typeface="Candara" panose="020E0502030303020204" pitchFamily="34" charset="0"/>
              </a:rPr>
              <a:t>The tasks related to R2.3 Deployment on Prod for EU and APAC/KOREA are completed successfully.</a:t>
            </a:r>
          </a:p>
          <a:p>
            <a:pPr marL="171450" indent="-171450">
              <a:buFont typeface="Arial" panose="020B0604020202020204" pitchFamily="34" charset="0"/>
              <a:buChar char="•"/>
            </a:pPr>
            <a:r>
              <a:rPr lang="en-US" sz="1100" dirty="0" smtClean="0">
                <a:latin typeface="Candara" panose="020E0502030303020204" pitchFamily="34" charset="0"/>
              </a:rPr>
              <a:t>Weekly master data load has been completed.</a:t>
            </a:r>
          </a:p>
          <a:p>
            <a:pPr marL="171450" indent="-171450">
              <a:buFont typeface="Arial" panose="020B0604020202020204" pitchFamily="34" charset="0"/>
              <a:buChar char="•"/>
            </a:pPr>
            <a:r>
              <a:rPr lang="en-US" sz="1100" dirty="0" smtClean="0">
                <a:latin typeface="Candara" panose="020E0502030303020204" pitchFamily="34" charset="0"/>
              </a:rPr>
              <a:t>5 incidents are in progress.</a:t>
            </a:r>
          </a:p>
          <a:p>
            <a:pPr marL="171450" indent="-171450">
              <a:buFont typeface="Arial" panose="020B0604020202020204" pitchFamily="34" charset="0"/>
              <a:buChar char="•"/>
            </a:pPr>
            <a:r>
              <a:rPr lang="en-US" sz="1100" dirty="0" smtClean="0">
                <a:latin typeface="Candara" panose="020E0502030303020204" pitchFamily="34" charset="0"/>
              </a:rPr>
              <a:t>3 incidents for awaiting 3</a:t>
            </a:r>
            <a:r>
              <a:rPr lang="en-US" sz="1100" baseline="30000" dirty="0" smtClean="0">
                <a:latin typeface="Candara" panose="020E0502030303020204" pitchFamily="34" charset="0"/>
              </a:rPr>
              <a:t>rd</a:t>
            </a:r>
            <a:r>
              <a:rPr lang="en-US" sz="1100" dirty="0" smtClean="0">
                <a:latin typeface="Candara" panose="020E0502030303020204" pitchFamily="34" charset="0"/>
              </a:rPr>
              <a:t> party approval are moved from Iteration 5 to 6 are completed.</a:t>
            </a:r>
          </a:p>
          <a:p>
            <a:pPr lvl="0"/>
            <a:endParaRPr lang="en-US" sz="1100" dirty="0">
              <a:solidFill>
                <a:srgbClr val="00264A"/>
              </a:solidFill>
              <a:latin typeface="Candara" panose="020E0502030303020204" pitchFamily="34" charset="0"/>
            </a:endParaRPr>
          </a:p>
        </p:txBody>
      </p:sp>
      <p:sp>
        <p:nvSpPr>
          <p:cNvPr id="18" name="Rounded Rectangle 17"/>
          <p:cNvSpPr/>
          <p:nvPr/>
        </p:nvSpPr>
        <p:spPr>
          <a:xfrm>
            <a:off x="5395463" y="1552063"/>
            <a:ext cx="2486025"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r>
              <a:rPr lang="en-US" b="1" dirty="0">
                <a:solidFill>
                  <a:schemeClr val="bg1"/>
                </a:solidFill>
                <a:latin typeface="Candara" panose="020E0502030303020204" pitchFamily="34" charset="0"/>
              </a:rPr>
              <a:t>Inferences</a:t>
            </a:r>
          </a:p>
        </p:txBody>
      </p:sp>
    </p:spTree>
    <p:extLst>
      <p:ext uri="{BB962C8B-B14F-4D97-AF65-F5344CB8AC3E}">
        <p14:creationId xmlns:p14="http://schemas.microsoft.com/office/powerpoint/2010/main" val="224324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SDT Booking Velocity Chart</a:t>
            </a:r>
            <a:endParaRPr lang="en-US" dirty="0"/>
          </a:p>
        </p:txBody>
      </p:sp>
      <p:sp>
        <p:nvSpPr>
          <p:cNvPr id="9" name="TextBox 8"/>
          <p:cNvSpPr txBox="1"/>
          <p:nvPr/>
        </p:nvSpPr>
        <p:spPr>
          <a:xfrm>
            <a:off x="4211205" y="1070622"/>
            <a:ext cx="4286250" cy="307777"/>
          </a:xfrm>
          <a:prstGeom prst="rect">
            <a:avLst/>
          </a:prstGeom>
          <a:noFill/>
        </p:spPr>
        <p:txBody>
          <a:bodyPr wrap="square" rtlCol="0">
            <a:spAutoFit/>
          </a:bodyPr>
          <a:lstStyle/>
          <a:p>
            <a:r>
              <a:rPr lang="en-US" sz="1400" dirty="0"/>
              <a:t> </a:t>
            </a:r>
            <a:r>
              <a:rPr lang="en-US" sz="1400" dirty="0" smtClean="0"/>
              <a:t>  </a:t>
            </a:r>
            <a:endParaRPr lang="en-US" sz="1400" b="1" dirty="0" smtClean="0">
              <a:solidFill>
                <a:schemeClr val="tx2">
                  <a:lumMod val="50000"/>
                </a:schemeClr>
              </a:solidFill>
            </a:endParaRPr>
          </a:p>
        </p:txBody>
      </p:sp>
      <p:sp>
        <p:nvSpPr>
          <p:cNvPr id="11" name="TextBox 10"/>
          <p:cNvSpPr txBox="1"/>
          <p:nvPr/>
        </p:nvSpPr>
        <p:spPr>
          <a:xfrm>
            <a:off x="77355" y="1441439"/>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SDT</a:t>
            </a:r>
            <a:endParaRPr lang="en-US" sz="1400" b="1" dirty="0" smtClean="0">
              <a:solidFill>
                <a:schemeClr val="tx2">
                  <a:lumMod val="50000"/>
                </a:schemeClr>
              </a:solidFill>
            </a:endParaRPr>
          </a:p>
        </p:txBody>
      </p:sp>
      <p:sp>
        <p:nvSpPr>
          <p:cNvPr id="18" name="TextBox 42"/>
          <p:cNvSpPr txBox="1"/>
          <p:nvPr/>
        </p:nvSpPr>
        <p:spPr>
          <a:xfrm>
            <a:off x="4913193" y="1690199"/>
            <a:ext cx="3743822" cy="4469130"/>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pPr marL="171450" indent="-171450">
              <a:buFont typeface="Arial" panose="020B0604020202020204" pitchFamily="34" charset="0"/>
              <a:buChar char="•"/>
            </a:pPr>
            <a:r>
              <a:rPr lang="en-US" sz="1100" b="1" dirty="0" smtClean="0">
                <a:latin typeface="Candara" panose="020E0502030303020204" pitchFamily="34" charset="0"/>
              </a:rPr>
              <a:t>SDT Iteration 1</a:t>
            </a:r>
          </a:p>
          <a:p>
            <a:pPr marL="628650" lvl="1" indent="-171450">
              <a:buFont typeface="Arial" panose="020B0604020202020204" pitchFamily="34" charset="0"/>
              <a:buChar char="•"/>
            </a:pPr>
            <a:r>
              <a:rPr lang="en-US" sz="1000" dirty="0">
                <a:latin typeface="Candara" panose="020E0502030303020204" pitchFamily="34" charset="0"/>
              </a:rPr>
              <a:t>Velocity of team:50 story points</a:t>
            </a:r>
          </a:p>
          <a:p>
            <a:pPr marL="628650" lvl="1" indent="-171450">
              <a:buFont typeface="Arial" panose="020B0604020202020204" pitchFamily="34" charset="0"/>
              <a:buChar char="•"/>
            </a:pPr>
            <a:r>
              <a:rPr lang="en-US" sz="1000" dirty="0">
                <a:latin typeface="Candara" panose="020E0502030303020204" pitchFamily="34" charset="0"/>
              </a:rPr>
              <a:t>Accepted By PO: 13 story Points</a:t>
            </a:r>
          </a:p>
          <a:p>
            <a:pPr marL="628650" lvl="1" indent="-171450">
              <a:buFont typeface="Arial" panose="020B0604020202020204" pitchFamily="34" charset="0"/>
              <a:buChar char="•"/>
            </a:pPr>
            <a:r>
              <a:rPr lang="en-US" sz="1000" dirty="0">
                <a:latin typeface="Candara" panose="020E0502030303020204" pitchFamily="34" charset="0"/>
              </a:rPr>
              <a:t>US85 and US 97 –Accepted by PO as these user stories are already deployed in production as part of release 1.3.1</a:t>
            </a:r>
          </a:p>
          <a:p>
            <a:pPr marL="628650" lvl="1" indent="-171450">
              <a:buFont typeface="Arial" panose="020B0604020202020204" pitchFamily="34" charset="0"/>
              <a:buChar char="•"/>
            </a:pPr>
            <a:r>
              <a:rPr lang="en-US" sz="1000" dirty="0">
                <a:latin typeface="Candara" panose="020E0502030303020204" pitchFamily="34" charset="0"/>
              </a:rPr>
              <a:t>Iteration length: 10 days(2 weeks)</a:t>
            </a:r>
          </a:p>
          <a:p>
            <a:pPr lvl="1"/>
            <a:endParaRPr lang="en-US" sz="1100" dirty="0" smtClean="0"/>
          </a:p>
          <a:p>
            <a:pPr marL="171450" indent="-171450">
              <a:buFont typeface="Arial" panose="020B0604020202020204" pitchFamily="34" charset="0"/>
              <a:buChar char="•"/>
            </a:pPr>
            <a:r>
              <a:rPr lang="en-US" sz="1100" b="1" dirty="0">
                <a:latin typeface="Candara" panose="020E0502030303020204" pitchFamily="34" charset="0"/>
              </a:rPr>
              <a:t>SDT Iteration 2</a:t>
            </a:r>
          </a:p>
          <a:p>
            <a:pPr marL="628650" lvl="1" indent="-171450">
              <a:buFont typeface="Arial" panose="020B0604020202020204" pitchFamily="34" charset="0"/>
              <a:buChar char="•"/>
            </a:pPr>
            <a:r>
              <a:rPr lang="en-US" sz="1000" dirty="0">
                <a:latin typeface="Candara" panose="020E0502030303020204" pitchFamily="34" charset="0"/>
              </a:rPr>
              <a:t>Velocity of team: 9 story points</a:t>
            </a:r>
          </a:p>
          <a:p>
            <a:pPr marL="628650" lvl="1" indent="-171450">
              <a:buFont typeface="Arial" panose="020B0604020202020204" pitchFamily="34" charset="0"/>
              <a:buChar char="•"/>
            </a:pPr>
            <a:r>
              <a:rPr lang="en-US" sz="1000" dirty="0">
                <a:latin typeface="Candara" panose="020E0502030303020204" pitchFamily="34" charset="0"/>
              </a:rPr>
              <a:t>Accepted By PO: 9  story Points</a:t>
            </a:r>
          </a:p>
          <a:p>
            <a:pPr marL="628650" lvl="1" indent="-171450">
              <a:buFont typeface="Arial" panose="020B0604020202020204" pitchFamily="34" charset="0"/>
              <a:buChar char="•"/>
            </a:pPr>
            <a:r>
              <a:rPr lang="en-US" sz="1000" dirty="0">
                <a:latin typeface="Candara" panose="020E0502030303020204" pitchFamily="34" charset="0"/>
              </a:rPr>
              <a:t>Iteration length: 5 days(1 week)</a:t>
            </a:r>
          </a:p>
          <a:p>
            <a:endParaRPr lang="en-US" sz="1200" b="1" dirty="0" smtClean="0"/>
          </a:p>
          <a:p>
            <a:pPr marL="171450" indent="-171450">
              <a:buFont typeface="Arial" panose="020B0604020202020204" pitchFamily="34" charset="0"/>
              <a:buChar char="•"/>
            </a:pPr>
            <a:r>
              <a:rPr lang="en-US" sz="1100" b="1" dirty="0">
                <a:latin typeface="Candara" panose="020E0502030303020204" pitchFamily="34" charset="0"/>
              </a:rPr>
              <a:t>SDT Iteration 3</a:t>
            </a:r>
          </a:p>
          <a:p>
            <a:pPr marL="628650" lvl="1" indent="-171450">
              <a:buFont typeface="Arial" panose="020B0604020202020204" pitchFamily="34" charset="0"/>
              <a:buChar char="•"/>
            </a:pPr>
            <a:r>
              <a:rPr lang="en-US" sz="1000" dirty="0">
                <a:latin typeface="Candara" panose="020E0502030303020204" pitchFamily="34" charset="0"/>
              </a:rPr>
              <a:t>Velocity of team: 20 story points</a:t>
            </a:r>
          </a:p>
          <a:p>
            <a:pPr marL="628650" lvl="1" indent="-171450">
              <a:buFont typeface="Arial" panose="020B0604020202020204" pitchFamily="34" charset="0"/>
              <a:buChar char="•"/>
            </a:pPr>
            <a:r>
              <a:rPr lang="en-US" sz="1000" dirty="0">
                <a:latin typeface="Candara" panose="020E0502030303020204" pitchFamily="34" charset="0"/>
              </a:rPr>
              <a:t>Accepted By PO: 17  story Points</a:t>
            </a:r>
          </a:p>
          <a:p>
            <a:pPr marL="628650" lvl="1" indent="-171450">
              <a:buFont typeface="Arial" panose="020B0604020202020204" pitchFamily="34" charset="0"/>
              <a:buChar char="•"/>
            </a:pPr>
            <a:r>
              <a:rPr lang="en-US" sz="1000" dirty="0">
                <a:latin typeface="Candara" panose="020E0502030303020204" pitchFamily="34" charset="0"/>
              </a:rPr>
              <a:t>Iteration length: 8 days</a:t>
            </a:r>
          </a:p>
          <a:p>
            <a:endParaRPr lang="en-US" sz="1200" b="1" dirty="0"/>
          </a:p>
          <a:p>
            <a:pPr marL="171450" indent="-171450">
              <a:buFont typeface="Arial" panose="020B0604020202020204" pitchFamily="34" charset="0"/>
              <a:buChar char="•"/>
            </a:pPr>
            <a:r>
              <a:rPr lang="en-US" sz="1100" b="1" dirty="0">
                <a:latin typeface="Candara" panose="020E0502030303020204" pitchFamily="34" charset="0"/>
              </a:rPr>
              <a:t>SDT Iteration 4</a:t>
            </a:r>
          </a:p>
          <a:p>
            <a:pPr marL="628650" lvl="1" indent="-171450">
              <a:buFont typeface="Arial" panose="020B0604020202020204" pitchFamily="34" charset="0"/>
              <a:buChar char="•"/>
            </a:pPr>
            <a:r>
              <a:rPr lang="en-US" sz="1000" dirty="0">
                <a:latin typeface="Candara" panose="020E0502030303020204" pitchFamily="34" charset="0"/>
              </a:rPr>
              <a:t>Velocity of team: 60 story points</a:t>
            </a:r>
          </a:p>
          <a:p>
            <a:pPr marL="628650" lvl="1" indent="-171450">
              <a:buFont typeface="Arial" panose="020B0604020202020204" pitchFamily="34" charset="0"/>
              <a:buChar char="•"/>
            </a:pPr>
            <a:r>
              <a:rPr lang="en-US" sz="1000" dirty="0">
                <a:latin typeface="Candara" panose="020E0502030303020204" pitchFamily="34" charset="0"/>
              </a:rPr>
              <a:t>Accepted By PO: 49  story Points</a:t>
            </a:r>
          </a:p>
          <a:p>
            <a:pPr marL="628650" lvl="1" indent="-171450">
              <a:buFont typeface="Arial" panose="020B0604020202020204" pitchFamily="34" charset="0"/>
              <a:buChar char="•"/>
            </a:pPr>
            <a:r>
              <a:rPr lang="en-US" sz="1000" dirty="0">
                <a:latin typeface="Candara" panose="020E0502030303020204" pitchFamily="34" charset="0"/>
              </a:rPr>
              <a:t>Iteration length: 14 days</a:t>
            </a:r>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9" name="Picture 18" descr="blue popout.png"/>
          <p:cNvPicPr>
            <a:picLocks noChangeAspect="1"/>
          </p:cNvPicPr>
          <p:nvPr/>
        </p:nvPicPr>
        <p:blipFill>
          <a:blip r:embed="rId2" cstate="email"/>
          <a:stretch>
            <a:fillRect/>
          </a:stretch>
        </p:blipFill>
        <p:spPr>
          <a:xfrm>
            <a:off x="4913194" y="1636663"/>
            <a:ext cx="3743821" cy="380020"/>
          </a:xfrm>
          <a:prstGeom prst="rect">
            <a:avLst/>
          </a:prstGeom>
        </p:spPr>
      </p:pic>
      <p:sp>
        <p:nvSpPr>
          <p:cNvPr id="20" name="TextBox 19"/>
          <p:cNvSpPr txBox="1"/>
          <p:nvPr/>
        </p:nvSpPr>
        <p:spPr>
          <a:xfrm>
            <a:off x="5419725" y="1630100"/>
            <a:ext cx="2724150"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 Velocity Chart</a:t>
            </a:r>
            <a:endParaRPr lang="en-US" sz="1600" b="1" dirty="0">
              <a:solidFill>
                <a:schemeClr val="bg1"/>
              </a:solidFill>
              <a:latin typeface="Candara" panose="020E0502030303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2261437206"/>
              </p:ext>
            </p:extLst>
          </p:nvPr>
        </p:nvGraphicFramePr>
        <p:xfrm>
          <a:off x="239280" y="21526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998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Support Velocity Chart</a:t>
            </a:r>
            <a:endParaRPr lang="en-US" dirty="0"/>
          </a:p>
        </p:txBody>
      </p:sp>
      <p:sp>
        <p:nvSpPr>
          <p:cNvPr id="9" name="TextBox 8"/>
          <p:cNvSpPr txBox="1"/>
          <p:nvPr/>
        </p:nvSpPr>
        <p:spPr>
          <a:xfrm>
            <a:off x="267002" y="1370638"/>
            <a:ext cx="4286250" cy="307777"/>
          </a:xfrm>
          <a:prstGeom prst="rect">
            <a:avLst/>
          </a:prstGeom>
          <a:noFill/>
        </p:spPr>
        <p:txBody>
          <a:bodyPr wrap="square" rtlCol="0">
            <a:spAutoFit/>
          </a:bodyPr>
          <a:lstStyle/>
          <a:p>
            <a:r>
              <a:rPr lang="en-US" sz="1400" dirty="0"/>
              <a:t> </a:t>
            </a:r>
            <a:r>
              <a:rPr lang="en-US" sz="1400" dirty="0" smtClean="0"/>
              <a:t>  </a:t>
            </a:r>
            <a:r>
              <a:rPr lang="en-US" sz="1400" b="1" dirty="0" smtClean="0"/>
              <a:t>Support</a:t>
            </a:r>
            <a:endParaRPr lang="en-US" sz="1400" b="1" dirty="0" smtClean="0">
              <a:solidFill>
                <a:schemeClr val="tx2">
                  <a:lumMod val="50000"/>
                </a:schemeClr>
              </a:solidFill>
            </a:endParaRPr>
          </a:p>
        </p:txBody>
      </p:sp>
      <p:sp>
        <p:nvSpPr>
          <p:cNvPr id="12" name="TextBox 42"/>
          <p:cNvSpPr txBox="1"/>
          <p:nvPr/>
        </p:nvSpPr>
        <p:spPr>
          <a:xfrm>
            <a:off x="4913193" y="1274576"/>
            <a:ext cx="3743822" cy="4858488"/>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pPr marL="171450" indent="-171450">
              <a:buFont typeface="Arial" panose="020B0604020202020204" pitchFamily="34" charset="0"/>
              <a:buChar char="•"/>
            </a:pPr>
            <a:r>
              <a:rPr lang="en-US" sz="1100" b="1" dirty="0" smtClean="0">
                <a:latin typeface="Candara" panose="020E0502030303020204" pitchFamily="34" charset="0"/>
              </a:rPr>
              <a:t>Support Iteration 1</a:t>
            </a:r>
          </a:p>
          <a:p>
            <a:pPr marL="628650" lvl="1" indent="-171450">
              <a:buFont typeface="Arial" panose="020B0604020202020204" pitchFamily="34" charset="0"/>
              <a:buChar char="•"/>
            </a:pPr>
            <a:r>
              <a:rPr lang="en-US" sz="1000" dirty="0" smtClean="0">
                <a:latin typeface="Candara" panose="020E0502030303020204" pitchFamily="34" charset="0"/>
              </a:rPr>
              <a:t>Velocity of team:5 story points</a:t>
            </a:r>
          </a:p>
          <a:p>
            <a:pPr marL="628650" lvl="1" indent="-171450">
              <a:buFont typeface="Arial" panose="020B0604020202020204" pitchFamily="34" charset="0"/>
              <a:buChar char="•"/>
            </a:pPr>
            <a:r>
              <a:rPr lang="en-US" sz="1000" dirty="0">
                <a:latin typeface="Candara" panose="020E0502030303020204" pitchFamily="34" charset="0"/>
              </a:rPr>
              <a:t>Accepted By PO: 5 story Points</a:t>
            </a:r>
            <a:endParaRPr lang="en-US" sz="1000" dirty="0" smtClean="0">
              <a:latin typeface="Candara" panose="020E0502030303020204" pitchFamily="34" charset="0"/>
            </a:endParaRPr>
          </a:p>
          <a:p>
            <a:pPr marL="628650" lvl="1" indent="-171450">
              <a:buFont typeface="Arial" panose="020B0604020202020204" pitchFamily="34" charset="0"/>
              <a:buChar char="•"/>
            </a:pPr>
            <a:r>
              <a:rPr lang="en-US" sz="1000" dirty="0" smtClean="0">
                <a:latin typeface="Candara" panose="020E0502030303020204" pitchFamily="34" charset="0"/>
              </a:rPr>
              <a:t>Iteration length: 8 days</a:t>
            </a:r>
          </a:p>
          <a:p>
            <a:pPr lvl="1"/>
            <a:endParaRPr lang="en-US" sz="1100" dirty="0" smtClean="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2</a:t>
            </a:r>
          </a:p>
          <a:p>
            <a:pPr marL="628650" lvl="1" indent="-171450">
              <a:buFont typeface="Arial" panose="020B0604020202020204" pitchFamily="34" charset="0"/>
              <a:buChar char="•"/>
            </a:pPr>
            <a:r>
              <a:rPr lang="en-US" sz="1000" dirty="0">
                <a:latin typeface="Candara" panose="020E0502030303020204" pitchFamily="34" charset="0"/>
              </a:rPr>
              <a:t>Velocity of team:20 story points</a:t>
            </a:r>
          </a:p>
          <a:p>
            <a:pPr marL="628650" lvl="1" indent="-171450">
              <a:buFont typeface="Arial" panose="020B0604020202020204" pitchFamily="34" charset="0"/>
              <a:buChar char="•"/>
            </a:pPr>
            <a:r>
              <a:rPr lang="en-US" sz="1000" dirty="0">
                <a:latin typeface="Candara" panose="020E0502030303020204" pitchFamily="34" charset="0"/>
              </a:rPr>
              <a:t>Accepted By PO: 19 story Points</a:t>
            </a:r>
          </a:p>
          <a:p>
            <a:pPr marL="628650" lvl="1" indent="-171450">
              <a:buFont typeface="Arial" panose="020B0604020202020204" pitchFamily="34" charset="0"/>
              <a:buChar char="•"/>
            </a:pPr>
            <a:r>
              <a:rPr lang="en-US" sz="1000" dirty="0">
                <a:latin typeface="Candara" panose="020E0502030303020204" pitchFamily="34" charset="0"/>
              </a:rPr>
              <a:t>Iteration length: 12 days</a:t>
            </a:r>
          </a:p>
          <a:p>
            <a:pPr lvl="1"/>
            <a:endParaRPr lang="en-US" sz="1100" dirty="0"/>
          </a:p>
          <a:p>
            <a:pPr marL="171450" indent="-171450">
              <a:buFont typeface="Arial" panose="020B0604020202020204" pitchFamily="34" charset="0"/>
              <a:buChar char="•"/>
            </a:pPr>
            <a:r>
              <a:rPr lang="en-US" sz="1100" b="1" dirty="0">
                <a:latin typeface="Candara" panose="020E0502030303020204" pitchFamily="34" charset="0"/>
              </a:rPr>
              <a:t>Support Iteration 3</a:t>
            </a:r>
          </a:p>
          <a:p>
            <a:pPr marL="628650" lvl="1" indent="-171450">
              <a:buFont typeface="Arial" panose="020B0604020202020204" pitchFamily="34" charset="0"/>
              <a:buChar char="•"/>
            </a:pPr>
            <a:r>
              <a:rPr lang="en-US" sz="1000" dirty="0">
                <a:latin typeface="Candara" panose="020E0502030303020204" pitchFamily="34" charset="0"/>
              </a:rPr>
              <a:t>Velocity of team:20 story points</a:t>
            </a:r>
          </a:p>
          <a:p>
            <a:pPr marL="628650" lvl="1" indent="-171450">
              <a:buFont typeface="Arial" panose="020B0604020202020204" pitchFamily="34" charset="0"/>
              <a:buChar char="•"/>
            </a:pPr>
            <a:r>
              <a:rPr lang="en-US" sz="1000" dirty="0">
                <a:latin typeface="Candara" panose="020E0502030303020204" pitchFamily="34" charset="0"/>
              </a:rPr>
              <a:t>Accepted By PO: 20 story Points</a:t>
            </a:r>
          </a:p>
          <a:p>
            <a:pPr marL="628650" lvl="1" indent="-171450">
              <a:buFont typeface="Arial" panose="020B0604020202020204" pitchFamily="34" charset="0"/>
              <a:buChar char="•"/>
            </a:pPr>
            <a:r>
              <a:rPr lang="en-US" sz="1000" dirty="0">
                <a:latin typeface="Candara" panose="020E0502030303020204" pitchFamily="34" charset="0"/>
              </a:rPr>
              <a:t>Iteration length: 11 days</a:t>
            </a:r>
          </a:p>
          <a:p>
            <a:endParaRPr lang="en-US" sz="1200" b="1" dirty="0" smtClean="0"/>
          </a:p>
          <a:p>
            <a:pPr marL="171450" indent="-171450">
              <a:buFont typeface="Arial" panose="020B0604020202020204" pitchFamily="34" charset="0"/>
              <a:buChar char="•"/>
            </a:pPr>
            <a:r>
              <a:rPr lang="en-US" sz="1100" b="1" dirty="0">
                <a:latin typeface="Candara" panose="020E0502030303020204" pitchFamily="34" charset="0"/>
              </a:rPr>
              <a:t>Support Iteration 4</a:t>
            </a:r>
          </a:p>
          <a:p>
            <a:pPr marL="628650" lvl="1" indent="-171450">
              <a:buFont typeface="Arial" panose="020B0604020202020204" pitchFamily="34" charset="0"/>
              <a:buChar char="•"/>
            </a:pPr>
            <a:r>
              <a:rPr lang="en-US" sz="1000" dirty="0">
                <a:latin typeface="Candara" panose="020E0502030303020204" pitchFamily="34" charset="0"/>
              </a:rPr>
              <a:t>Velocity of team:17 story points</a:t>
            </a:r>
          </a:p>
          <a:p>
            <a:pPr marL="628650" lvl="1" indent="-171450">
              <a:buFont typeface="Arial" panose="020B0604020202020204" pitchFamily="34" charset="0"/>
              <a:buChar char="•"/>
            </a:pPr>
            <a:r>
              <a:rPr lang="en-US" sz="1000" dirty="0">
                <a:latin typeface="Candara" panose="020E0502030303020204" pitchFamily="34" charset="0"/>
              </a:rPr>
              <a:t>Accepted By PO: 17 story Points</a:t>
            </a:r>
          </a:p>
          <a:p>
            <a:pPr marL="628650" lvl="1" indent="-171450">
              <a:buFont typeface="Arial" panose="020B0604020202020204" pitchFamily="34" charset="0"/>
              <a:buChar char="•"/>
            </a:pPr>
            <a:r>
              <a:rPr lang="en-US" sz="1000" dirty="0">
                <a:latin typeface="Candara" panose="020E0502030303020204" pitchFamily="34" charset="0"/>
              </a:rPr>
              <a:t>Iteration length: 11 days</a:t>
            </a:r>
          </a:p>
          <a:p>
            <a:pPr lvl="1"/>
            <a:endParaRPr lang="en-US" sz="1100" dirty="0">
              <a:latin typeface="Candara" panose="020E0502030303020204" pitchFamily="34" charset="0"/>
            </a:endParaRPr>
          </a:p>
          <a:p>
            <a:pPr marL="171450" indent="-171450">
              <a:buFont typeface="Arial" panose="020B0604020202020204" pitchFamily="34" charset="0"/>
              <a:buChar char="•"/>
            </a:pPr>
            <a:r>
              <a:rPr lang="en-US" sz="1100" b="1" dirty="0">
                <a:latin typeface="Candara" panose="020E0502030303020204" pitchFamily="34" charset="0"/>
              </a:rPr>
              <a:t>Support Iteration </a:t>
            </a:r>
            <a:r>
              <a:rPr lang="en-US" sz="1100" b="1" dirty="0" smtClean="0">
                <a:latin typeface="Candara" panose="020E0502030303020204" pitchFamily="34" charset="0"/>
              </a:rPr>
              <a:t>5</a:t>
            </a:r>
            <a:endParaRPr lang="en-US" sz="1100" b="1" dirty="0">
              <a:latin typeface="Candara" panose="020E0502030303020204" pitchFamily="34" charset="0"/>
            </a:endParaRPr>
          </a:p>
          <a:p>
            <a:pPr marL="628650" lvl="1" indent="-171450">
              <a:buFont typeface="Arial" panose="020B0604020202020204" pitchFamily="34" charset="0"/>
              <a:buChar char="•"/>
            </a:pPr>
            <a:r>
              <a:rPr lang="en-US" sz="1000" dirty="0">
                <a:latin typeface="Candara" panose="020E0502030303020204" pitchFamily="34" charset="0"/>
              </a:rPr>
              <a:t>Velocity of team:20 story points</a:t>
            </a:r>
          </a:p>
          <a:p>
            <a:pPr marL="628650" lvl="1" indent="-171450">
              <a:buFont typeface="Arial" panose="020B0604020202020204" pitchFamily="34" charset="0"/>
              <a:buChar char="•"/>
            </a:pPr>
            <a:r>
              <a:rPr lang="en-US" sz="1000" dirty="0">
                <a:latin typeface="Candara" panose="020E0502030303020204" pitchFamily="34" charset="0"/>
              </a:rPr>
              <a:t>Accepted By PO: 12 story Points</a:t>
            </a:r>
          </a:p>
          <a:p>
            <a:pPr marL="628650" lvl="1" indent="-171450">
              <a:buFont typeface="Arial" panose="020B0604020202020204" pitchFamily="34" charset="0"/>
              <a:buChar char="•"/>
            </a:pPr>
            <a:r>
              <a:rPr lang="en-US" sz="1000" dirty="0">
                <a:latin typeface="Candara" panose="020E0502030303020204" pitchFamily="34" charset="0"/>
              </a:rPr>
              <a:t>Iteration length: 10 days</a:t>
            </a:r>
          </a:p>
          <a:p>
            <a:endParaRPr lang="en-US" sz="1100" dirty="0"/>
          </a:p>
          <a:p>
            <a:endParaRPr lang="en-US" sz="1100" dirty="0" smtClean="0"/>
          </a:p>
          <a:p>
            <a:endParaRPr lang="en-US" sz="11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US" sz="1200" dirty="0"/>
          </a:p>
          <a:p>
            <a:pPr>
              <a:buFont typeface="Wingdings" pitchFamily="2" charset="2"/>
              <a:buChar char="q"/>
            </a:pPr>
            <a:endParaRPr lang="en-US" sz="1200" dirty="0" smtClean="0">
              <a:solidFill>
                <a:srgbClr val="000000"/>
              </a:solidFill>
              <a:latin typeface="Calibri" pitchFamily="34" charset="0"/>
              <a:cs typeface="Calibri" pitchFamily="34" charset="0"/>
            </a:endParaRPr>
          </a:p>
          <a:p>
            <a:endParaRPr lang="en-US" sz="1200" dirty="0" smtClean="0"/>
          </a:p>
        </p:txBody>
      </p:sp>
      <p:pic>
        <p:nvPicPr>
          <p:cNvPr id="13" name="Picture 12" descr="blue popout.png"/>
          <p:cNvPicPr>
            <a:picLocks noChangeAspect="1"/>
          </p:cNvPicPr>
          <p:nvPr/>
        </p:nvPicPr>
        <p:blipFill>
          <a:blip r:embed="rId2" cstate="email"/>
          <a:stretch>
            <a:fillRect/>
          </a:stretch>
        </p:blipFill>
        <p:spPr>
          <a:xfrm>
            <a:off x="4913194" y="1221038"/>
            <a:ext cx="3743821" cy="380020"/>
          </a:xfrm>
          <a:prstGeom prst="rect">
            <a:avLst/>
          </a:prstGeom>
        </p:spPr>
      </p:pic>
      <p:sp>
        <p:nvSpPr>
          <p:cNvPr id="14" name="TextBox 13"/>
          <p:cNvSpPr txBox="1"/>
          <p:nvPr/>
        </p:nvSpPr>
        <p:spPr>
          <a:xfrm>
            <a:off x="5748871" y="1214475"/>
            <a:ext cx="2452154"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Inferences-Velocity Chart</a:t>
            </a:r>
            <a:endParaRPr lang="en-US" sz="1600" b="1" dirty="0">
              <a:solidFill>
                <a:schemeClr val="bg1"/>
              </a:solidFill>
              <a:latin typeface="Candara" panose="020E0502030303020204" pitchFamily="34" charset="0"/>
            </a:endParaRPr>
          </a:p>
        </p:txBody>
      </p:sp>
      <p:graphicFrame>
        <p:nvGraphicFramePr>
          <p:cNvPr id="15" name="Chart 14"/>
          <p:cNvGraphicFramePr>
            <a:graphicFrameLocks/>
          </p:cNvGraphicFramePr>
          <p:nvPr>
            <p:extLst>
              <p:ext uri="{D42A27DB-BD31-4B8C-83A1-F6EECF244321}">
                <p14:modId xmlns:p14="http://schemas.microsoft.com/office/powerpoint/2010/main" val="354801573"/>
              </p:ext>
            </p:extLst>
          </p:nvPr>
        </p:nvGraphicFramePr>
        <p:xfrm>
          <a:off x="124127" y="235175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2165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 y="1"/>
            <a:ext cx="9143999" cy="1002135"/>
          </a:xfrm>
        </p:spPr>
        <p:txBody>
          <a:bodyPr/>
          <a:lstStyle/>
          <a:p>
            <a:r>
              <a:rPr lang="en-US" dirty="0"/>
              <a:t>Agile </a:t>
            </a:r>
            <a:r>
              <a:rPr lang="en-US" dirty="0" smtClean="0"/>
              <a:t>Metrics – Resource Utilization</a:t>
            </a:r>
            <a:endParaRPr lang="en-US" dirty="0"/>
          </a:p>
        </p:txBody>
      </p:sp>
      <p:sp>
        <p:nvSpPr>
          <p:cNvPr id="7" name="TextBox 6"/>
          <p:cNvSpPr txBox="1"/>
          <p:nvPr/>
        </p:nvSpPr>
        <p:spPr>
          <a:xfrm>
            <a:off x="77354" y="1520984"/>
            <a:ext cx="5504579" cy="307777"/>
          </a:xfrm>
          <a:prstGeom prst="rect">
            <a:avLst/>
          </a:prstGeom>
          <a:noFill/>
        </p:spPr>
        <p:txBody>
          <a:bodyPr wrap="square" rtlCol="0">
            <a:spAutoFit/>
          </a:bodyPr>
          <a:lstStyle/>
          <a:p>
            <a:r>
              <a:rPr lang="en-US" sz="1400" dirty="0"/>
              <a:t> </a:t>
            </a:r>
            <a:r>
              <a:rPr lang="en-US" sz="1400" dirty="0" smtClean="0"/>
              <a:t>  </a:t>
            </a:r>
            <a:r>
              <a:rPr lang="en-US" sz="1400" b="1" dirty="0" smtClean="0"/>
              <a:t>Weekly resource Utilization(24</a:t>
            </a:r>
            <a:r>
              <a:rPr lang="en-US" sz="1400" b="1" baseline="30000" dirty="0" smtClean="0"/>
              <a:t>th</a:t>
            </a:r>
            <a:r>
              <a:rPr lang="en-US" sz="1400" b="1" dirty="0" smtClean="0"/>
              <a:t> Apr 2017 – 28</a:t>
            </a:r>
            <a:r>
              <a:rPr lang="en-US" sz="1400" b="1" baseline="30000" dirty="0" smtClean="0"/>
              <a:t>th</a:t>
            </a:r>
            <a:r>
              <a:rPr lang="en-US" sz="1400" b="1" dirty="0" smtClean="0"/>
              <a:t> Apr 2017)</a:t>
            </a:r>
            <a:endParaRPr lang="en-US" sz="1400" b="1" dirty="0" smtClean="0">
              <a:solidFill>
                <a:schemeClr val="tx2">
                  <a:lumMod val="50000"/>
                </a:schemeClr>
              </a:solidFill>
            </a:endParaRPr>
          </a:p>
        </p:txBody>
      </p:sp>
      <p:graphicFrame>
        <p:nvGraphicFramePr>
          <p:cNvPr id="5" name="Chart 4"/>
          <p:cNvGraphicFramePr>
            <a:graphicFrameLocks/>
          </p:cNvGraphicFramePr>
          <p:nvPr>
            <p:extLst>
              <p:ext uri="{D42A27DB-BD31-4B8C-83A1-F6EECF244321}">
                <p14:modId xmlns:p14="http://schemas.microsoft.com/office/powerpoint/2010/main" val="2794698378"/>
              </p:ext>
            </p:extLst>
          </p:nvPr>
        </p:nvGraphicFramePr>
        <p:xfrm>
          <a:off x="238125" y="2414587"/>
          <a:ext cx="8677275" cy="3228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05050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49616</TotalTime>
  <Words>1407</Words>
  <Application>Microsoft Office PowerPoint</Application>
  <PresentationFormat>On-screen Show (4:3)</PresentationFormat>
  <Paragraphs>375</Paragraphs>
  <Slides>12</Slides>
  <Notes>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GE Corporate_072016</vt:lpstr>
      <vt:lpstr>Closing slides</vt:lpstr>
      <vt:lpstr>Section break</vt:lpstr>
      <vt:lpstr>CG PPT Template_2015</vt:lpstr>
      <vt:lpstr>think-cell Slide</vt:lpstr>
      <vt:lpstr>GEHC SDT Weekly Status Report </vt:lpstr>
      <vt:lpstr>Open Actions</vt:lpstr>
      <vt:lpstr>PowerPoint Presentation</vt:lpstr>
      <vt:lpstr>Focus Area Updates</vt:lpstr>
      <vt:lpstr>PowerPoint Presentation</vt:lpstr>
      <vt:lpstr>Agile Metrics - Support</vt:lpstr>
      <vt:lpstr>Agile Metrics – SDT Booking Velocity Chart</vt:lpstr>
      <vt:lpstr>Agile Metrics – Support Velocity Chart</vt:lpstr>
      <vt:lpstr>Agile Metrics – Resource Utilization</vt:lpstr>
      <vt:lpstr>Incident Update</vt:lpstr>
      <vt:lpstr>Incident Tickets</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798</cp:revision>
  <dcterms:created xsi:type="dcterms:W3CDTF">2016-09-12T09:10:56Z</dcterms:created>
  <dcterms:modified xsi:type="dcterms:W3CDTF">2017-04-26T13:26:17Z</dcterms:modified>
</cp:coreProperties>
</file>