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7"/>
  </p:notesMasterIdLst>
  <p:sldIdLst>
    <p:sldId id="259" r:id="rId5"/>
    <p:sldId id="332" r:id="rId6"/>
    <p:sldId id="335" r:id="rId7"/>
    <p:sldId id="336" r:id="rId8"/>
    <p:sldId id="344" r:id="rId9"/>
    <p:sldId id="345" r:id="rId10"/>
    <p:sldId id="346" r:id="rId11"/>
    <p:sldId id="347" r:id="rId12"/>
    <p:sldId id="348" r:id="rId13"/>
    <p:sldId id="342" r:id="rId14"/>
    <p:sldId id="343"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6092" autoAdjust="0"/>
  </p:normalViewPr>
  <p:slideViewPr>
    <p:cSldViewPr snapToGrid="0">
      <p:cViewPr>
        <p:scale>
          <a:sx n="110" d="100"/>
          <a:sy n="110" d="100"/>
        </p:scale>
        <p:origin x="-504" y="876"/>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4-5-2017'!$B$19</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4-5-2017'!$A$20:$A$23</c:f>
              <c:strCache>
                <c:ptCount val="4"/>
                <c:pt idx="0">
                  <c:v>SDT Iteration 1(02/14/2017 - 02/27/2017)</c:v>
                </c:pt>
                <c:pt idx="1">
                  <c:v>SDT Iteration 2(03/06/2017 - 03/10/2017)</c:v>
                </c:pt>
                <c:pt idx="2">
                  <c:v>SDT Iteration 3(03/21/2017 - 03/31/2017)</c:v>
                </c:pt>
                <c:pt idx="3">
                  <c:v>SDT Iteration 4(04/05/2017 - 04/24/2017)</c:v>
                </c:pt>
              </c:strCache>
            </c:strRef>
          </c:cat>
          <c:val>
            <c:numRef>
              <c:f>'Veloicity 4-5-2017'!$B$20:$B$23</c:f>
              <c:numCache>
                <c:formatCode>General</c:formatCode>
                <c:ptCount val="4"/>
                <c:pt idx="0">
                  <c:v>50</c:v>
                </c:pt>
                <c:pt idx="1">
                  <c:v>9</c:v>
                </c:pt>
                <c:pt idx="2">
                  <c:v>20</c:v>
                </c:pt>
                <c:pt idx="3">
                  <c:v>60</c:v>
                </c:pt>
              </c:numCache>
            </c:numRef>
          </c:val>
        </c:ser>
        <c:ser>
          <c:idx val="1"/>
          <c:order val="1"/>
          <c:tx>
            <c:strRef>
              <c:f>'Veloicity 4-5-2017'!$C$19</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4-5-2017'!$A$20:$A$23</c:f>
              <c:strCache>
                <c:ptCount val="4"/>
                <c:pt idx="0">
                  <c:v>SDT Iteration 1(02/14/2017 - 02/27/2017)</c:v>
                </c:pt>
                <c:pt idx="1">
                  <c:v>SDT Iteration 2(03/06/2017 - 03/10/2017)</c:v>
                </c:pt>
                <c:pt idx="2">
                  <c:v>SDT Iteration 3(03/21/2017 - 03/31/2017)</c:v>
                </c:pt>
                <c:pt idx="3">
                  <c:v>SDT Iteration 4(04/05/2017 - 04/24/2017)</c:v>
                </c:pt>
              </c:strCache>
            </c:strRef>
          </c:cat>
          <c:val>
            <c:numRef>
              <c:f>'Veloicity 4-5-2017'!$C$20:$C$23</c:f>
              <c:numCache>
                <c:formatCode>General</c:formatCode>
                <c:ptCount val="4"/>
                <c:pt idx="0">
                  <c:v>13</c:v>
                </c:pt>
                <c:pt idx="1">
                  <c:v>9</c:v>
                </c:pt>
                <c:pt idx="2">
                  <c:v>17</c:v>
                </c:pt>
                <c:pt idx="3">
                  <c:v>49</c:v>
                </c:pt>
              </c:numCache>
            </c:numRef>
          </c:val>
        </c:ser>
        <c:dLbls>
          <c:showLegendKey val="0"/>
          <c:showVal val="0"/>
          <c:showCatName val="0"/>
          <c:showSerName val="0"/>
          <c:showPercent val="0"/>
          <c:showBubbleSize val="0"/>
        </c:dLbls>
        <c:gapWidth val="150"/>
        <c:axId val="27466368"/>
        <c:axId val="27476352"/>
      </c:barChart>
      <c:catAx>
        <c:axId val="27466368"/>
        <c:scaling>
          <c:orientation val="minMax"/>
        </c:scaling>
        <c:delete val="0"/>
        <c:axPos val="b"/>
        <c:majorTickMark val="out"/>
        <c:minorTickMark val="none"/>
        <c:tickLblPos val="nextTo"/>
        <c:crossAx val="27476352"/>
        <c:crosses val="autoZero"/>
        <c:auto val="1"/>
        <c:lblAlgn val="ctr"/>
        <c:lblOffset val="100"/>
        <c:noMultiLvlLbl val="0"/>
      </c:catAx>
      <c:valAx>
        <c:axId val="27476352"/>
        <c:scaling>
          <c:orientation val="minMax"/>
        </c:scaling>
        <c:delete val="0"/>
        <c:axPos val="l"/>
        <c:majorGridlines/>
        <c:numFmt formatCode="General" sourceLinked="1"/>
        <c:majorTickMark val="out"/>
        <c:minorTickMark val="none"/>
        <c:tickLblPos val="nextTo"/>
        <c:crossAx val="27466368"/>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4-5-2017'!$B$2</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4-5-2017'!$A$3:$A$8</c:f>
              <c:strCache>
                <c:ptCount val="6"/>
                <c:pt idx="0">
                  <c:v>Support Iteration 1(02/01/2017 - 02/10/2017)</c:v>
                </c:pt>
                <c:pt idx="1">
                  <c:v>Support Iteration 2( 2/13/2017 - 2/28/2017)</c:v>
                </c:pt>
                <c:pt idx="2">
                  <c:v>Support Iteration 3(03/01/2017 - 03/15/2017)</c:v>
                </c:pt>
                <c:pt idx="3">
                  <c:v>Support Iteration 4(03/16/2017 - 03/31/2017)</c:v>
                </c:pt>
                <c:pt idx="4">
                  <c:v>Support Iteration 5 (04/03/2017 - 04/14/2017)</c:v>
                </c:pt>
                <c:pt idx="5">
                  <c:v>Support Iteration 6(04/17/2017 - 04/28/2017)</c:v>
                </c:pt>
              </c:strCache>
            </c:strRef>
          </c:cat>
          <c:val>
            <c:numRef>
              <c:f>'Veloicity 4-5-2017'!$B$3:$B$8</c:f>
              <c:numCache>
                <c:formatCode>General</c:formatCode>
                <c:ptCount val="6"/>
                <c:pt idx="0">
                  <c:v>5</c:v>
                </c:pt>
                <c:pt idx="1">
                  <c:v>20</c:v>
                </c:pt>
                <c:pt idx="2">
                  <c:v>20</c:v>
                </c:pt>
                <c:pt idx="3">
                  <c:v>17</c:v>
                </c:pt>
                <c:pt idx="4">
                  <c:v>20</c:v>
                </c:pt>
                <c:pt idx="5">
                  <c:v>9</c:v>
                </c:pt>
              </c:numCache>
            </c:numRef>
          </c:val>
        </c:ser>
        <c:ser>
          <c:idx val="1"/>
          <c:order val="1"/>
          <c:tx>
            <c:strRef>
              <c:f>'Veloicity 4-5-2017'!$C$2</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4-5-2017'!$A$3:$A$8</c:f>
              <c:strCache>
                <c:ptCount val="6"/>
                <c:pt idx="0">
                  <c:v>Support Iteration 1(02/01/2017 - 02/10/2017)</c:v>
                </c:pt>
                <c:pt idx="1">
                  <c:v>Support Iteration 2( 2/13/2017 - 2/28/2017)</c:v>
                </c:pt>
                <c:pt idx="2">
                  <c:v>Support Iteration 3(03/01/2017 - 03/15/2017)</c:v>
                </c:pt>
                <c:pt idx="3">
                  <c:v>Support Iteration 4(03/16/2017 - 03/31/2017)</c:v>
                </c:pt>
                <c:pt idx="4">
                  <c:v>Support Iteration 5 (04/03/2017 - 04/14/2017)</c:v>
                </c:pt>
                <c:pt idx="5">
                  <c:v>Support Iteration 6(04/17/2017 - 04/28/2017)</c:v>
                </c:pt>
              </c:strCache>
            </c:strRef>
          </c:cat>
          <c:val>
            <c:numRef>
              <c:f>'Veloicity 4-5-2017'!$C$3:$C$8</c:f>
              <c:numCache>
                <c:formatCode>General</c:formatCode>
                <c:ptCount val="6"/>
                <c:pt idx="0">
                  <c:v>5</c:v>
                </c:pt>
                <c:pt idx="1">
                  <c:v>19</c:v>
                </c:pt>
                <c:pt idx="2">
                  <c:v>20</c:v>
                </c:pt>
                <c:pt idx="3">
                  <c:v>17</c:v>
                </c:pt>
                <c:pt idx="4">
                  <c:v>12</c:v>
                </c:pt>
                <c:pt idx="5">
                  <c:v>0</c:v>
                </c:pt>
              </c:numCache>
            </c:numRef>
          </c:val>
        </c:ser>
        <c:dLbls>
          <c:showLegendKey val="0"/>
          <c:showVal val="0"/>
          <c:showCatName val="0"/>
          <c:showSerName val="0"/>
          <c:showPercent val="0"/>
          <c:showBubbleSize val="0"/>
        </c:dLbls>
        <c:gapWidth val="150"/>
        <c:axId val="33594752"/>
        <c:axId val="140653696"/>
      </c:barChart>
      <c:catAx>
        <c:axId val="33594752"/>
        <c:scaling>
          <c:orientation val="minMax"/>
        </c:scaling>
        <c:delete val="0"/>
        <c:axPos val="b"/>
        <c:majorTickMark val="out"/>
        <c:minorTickMark val="none"/>
        <c:tickLblPos val="nextTo"/>
        <c:crossAx val="140653696"/>
        <c:crosses val="autoZero"/>
        <c:auto val="1"/>
        <c:lblAlgn val="ctr"/>
        <c:lblOffset val="100"/>
        <c:noMultiLvlLbl val="0"/>
      </c:catAx>
      <c:valAx>
        <c:axId val="140653696"/>
        <c:scaling>
          <c:orientation val="minMax"/>
        </c:scaling>
        <c:delete val="0"/>
        <c:axPos val="l"/>
        <c:majorGridlines/>
        <c:numFmt formatCode="General" sourceLinked="1"/>
        <c:majorTickMark val="out"/>
        <c:minorTickMark val="none"/>
        <c:tickLblPos val="nextTo"/>
        <c:crossAx val="33594752"/>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Sheet3!$B$25</c:f>
              <c:strCache>
                <c:ptCount val="1"/>
                <c:pt idx="0">
                  <c:v>Total Available Hrs per Sprint Hrs</c:v>
                </c:pt>
              </c:strCache>
            </c:strRef>
          </c:tx>
          <c:invertIfNegative val="0"/>
          <c:cat>
            <c:strRef>
              <c:f>Sheet3!$A$26:$A$40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Sheet3!$B$26:$B$40</c:f>
              <c:numCache>
                <c:formatCode>0.00</c:formatCode>
                <c:ptCount val="15"/>
                <c:pt idx="0">
                  <c:v>16</c:v>
                </c:pt>
                <c:pt idx="1">
                  <c:v>48</c:v>
                </c:pt>
                <c:pt idx="2">
                  <c:v>24</c:v>
                </c:pt>
                <c:pt idx="3">
                  <c:v>72</c:v>
                </c:pt>
                <c:pt idx="4">
                  <c:v>64</c:v>
                </c:pt>
                <c:pt idx="5">
                  <c:v>72</c:v>
                </c:pt>
                <c:pt idx="6">
                  <c:v>64</c:v>
                </c:pt>
                <c:pt idx="7">
                  <c:v>72</c:v>
                </c:pt>
                <c:pt idx="8">
                  <c:v>72</c:v>
                </c:pt>
                <c:pt idx="9">
                  <c:v>72</c:v>
                </c:pt>
                <c:pt idx="10">
                  <c:v>56</c:v>
                </c:pt>
                <c:pt idx="11">
                  <c:v>72</c:v>
                </c:pt>
                <c:pt idx="12">
                  <c:v>56</c:v>
                </c:pt>
                <c:pt idx="13">
                  <c:v>72</c:v>
                </c:pt>
                <c:pt idx="14">
                  <c:v>64</c:v>
                </c:pt>
              </c:numCache>
            </c:numRef>
          </c:val>
        </c:ser>
        <c:ser>
          <c:idx val="1"/>
          <c:order val="1"/>
          <c:tx>
            <c:strRef>
              <c:f>Sheet3!$C$25</c:f>
              <c:strCache>
                <c:ptCount val="1"/>
                <c:pt idx="0">
                  <c:v>Hours Spent on Sprint Ceromonies in (%)</c:v>
                </c:pt>
              </c:strCache>
            </c:strRef>
          </c:tx>
          <c:invertIfNegative val="0"/>
          <c:cat>
            <c:strRef>
              <c:f>Sheet3!$A$26:$A$40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Sheet3!$C$26:$C$40</c:f>
              <c:numCache>
                <c:formatCode>0.00</c:formatCode>
                <c:ptCount val="15"/>
                <c:pt idx="0">
                  <c:v>18.125</c:v>
                </c:pt>
                <c:pt idx="1">
                  <c:v>18.125</c:v>
                </c:pt>
                <c:pt idx="2">
                  <c:v>18.125</c:v>
                </c:pt>
                <c:pt idx="3">
                  <c:v>18.125</c:v>
                </c:pt>
                <c:pt idx="4">
                  <c:v>18.125</c:v>
                </c:pt>
                <c:pt idx="5">
                  <c:v>18.125</c:v>
                </c:pt>
                <c:pt idx="6">
                  <c:v>18.125</c:v>
                </c:pt>
                <c:pt idx="7">
                  <c:v>18.125</c:v>
                </c:pt>
                <c:pt idx="8">
                  <c:v>18.125</c:v>
                </c:pt>
                <c:pt idx="9">
                  <c:v>18.125</c:v>
                </c:pt>
                <c:pt idx="10">
                  <c:v>18.125</c:v>
                </c:pt>
                <c:pt idx="11">
                  <c:v>18.125</c:v>
                </c:pt>
                <c:pt idx="12">
                  <c:v>18.125</c:v>
                </c:pt>
                <c:pt idx="13">
                  <c:v>18.125</c:v>
                </c:pt>
                <c:pt idx="14">
                  <c:v>18.125</c:v>
                </c:pt>
              </c:numCache>
            </c:numRef>
          </c:val>
        </c:ser>
        <c:ser>
          <c:idx val="2"/>
          <c:order val="2"/>
          <c:tx>
            <c:strRef>
              <c:f>Sheet3!$D$25</c:f>
              <c:strCache>
                <c:ptCount val="1"/>
                <c:pt idx="0">
                  <c:v>Ge meetings/Emails in (%)</c:v>
                </c:pt>
              </c:strCache>
            </c:strRef>
          </c:tx>
          <c:invertIfNegative val="0"/>
          <c:cat>
            <c:strRef>
              <c:f>Sheet3!$A$26:$A$40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Sheet3!$D$26:$D$40</c:f>
              <c:numCache>
                <c:formatCode>0.00</c:formatCode>
                <c:ptCount val="15"/>
                <c:pt idx="0">
                  <c:v>30.625000000000004</c:v>
                </c:pt>
                <c:pt idx="1">
                  <c:v>31.25</c:v>
                </c:pt>
                <c:pt idx="2">
                  <c:v>12.5</c:v>
                </c:pt>
                <c:pt idx="3">
                  <c:v>12.5</c:v>
                </c:pt>
                <c:pt idx="4">
                  <c:v>25</c:v>
                </c:pt>
                <c:pt idx="5">
                  <c:v>18.75</c:v>
                </c:pt>
                <c:pt idx="6">
                  <c:v>26.5625</c:v>
                </c:pt>
                <c:pt idx="7">
                  <c:v>31.25</c:v>
                </c:pt>
                <c:pt idx="8">
                  <c:v>37.5</c:v>
                </c:pt>
                <c:pt idx="9">
                  <c:v>37.5</c:v>
                </c:pt>
                <c:pt idx="10">
                  <c:v>25</c:v>
                </c:pt>
                <c:pt idx="11">
                  <c:v>34.375</c:v>
                </c:pt>
                <c:pt idx="12">
                  <c:v>18.125</c:v>
                </c:pt>
                <c:pt idx="13">
                  <c:v>25</c:v>
                </c:pt>
                <c:pt idx="14">
                  <c:v>18.75</c:v>
                </c:pt>
              </c:numCache>
            </c:numRef>
          </c:val>
        </c:ser>
        <c:ser>
          <c:idx val="3"/>
          <c:order val="3"/>
          <c:tx>
            <c:strRef>
              <c:f>Sheet3!$E$25</c:f>
              <c:strCache>
                <c:ptCount val="1"/>
                <c:pt idx="0">
                  <c:v>Support (%)</c:v>
                </c:pt>
              </c:strCache>
            </c:strRef>
          </c:tx>
          <c:invertIfNegative val="0"/>
          <c:cat>
            <c:strRef>
              <c:f>Sheet3!$A$26:$A$40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Sheet3!$E$26:$E$40</c:f>
              <c:numCache>
                <c:formatCode>0.00</c:formatCode>
                <c:ptCount val="15"/>
                <c:pt idx="0">
                  <c:v>0</c:v>
                </c:pt>
                <c:pt idx="1">
                  <c:v>0</c:v>
                </c:pt>
                <c:pt idx="2">
                  <c:v>20.833333333333336</c:v>
                </c:pt>
                <c:pt idx="3">
                  <c:v>20.833333333333336</c:v>
                </c:pt>
                <c:pt idx="4">
                  <c:v>0</c:v>
                </c:pt>
                <c:pt idx="5">
                  <c:v>20.833333333333336</c:v>
                </c:pt>
                <c:pt idx="6">
                  <c:v>0</c:v>
                </c:pt>
                <c:pt idx="7">
                  <c:v>36.111111111111107</c:v>
                </c:pt>
                <c:pt idx="8">
                  <c:v>40.277777777777779</c:v>
                </c:pt>
                <c:pt idx="9">
                  <c:v>34.722222222222221</c:v>
                </c:pt>
                <c:pt idx="10">
                  <c:v>0</c:v>
                </c:pt>
                <c:pt idx="11">
                  <c:v>0</c:v>
                </c:pt>
                <c:pt idx="12">
                  <c:v>0</c:v>
                </c:pt>
                <c:pt idx="13">
                  <c:v>0</c:v>
                </c:pt>
                <c:pt idx="14">
                  <c:v>0</c:v>
                </c:pt>
              </c:numCache>
            </c:numRef>
          </c:val>
        </c:ser>
        <c:ser>
          <c:idx val="4"/>
          <c:order val="4"/>
          <c:tx>
            <c:strRef>
              <c:f>Sheet3!$F$25</c:f>
              <c:strCache>
                <c:ptCount val="1"/>
                <c:pt idx="0">
                  <c:v>Hrs Spent on Iteration 5 (%)</c:v>
                </c:pt>
              </c:strCache>
            </c:strRef>
          </c:tx>
          <c:invertIfNegative val="0"/>
          <c:cat>
            <c:strRef>
              <c:f>Sheet3!$A$26:$A$40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Sheet3!$F$26:$F$40</c:f>
              <c:numCache>
                <c:formatCode>General</c:formatCode>
                <c:ptCount val="15"/>
                <c:pt idx="0">
                  <c:v>43.75</c:v>
                </c:pt>
                <c:pt idx="1">
                  <c:v>41.666666666666671</c:v>
                </c:pt>
                <c:pt idx="2">
                  <c:v>45.833333333333329</c:v>
                </c:pt>
                <c:pt idx="3">
                  <c:v>38.888888888888893</c:v>
                </c:pt>
                <c:pt idx="4">
                  <c:v>46.875</c:v>
                </c:pt>
                <c:pt idx="5">
                  <c:v>34.722222222222221</c:v>
                </c:pt>
                <c:pt idx="6">
                  <c:v>45.3125</c:v>
                </c:pt>
                <c:pt idx="7">
                  <c:v>4.1666666666666661</c:v>
                </c:pt>
                <c:pt idx="8">
                  <c:v>0</c:v>
                </c:pt>
                <c:pt idx="9">
                  <c:v>2.7777777777777777</c:v>
                </c:pt>
                <c:pt idx="10">
                  <c:v>48.214285714285715</c:v>
                </c:pt>
                <c:pt idx="11">
                  <c:v>41.666666666666671</c:v>
                </c:pt>
                <c:pt idx="12">
                  <c:v>53.571428571428569</c:v>
                </c:pt>
                <c:pt idx="13">
                  <c:v>47.222222222222221</c:v>
                </c:pt>
                <c:pt idx="14">
                  <c:v>53.125</c:v>
                </c:pt>
              </c:numCache>
            </c:numRef>
          </c:val>
        </c:ser>
        <c:ser>
          <c:idx val="5"/>
          <c:order val="5"/>
          <c:tx>
            <c:strRef>
              <c:f>Sheet3!$G$25</c:f>
              <c:strCache>
                <c:ptCount val="1"/>
                <c:pt idx="0">
                  <c:v>Total(%)</c:v>
                </c:pt>
              </c:strCache>
            </c:strRef>
          </c:tx>
          <c:invertIfNegative val="0"/>
          <c:dLbls>
            <c:showLegendKey val="0"/>
            <c:showVal val="1"/>
            <c:showCatName val="0"/>
            <c:showSerName val="0"/>
            <c:showPercent val="0"/>
            <c:showBubbleSize val="0"/>
            <c:showLeaderLines val="0"/>
          </c:dLbls>
          <c:cat>
            <c:strRef>
              <c:f>Sheet3!$A$26:$A$40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Sheet3!$G$26:$G$40</c:f>
              <c:numCache>
                <c:formatCode>0.00</c:formatCode>
                <c:ptCount val="15"/>
                <c:pt idx="0">
                  <c:v>93</c:v>
                </c:pt>
                <c:pt idx="1">
                  <c:v>91</c:v>
                </c:pt>
                <c:pt idx="2">
                  <c:v>97</c:v>
                </c:pt>
                <c:pt idx="3">
                  <c:v>90</c:v>
                </c:pt>
                <c:pt idx="4">
                  <c:v>90</c:v>
                </c:pt>
                <c:pt idx="5">
                  <c:v>92</c:v>
                </c:pt>
                <c:pt idx="6">
                  <c:v>90</c:v>
                </c:pt>
                <c:pt idx="7">
                  <c:v>90</c:v>
                </c:pt>
                <c:pt idx="8">
                  <c:v>96</c:v>
                </c:pt>
                <c:pt idx="9">
                  <c:v>93</c:v>
                </c:pt>
                <c:pt idx="10">
                  <c:v>91</c:v>
                </c:pt>
                <c:pt idx="11">
                  <c:v>94</c:v>
                </c:pt>
                <c:pt idx="12">
                  <c:v>90</c:v>
                </c:pt>
                <c:pt idx="13">
                  <c:v>90</c:v>
                </c:pt>
                <c:pt idx="14">
                  <c:v>90</c:v>
                </c:pt>
              </c:numCache>
            </c:numRef>
          </c:val>
        </c:ser>
        <c:dLbls>
          <c:showLegendKey val="0"/>
          <c:showVal val="0"/>
          <c:showCatName val="0"/>
          <c:showSerName val="0"/>
          <c:showPercent val="0"/>
          <c:showBubbleSize val="0"/>
        </c:dLbls>
        <c:gapWidth val="150"/>
        <c:axId val="144427264"/>
        <c:axId val="144605184"/>
      </c:barChart>
      <c:catAx>
        <c:axId val="144427264"/>
        <c:scaling>
          <c:orientation val="minMax"/>
        </c:scaling>
        <c:delete val="0"/>
        <c:axPos val="b"/>
        <c:majorTickMark val="out"/>
        <c:minorTickMark val="none"/>
        <c:tickLblPos val="nextTo"/>
        <c:crossAx val="144605184"/>
        <c:crosses val="autoZero"/>
        <c:auto val="1"/>
        <c:lblAlgn val="ctr"/>
        <c:lblOffset val="100"/>
        <c:noMultiLvlLbl val="0"/>
      </c:catAx>
      <c:valAx>
        <c:axId val="144605184"/>
        <c:scaling>
          <c:orientation val="minMax"/>
        </c:scaling>
        <c:delete val="0"/>
        <c:axPos val="l"/>
        <c:majorGridlines/>
        <c:numFmt formatCode="0.00" sourceLinked="1"/>
        <c:majorTickMark val="out"/>
        <c:minorTickMark val="none"/>
        <c:tickLblPos val="nextTo"/>
        <c:crossAx val="144427264"/>
        <c:crosses val="autoZero"/>
        <c:crossBetween val="between"/>
      </c:valAx>
    </c:plotArea>
    <c:legend>
      <c:legendPos val="b"/>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5/2/2017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5</a:t>
            </a:fld>
            <a:endParaRPr lang="en-US"/>
          </a:p>
        </p:txBody>
      </p:sp>
    </p:spTree>
    <p:extLst>
      <p:ext uri="{BB962C8B-B14F-4D97-AF65-F5344CB8AC3E}">
        <p14:creationId xmlns:p14="http://schemas.microsoft.com/office/powerpoint/2010/main" val="6782273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99"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06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109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13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18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21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23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28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30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3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96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99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01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04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706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08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11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1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92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16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1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94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97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99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01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04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882"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163"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25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945"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05/03/17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2770" name="Chart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9" y="1438276"/>
            <a:ext cx="4047297" cy="243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Chart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1438277"/>
            <a:ext cx="4047297" cy="243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Chart 3" descr="image0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49" y="3976577"/>
            <a:ext cx="4059654" cy="215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image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555" y="4114335"/>
            <a:ext cx="4295775" cy="1882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975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41950580"/>
              </p:ext>
            </p:extLst>
          </p:nvPr>
        </p:nvGraphicFramePr>
        <p:xfrm>
          <a:off x="192124" y="1490868"/>
          <a:ext cx="8712200" cy="4644116"/>
        </p:xfrm>
        <a:graphic>
          <a:graphicData uri="http://schemas.openxmlformats.org/drawingml/2006/table">
            <a:tbl>
              <a:tblPr firstRow="1" firstCol="1" bandRow="1">
                <a:tableStyleId>{8EC20E35-A176-4012-BC5E-935CFFF8708E}</a:tableStyleId>
              </a:tblPr>
              <a:tblGrid>
                <a:gridCol w="827659"/>
                <a:gridCol w="719001"/>
                <a:gridCol w="876604"/>
                <a:gridCol w="837448"/>
                <a:gridCol w="939743"/>
                <a:gridCol w="591255"/>
                <a:gridCol w="2117848"/>
                <a:gridCol w="935827"/>
                <a:gridCol w="866815"/>
              </a:tblGrid>
              <a:tr h="200301">
                <a:tc gridSpan="9">
                  <a:txBody>
                    <a:bodyPr/>
                    <a:lstStyle/>
                    <a:p>
                      <a:pPr marL="0" marR="0" algn="ctr">
                        <a:spcBef>
                          <a:spcPts val="0"/>
                        </a:spcBef>
                        <a:spcAft>
                          <a:spcPts val="0"/>
                        </a:spcAft>
                      </a:pPr>
                      <a:r>
                        <a:rPr lang="en-US" sz="800" dirty="0">
                          <a:effectLst/>
                        </a:rPr>
                        <a:t>Incident Management</a:t>
                      </a:r>
                      <a:endParaRPr lang="en-US" sz="800" dirty="0">
                        <a:effectLst/>
                        <a:latin typeface="Calibri"/>
                        <a:ea typeface="Calibri"/>
                        <a:cs typeface="Times New Roman"/>
                      </a:endParaRPr>
                    </a:p>
                  </a:txBody>
                  <a:tcPr marL="52861" marR="52861"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9588">
                <a:tc>
                  <a:txBody>
                    <a:bodyPr/>
                    <a:lstStyle/>
                    <a:p>
                      <a:pPr marL="0" marR="0" algn="ctr">
                        <a:spcBef>
                          <a:spcPts val="0"/>
                        </a:spcBef>
                        <a:spcAft>
                          <a:spcPts val="0"/>
                        </a:spcAft>
                      </a:pPr>
                      <a:r>
                        <a:rPr lang="en-US" sz="800">
                          <a:effectLst/>
                        </a:rPr>
                        <a:t>Incident #</a:t>
                      </a:r>
                      <a:endParaRPr lang="en-US" sz="80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dirty="0">
                          <a:effectLst/>
                        </a:rPr>
                        <a:t>Module</a:t>
                      </a:r>
                      <a:endParaRPr lang="en-US" sz="800" dirty="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a:effectLst/>
                        </a:rPr>
                        <a:t>Key Words</a:t>
                      </a:r>
                      <a:endParaRPr lang="en-US" sz="80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a:effectLst/>
                        </a:rPr>
                        <a:t>Next Action item</a:t>
                      </a:r>
                      <a:endParaRPr lang="en-US" sz="80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a:effectLst/>
                        </a:rPr>
                        <a:t>Next Action item on</a:t>
                      </a:r>
                      <a:endParaRPr lang="en-US" sz="80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a:effectLst/>
                        </a:rPr>
                        <a:t>Priority</a:t>
                      </a:r>
                      <a:endParaRPr lang="en-US" sz="80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dirty="0">
                          <a:effectLst/>
                        </a:rPr>
                        <a:t>Status</a:t>
                      </a:r>
                      <a:endParaRPr lang="en-US" sz="800" dirty="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a:effectLst/>
                        </a:rPr>
                        <a:t>Date</a:t>
                      </a:r>
                      <a:endParaRPr lang="en-US" sz="800">
                        <a:effectLst/>
                        <a:latin typeface="Calibri"/>
                        <a:ea typeface="Calibri"/>
                        <a:cs typeface="Times New Roman"/>
                      </a:endParaRPr>
                    </a:p>
                  </a:txBody>
                  <a:tcPr marL="52861" marR="52861" marT="0" marB="0" anchor="ctr"/>
                </a:tc>
                <a:tc>
                  <a:txBody>
                    <a:bodyPr/>
                    <a:lstStyle/>
                    <a:p>
                      <a:pPr marL="0" marR="0" algn="ctr">
                        <a:spcBef>
                          <a:spcPts val="0"/>
                        </a:spcBef>
                        <a:spcAft>
                          <a:spcPts val="0"/>
                        </a:spcAft>
                      </a:pPr>
                      <a:r>
                        <a:rPr lang="en-US" sz="800">
                          <a:effectLst/>
                        </a:rPr>
                        <a:t>Queue Period</a:t>
                      </a:r>
                      <a:endParaRPr lang="en-US" sz="800">
                        <a:effectLst/>
                        <a:latin typeface="Calibri"/>
                        <a:ea typeface="Calibri"/>
                        <a:cs typeface="Times New Roman"/>
                      </a:endParaRPr>
                    </a:p>
                  </a:txBody>
                  <a:tcPr marL="52861" marR="52861" marT="0" marB="0" anchor="ctr"/>
                </a:tc>
              </a:tr>
              <a:tr h="369588">
                <a:tc>
                  <a:txBody>
                    <a:bodyPr/>
                    <a:lstStyle/>
                    <a:p>
                      <a:pPr marL="0" marR="0">
                        <a:spcBef>
                          <a:spcPts val="0"/>
                        </a:spcBef>
                        <a:spcAft>
                          <a:spcPts val="0"/>
                        </a:spcAft>
                      </a:pPr>
                      <a:r>
                        <a:rPr lang="en-US" sz="800">
                          <a:effectLst/>
                        </a:rPr>
                        <a:t>INC1477114</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SDT Mobile</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Mobile Sync Issue</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Paul Han</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GE</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4 - Low</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User Info</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2017-02-06 22:07:53</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month</a:t>
                      </a:r>
                      <a:endParaRPr lang="en-US" sz="800">
                        <a:effectLst/>
                        <a:latin typeface="Calibri"/>
                        <a:ea typeface="Calibri"/>
                        <a:cs typeface="Times New Roman"/>
                      </a:endParaRPr>
                    </a:p>
                  </a:txBody>
                  <a:tcPr marL="52861" marR="52861" marT="0" marB="0" anchor="b"/>
                </a:tc>
              </a:tr>
              <a:tr h="369588">
                <a:tc>
                  <a:txBody>
                    <a:bodyPr/>
                    <a:lstStyle/>
                    <a:p>
                      <a:pPr marL="0" marR="0">
                        <a:spcBef>
                          <a:spcPts val="0"/>
                        </a:spcBef>
                        <a:spcAft>
                          <a:spcPts val="0"/>
                        </a:spcAft>
                      </a:pPr>
                      <a:r>
                        <a:rPr lang="en-US" sz="800">
                          <a:effectLst/>
                        </a:rPr>
                        <a:t>INC1480772</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Mobile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Mobile sync Issue</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Paul Han</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GE</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4 - Low</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User Info</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2017-02-07 22:44:28</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month</a:t>
                      </a:r>
                      <a:endParaRPr lang="en-US" sz="800">
                        <a:effectLst/>
                        <a:latin typeface="Calibri"/>
                        <a:ea typeface="Calibri"/>
                        <a:cs typeface="Times New Roman"/>
                      </a:endParaRPr>
                    </a:p>
                  </a:txBody>
                  <a:tcPr marL="52861" marR="52861" marT="0" marB="0" anchor="b"/>
                </a:tc>
              </a:tr>
              <a:tr h="369588">
                <a:tc>
                  <a:txBody>
                    <a:bodyPr/>
                    <a:lstStyle/>
                    <a:p>
                      <a:pPr marL="0" marR="0">
                        <a:spcBef>
                          <a:spcPts val="0"/>
                        </a:spcBef>
                        <a:spcAft>
                          <a:spcPts val="0"/>
                        </a:spcAft>
                      </a:pPr>
                      <a:r>
                        <a:rPr lang="en-US" sz="800">
                          <a:effectLst/>
                        </a:rPr>
                        <a:t>INC1738700</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Module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Meera S</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CSC</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3 - Moderate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3rd Party</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2017-03-02 23:23:56</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month</a:t>
                      </a:r>
                      <a:endParaRPr lang="en-US" sz="800">
                        <a:effectLst/>
                        <a:latin typeface="Calibri"/>
                        <a:ea typeface="Calibri"/>
                        <a:cs typeface="Times New Roman"/>
                      </a:endParaRPr>
                    </a:p>
                  </a:txBody>
                  <a:tcPr marL="52861" marR="52861" marT="0" marB="0"/>
                </a:tc>
              </a:tr>
              <a:tr h="369588">
                <a:tc>
                  <a:txBody>
                    <a:bodyPr/>
                    <a:lstStyle/>
                    <a:p>
                      <a:pPr marL="0" marR="0">
                        <a:spcBef>
                          <a:spcPts val="0"/>
                        </a:spcBef>
                        <a:spcAft>
                          <a:spcPts val="0"/>
                        </a:spcAft>
                      </a:pPr>
                      <a:r>
                        <a:rPr lang="en-US" sz="800">
                          <a:effectLst/>
                        </a:rPr>
                        <a:t>INC1747182</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Mobile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Ravi Pratap Singh</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Click</a:t>
                      </a:r>
                      <a:endParaRPr lang="en-US" sz="800" dirty="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3 - Moderate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3rd Party</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3/7/2017 4:40</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month</a:t>
                      </a:r>
                      <a:endParaRPr lang="en-US" sz="800">
                        <a:effectLst/>
                        <a:latin typeface="Calibri"/>
                        <a:ea typeface="Calibri"/>
                        <a:cs typeface="Times New Roman"/>
                      </a:endParaRPr>
                    </a:p>
                  </a:txBody>
                  <a:tcPr marL="52861" marR="52861" marT="0" marB="0" anchor="b"/>
                </a:tc>
              </a:tr>
              <a:tr h="369588">
                <a:tc>
                  <a:txBody>
                    <a:bodyPr/>
                    <a:lstStyle/>
                    <a:p>
                      <a:pPr marL="0" marR="0">
                        <a:spcBef>
                          <a:spcPts val="0"/>
                        </a:spcBef>
                        <a:spcAft>
                          <a:spcPts val="0"/>
                        </a:spcAft>
                      </a:pPr>
                      <a:r>
                        <a:rPr lang="en-US" sz="800">
                          <a:effectLst/>
                        </a:rPr>
                        <a:t>INC1777886</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Module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Simon A</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CSC</a:t>
                      </a:r>
                      <a:endParaRPr lang="en-US" sz="800" dirty="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3 - Moderate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3rd Party</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2017-03-20 12:29:37</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month</a:t>
                      </a:r>
                      <a:endParaRPr lang="en-US" sz="800">
                        <a:effectLst/>
                        <a:latin typeface="Calibri"/>
                        <a:ea typeface="Calibri"/>
                        <a:cs typeface="Times New Roman"/>
                      </a:endParaRPr>
                    </a:p>
                  </a:txBody>
                  <a:tcPr marL="52861" marR="52861" marT="0" marB="0"/>
                </a:tc>
              </a:tr>
              <a:tr h="369588">
                <a:tc>
                  <a:txBody>
                    <a:bodyPr/>
                    <a:lstStyle/>
                    <a:p>
                      <a:pPr marL="0" marR="0">
                        <a:spcBef>
                          <a:spcPts val="0"/>
                        </a:spcBef>
                        <a:spcAft>
                          <a:spcPts val="0"/>
                        </a:spcAft>
                      </a:pPr>
                      <a:r>
                        <a:rPr lang="en-US" sz="800">
                          <a:effectLst/>
                        </a:rPr>
                        <a:t>INC1779626</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Module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Ravi Pratap Singh</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dirty="0">
                          <a:effectLst/>
                        </a:rPr>
                        <a:t>3 - Moderate</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3rd Party</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2017-03-21 03:24:05</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month</a:t>
                      </a:r>
                      <a:endParaRPr lang="en-US" sz="800">
                        <a:effectLst/>
                        <a:latin typeface="Calibri"/>
                        <a:ea typeface="Calibri"/>
                        <a:cs typeface="Times New Roman"/>
                      </a:endParaRPr>
                    </a:p>
                  </a:txBody>
                  <a:tcPr marL="52861" marR="52861" marT="0" marB="0"/>
                </a:tc>
              </a:tr>
              <a:tr h="369588">
                <a:tc>
                  <a:txBody>
                    <a:bodyPr/>
                    <a:lstStyle/>
                    <a:p>
                      <a:pPr marL="0" marR="0">
                        <a:spcBef>
                          <a:spcPts val="0"/>
                        </a:spcBef>
                        <a:spcAft>
                          <a:spcPts val="0"/>
                        </a:spcAft>
                      </a:pPr>
                      <a:r>
                        <a:rPr lang="en-US" sz="800">
                          <a:effectLst/>
                        </a:rPr>
                        <a:t>INC1795381</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Module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Booking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Rohit Handa</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GE</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dirty="0">
                          <a:effectLst/>
                        </a:rPr>
                        <a:t>3 - Moderate</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Active</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3/27/2017 1:42</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month</a:t>
                      </a:r>
                      <a:endParaRPr lang="en-US" sz="800">
                        <a:effectLst/>
                        <a:latin typeface="Calibri"/>
                        <a:ea typeface="Calibri"/>
                        <a:cs typeface="Times New Roman"/>
                      </a:endParaRPr>
                    </a:p>
                  </a:txBody>
                  <a:tcPr marL="52861" marR="52861" marT="0" marB="0"/>
                </a:tc>
              </a:tr>
              <a:tr h="378347">
                <a:tc>
                  <a:txBody>
                    <a:bodyPr/>
                    <a:lstStyle/>
                    <a:p>
                      <a:pPr marL="0" marR="0">
                        <a:spcBef>
                          <a:spcPts val="0"/>
                        </a:spcBef>
                        <a:spcAft>
                          <a:spcPts val="0"/>
                        </a:spcAft>
                      </a:pPr>
                      <a:r>
                        <a:rPr lang="en-US" sz="800">
                          <a:effectLst/>
                        </a:rPr>
                        <a:t>INC1840513</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Ravi Pratap Singh</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2 - High</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3rd Party</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2017-04-17 20:06:59</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2 weeks</a:t>
                      </a:r>
                      <a:endParaRPr lang="en-US" sz="800">
                        <a:effectLst/>
                        <a:latin typeface="Calibri"/>
                        <a:ea typeface="Calibri"/>
                        <a:cs typeface="Times New Roman"/>
                      </a:endParaRPr>
                    </a:p>
                  </a:txBody>
                  <a:tcPr marL="52861" marR="52861" marT="0" marB="0"/>
                </a:tc>
              </a:tr>
              <a:tr h="369588">
                <a:tc>
                  <a:txBody>
                    <a:bodyPr/>
                    <a:lstStyle/>
                    <a:p>
                      <a:pPr marL="0" marR="0">
                        <a:spcBef>
                          <a:spcPts val="0"/>
                        </a:spcBef>
                        <a:spcAft>
                          <a:spcPts val="0"/>
                        </a:spcAft>
                      </a:pPr>
                      <a:r>
                        <a:rPr lang="en-US" sz="800">
                          <a:effectLst/>
                        </a:rPr>
                        <a:t>INC1849680</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Dian Ayu</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CSC</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1 - Critical</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User Info</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2017-04-21 01:06:50</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week</a:t>
                      </a:r>
                      <a:endParaRPr lang="en-US" sz="800">
                        <a:effectLst/>
                        <a:latin typeface="Calibri"/>
                        <a:ea typeface="Calibri"/>
                        <a:cs typeface="Times New Roman"/>
                      </a:endParaRPr>
                    </a:p>
                  </a:txBody>
                  <a:tcPr marL="52861" marR="52861" marT="0" marB="0"/>
                </a:tc>
              </a:tr>
              <a:tr h="369588">
                <a:tc>
                  <a:txBody>
                    <a:bodyPr/>
                    <a:lstStyle/>
                    <a:p>
                      <a:pPr marL="0" marR="0">
                        <a:spcBef>
                          <a:spcPts val="0"/>
                        </a:spcBef>
                        <a:spcAft>
                          <a:spcPts val="0"/>
                        </a:spcAft>
                      </a:pPr>
                      <a:r>
                        <a:rPr lang="en-US" sz="800">
                          <a:effectLst/>
                        </a:rPr>
                        <a:t>INC1856638</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Click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Haritha G</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Trace DB</a:t>
                      </a:r>
                      <a:endParaRPr lang="en-US" sz="80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4 - Low</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3rd Party</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2017-04-24 23:52:26</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More than a week</a:t>
                      </a:r>
                      <a:endParaRPr lang="en-US" sz="800">
                        <a:effectLst/>
                        <a:latin typeface="Calibri"/>
                        <a:ea typeface="Calibri"/>
                        <a:cs typeface="Times New Roman"/>
                      </a:endParaRPr>
                    </a:p>
                  </a:txBody>
                  <a:tcPr marL="52861" marR="52861" marT="0" marB="0"/>
                </a:tc>
              </a:tr>
              <a:tr h="369588">
                <a:tc>
                  <a:txBody>
                    <a:bodyPr/>
                    <a:lstStyle/>
                    <a:p>
                      <a:pPr marL="0" marR="0">
                        <a:spcBef>
                          <a:spcPts val="0"/>
                        </a:spcBef>
                        <a:spcAft>
                          <a:spcPts val="0"/>
                        </a:spcAft>
                      </a:pPr>
                      <a:r>
                        <a:rPr lang="en-US" sz="800">
                          <a:effectLst/>
                        </a:rPr>
                        <a:t>INC1856850</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Module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SDT Booking issue</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a:effectLst/>
                        </a:rPr>
                        <a:t>JohnDavid Q</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CSC</a:t>
                      </a:r>
                      <a:endParaRPr lang="en-US" sz="800" dirty="0">
                        <a:effectLst/>
                        <a:latin typeface="Calibri"/>
                        <a:ea typeface="Calibri"/>
                        <a:cs typeface="Times New Roman"/>
                      </a:endParaRPr>
                    </a:p>
                  </a:txBody>
                  <a:tcPr marL="52861" marR="52861" marT="0" marB="0" anchor="b"/>
                </a:tc>
                <a:tc>
                  <a:txBody>
                    <a:bodyPr/>
                    <a:lstStyle/>
                    <a:p>
                      <a:pPr marL="0" marR="0" algn="ctr">
                        <a:spcBef>
                          <a:spcPts val="0"/>
                        </a:spcBef>
                        <a:spcAft>
                          <a:spcPts val="0"/>
                        </a:spcAft>
                      </a:pPr>
                      <a:r>
                        <a:rPr lang="en-US" sz="800">
                          <a:effectLst/>
                        </a:rPr>
                        <a:t>1 - Critical</a:t>
                      </a:r>
                      <a:endParaRPr lang="en-US" sz="80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Awaiting User Info</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2017-04-25 01:00:13</a:t>
                      </a:r>
                      <a:endParaRPr lang="en-US" sz="800" dirty="0">
                        <a:effectLst/>
                        <a:latin typeface="Calibri"/>
                        <a:ea typeface="Calibri"/>
                        <a:cs typeface="Times New Roman"/>
                      </a:endParaRPr>
                    </a:p>
                  </a:txBody>
                  <a:tcPr marL="52861" marR="52861" marT="0" marB="0"/>
                </a:tc>
                <a:tc>
                  <a:txBody>
                    <a:bodyPr/>
                    <a:lstStyle/>
                    <a:p>
                      <a:pPr marL="0" marR="0" algn="ctr">
                        <a:spcBef>
                          <a:spcPts val="0"/>
                        </a:spcBef>
                        <a:spcAft>
                          <a:spcPts val="0"/>
                        </a:spcAft>
                      </a:pPr>
                      <a:r>
                        <a:rPr lang="en-US" sz="800" dirty="0">
                          <a:effectLst/>
                        </a:rPr>
                        <a:t>More than a week</a:t>
                      </a:r>
                      <a:endParaRPr lang="en-US" sz="800" dirty="0">
                        <a:effectLst/>
                        <a:latin typeface="Calibri"/>
                        <a:ea typeface="Calibri"/>
                        <a:cs typeface="Times New Roman"/>
                      </a:endParaRPr>
                    </a:p>
                  </a:txBody>
                  <a:tcPr marL="52861" marR="52861" marT="0" marB="0"/>
                </a:tc>
              </a:tr>
            </a:tbl>
          </a:graphicData>
        </a:graphic>
      </p:graphicFrame>
    </p:spTree>
    <p:extLst>
      <p:ext uri="{BB962C8B-B14F-4D97-AF65-F5344CB8AC3E}">
        <p14:creationId xmlns:p14="http://schemas.microsoft.com/office/powerpoint/2010/main" val="329364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4050735"/>
              </p:ext>
            </p:extLst>
          </p:nvPr>
        </p:nvGraphicFramePr>
        <p:xfrm>
          <a:off x="292100" y="1397001"/>
          <a:ext cx="8639249" cy="3594279"/>
        </p:xfrm>
        <a:graphic>
          <a:graphicData uri="http://schemas.openxmlformats.org/drawingml/2006/table">
            <a:tbl>
              <a:tblPr firstRow="1" bandRow="1">
                <a:tableStyleId>{7DF18680-E054-41AD-8BC1-D1AEF772440D}</a:tableStyleId>
              </a:tblPr>
              <a:tblGrid>
                <a:gridCol w="2271366"/>
                <a:gridCol w="1186062"/>
                <a:gridCol w="1082424"/>
                <a:gridCol w="870108"/>
                <a:gridCol w="932656"/>
                <a:gridCol w="1386936"/>
                <a:gridCol w="909697"/>
              </a:tblGrid>
              <a:tr h="670328">
                <a:tc>
                  <a:txBody>
                    <a:bodyPr/>
                    <a:lstStyle/>
                    <a:p>
                      <a:r>
                        <a:rPr lang="en-US" sz="1050" dirty="0" smtClean="0">
                          <a:latin typeface="Candara" panose="020E0502030303020204" pitchFamily="34" charset="0"/>
                        </a:rPr>
                        <a:t>Action item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Forum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Expected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Actual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 Comment</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Status</a:t>
                      </a:r>
                      <a:endParaRPr lang="en-US" sz="1050" dirty="0">
                        <a:latin typeface="Candara" panose="020E0502030303020204" pitchFamily="34" charset="0"/>
                      </a:endParaRPr>
                    </a:p>
                  </a:txBody>
                  <a:tcPr/>
                </a:tc>
              </a:tr>
              <a:tr h="65861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Mobility Team or tiger team to be formed to resolve all CLICK mobile issues.</a:t>
                      </a:r>
                    </a:p>
                  </a:txBody>
                  <a:tcPr/>
                </a:tc>
                <a:tc>
                  <a:txBody>
                    <a:bodyPr/>
                    <a:lstStyle/>
                    <a:p>
                      <a:r>
                        <a:rPr lang="en-US" sz="1050" dirty="0" smtClean="0">
                          <a:latin typeface="Candara" panose="020E0502030303020204" pitchFamily="34" charset="0"/>
                        </a:rPr>
                        <a:t>Rohit/Gopi</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50" dirty="0" smtClean="0">
                        <a:latin typeface="Candara" panose="020E0502030303020204" pitchFamily="34" charset="0"/>
                      </a:endParaRPr>
                    </a:p>
                  </a:txBody>
                  <a:tcPr/>
                </a:tc>
                <a:tc>
                  <a:txBody>
                    <a:bodyPr/>
                    <a:lstStyle/>
                    <a:p>
                      <a:pPr lvl="0"/>
                      <a:r>
                        <a:rPr lang="en-US" sz="1050" kern="1200" dirty="0" smtClean="0">
                          <a:solidFill>
                            <a:srgbClr val="000000"/>
                          </a:solidFill>
                          <a:latin typeface="Candara" panose="020E0502030303020204" pitchFamily="34" charset="0"/>
                          <a:ea typeface="+mn-ea"/>
                          <a:cs typeface="+mn-cs"/>
                        </a:rPr>
                        <a:t>On monitoring the</a:t>
                      </a:r>
                      <a:r>
                        <a:rPr lang="en-US" sz="1050" kern="1200" baseline="0" dirty="0" smtClean="0">
                          <a:solidFill>
                            <a:srgbClr val="000000"/>
                          </a:solidFill>
                          <a:latin typeface="Candara" panose="020E0502030303020204" pitchFamily="34" charset="0"/>
                          <a:ea typeface="+mn-ea"/>
                          <a:cs typeface="+mn-cs"/>
                        </a:rPr>
                        <a:t> debug </a:t>
                      </a:r>
                      <a:r>
                        <a:rPr lang="en-US" sz="1050" kern="1200" baseline="0" dirty="0" smtClean="0">
                          <a:solidFill>
                            <a:srgbClr val="000000"/>
                          </a:solidFill>
                          <a:latin typeface="Candara" panose="020E0502030303020204" pitchFamily="34" charset="0"/>
                          <a:ea typeface="+mn-ea"/>
                          <a:cs typeface="+mn-cs"/>
                        </a:rPr>
                        <a:t>logs: Two incidents have been raised and CLICK team is working on fix.</a:t>
                      </a:r>
                      <a:endParaRPr lang="en-US" sz="1050" kern="1200" dirty="0" smtClean="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rgbClr val="000000"/>
                          </a:solidFill>
                          <a:latin typeface="Candara" panose="020E0502030303020204" pitchFamily="34" charset="0"/>
                          <a:ea typeface="+mn-ea"/>
                          <a:cs typeface="+mn-cs"/>
                        </a:rPr>
                        <a:t>In Progress</a:t>
                      </a:r>
                      <a:endParaRPr lang="en-US" sz="1050" kern="1200" dirty="0">
                        <a:solidFill>
                          <a:srgbClr val="000000"/>
                        </a:solidFill>
                        <a:latin typeface="Candara" panose="020E0502030303020204" pitchFamily="34" charset="0"/>
                        <a:ea typeface="+mn-ea"/>
                        <a:cs typeface="+mn-cs"/>
                      </a:endParaRPr>
                    </a:p>
                  </a:txBody>
                  <a:tcPr/>
                </a:tc>
              </a:tr>
              <a:tr h="693986">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Performance issues: SDT Booking and Architecture Assessment.</a:t>
                      </a:r>
                    </a:p>
                  </a:txBody>
                  <a:tcPr/>
                </a:tc>
                <a:tc>
                  <a:txBody>
                    <a:bodyPr/>
                    <a:lstStyle/>
                    <a:p>
                      <a:r>
                        <a:rPr lang="en-US" sz="1050" dirty="0" smtClean="0">
                          <a:latin typeface="Candara" panose="020E0502030303020204" pitchFamily="34" charset="0"/>
                        </a:rPr>
                        <a:t>Hita/Andrey/Urmila/Chandra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rgbClr val="000000"/>
                          </a:solidFill>
                          <a:latin typeface="Candara" panose="020E0502030303020204" pitchFamily="34" charset="0"/>
                          <a:ea typeface="+mn-ea"/>
                          <a:cs typeface="+mn-cs"/>
                        </a:rPr>
                        <a:t>Use local database  for optimizing click calls - POC</a:t>
                      </a:r>
                      <a:endParaRPr lang="en-US" sz="1050" kern="1200" baseline="0" dirty="0" smtClean="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Open</a:t>
                      </a:r>
                      <a:endParaRPr lang="en-US" sz="1050" dirty="0" smtClean="0">
                        <a:latin typeface="Candara" panose="020E0502030303020204" pitchFamily="34" charset="0"/>
                      </a:endParaRPr>
                    </a:p>
                    <a:p>
                      <a:endParaRPr lang="en-US" sz="1050" dirty="0">
                        <a:latin typeface="Candara" panose="020E0502030303020204" pitchFamily="34" charset="0"/>
                      </a:endParaRPr>
                    </a:p>
                  </a:txBody>
                  <a:tcPr/>
                </a:tc>
              </a:tr>
              <a:tr h="446885">
                <a:tc>
                  <a:txBody>
                    <a:bodyPr/>
                    <a:lstStyle/>
                    <a:p>
                      <a:r>
                        <a:rPr lang="en-US" sz="1050" kern="1200" baseline="0" dirty="0" smtClean="0">
                          <a:solidFill>
                            <a:schemeClr val="dk1"/>
                          </a:solidFill>
                          <a:effectLst/>
                          <a:latin typeface="Candara" panose="020E0502030303020204" pitchFamily="34" charset="0"/>
                          <a:ea typeface="+mn-ea"/>
                          <a:cs typeface="+mn-cs"/>
                        </a:rPr>
                        <a:t>Ownership on Tickets/Process adherence(Agile Mechanism)</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Suvarna/Sathyaraj</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Ongoing</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619628">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GEHC to check and confirm on L1 support - on call support</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 </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algn="l" defTabSz="844029" rtl="0" eaLnBrk="1" latinLnBrk="0" hangingPunct="1"/>
                      <a:r>
                        <a:rPr lang="en-US" sz="1050" kern="1200" dirty="0" smtClean="0">
                          <a:solidFill>
                            <a:srgbClr val="000000"/>
                          </a:solidFill>
                          <a:latin typeface="Candara" panose="020E0502030303020204" pitchFamily="34" charset="0"/>
                          <a:ea typeface="+mn-ea"/>
                          <a:cs typeface="+mn-cs"/>
                        </a:rPr>
                        <a:t>No services available in ServiceNow tool. Exploring other opportunities</a:t>
                      </a:r>
                      <a:endParaRPr lang="en-US" sz="1050" kern="1200" dirty="0">
                        <a:solidFill>
                          <a:srgbClr val="000000"/>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57183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107996"/>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000" dirty="0">
                <a:latin typeface="Candara" panose="020E0502030303020204" pitchFamily="34" charset="0"/>
              </a:rPr>
              <a:t>Need clarity on the responses received related to </a:t>
            </a:r>
            <a:r>
              <a:rPr lang="en-US" sz="1000" dirty="0" smtClean="0">
                <a:latin typeface="Candara" panose="020E0502030303020204" pitchFamily="34" charset="0"/>
              </a:rPr>
              <a:t>webservers, latency, timing, frequency of </a:t>
            </a:r>
            <a:r>
              <a:rPr lang="en-US" sz="1000" dirty="0">
                <a:latin typeface="Candara" panose="020E0502030303020204" pitchFamily="34" charset="0"/>
              </a:rPr>
              <a:t>patches and domain policies </a:t>
            </a:r>
            <a:r>
              <a:rPr lang="en-US" sz="1000" dirty="0" smtClean="0">
                <a:latin typeface="Candara" panose="020E0502030303020204" pitchFamily="34" charset="0"/>
              </a:rPr>
              <a:t>on server </a:t>
            </a:r>
            <a:r>
              <a:rPr lang="en-US" sz="1000" dirty="0">
                <a:latin typeface="Candara" panose="020E0502030303020204" pitchFamily="34" charset="0"/>
              </a:rPr>
              <a:t>infrastructure related queries - </a:t>
            </a:r>
            <a:r>
              <a:rPr lang="en-US" sz="1000" b="1" dirty="0" smtClean="0">
                <a:latin typeface="Candara" panose="020E0502030303020204" pitchFamily="34" charset="0"/>
              </a:rPr>
              <a:t>Chandra</a:t>
            </a:r>
            <a:endParaRPr lang="en-US" sz="1000" b="1"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a:t>
            </a:r>
            <a:r>
              <a:rPr lang="en-US" dirty="0" smtClean="0"/>
              <a:t>05/03/17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1877437"/>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000" dirty="0" smtClean="0">
                <a:latin typeface="Candara" panose="020E0502030303020204" pitchFamily="34" charset="0"/>
              </a:rPr>
              <a:t>Issues in comprehending data flow due to unavailability of CLICK environment details  - </a:t>
            </a:r>
            <a:r>
              <a:rPr lang="en-US" sz="1000" b="1" dirty="0" smtClean="0">
                <a:latin typeface="Candara" panose="020E0502030303020204" pitchFamily="34" charset="0"/>
              </a:rPr>
              <a:t>Rohit</a:t>
            </a:r>
          </a:p>
          <a:p>
            <a:pPr marL="171450" lvl="0" indent="-171450">
              <a:buFont typeface="Wingdings" panose="05000000000000000000" pitchFamily="2" charset="2"/>
              <a:buChar char="Ø"/>
            </a:pPr>
            <a:r>
              <a:rPr lang="en-US" sz="1000" dirty="0" smtClean="0">
                <a:latin typeface="Candara" panose="020E0502030303020204" pitchFamily="34" charset="0"/>
              </a:rPr>
              <a:t>Unavailability of MT analyzer tool access will lead to difficulties in viewing of messages (Request &amp; Response) for </a:t>
            </a:r>
            <a:r>
              <a:rPr lang="en-US" sz="1000" dirty="0">
                <a:latin typeface="Candara" panose="020E0502030303020204" pitchFamily="34" charset="0"/>
              </a:rPr>
              <a:t>all the </a:t>
            </a:r>
            <a:r>
              <a:rPr lang="en-US" sz="1000" dirty="0" smtClean="0">
                <a:latin typeface="Candara" panose="020E0502030303020204" pitchFamily="34" charset="0"/>
              </a:rPr>
              <a:t>CLICK environment – </a:t>
            </a:r>
            <a:r>
              <a:rPr lang="en-US" sz="1000" b="1" dirty="0" smtClean="0">
                <a:latin typeface="Candara" panose="020E0502030303020204" pitchFamily="34" charset="0"/>
              </a:rPr>
              <a:t>Paul/Gopi</a:t>
            </a:r>
            <a:endParaRPr lang="en-US" sz="1000" b="1" dirty="0" smtClean="0">
              <a:latin typeface="Candara" panose="020E0502030303020204" pitchFamily="34" charset="0"/>
            </a:endParaRPr>
          </a:p>
          <a:p>
            <a:pPr marL="171450" indent="-171450">
              <a:buFont typeface="Wingdings" panose="05000000000000000000" pitchFamily="2" charset="2"/>
              <a:buChar char="Ø"/>
            </a:pPr>
            <a:r>
              <a:rPr lang="en-US" sz="1000" dirty="0" smtClean="0">
                <a:latin typeface="Candara" panose="020E0502030303020204" pitchFamily="34" charset="0"/>
              </a:rPr>
              <a:t>Frequent roll </a:t>
            </a:r>
            <a:r>
              <a:rPr lang="en-US" sz="1000" dirty="0">
                <a:latin typeface="Candara" panose="020E0502030303020204" pitchFamily="34" charset="0"/>
              </a:rPr>
              <a:t>back of </a:t>
            </a:r>
            <a:r>
              <a:rPr lang="en-US" sz="1000" dirty="0" smtClean="0">
                <a:latin typeface="Candara" panose="020E0502030303020204" pitchFamily="34" charset="0"/>
              </a:rPr>
              <a:t>CLICK changes </a:t>
            </a:r>
            <a:r>
              <a:rPr lang="en-US" sz="1000" dirty="0">
                <a:latin typeface="Candara" panose="020E0502030303020204" pitchFamily="34" charset="0"/>
              </a:rPr>
              <a:t>implemented in </a:t>
            </a:r>
            <a:r>
              <a:rPr lang="en-US" sz="1000" dirty="0" smtClean="0">
                <a:latin typeface="Candara" panose="020E0502030303020204" pitchFamily="34" charset="0"/>
              </a:rPr>
              <a:t>production  will </a:t>
            </a:r>
            <a:r>
              <a:rPr lang="en-US" sz="1000" dirty="0">
                <a:latin typeface="Candara" panose="020E0502030303020204" pitchFamily="34" charset="0"/>
              </a:rPr>
              <a:t>lead to </a:t>
            </a:r>
            <a:r>
              <a:rPr lang="en-US" sz="1000" dirty="0" smtClean="0">
                <a:latin typeface="Candara" panose="020E0502030303020204" pitchFamily="34" charset="0"/>
              </a:rPr>
              <a:t>productive loss of resources - </a:t>
            </a:r>
            <a:r>
              <a:rPr lang="en-US" sz="1000" b="1" dirty="0">
                <a:latin typeface="Candara" panose="020E0502030303020204" pitchFamily="34" charset="0"/>
              </a:rPr>
              <a:t>GE</a:t>
            </a:r>
          </a:p>
          <a:p>
            <a:endParaRPr lang="en-US" sz="1000" b="1" dirty="0">
              <a:latin typeface="Candara" panose="020E0502030303020204" pitchFamily="34" charset="0"/>
            </a:endParaRPr>
          </a:p>
          <a:p>
            <a:pPr lvl="0"/>
            <a:endParaRPr lang="en-US" sz="1200" b="1" dirty="0">
              <a:latin typeface="Candara" panose="020E0502030303020204" pitchFamily="34" charset="0"/>
            </a:endParaRPr>
          </a:p>
          <a:p>
            <a:pPr marL="171450" indent="-171450">
              <a:buFont typeface="Wingdings" panose="05000000000000000000" pitchFamily="2" charset="2"/>
              <a:buChar char="Ø"/>
            </a:pPr>
            <a:endParaRPr lang="en-US" sz="1200" b="1" dirty="0" smtClean="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154436"/>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solidFill>
                <a:srgbClr val="000000"/>
              </a:solidFill>
              <a:latin typeface="Candara" panose="020E0502030303020204" pitchFamily="34" charset="0"/>
            </a:endParaRPr>
          </a:p>
          <a:p>
            <a:pPr marL="285750" indent="-285750">
              <a:buFont typeface="Wingdings" panose="05000000000000000000" pitchFamily="2" charset="2"/>
              <a:buChar char="Ø"/>
            </a:pPr>
            <a:r>
              <a:rPr lang="en-US" sz="1100" dirty="0" smtClean="0">
                <a:latin typeface="Candara" panose="020E0502030303020204" pitchFamily="34" charset="0"/>
              </a:rPr>
              <a:t>Weekly </a:t>
            </a:r>
            <a:r>
              <a:rPr lang="en-US" sz="1100" dirty="0">
                <a:latin typeface="Candara" panose="020E0502030303020204" pitchFamily="34" charset="0"/>
              </a:rPr>
              <a:t>Master data uploaded </a:t>
            </a:r>
            <a:r>
              <a:rPr lang="en-US" sz="1100" dirty="0" smtClean="0">
                <a:latin typeface="Candara" panose="020E0502030303020204" pitchFamily="34" charset="0"/>
              </a:rPr>
              <a:t>successfully</a:t>
            </a:r>
          </a:p>
          <a:p>
            <a:pPr marL="285750" lvl="0" indent="-285750">
              <a:buFont typeface="Wingdings" panose="05000000000000000000" pitchFamily="2" charset="2"/>
              <a:buChar char="Ø"/>
            </a:pPr>
            <a:r>
              <a:rPr lang="en-US" sz="1100" dirty="0" smtClean="0">
                <a:latin typeface="Candara" panose="020E0502030303020204" pitchFamily="34" charset="0"/>
              </a:rPr>
              <a:t>CRP environment is up and started with Integration </a:t>
            </a:r>
            <a:r>
              <a:rPr lang="en-US" sz="1100" dirty="0">
                <a:latin typeface="Candara" panose="020E0502030303020204" pitchFamily="34" charset="0"/>
              </a:rPr>
              <a:t>t</a:t>
            </a:r>
            <a:r>
              <a:rPr lang="en-US" sz="1100" dirty="0" smtClean="0">
                <a:latin typeface="Candara" panose="020E0502030303020204" pitchFamily="34" charset="0"/>
              </a:rPr>
              <a:t>esting for all </a:t>
            </a:r>
            <a:r>
              <a:rPr lang="en-US" sz="1100" dirty="0">
                <a:latin typeface="Candara" panose="020E0502030303020204" pitchFamily="34" charset="0"/>
              </a:rPr>
              <a:t>the R2 functional user </a:t>
            </a:r>
            <a:r>
              <a:rPr lang="en-US" sz="1100" dirty="0" smtClean="0">
                <a:latin typeface="Candara" panose="020E0502030303020204" pitchFamily="34" charset="0"/>
              </a:rPr>
              <a:t>stories.</a:t>
            </a:r>
          </a:p>
          <a:p>
            <a:pPr marL="285750" lvl="0" indent="-285750">
              <a:buFont typeface="Wingdings" panose="05000000000000000000" pitchFamily="2" charset="2"/>
              <a:buChar char="Ø"/>
            </a:pPr>
            <a:r>
              <a:rPr lang="en-US" sz="1100" dirty="0" smtClean="0">
                <a:latin typeface="Candara" panose="020E0502030303020204" pitchFamily="34" charset="0"/>
              </a:rPr>
              <a:t>Backlog refinement and Iteration4  retrospectives completed successfully</a:t>
            </a:r>
            <a:endParaRPr lang="en-US" sz="1100" dirty="0">
              <a:latin typeface="Candara" panose="020E0502030303020204" pitchFamily="34" charset="0"/>
            </a:endParaRPr>
          </a:p>
          <a:p>
            <a:pPr marL="285750" indent="-285750">
              <a:buFont typeface="Wingdings" panose="05000000000000000000" pitchFamily="2" charset="2"/>
              <a:buChar char="Ø"/>
            </a:pPr>
            <a:endParaRPr lang="en-US" sz="1100" dirty="0" smtClean="0">
              <a:latin typeface="Candara" panose="020E0502030303020204" pitchFamily="34" charset="0"/>
            </a:endParaRPr>
          </a:p>
          <a:p>
            <a:pPr marL="0" lvl="1">
              <a:defRPr/>
            </a:pPr>
            <a:endParaRPr lang="en-US" sz="1000" dirty="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00" dirty="0" smtClean="0">
              <a:latin typeface="Candara" panose="020E0502030303020204" pitchFamily="34" charset="0"/>
            </a:endParaRPr>
          </a:p>
          <a:p>
            <a:pPr marL="0" lvl="1">
              <a:defRPr/>
            </a:pPr>
            <a:endParaRPr lang="en-US" sz="1200" dirty="0" smtClean="0">
              <a:latin typeface="Candara" panose="020E0502030303020204" pitchFamily="34" charset="0"/>
            </a:endParaRPr>
          </a:p>
        </p:txBody>
      </p:sp>
    </p:spTree>
    <p:extLst>
      <p:ext uri="{BB962C8B-B14F-4D97-AF65-F5344CB8AC3E}">
        <p14:creationId xmlns:p14="http://schemas.microsoft.com/office/powerpoint/2010/main" val="415857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91320381"/>
              </p:ext>
            </p:extLst>
          </p:nvPr>
        </p:nvGraphicFramePr>
        <p:xfrm>
          <a:off x="273134" y="1417842"/>
          <a:ext cx="8577569" cy="4010442"/>
        </p:xfrm>
        <a:graphic>
          <a:graphicData uri="http://schemas.openxmlformats.org/drawingml/2006/table">
            <a:tbl>
              <a:tblPr firstRow="1" bandRow="1">
                <a:tableStyleId>{7DF18680-E054-41AD-8BC1-D1AEF772440D}</a:tableStyleId>
              </a:tblPr>
              <a:tblGrid>
                <a:gridCol w="2464817"/>
                <a:gridCol w="788470"/>
                <a:gridCol w="1245553"/>
                <a:gridCol w="4078729"/>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8373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smtClean="0">
                        <a:latin typeface="Candara" panose="020E0502030303020204" pitchFamily="34" charset="0"/>
                      </a:endParaRPr>
                    </a:p>
                    <a:p>
                      <a:endParaRPr lang="en-US" sz="1100" dirty="0">
                        <a:latin typeface="Candara" panose="020E0502030303020204" pitchFamily="34" charset="0"/>
                      </a:endParaRPr>
                    </a:p>
                  </a:txBody>
                  <a:tcPr/>
                </a:tc>
                <a:tc>
                  <a:txBody>
                    <a:bodyPr/>
                    <a:lstStyle/>
                    <a:p>
                      <a:r>
                        <a:rPr lang="en-US" sz="1100" dirty="0" smtClean="0">
                          <a:latin typeface="Candara" panose="020E0502030303020204" pitchFamily="34" charset="0"/>
                        </a:rPr>
                        <a:t>In Progress</a:t>
                      </a:r>
                      <a:endParaRPr lang="en-US" sz="1100" dirty="0">
                        <a:latin typeface="Candara" panose="020E0502030303020204" pitchFamily="34" charset="0"/>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Yet to receive end to end environments details from CLICK team denied due to policy reasons</a:t>
                      </a:r>
                    </a:p>
                    <a:p>
                      <a:pPr marL="171450" marR="0" lvl="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Two incidents have been raised from European region and CLICK team working on fix</a:t>
                      </a:r>
                    </a:p>
                    <a:p>
                      <a:pPr marL="171450" marR="0" lvl="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For APAC region no mobile sync issues identified.</a:t>
                      </a:r>
                      <a:endParaRPr lang="en-US" sz="1100" kern="1200" baseline="0" dirty="0" smtClean="0">
                        <a:solidFill>
                          <a:schemeClr val="tx1"/>
                        </a:solidFill>
                        <a:latin typeface="Candara" panose="020E0502030303020204" pitchFamily="34" charset="0"/>
                        <a:ea typeface="+mn-ea"/>
                        <a:cs typeface="+mn-cs"/>
                      </a:endParaRPr>
                    </a:p>
                  </a:txBody>
                  <a:tcPr/>
                </a:tc>
              </a:tr>
              <a:tr h="676472">
                <a:tc>
                  <a:txBody>
                    <a:bodyPr/>
                    <a:lstStyle/>
                    <a:p>
                      <a:r>
                        <a:rPr lang="en-US" sz="1100" kern="1200" baseline="0" dirty="0" smtClean="0">
                          <a:solidFill>
                            <a:schemeClr val="dk1"/>
                          </a:solidFill>
                          <a:effectLst/>
                          <a:latin typeface="Candara" panose="020E0502030303020204" pitchFamily="34" charset="0"/>
                          <a:ea typeface="+mn-ea"/>
                          <a:cs typeface="+mn-cs"/>
                        </a:rPr>
                        <a:t>SDT Booking Performance Issues</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dk1"/>
                          </a:solidFill>
                          <a:latin typeface="Candara" panose="020E0502030303020204" pitchFamily="34" charset="0"/>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baseline="0" dirty="0">
                        <a:solidFill>
                          <a:schemeClr val="dk1"/>
                        </a:solidFill>
                        <a:latin typeface="Candara" panose="020E0502030303020204" pitchFamily="34" charset="0"/>
                        <a:ea typeface="+mn-ea"/>
                        <a:cs typeface="+mn-cs"/>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Candara" panose="020E0502030303020204" pitchFamily="34" charset="0"/>
                        </a:rPr>
                        <a:t>CRP environment is up and Integration Testing for all the R2 performance</a:t>
                      </a:r>
                      <a:r>
                        <a:rPr lang="en-US" sz="1100" baseline="0" dirty="0" smtClean="0">
                          <a:latin typeface="Candara" panose="020E0502030303020204" pitchFamily="34" charset="0"/>
                        </a:rPr>
                        <a:t> </a:t>
                      </a:r>
                      <a:r>
                        <a:rPr lang="en-US" sz="1100" dirty="0" smtClean="0">
                          <a:latin typeface="Candara" panose="020E0502030303020204" pitchFamily="34" charset="0"/>
                        </a:rPr>
                        <a:t>user stories is in progress.</a:t>
                      </a:r>
                    </a:p>
                    <a:p>
                      <a:pPr marL="0" lvl="1" indent="0" algn="l" defTabSz="844029" rtl="0" eaLnBrk="1" latinLnBrk="0" hangingPunct="1">
                        <a:buFont typeface="Arial" panose="020B0604020202020204" pitchFamily="34" charset="0"/>
                        <a:buNone/>
                        <a:defRPr/>
                      </a:pPr>
                      <a:endParaRPr lang="en-US" sz="1100" kern="1200" baseline="0" dirty="0" smtClean="0">
                        <a:solidFill>
                          <a:schemeClr val="tx1"/>
                        </a:solidFill>
                        <a:latin typeface="Candara" panose="020E0502030303020204" pitchFamily="34" charset="0"/>
                        <a:ea typeface="+mn-ea"/>
                        <a:cs typeface="+mn-cs"/>
                      </a:endParaRPr>
                    </a:p>
                  </a:txBody>
                  <a:tcPr/>
                </a:tc>
              </a:tr>
              <a:tr h="331755">
                <a:tc>
                  <a:txBody>
                    <a:bodyPr/>
                    <a:lstStyle/>
                    <a:p>
                      <a:r>
                        <a:rPr lang="en-US" sz="1100" kern="1200" baseline="0" dirty="0" smtClean="0">
                          <a:solidFill>
                            <a:schemeClr val="dk1"/>
                          </a:solidFill>
                          <a:effectLst/>
                          <a:latin typeface="Candara" panose="020E0502030303020204" pitchFamily="34" charset="0"/>
                          <a:ea typeface="+mn-ea"/>
                          <a:cs typeface="+mn-cs"/>
                        </a:rPr>
                        <a:t>Release Management</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baseline="0" dirty="0" smtClean="0">
                          <a:solidFill>
                            <a:schemeClr val="tx1"/>
                          </a:solidFill>
                          <a:latin typeface="Candara" panose="020E0502030303020204" pitchFamily="34" charset="0"/>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Candara" panose="020E0502030303020204" pitchFamily="34" charset="0"/>
                          <a:ea typeface="+mn-ea"/>
                          <a:cs typeface="+mn-cs"/>
                        </a:rPr>
                        <a:t>Incident</a:t>
                      </a:r>
                      <a:r>
                        <a:rPr lang="en-US" sz="1100" kern="1200" baseline="0" dirty="0" smtClean="0">
                          <a:solidFill>
                            <a:schemeClr val="dk1"/>
                          </a:solidFill>
                          <a:effectLst/>
                          <a:latin typeface="Candara" panose="020E0502030303020204" pitchFamily="34" charset="0"/>
                          <a:ea typeface="+mn-ea"/>
                          <a:cs typeface="+mn-cs"/>
                        </a:rPr>
                        <a:t> Management</a:t>
                      </a:r>
                      <a:endParaRPr lang="en-US" sz="1100" kern="1200" dirty="0" smtClean="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Incidents reported in this week are closed.</a:t>
                      </a:r>
                      <a:endParaRPr lang="en-US" sz="1100" dirty="0" smtClean="0">
                        <a:latin typeface="Candara" panose="020E0502030303020204" pitchFamily="34" charset="0"/>
                      </a:endParaRPr>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Candara" panose="020E0502030303020204" pitchFamily="34" charset="0"/>
                          <a:ea typeface="+mn-ea"/>
                          <a:cs typeface="+mn-cs"/>
                        </a:rPr>
                        <a:t>Support and Development Process streamlining</a:t>
                      </a: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dirty="0" smtClean="0">
                          <a:latin typeface="Candara" panose="020E0502030303020204" pitchFamily="34" charset="0"/>
                        </a:rPr>
                        <a:t>Agile metrics</a:t>
                      </a:r>
                      <a:r>
                        <a:rPr lang="en-US" sz="1100" baseline="0" dirty="0" smtClean="0">
                          <a:latin typeface="Candara" panose="020E0502030303020204" pitchFamily="34" charset="0"/>
                        </a:rPr>
                        <a:t> identified and tracked through Rally.</a:t>
                      </a:r>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aseline="0" dirty="0" smtClean="0">
                          <a:latin typeface="Candara" panose="020E0502030303020204" pitchFamily="34" charset="0"/>
                        </a:rPr>
                        <a:t>Ensuring all email communication to have incident ticket created.</a:t>
                      </a:r>
                    </a:p>
                    <a:p>
                      <a:pPr marL="171450" indent="-171450">
                        <a:buFont typeface="Arial" panose="020B0604020202020204" pitchFamily="34" charset="0"/>
                        <a:buChar char="•"/>
                      </a:pPr>
                      <a:r>
                        <a:rPr lang="en-US" sz="1100" baseline="0" dirty="0" smtClean="0">
                          <a:latin typeface="Candara" panose="020E0502030303020204" pitchFamily="34" charset="0"/>
                        </a:rPr>
                        <a:t>Internal defect tracker is maintained to track the QA/UAT defects and owners defined  for each defect.</a:t>
                      </a:r>
                    </a:p>
                    <a:p>
                      <a:pPr marL="0" indent="0">
                        <a:buFont typeface="Arial" panose="020B0604020202020204" pitchFamily="34" charset="0"/>
                        <a:buNone/>
                      </a:pPr>
                      <a:endParaRPr lang="en-US" sz="110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72478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8177" y="3448050"/>
            <a:ext cx="4002295" cy="288607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solidFill>
                <a:srgbClr val="00264A"/>
              </a:solidFill>
              <a:latin typeface="Candara" panose="020E0502030303020204" pitchFamily="34" charset="0"/>
            </a:endParaRPr>
          </a:p>
        </p:txBody>
      </p:sp>
      <p:sp>
        <p:nvSpPr>
          <p:cNvPr id="6" name="Rounded Rectangle 5"/>
          <p:cNvSpPr/>
          <p:nvPr/>
        </p:nvSpPr>
        <p:spPr>
          <a:xfrm>
            <a:off x="581025" y="3267478"/>
            <a:ext cx="352425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solidFill>
                <a:prstClr val="white"/>
              </a:solidFill>
              <a:latin typeface="Candara" panose="020E0502030303020204" pitchFamily="34" charset="0"/>
            </a:endParaRPr>
          </a:p>
        </p:txBody>
      </p:sp>
      <p:sp>
        <p:nvSpPr>
          <p:cNvPr id="10" name="TextBox 9"/>
          <p:cNvSpPr txBox="1"/>
          <p:nvPr/>
        </p:nvSpPr>
        <p:spPr>
          <a:xfrm>
            <a:off x="685643" y="1367376"/>
            <a:ext cx="2387192"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Health of the </a:t>
            </a:r>
            <a:r>
              <a:rPr lang="en-US" sz="1600" b="1" dirty="0" err="1" smtClean="0">
                <a:solidFill>
                  <a:prstClr val="white"/>
                </a:solidFill>
                <a:latin typeface="Candara" panose="020E0502030303020204" pitchFamily="34" charset="0"/>
              </a:rPr>
              <a:t>Egagement</a:t>
            </a:r>
            <a:endParaRPr lang="en-US" sz="1600" b="1" dirty="0">
              <a:solidFill>
                <a:prstClr val="white"/>
              </a:solidFill>
              <a:latin typeface="Candara" panose="020E0502030303020204" pitchFamily="34" charset="0"/>
            </a:endParaRPr>
          </a:p>
        </p:txBody>
      </p:sp>
      <p:sp>
        <p:nvSpPr>
          <p:cNvPr id="11" name="TextBox 10"/>
          <p:cNvSpPr txBox="1"/>
          <p:nvPr/>
        </p:nvSpPr>
        <p:spPr>
          <a:xfrm>
            <a:off x="782775" y="3326801"/>
            <a:ext cx="3092461"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Release 2 –Iteration 5 highlights</a:t>
            </a:r>
            <a:endParaRPr lang="en-US" sz="1600" b="1" dirty="0">
              <a:solidFill>
                <a:prstClr val="white"/>
              </a:solidFill>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Help Needed</a:t>
            </a:r>
            <a:endParaRPr lang="en-US" sz="1600" b="1" dirty="0">
              <a:solidFill>
                <a:prstClr val="white"/>
              </a:solidFill>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solidFill>
                  <a:srgbClr val="00264A"/>
                </a:solidFill>
              </a:rPr>
              <a:t>Weekly Snapshot &amp; Agile Metrics – SDT Development</a:t>
            </a:r>
            <a:endParaRPr lang="en-US" dirty="0">
              <a:solidFill>
                <a:srgbClr val="00264A"/>
              </a:solidFill>
            </a:endParaRPr>
          </a:p>
        </p:txBody>
      </p:sp>
      <p:sp>
        <p:nvSpPr>
          <p:cNvPr id="17" name="Rectangle 16"/>
          <p:cNvSpPr/>
          <p:nvPr/>
        </p:nvSpPr>
        <p:spPr>
          <a:xfrm>
            <a:off x="474453" y="1461714"/>
            <a:ext cx="3769744" cy="1605336"/>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SDT </a:t>
            </a:r>
            <a:r>
              <a:rPr lang="en-US" sz="1100" dirty="0">
                <a:solidFill>
                  <a:srgbClr val="00264A"/>
                </a:solidFill>
                <a:latin typeface="Candara" panose="020E0502030303020204" pitchFamily="34" charset="0"/>
              </a:rPr>
              <a:t>Iteration 3 -(03/21/2017 -</a:t>
            </a:r>
            <a:r>
              <a:rPr lang="en-US" sz="1100" dirty="0" smtClean="0">
                <a:solidFill>
                  <a:srgbClr val="00264A"/>
                </a:solidFill>
                <a:latin typeface="Candara" panose="020E0502030303020204" pitchFamily="34" charset="0"/>
              </a:rPr>
              <a:t>03/31/2017) -Completed</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SDT </a:t>
            </a:r>
            <a:r>
              <a:rPr lang="en-US" sz="1100" dirty="0">
                <a:solidFill>
                  <a:srgbClr val="00264A"/>
                </a:solidFill>
                <a:latin typeface="Candara" panose="020E0502030303020204" pitchFamily="34" charset="0"/>
              </a:rPr>
              <a:t>Iteration 4 -(04/05/2017 -04/19/2017 </a:t>
            </a:r>
            <a:r>
              <a:rPr lang="en-US" sz="1100" dirty="0" smtClean="0">
                <a:solidFill>
                  <a:srgbClr val="00264A"/>
                </a:solidFill>
                <a:latin typeface="Candara" panose="020E0502030303020204" pitchFamily="34" charset="0"/>
              </a:rPr>
              <a:t>–Completed</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Iteration review: 04/24/2017 -Completed</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Backlog refinement : 04/26/2017 -Completed</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Iteration 4 retrospectives: 04/26/2017 -Completed</a:t>
            </a:r>
          </a:p>
          <a:p>
            <a:pPr marL="285750" lvl="1" indent="-285750">
              <a:buFont typeface="Wingdings" panose="05000000000000000000" pitchFamily="2" charset="2"/>
              <a:buChar char="Ø"/>
              <a:defRPr/>
            </a:pPr>
            <a:r>
              <a:rPr lang="en-US" sz="1100" dirty="0" smtClean="0">
                <a:solidFill>
                  <a:srgbClr val="00264A"/>
                </a:solidFill>
                <a:latin typeface="Candara" panose="020E0502030303020204" pitchFamily="34" charset="0"/>
              </a:rPr>
              <a:t>Analysis and feedback Implementation – In progress</a:t>
            </a:r>
            <a:endParaRPr lang="en-US" sz="1100" dirty="0">
              <a:solidFill>
                <a:srgbClr val="00264A"/>
              </a:solidFill>
              <a:latin typeface="Candara" panose="020E0502030303020204" pitchFamily="34" charset="0"/>
            </a:endParaRPr>
          </a:p>
        </p:txBody>
      </p:sp>
      <p:sp>
        <p:nvSpPr>
          <p:cNvPr id="18" name="Rounded Rectangle 17"/>
          <p:cNvSpPr/>
          <p:nvPr/>
        </p:nvSpPr>
        <p:spPr>
          <a:xfrm>
            <a:off x="750647" y="1237143"/>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a:solidFill>
                  <a:prstClr val="white"/>
                </a:solidFill>
                <a:latin typeface="Candara" panose="020E0502030303020204" pitchFamily="34" charset="0"/>
              </a:rPr>
              <a:t>Release 2</a:t>
            </a: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Risk / Issues / Challenges</a:t>
            </a:r>
            <a:endParaRPr lang="en-US" sz="1600" b="1" dirty="0">
              <a:solidFill>
                <a:prstClr val="white"/>
              </a:solidFill>
              <a:latin typeface="Candara" panose="020E0502030303020204" pitchFamily="34" charset="0"/>
            </a:endParaRPr>
          </a:p>
        </p:txBody>
      </p:sp>
      <p:sp>
        <p:nvSpPr>
          <p:cNvPr id="22" name="Rectangle 21"/>
          <p:cNvSpPr/>
          <p:nvPr/>
        </p:nvSpPr>
        <p:spPr>
          <a:xfrm>
            <a:off x="4894053" y="1447818"/>
            <a:ext cx="3853672" cy="216256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4" name="Rounded Rectangle 23"/>
          <p:cNvSpPr/>
          <p:nvPr/>
        </p:nvSpPr>
        <p:spPr>
          <a:xfrm>
            <a:off x="5242529" y="1151539"/>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a:t>
            </a:r>
            <a:r>
              <a:rPr lang="en-US" sz="1600" dirty="0" smtClean="0">
                <a:solidFill>
                  <a:prstClr val="white"/>
                </a:solidFill>
                <a:latin typeface="Candara" panose="020E0502030303020204" pitchFamily="34" charset="0"/>
              </a:rPr>
              <a:t> </a:t>
            </a:r>
            <a:r>
              <a:rPr lang="en-US" sz="1600" b="1" dirty="0">
                <a:solidFill>
                  <a:prstClr val="white"/>
                </a:solidFill>
                <a:latin typeface="Candara" panose="020E0502030303020204" pitchFamily="34" charset="0"/>
              </a:rPr>
              <a:t>5</a:t>
            </a:r>
            <a:r>
              <a:rPr lang="en-US" sz="1600" b="1" dirty="0" smtClean="0">
                <a:solidFill>
                  <a:prstClr val="white"/>
                </a:solidFill>
                <a:latin typeface="Candara" panose="020E0502030303020204" pitchFamily="34" charset="0"/>
              </a:rPr>
              <a:t> Burndown Chart</a:t>
            </a:r>
            <a:endParaRPr lang="en-US" sz="1600" b="1" dirty="0">
              <a:solidFill>
                <a:prstClr val="white"/>
              </a:solidFill>
              <a:latin typeface="Candara" panose="020E0502030303020204" pitchFamily="34" charset="0"/>
            </a:endParaRPr>
          </a:p>
        </p:txBody>
      </p:sp>
      <p:sp>
        <p:nvSpPr>
          <p:cNvPr id="25" name="TextBox 24"/>
          <p:cNvSpPr txBox="1"/>
          <p:nvPr/>
        </p:nvSpPr>
        <p:spPr>
          <a:xfrm>
            <a:off x="474453" y="3884848"/>
            <a:ext cx="3769744" cy="3816429"/>
          </a:xfrm>
          <a:prstGeom prst="rect">
            <a:avLst/>
          </a:prstGeom>
          <a:noFill/>
        </p:spPr>
        <p:txBody>
          <a:bodyPr wrap="square" rtlCol="0">
            <a:spAutoFit/>
          </a:bodyPr>
          <a:lstStyle/>
          <a:p>
            <a:pPr marL="285750" lvl="1" indent="-285750">
              <a:buFont typeface="Wingdings" panose="05000000000000000000" pitchFamily="2" charset="2"/>
              <a:buChar char="Ø"/>
              <a:defRPr/>
            </a:pPr>
            <a:r>
              <a:rPr lang="en-US" sz="1000" dirty="0" smtClean="0">
                <a:solidFill>
                  <a:srgbClr val="00264A"/>
                </a:solidFill>
                <a:latin typeface="Candara" panose="020E0502030303020204" pitchFamily="34" charset="0"/>
              </a:rPr>
              <a:t>Committed </a:t>
            </a:r>
            <a:r>
              <a:rPr lang="en-US" sz="1000" dirty="0">
                <a:solidFill>
                  <a:srgbClr val="00264A"/>
                </a:solidFill>
                <a:latin typeface="Candara" panose="020E0502030303020204" pitchFamily="34" charset="0"/>
              </a:rPr>
              <a:t>User Stories for Iteration 4 :</a:t>
            </a:r>
            <a:r>
              <a:rPr lang="en-US" sz="1000" dirty="0" smtClean="0">
                <a:solidFill>
                  <a:srgbClr val="00264A"/>
                </a:solidFill>
                <a:latin typeface="Candara" panose="020E0502030303020204" pitchFamily="34" charset="0"/>
              </a:rPr>
              <a:t>12</a:t>
            </a:r>
          </a:p>
          <a:p>
            <a:pPr marL="285750" lvl="1" indent="-285750">
              <a:buFont typeface="Wingdings" panose="05000000000000000000" pitchFamily="2" charset="2"/>
              <a:buChar char="Ø"/>
              <a:defRPr/>
            </a:pPr>
            <a:r>
              <a:rPr lang="en-US" sz="1000" dirty="0" smtClean="0">
                <a:solidFill>
                  <a:srgbClr val="00264A"/>
                </a:solidFill>
                <a:latin typeface="Candara" panose="020E0502030303020204" pitchFamily="34" charset="0"/>
              </a:rPr>
              <a:t>Testing –Completed for </a:t>
            </a:r>
            <a:r>
              <a:rPr lang="en-US" sz="1000" dirty="0">
                <a:solidFill>
                  <a:srgbClr val="00264A"/>
                </a:solidFill>
                <a:latin typeface="Candara" panose="020E0502030303020204" pitchFamily="34" charset="0"/>
              </a:rPr>
              <a:t>completed user stories in local </a:t>
            </a:r>
            <a:r>
              <a:rPr lang="en-US" sz="1000" dirty="0" smtClean="0">
                <a:solidFill>
                  <a:srgbClr val="00264A"/>
                </a:solidFill>
                <a:latin typeface="Candara" panose="020E0502030303020204" pitchFamily="34" charset="0"/>
              </a:rPr>
              <a:t>environment.</a:t>
            </a:r>
          </a:p>
          <a:p>
            <a:pPr marL="285750" lvl="1" indent="-285750">
              <a:buFont typeface="Wingdings" panose="05000000000000000000" pitchFamily="2" charset="2"/>
              <a:buChar char="Ø"/>
              <a:defRPr/>
            </a:pPr>
            <a:r>
              <a:rPr lang="en-US" sz="1000" dirty="0" smtClean="0">
                <a:solidFill>
                  <a:srgbClr val="00264A"/>
                </a:solidFill>
                <a:latin typeface="Candara" panose="020E0502030303020204" pitchFamily="34" charset="0"/>
              </a:rPr>
              <a:t>Started integration </a:t>
            </a:r>
            <a:r>
              <a:rPr lang="en-US" sz="1000" dirty="0">
                <a:solidFill>
                  <a:srgbClr val="00264A"/>
                </a:solidFill>
                <a:latin typeface="Candara" panose="020E0502030303020204" pitchFamily="34" charset="0"/>
              </a:rPr>
              <a:t>Testing in CRP for all the R2 functional user stories.</a:t>
            </a:r>
          </a:p>
          <a:p>
            <a:pPr marL="285750" lvl="1" indent="-285750">
              <a:buFont typeface="Wingdings" panose="05000000000000000000" pitchFamily="2" charset="2"/>
              <a:buChar char="Ø"/>
              <a:defRPr/>
            </a:pPr>
            <a:r>
              <a:rPr lang="en-US" sz="1000" dirty="0" smtClean="0">
                <a:solidFill>
                  <a:srgbClr val="00264A"/>
                </a:solidFill>
                <a:latin typeface="Candara" panose="020E0502030303020204" pitchFamily="34" charset="0"/>
              </a:rPr>
              <a:t>Received feedback/suggestions on the demonstrated user stories and added that as an backlog item in Rally.</a:t>
            </a:r>
            <a:endParaRPr lang="en-US" sz="1000" dirty="0">
              <a:solidFill>
                <a:srgbClr val="00264A"/>
              </a:solidFill>
              <a:latin typeface="Candara" panose="020E0502030303020204" pitchFamily="34" charset="0"/>
            </a:endParaRPr>
          </a:p>
          <a:p>
            <a:pPr marL="285750" lvl="1" indent="-285750">
              <a:buFont typeface="Wingdings" panose="05000000000000000000" pitchFamily="2" charset="2"/>
              <a:buChar char="Ø"/>
              <a:defRPr/>
            </a:pPr>
            <a:r>
              <a:rPr lang="en-US" sz="1000" dirty="0" smtClean="0">
                <a:solidFill>
                  <a:srgbClr val="00264A"/>
                </a:solidFill>
                <a:latin typeface="Candara" panose="020E0502030303020204" pitchFamily="34" charset="0"/>
              </a:rPr>
              <a:t>We have done Analysis on few points suggested by PO and shared the same with them.</a:t>
            </a:r>
          </a:p>
          <a:p>
            <a:pPr marL="285750" lvl="1" indent="-285750">
              <a:buFont typeface="Wingdings" panose="05000000000000000000" pitchFamily="2" charset="2"/>
              <a:buChar char="Ø"/>
              <a:defRPr/>
            </a:pPr>
            <a:r>
              <a:rPr lang="en-US" sz="1000" dirty="0" smtClean="0">
                <a:solidFill>
                  <a:srgbClr val="00264A"/>
                </a:solidFill>
                <a:latin typeface="Candara" panose="020E0502030303020204" pitchFamily="34" charset="0"/>
              </a:rPr>
              <a:t>Received  confirmation on suggestions added that in middle of the sprint..</a:t>
            </a:r>
            <a:endParaRPr lang="en-US" sz="1000" dirty="0">
              <a:solidFill>
                <a:srgbClr val="00264A"/>
              </a:solidFill>
              <a:latin typeface="Candara" panose="020E0502030303020204" pitchFamily="34" charset="0"/>
            </a:endParaRPr>
          </a:p>
          <a:p>
            <a:pPr marL="285750" lvl="1" indent="-285750">
              <a:buFont typeface="Wingdings" panose="05000000000000000000" pitchFamily="2" charset="2"/>
              <a:buChar char="Ø"/>
              <a:defRPr/>
            </a:pPr>
            <a:r>
              <a:rPr lang="en-US" sz="1000" dirty="0" smtClean="0">
                <a:solidFill>
                  <a:srgbClr val="00264A"/>
                </a:solidFill>
                <a:latin typeface="Candara" panose="020E0502030303020204" pitchFamily="34" charset="0"/>
              </a:rPr>
              <a:t>Defects are tracking through rally.</a:t>
            </a:r>
          </a:p>
          <a:p>
            <a:pPr marL="0" lvl="1">
              <a:defRPr/>
            </a:pPr>
            <a:r>
              <a:rPr lang="en-US" sz="1000" b="1" dirty="0" smtClean="0">
                <a:solidFill>
                  <a:srgbClr val="00264A"/>
                </a:solidFill>
                <a:latin typeface="Candara" panose="020E0502030303020204" pitchFamily="34" charset="0"/>
              </a:rPr>
              <a:t>Impediments</a:t>
            </a:r>
          </a:p>
          <a:p>
            <a:pPr marL="285750" lvl="1" indent="-285750">
              <a:buFont typeface="Wingdings" panose="05000000000000000000" pitchFamily="2" charset="2"/>
              <a:buChar char="Ø"/>
              <a:defRPr/>
            </a:pPr>
            <a:r>
              <a:rPr lang="en-US" sz="1000" dirty="0">
                <a:solidFill>
                  <a:srgbClr val="00264A"/>
                </a:solidFill>
                <a:latin typeface="Candara" panose="020E0502030303020204" pitchFamily="34" charset="0"/>
              </a:rPr>
              <a:t>Getting error while launching SDT from </a:t>
            </a:r>
            <a:r>
              <a:rPr lang="en-US" sz="1000" dirty="0"/>
              <a:t>Itest </a:t>
            </a:r>
            <a:r>
              <a:rPr lang="en-US" sz="1000" dirty="0">
                <a:solidFill>
                  <a:srgbClr val="00264A"/>
                </a:solidFill>
                <a:latin typeface="Candara" panose="020E0502030303020204" pitchFamily="34" charset="0"/>
              </a:rPr>
              <a:t>environment.</a:t>
            </a:r>
          </a:p>
          <a:p>
            <a:pPr marL="285750" lvl="1" indent="-285750">
              <a:buFont typeface="Wingdings" panose="05000000000000000000" pitchFamily="2" charset="2"/>
              <a:buChar char="Ø"/>
              <a:defRPr/>
            </a:pPr>
            <a:r>
              <a:rPr lang="en-US" sz="1000" dirty="0">
                <a:solidFill>
                  <a:srgbClr val="00264A"/>
                </a:solidFill>
                <a:latin typeface="Candara" panose="020E0502030303020204" pitchFamily="34" charset="0"/>
              </a:rPr>
              <a:t>Need Siebel ITest access for testing team.</a:t>
            </a:r>
          </a:p>
          <a:p>
            <a:pPr marL="0" lvl="1">
              <a:defRPr/>
            </a:pPr>
            <a:endParaRPr lang="en-US" sz="1050" dirty="0" smtClean="0">
              <a:solidFill>
                <a:srgbClr val="00264A"/>
              </a:solidFill>
              <a:latin typeface="Candara" panose="020E0502030303020204" pitchFamily="34" charset="0"/>
            </a:endParaRPr>
          </a:p>
          <a:p>
            <a:pPr marL="0" lvl="1">
              <a:defRPr/>
            </a:pPr>
            <a:endParaRPr lang="en-US" sz="1250" dirty="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p:txBody>
      </p:sp>
      <p:sp>
        <p:nvSpPr>
          <p:cNvPr id="26" name="Rectangle 25"/>
          <p:cNvSpPr/>
          <p:nvPr/>
        </p:nvSpPr>
        <p:spPr>
          <a:xfrm>
            <a:off x="4894053" y="3960888"/>
            <a:ext cx="3853672" cy="237323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7" name="Rounded Rectangle 26"/>
          <p:cNvSpPr/>
          <p:nvPr/>
        </p:nvSpPr>
        <p:spPr>
          <a:xfrm>
            <a:off x="5266832" y="3779416"/>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 5 Defect by State</a:t>
            </a:r>
            <a:endParaRPr lang="en-US" sz="1600" b="1" dirty="0">
              <a:solidFill>
                <a:prstClr val="white"/>
              </a:solidFill>
              <a:latin typeface="Candara" panose="020E0502030303020204" pitchFamily="34" charset="0"/>
            </a:endParaRPr>
          </a:p>
        </p:txBody>
      </p:sp>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8364" y="4289876"/>
            <a:ext cx="3633788"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401" y="1667278"/>
            <a:ext cx="3776663"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319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a:t>
            </a:r>
            <a:endParaRPr lang="en-US" dirty="0"/>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669186" y="1175908"/>
            <a:ext cx="4083789" cy="307777"/>
          </a:xfrm>
          <a:prstGeom prst="rect">
            <a:avLst/>
          </a:prstGeom>
          <a:noFill/>
        </p:spPr>
        <p:txBody>
          <a:bodyPr wrap="square" rtlCol="0">
            <a:spAutoFit/>
          </a:bodyPr>
          <a:lstStyle/>
          <a:p>
            <a:r>
              <a:rPr lang="en-US" sz="1400" b="1" dirty="0"/>
              <a:t>Support Iteration </a:t>
            </a:r>
            <a:r>
              <a:rPr lang="en-US" sz="1400" b="1" dirty="0" smtClean="0"/>
              <a:t>7 </a:t>
            </a:r>
            <a:r>
              <a:rPr lang="en-US" sz="1400" b="1" dirty="0"/>
              <a:t>(</a:t>
            </a:r>
            <a:r>
              <a:rPr lang="en-US" sz="1400" b="1" dirty="0" smtClean="0"/>
              <a:t>05/02/2017 </a:t>
            </a:r>
            <a:r>
              <a:rPr lang="en-US" sz="1400" b="1" dirty="0"/>
              <a:t>- </a:t>
            </a:r>
            <a:r>
              <a:rPr lang="en-US" sz="1400" b="1" dirty="0" smtClean="0"/>
              <a:t>05/16/2017</a:t>
            </a:r>
            <a:r>
              <a:rPr lang="en-US" sz="1400" b="1" dirty="0"/>
              <a:t>)</a:t>
            </a:r>
            <a:endParaRPr lang="en-US" sz="1400" b="1" dirty="0" smtClean="0">
              <a:solidFill>
                <a:schemeClr val="tx2">
                  <a:lumMod val="50000"/>
                </a:schemeClr>
              </a:solidFill>
            </a:endParaRPr>
          </a:p>
        </p:txBody>
      </p:sp>
      <p:sp>
        <p:nvSpPr>
          <p:cNvPr id="15" name="Rectangle 14"/>
          <p:cNvSpPr/>
          <p:nvPr/>
        </p:nvSpPr>
        <p:spPr>
          <a:xfrm>
            <a:off x="428220" y="1700260"/>
            <a:ext cx="3853672" cy="215736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17" name="Rectangle 16"/>
          <p:cNvSpPr/>
          <p:nvPr/>
        </p:nvSpPr>
        <p:spPr>
          <a:xfrm>
            <a:off x="428219" y="4088187"/>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19" name="Rounded Rectangle 18"/>
          <p:cNvSpPr/>
          <p:nvPr/>
        </p:nvSpPr>
        <p:spPr>
          <a:xfrm>
            <a:off x="776696" y="1483686"/>
            <a:ext cx="3156719" cy="427512"/>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Burndown chart</a:t>
            </a:r>
            <a:endParaRPr lang="en-US" sz="1600" b="1" dirty="0">
              <a:solidFill>
                <a:prstClr val="white"/>
              </a:solidFill>
              <a:latin typeface="Candara" panose="020E0502030303020204" pitchFamily="34" charset="0"/>
            </a:endParaRPr>
          </a:p>
        </p:txBody>
      </p:sp>
      <p:sp>
        <p:nvSpPr>
          <p:cNvPr id="20" name="Rounded Rectangle 19"/>
          <p:cNvSpPr/>
          <p:nvPr/>
        </p:nvSpPr>
        <p:spPr>
          <a:xfrm>
            <a:off x="776694" y="3900024"/>
            <a:ext cx="3156719" cy="4306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Cumulative Flow Diagram</a:t>
            </a:r>
            <a:endParaRPr lang="en-US" sz="1600" b="1" dirty="0">
              <a:solidFill>
                <a:prstClr val="white"/>
              </a:solidFill>
              <a:latin typeface="Candara" panose="020E0502030303020204" pitchFamily="34" charset="0"/>
            </a:endParaRPr>
          </a:p>
        </p:txBody>
      </p:sp>
      <p:sp>
        <p:nvSpPr>
          <p:cNvPr id="16" name="Rectangle 15"/>
          <p:cNvSpPr/>
          <p:nvPr/>
        </p:nvSpPr>
        <p:spPr>
          <a:xfrm>
            <a:off x="4961628" y="1911198"/>
            <a:ext cx="3353697" cy="30289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lvl="0"/>
            <a:endParaRPr lang="en-US" sz="1200" b="1" dirty="0" smtClean="0">
              <a:solidFill>
                <a:srgbClr val="00264A"/>
              </a:solidFill>
              <a:latin typeface="Candara" panose="020E0502030303020204" pitchFamily="34" charset="0"/>
            </a:endParaRPr>
          </a:p>
          <a:p>
            <a:pPr lvl="0"/>
            <a:r>
              <a:rPr lang="en-US" sz="1200" b="1" dirty="0" smtClean="0">
                <a:solidFill>
                  <a:srgbClr val="00264A"/>
                </a:solidFill>
                <a:latin typeface="Candara" panose="020E0502030303020204" pitchFamily="34" charset="0"/>
              </a:rPr>
              <a:t>Iteration Support Burndown Chart:</a:t>
            </a:r>
          </a:p>
          <a:p>
            <a:pPr marL="171450" lvl="0" indent="-171450">
              <a:buFont typeface="Arial" panose="020B0604020202020204" pitchFamily="34" charset="0"/>
              <a:buChar char="•"/>
            </a:pPr>
            <a:r>
              <a:rPr lang="en-US" sz="1100" dirty="0" smtClean="0">
                <a:solidFill>
                  <a:srgbClr val="00264A"/>
                </a:solidFill>
                <a:latin typeface="Candara" panose="020E0502030303020204" pitchFamily="34" charset="0"/>
              </a:rPr>
              <a:t>Support activities keep on added up on a daily basis based on the support tickets that we receive. Hence there’s a mismatch with ideal. </a:t>
            </a:r>
          </a:p>
          <a:p>
            <a:pPr marL="171450" lvl="0" indent="-171450">
              <a:buFont typeface="Arial" panose="020B0604020202020204" pitchFamily="34" charset="0"/>
              <a:buChar char="•"/>
            </a:pPr>
            <a:r>
              <a:rPr lang="en-US" sz="1100" dirty="0" smtClean="0">
                <a:solidFill>
                  <a:srgbClr val="00264A"/>
                </a:solidFill>
                <a:latin typeface="Candara" panose="020E0502030303020204" pitchFamily="34" charset="0"/>
              </a:rPr>
              <a:t>End of the sprint, all tickets are closed and all the user stories are accepted by Product owner.</a:t>
            </a:r>
          </a:p>
          <a:p>
            <a:pPr lvl="0"/>
            <a:endParaRPr lang="en-US" sz="1100" dirty="0" smtClean="0">
              <a:solidFill>
                <a:srgbClr val="00264A"/>
              </a:solidFill>
              <a:latin typeface="Candara" panose="020E0502030303020204" pitchFamily="34" charset="0"/>
            </a:endParaRPr>
          </a:p>
          <a:p>
            <a:r>
              <a:rPr lang="en-US" sz="1200" b="1" dirty="0" smtClean="0">
                <a:latin typeface="Candara" panose="020E0502030303020204" pitchFamily="34" charset="0"/>
              </a:rPr>
              <a:t>Iteration Cumulative Flow Diagram</a:t>
            </a:r>
          </a:p>
          <a:p>
            <a:pPr marL="171450" indent="-171450">
              <a:buFont typeface="Arial" panose="020B0604020202020204" pitchFamily="34" charset="0"/>
              <a:buChar char="•"/>
            </a:pPr>
            <a:r>
              <a:rPr lang="en-US" sz="1100" dirty="0" smtClean="0">
                <a:latin typeface="Candara" panose="020E0502030303020204" pitchFamily="34" charset="0"/>
              </a:rPr>
              <a:t>The tasks related to R2.4 Deployment are in define state because of awaiting confirmation from Click.</a:t>
            </a:r>
          </a:p>
          <a:p>
            <a:pPr marL="171450" indent="-171450">
              <a:buFont typeface="Arial" panose="020B0604020202020204" pitchFamily="34" charset="0"/>
              <a:buChar char="•"/>
            </a:pPr>
            <a:r>
              <a:rPr lang="en-US" sz="1100" dirty="0" smtClean="0">
                <a:latin typeface="Candara" panose="020E0502030303020204" pitchFamily="34" charset="0"/>
              </a:rPr>
              <a:t>Weekly master data load has been completed.</a:t>
            </a:r>
          </a:p>
          <a:p>
            <a:pPr marL="171450" indent="-171450">
              <a:buFont typeface="Arial" panose="020B0604020202020204" pitchFamily="34" charset="0"/>
              <a:buChar char="•"/>
            </a:pPr>
            <a:r>
              <a:rPr lang="en-US" sz="1100" dirty="0" smtClean="0">
                <a:latin typeface="Candara" panose="020E0502030303020204" pitchFamily="34" charset="0"/>
              </a:rPr>
              <a:t>2 incidents are in progress.</a:t>
            </a:r>
          </a:p>
          <a:p>
            <a:pPr lvl="0"/>
            <a:endParaRPr lang="en-US" sz="1100" dirty="0">
              <a:solidFill>
                <a:srgbClr val="00264A"/>
              </a:solidFill>
              <a:latin typeface="Candara" panose="020E0502030303020204" pitchFamily="34" charset="0"/>
            </a:endParaRPr>
          </a:p>
        </p:txBody>
      </p:sp>
      <p:sp>
        <p:nvSpPr>
          <p:cNvPr id="18" name="Rounded Rectangle 17"/>
          <p:cNvSpPr/>
          <p:nvPr/>
        </p:nvSpPr>
        <p:spPr>
          <a:xfrm>
            <a:off x="5395463" y="1552063"/>
            <a:ext cx="2486025"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r>
              <a:rPr lang="en-US" b="1" dirty="0">
                <a:solidFill>
                  <a:schemeClr val="bg1"/>
                </a:solidFill>
                <a:latin typeface="Candara" panose="020E0502030303020204" pitchFamily="34" charset="0"/>
              </a:rPr>
              <a:t>Inferences</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1951290"/>
            <a:ext cx="3671888" cy="182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 y="4397386"/>
            <a:ext cx="35718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1256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SDT Booking Velocity Chart</a:t>
            </a:r>
            <a:endParaRPr lang="en-US" dirty="0"/>
          </a:p>
        </p:txBody>
      </p:sp>
      <p:sp>
        <p:nvSpPr>
          <p:cNvPr id="9" name="TextBox 8"/>
          <p:cNvSpPr txBox="1"/>
          <p:nvPr/>
        </p:nvSpPr>
        <p:spPr>
          <a:xfrm>
            <a:off x="4211205" y="1070622"/>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77355" y="1441439"/>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a:t>
            </a:r>
            <a:endParaRPr lang="en-US" sz="1400" b="1" dirty="0" smtClean="0">
              <a:solidFill>
                <a:schemeClr val="tx2">
                  <a:lumMod val="50000"/>
                </a:schemeClr>
              </a:solidFill>
            </a:endParaRPr>
          </a:p>
        </p:txBody>
      </p:sp>
      <p:sp>
        <p:nvSpPr>
          <p:cNvPr id="18" name="TextBox 42"/>
          <p:cNvSpPr txBox="1"/>
          <p:nvPr/>
        </p:nvSpPr>
        <p:spPr>
          <a:xfrm>
            <a:off x="5141793" y="1690199"/>
            <a:ext cx="3743822" cy="4469130"/>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pPr marL="171450" indent="-171450">
              <a:buFont typeface="Arial" panose="020B0604020202020204" pitchFamily="34" charset="0"/>
              <a:buChar char="•"/>
            </a:pPr>
            <a:r>
              <a:rPr lang="en-US" sz="1100" b="1" dirty="0" smtClean="0">
                <a:latin typeface="Candara" panose="020E0502030303020204" pitchFamily="34" charset="0"/>
              </a:rPr>
              <a:t>SDT Iteration 1</a:t>
            </a:r>
          </a:p>
          <a:p>
            <a:pPr marL="628650" lvl="1" indent="-171450">
              <a:buFont typeface="Arial" panose="020B0604020202020204" pitchFamily="34" charset="0"/>
              <a:buChar char="•"/>
            </a:pPr>
            <a:r>
              <a:rPr lang="en-US" sz="1000" dirty="0">
                <a:latin typeface="Candara" panose="020E0502030303020204" pitchFamily="34" charset="0"/>
              </a:rPr>
              <a:t>Velocity of team:50 story points</a:t>
            </a:r>
          </a:p>
          <a:p>
            <a:pPr marL="628650" lvl="1" indent="-171450">
              <a:buFont typeface="Arial" panose="020B0604020202020204" pitchFamily="34" charset="0"/>
              <a:buChar char="•"/>
            </a:pPr>
            <a:r>
              <a:rPr lang="en-US" sz="1000" dirty="0">
                <a:latin typeface="Candara" panose="020E0502030303020204" pitchFamily="34" charset="0"/>
              </a:rPr>
              <a:t>Accepted By PO: 13 story Points</a:t>
            </a:r>
          </a:p>
          <a:p>
            <a:pPr marL="628650" lvl="1" indent="-171450">
              <a:buFont typeface="Arial" panose="020B0604020202020204" pitchFamily="34" charset="0"/>
              <a:buChar char="•"/>
            </a:pPr>
            <a:r>
              <a:rPr lang="en-US" sz="1000" dirty="0">
                <a:latin typeface="Candara" panose="020E0502030303020204" pitchFamily="34" charset="0"/>
              </a:rPr>
              <a:t>US85 and US 97 –Accepted by PO as these user stories are already deployed in production as part of release 1.3.1</a:t>
            </a:r>
          </a:p>
          <a:p>
            <a:pPr marL="628650" lvl="1" indent="-171450">
              <a:buFont typeface="Arial" panose="020B0604020202020204" pitchFamily="34" charset="0"/>
              <a:buChar char="•"/>
            </a:pPr>
            <a:r>
              <a:rPr lang="en-US" sz="1000" dirty="0">
                <a:latin typeface="Candara" panose="020E0502030303020204" pitchFamily="34" charset="0"/>
              </a:rPr>
              <a:t>Iteration length: 10 days(2 weeks)</a:t>
            </a:r>
          </a:p>
          <a:p>
            <a:pPr lvl="1"/>
            <a:endParaRPr lang="en-US" sz="1100" dirty="0" smtClean="0"/>
          </a:p>
          <a:p>
            <a:pPr marL="171450" indent="-171450">
              <a:buFont typeface="Arial" panose="020B0604020202020204" pitchFamily="34" charset="0"/>
              <a:buChar char="•"/>
            </a:pPr>
            <a:r>
              <a:rPr lang="en-US" sz="1100" b="1" dirty="0">
                <a:latin typeface="Candara" panose="020E0502030303020204" pitchFamily="34" charset="0"/>
              </a:rPr>
              <a:t>SDT Iteration 2</a:t>
            </a:r>
          </a:p>
          <a:p>
            <a:pPr marL="628650" lvl="1" indent="-171450">
              <a:buFont typeface="Arial" panose="020B0604020202020204" pitchFamily="34" charset="0"/>
              <a:buChar char="•"/>
            </a:pPr>
            <a:r>
              <a:rPr lang="en-US" sz="1000" dirty="0">
                <a:latin typeface="Candara" panose="020E0502030303020204" pitchFamily="34" charset="0"/>
              </a:rPr>
              <a:t>Velocity of team: 9 story points</a:t>
            </a:r>
          </a:p>
          <a:p>
            <a:pPr marL="628650" lvl="1" indent="-171450">
              <a:buFont typeface="Arial" panose="020B0604020202020204" pitchFamily="34" charset="0"/>
              <a:buChar char="•"/>
            </a:pPr>
            <a:r>
              <a:rPr lang="en-US" sz="1000" dirty="0">
                <a:latin typeface="Candara" panose="020E0502030303020204" pitchFamily="34" charset="0"/>
              </a:rPr>
              <a:t>Accepted By PO: 9  story Points</a:t>
            </a:r>
          </a:p>
          <a:p>
            <a:pPr marL="628650" lvl="1" indent="-171450">
              <a:buFont typeface="Arial" panose="020B0604020202020204" pitchFamily="34" charset="0"/>
              <a:buChar char="•"/>
            </a:pPr>
            <a:r>
              <a:rPr lang="en-US" sz="1000" dirty="0">
                <a:latin typeface="Candara" panose="020E0502030303020204" pitchFamily="34" charset="0"/>
              </a:rPr>
              <a:t>Iteration length: 5 days(1 week)</a:t>
            </a:r>
          </a:p>
          <a:p>
            <a:endParaRPr lang="en-US" sz="1200" b="1" dirty="0" smtClean="0"/>
          </a:p>
          <a:p>
            <a:pPr marL="171450" indent="-171450">
              <a:buFont typeface="Arial" panose="020B0604020202020204" pitchFamily="34" charset="0"/>
              <a:buChar char="•"/>
            </a:pPr>
            <a:r>
              <a:rPr lang="en-US" sz="1100" b="1" dirty="0">
                <a:latin typeface="Candara" panose="020E0502030303020204" pitchFamily="34" charset="0"/>
              </a:rPr>
              <a:t>SDT Iteration 3</a:t>
            </a:r>
          </a:p>
          <a:p>
            <a:pPr marL="628650" lvl="1" indent="-171450">
              <a:buFont typeface="Arial" panose="020B0604020202020204" pitchFamily="34" charset="0"/>
              <a:buChar char="•"/>
            </a:pPr>
            <a:r>
              <a:rPr lang="en-US" sz="1000" dirty="0">
                <a:latin typeface="Candara" panose="020E0502030303020204" pitchFamily="34" charset="0"/>
              </a:rPr>
              <a:t>Velocity of team: 20 story points</a:t>
            </a:r>
          </a:p>
          <a:p>
            <a:pPr marL="628650" lvl="1" indent="-171450">
              <a:buFont typeface="Arial" panose="020B0604020202020204" pitchFamily="34" charset="0"/>
              <a:buChar char="•"/>
            </a:pPr>
            <a:r>
              <a:rPr lang="en-US" sz="1000" dirty="0">
                <a:latin typeface="Candara" panose="020E0502030303020204" pitchFamily="34" charset="0"/>
              </a:rPr>
              <a:t>Accepted By PO: 17  story Points</a:t>
            </a:r>
          </a:p>
          <a:p>
            <a:pPr marL="628650" lvl="1" indent="-171450">
              <a:buFont typeface="Arial" panose="020B0604020202020204" pitchFamily="34" charset="0"/>
              <a:buChar char="•"/>
            </a:pPr>
            <a:r>
              <a:rPr lang="en-US" sz="1000" dirty="0">
                <a:latin typeface="Candara" panose="020E0502030303020204" pitchFamily="34" charset="0"/>
              </a:rPr>
              <a:t>Iteration length: 8 days</a:t>
            </a:r>
          </a:p>
          <a:p>
            <a:endParaRPr lang="en-US" sz="1200" b="1" dirty="0"/>
          </a:p>
          <a:p>
            <a:pPr marL="171450" indent="-171450">
              <a:buFont typeface="Arial" panose="020B0604020202020204" pitchFamily="34" charset="0"/>
              <a:buChar char="•"/>
            </a:pPr>
            <a:r>
              <a:rPr lang="en-US" sz="1100" b="1" dirty="0">
                <a:latin typeface="Candara" panose="020E0502030303020204" pitchFamily="34" charset="0"/>
              </a:rPr>
              <a:t>SDT Iteration 4</a:t>
            </a:r>
          </a:p>
          <a:p>
            <a:pPr marL="628650" lvl="1" indent="-171450">
              <a:buFont typeface="Arial" panose="020B0604020202020204" pitchFamily="34" charset="0"/>
              <a:buChar char="•"/>
            </a:pPr>
            <a:r>
              <a:rPr lang="en-US" sz="1000" dirty="0">
                <a:latin typeface="Candara" panose="020E0502030303020204" pitchFamily="34" charset="0"/>
              </a:rPr>
              <a:t>Velocity of team: 60 story points</a:t>
            </a:r>
          </a:p>
          <a:p>
            <a:pPr marL="628650" lvl="1" indent="-171450">
              <a:buFont typeface="Arial" panose="020B0604020202020204" pitchFamily="34" charset="0"/>
              <a:buChar char="•"/>
            </a:pPr>
            <a:r>
              <a:rPr lang="en-US" sz="1000" dirty="0">
                <a:latin typeface="Candara" panose="020E0502030303020204" pitchFamily="34" charset="0"/>
              </a:rPr>
              <a:t>Accepted By PO: 49  story Points</a:t>
            </a:r>
          </a:p>
          <a:p>
            <a:pPr marL="628650" lvl="1" indent="-171450">
              <a:buFont typeface="Arial" panose="020B0604020202020204" pitchFamily="34" charset="0"/>
              <a:buChar char="•"/>
            </a:pPr>
            <a:r>
              <a:rPr lang="en-US" sz="1000" dirty="0">
                <a:latin typeface="Candara" panose="020E0502030303020204" pitchFamily="34" charset="0"/>
              </a:rPr>
              <a:t>Iteration length: 14 days</a:t>
            </a:r>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9" name="Picture 18" descr="blue popout.png"/>
          <p:cNvPicPr>
            <a:picLocks noChangeAspect="1"/>
          </p:cNvPicPr>
          <p:nvPr/>
        </p:nvPicPr>
        <p:blipFill>
          <a:blip r:embed="rId2" cstate="email"/>
          <a:stretch>
            <a:fillRect/>
          </a:stretch>
        </p:blipFill>
        <p:spPr>
          <a:xfrm>
            <a:off x="5075119" y="1636663"/>
            <a:ext cx="3743821" cy="380020"/>
          </a:xfrm>
          <a:prstGeom prst="rect">
            <a:avLst/>
          </a:prstGeom>
        </p:spPr>
      </p:pic>
      <p:sp>
        <p:nvSpPr>
          <p:cNvPr id="20" name="TextBox 19"/>
          <p:cNvSpPr txBox="1"/>
          <p:nvPr/>
        </p:nvSpPr>
        <p:spPr>
          <a:xfrm>
            <a:off x="5686425" y="1630100"/>
            <a:ext cx="2724150"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 Velocity Chart</a:t>
            </a:r>
            <a:endParaRPr lang="en-US" sz="1600" b="1" dirty="0">
              <a:solidFill>
                <a:schemeClr val="bg1"/>
              </a:solidFill>
              <a:latin typeface="Candara" panose="020E0502030303020204"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1424442881"/>
              </p:ext>
            </p:extLst>
          </p:nvPr>
        </p:nvGraphicFramePr>
        <p:xfrm>
          <a:off x="276225" y="22479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0622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 Velocity Chart</a:t>
            </a:r>
            <a:endParaRPr lang="en-US" dirty="0"/>
          </a:p>
        </p:txBody>
      </p:sp>
      <p:sp>
        <p:nvSpPr>
          <p:cNvPr id="9" name="TextBox 8"/>
          <p:cNvSpPr txBox="1"/>
          <p:nvPr/>
        </p:nvSpPr>
        <p:spPr>
          <a:xfrm>
            <a:off x="267002" y="1370638"/>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Support</a:t>
            </a:r>
            <a:endParaRPr lang="en-US" sz="1400" b="1" dirty="0" smtClean="0">
              <a:solidFill>
                <a:schemeClr val="tx2">
                  <a:lumMod val="50000"/>
                </a:schemeClr>
              </a:solidFill>
            </a:endParaRPr>
          </a:p>
        </p:txBody>
      </p:sp>
      <p:sp>
        <p:nvSpPr>
          <p:cNvPr id="12" name="TextBox 42"/>
          <p:cNvSpPr txBox="1"/>
          <p:nvPr/>
        </p:nvSpPr>
        <p:spPr>
          <a:xfrm>
            <a:off x="4913193" y="1274576"/>
            <a:ext cx="3743822" cy="4615889"/>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pPr marL="171450" indent="-171450">
              <a:buFont typeface="Arial" panose="020B0604020202020204" pitchFamily="34" charset="0"/>
              <a:buChar char="•"/>
            </a:pPr>
            <a:r>
              <a:rPr lang="en-US" sz="1100" b="1" dirty="0" smtClean="0">
                <a:latin typeface="Candara" panose="020E0502030303020204" pitchFamily="34" charset="0"/>
              </a:rPr>
              <a:t>Support Iteration 1</a:t>
            </a:r>
          </a:p>
          <a:p>
            <a:pPr marL="628650" lvl="1" indent="-171450">
              <a:buFont typeface="Arial" panose="020B0604020202020204" pitchFamily="34" charset="0"/>
              <a:buChar char="•"/>
            </a:pPr>
            <a:r>
              <a:rPr lang="en-US" sz="1000" dirty="0" smtClean="0">
                <a:latin typeface="Candara" panose="020E0502030303020204" pitchFamily="34" charset="0"/>
              </a:rPr>
              <a:t>Velocity of team:5 story points</a:t>
            </a:r>
          </a:p>
          <a:p>
            <a:pPr marL="628650" lvl="1" indent="-171450">
              <a:buFont typeface="Arial" panose="020B0604020202020204" pitchFamily="34" charset="0"/>
              <a:buChar char="•"/>
            </a:pPr>
            <a:r>
              <a:rPr lang="en-US" sz="1000" dirty="0">
                <a:latin typeface="Candara" panose="020E0502030303020204" pitchFamily="34" charset="0"/>
              </a:rPr>
              <a:t>Accepted By PO: 5 story Points</a:t>
            </a:r>
            <a:endParaRPr lang="en-US" sz="1000" dirty="0" smtClean="0">
              <a:latin typeface="Candara" panose="020E0502030303020204" pitchFamily="34" charset="0"/>
            </a:endParaRPr>
          </a:p>
          <a:p>
            <a:pPr marL="628650" lvl="1" indent="-171450">
              <a:buFont typeface="Arial" panose="020B0604020202020204" pitchFamily="34" charset="0"/>
              <a:buChar char="•"/>
            </a:pPr>
            <a:r>
              <a:rPr lang="en-US" sz="1000" dirty="0" smtClean="0">
                <a:latin typeface="Candara" panose="020E0502030303020204" pitchFamily="34" charset="0"/>
              </a:rPr>
              <a:t>Iteration length: 8 days</a:t>
            </a:r>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2</a:t>
            </a:r>
          </a:p>
          <a:p>
            <a:pPr marL="628650" lvl="1" indent="-171450">
              <a:buFont typeface="Arial" panose="020B0604020202020204" pitchFamily="34" charset="0"/>
              <a:buChar char="•"/>
            </a:pPr>
            <a:r>
              <a:rPr lang="en-US" sz="1000" dirty="0">
                <a:latin typeface="Candara" panose="020E0502030303020204" pitchFamily="34" charset="0"/>
              </a:rPr>
              <a:t>Velocity of team:20 story points</a:t>
            </a:r>
          </a:p>
          <a:p>
            <a:pPr marL="628650" lvl="1" indent="-171450">
              <a:buFont typeface="Arial" panose="020B0604020202020204" pitchFamily="34" charset="0"/>
              <a:buChar char="•"/>
            </a:pPr>
            <a:r>
              <a:rPr lang="en-US" sz="1000" dirty="0">
                <a:latin typeface="Candara" panose="020E0502030303020204" pitchFamily="34" charset="0"/>
              </a:rPr>
              <a:t>Accepted By PO: 19 story Points</a:t>
            </a:r>
          </a:p>
          <a:p>
            <a:pPr marL="628650" lvl="1" indent="-171450">
              <a:buFont typeface="Arial" panose="020B0604020202020204" pitchFamily="34" charset="0"/>
              <a:buChar char="•"/>
            </a:pPr>
            <a:r>
              <a:rPr lang="en-US" sz="1000" dirty="0">
                <a:latin typeface="Candara" panose="020E0502030303020204" pitchFamily="34" charset="0"/>
              </a:rPr>
              <a:t>Iteration length: 12 </a:t>
            </a:r>
            <a:r>
              <a:rPr lang="en-US" sz="1000" dirty="0" smtClean="0">
                <a:latin typeface="Candara" panose="020E0502030303020204" pitchFamily="34" charset="0"/>
              </a:rPr>
              <a:t>days</a:t>
            </a:r>
            <a:endParaRPr lang="en-US" sz="1100" dirty="0"/>
          </a:p>
          <a:p>
            <a:pPr marL="171450" indent="-171450">
              <a:buFont typeface="Arial" panose="020B0604020202020204" pitchFamily="34" charset="0"/>
              <a:buChar char="•"/>
            </a:pPr>
            <a:r>
              <a:rPr lang="en-US" sz="1100" b="1" dirty="0">
                <a:latin typeface="Candara" panose="020E0502030303020204" pitchFamily="34" charset="0"/>
              </a:rPr>
              <a:t>Support Iteration 3</a:t>
            </a:r>
          </a:p>
          <a:p>
            <a:pPr marL="628650" lvl="1" indent="-171450">
              <a:buFont typeface="Arial" panose="020B0604020202020204" pitchFamily="34" charset="0"/>
              <a:buChar char="•"/>
            </a:pPr>
            <a:r>
              <a:rPr lang="en-US" sz="1000" dirty="0">
                <a:latin typeface="Candara" panose="020E0502030303020204" pitchFamily="34" charset="0"/>
              </a:rPr>
              <a:t>Velocity of team:20 story points</a:t>
            </a:r>
          </a:p>
          <a:p>
            <a:pPr marL="628650" lvl="1" indent="-171450">
              <a:buFont typeface="Arial" panose="020B0604020202020204" pitchFamily="34" charset="0"/>
              <a:buChar char="•"/>
            </a:pPr>
            <a:r>
              <a:rPr lang="en-US" sz="1000" dirty="0">
                <a:latin typeface="Candara" panose="020E0502030303020204" pitchFamily="34" charset="0"/>
              </a:rPr>
              <a:t>Accepted By PO: 20 story Points</a:t>
            </a:r>
          </a:p>
          <a:p>
            <a:pPr marL="628650" lvl="1" indent="-171450">
              <a:buFont typeface="Arial" panose="020B0604020202020204" pitchFamily="34" charset="0"/>
              <a:buChar char="•"/>
            </a:pPr>
            <a:r>
              <a:rPr lang="en-US" sz="1000" dirty="0">
                <a:latin typeface="Candara" panose="020E0502030303020204" pitchFamily="34" charset="0"/>
              </a:rPr>
              <a:t>Iteration length: 11 </a:t>
            </a:r>
            <a:r>
              <a:rPr lang="en-US" sz="1000" dirty="0" smtClean="0">
                <a:latin typeface="Candara" panose="020E0502030303020204" pitchFamily="34" charset="0"/>
              </a:rPr>
              <a:t>days</a:t>
            </a:r>
            <a:endParaRPr lang="en-US" sz="1200" b="1" dirty="0" smtClean="0"/>
          </a:p>
          <a:p>
            <a:pPr marL="171450" indent="-171450">
              <a:buFont typeface="Arial" panose="020B0604020202020204" pitchFamily="34" charset="0"/>
              <a:buChar char="•"/>
            </a:pPr>
            <a:r>
              <a:rPr lang="en-US" sz="1100" b="1" dirty="0">
                <a:latin typeface="Candara" panose="020E0502030303020204" pitchFamily="34" charset="0"/>
              </a:rPr>
              <a:t>Support Iteration 4</a:t>
            </a:r>
          </a:p>
          <a:p>
            <a:pPr marL="628650" lvl="1" indent="-171450">
              <a:buFont typeface="Arial" panose="020B0604020202020204" pitchFamily="34" charset="0"/>
              <a:buChar char="•"/>
            </a:pPr>
            <a:r>
              <a:rPr lang="en-US" sz="1000" dirty="0">
                <a:latin typeface="Candara" panose="020E0502030303020204" pitchFamily="34" charset="0"/>
              </a:rPr>
              <a:t>Velocity of team:17 story points</a:t>
            </a:r>
          </a:p>
          <a:p>
            <a:pPr marL="628650" lvl="1" indent="-171450">
              <a:buFont typeface="Arial" panose="020B0604020202020204" pitchFamily="34" charset="0"/>
              <a:buChar char="•"/>
            </a:pPr>
            <a:r>
              <a:rPr lang="en-US" sz="1000" dirty="0">
                <a:latin typeface="Candara" panose="020E0502030303020204" pitchFamily="34" charset="0"/>
              </a:rPr>
              <a:t>Accepted By PO: 17 story Points</a:t>
            </a:r>
          </a:p>
          <a:p>
            <a:pPr marL="628650" lvl="1" indent="-171450">
              <a:buFont typeface="Arial" panose="020B0604020202020204" pitchFamily="34" charset="0"/>
              <a:buChar char="•"/>
            </a:pPr>
            <a:r>
              <a:rPr lang="en-US" sz="1000" dirty="0">
                <a:latin typeface="Candara" panose="020E0502030303020204" pitchFamily="34" charset="0"/>
              </a:rPr>
              <a:t>Iteration length: 11 </a:t>
            </a:r>
            <a:r>
              <a:rPr lang="en-US" sz="1000" dirty="0" smtClean="0">
                <a:latin typeface="Candara" panose="020E0502030303020204" pitchFamily="34" charset="0"/>
              </a:rPr>
              <a:t>days</a:t>
            </a:r>
            <a:endParaRPr lang="en-US" sz="1100" dirty="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a:t>
            </a:r>
            <a:r>
              <a:rPr lang="en-US" sz="1100" b="1" dirty="0" smtClean="0">
                <a:latin typeface="Candara" panose="020E0502030303020204" pitchFamily="34" charset="0"/>
              </a:rPr>
              <a:t>5</a:t>
            </a:r>
            <a:endParaRPr lang="en-US" sz="1100" b="1" dirty="0">
              <a:latin typeface="Candara" panose="020E0502030303020204" pitchFamily="34" charset="0"/>
            </a:endParaRPr>
          </a:p>
          <a:p>
            <a:pPr marL="628650" lvl="1" indent="-171450">
              <a:buFont typeface="Arial" panose="020B0604020202020204" pitchFamily="34" charset="0"/>
              <a:buChar char="•"/>
            </a:pPr>
            <a:r>
              <a:rPr lang="en-US" sz="1000" dirty="0">
                <a:latin typeface="Candara" panose="020E0502030303020204" pitchFamily="34" charset="0"/>
              </a:rPr>
              <a:t>Velocity of team:20 story points</a:t>
            </a:r>
          </a:p>
          <a:p>
            <a:pPr marL="628650" lvl="1" indent="-171450">
              <a:buFont typeface="Arial" panose="020B0604020202020204" pitchFamily="34" charset="0"/>
              <a:buChar char="•"/>
            </a:pPr>
            <a:r>
              <a:rPr lang="en-US" sz="1000" dirty="0">
                <a:latin typeface="Candara" panose="020E0502030303020204" pitchFamily="34" charset="0"/>
              </a:rPr>
              <a:t>Accepted By PO: 12 story Points</a:t>
            </a:r>
          </a:p>
          <a:p>
            <a:pPr marL="628650" lvl="1" indent="-171450">
              <a:buFont typeface="Arial" panose="020B0604020202020204" pitchFamily="34" charset="0"/>
              <a:buChar char="•"/>
            </a:pPr>
            <a:r>
              <a:rPr lang="en-US" sz="1000" dirty="0">
                <a:latin typeface="Candara" panose="020E0502030303020204" pitchFamily="34" charset="0"/>
              </a:rPr>
              <a:t>Iteration length: 10 </a:t>
            </a:r>
            <a:r>
              <a:rPr lang="en-US" sz="1000" dirty="0" smtClean="0">
                <a:latin typeface="Candara" panose="020E0502030303020204" pitchFamily="34" charset="0"/>
              </a:rPr>
              <a:t>days</a:t>
            </a:r>
          </a:p>
          <a:p>
            <a:pPr marL="171450" indent="-171450">
              <a:buFont typeface="Arial" panose="020B0604020202020204" pitchFamily="34" charset="0"/>
              <a:buChar char="•"/>
            </a:pPr>
            <a:r>
              <a:rPr lang="en-US" sz="1100" b="1" dirty="0">
                <a:latin typeface="Candara" panose="020E0502030303020204" pitchFamily="34" charset="0"/>
              </a:rPr>
              <a:t>Support Iteration </a:t>
            </a:r>
            <a:r>
              <a:rPr lang="en-US" sz="1100" b="1" dirty="0" smtClean="0">
                <a:latin typeface="Candara" panose="020E0502030303020204" pitchFamily="34" charset="0"/>
              </a:rPr>
              <a:t>6</a:t>
            </a:r>
            <a:endParaRPr lang="en-US" sz="1100" b="1" dirty="0">
              <a:latin typeface="Candara" panose="020E0502030303020204" pitchFamily="34" charset="0"/>
            </a:endParaRPr>
          </a:p>
          <a:p>
            <a:pPr marL="628650" lvl="1" indent="-171450">
              <a:buFont typeface="Arial" panose="020B0604020202020204" pitchFamily="34" charset="0"/>
              <a:buChar char="•"/>
            </a:pPr>
            <a:r>
              <a:rPr lang="en-US" sz="1000" dirty="0">
                <a:latin typeface="Candara" panose="020E0502030303020204" pitchFamily="34" charset="0"/>
              </a:rPr>
              <a:t>Velocity of team</a:t>
            </a:r>
            <a:r>
              <a:rPr lang="en-US" sz="1000" dirty="0" smtClean="0">
                <a:latin typeface="Candara" panose="020E0502030303020204" pitchFamily="34" charset="0"/>
              </a:rPr>
              <a:t>::9 </a:t>
            </a:r>
            <a:r>
              <a:rPr lang="en-US" sz="1000" dirty="0">
                <a:latin typeface="Candara" panose="020E0502030303020204" pitchFamily="34" charset="0"/>
              </a:rPr>
              <a:t>story points</a:t>
            </a:r>
          </a:p>
          <a:p>
            <a:pPr marL="628650" lvl="1" indent="-171450">
              <a:buFont typeface="Arial" panose="020B0604020202020204" pitchFamily="34" charset="0"/>
              <a:buChar char="•"/>
            </a:pPr>
            <a:r>
              <a:rPr lang="en-US" sz="1000" dirty="0">
                <a:latin typeface="Candara" panose="020E0502030303020204" pitchFamily="34" charset="0"/>
              </a:rPr>
              <a:t>Accepted By PO: 12 story Points</a:t>
            </a:r>
          </a:p>
          <a:p>
            <a:pPr marL="628650" lvl="1" indent="-171450">
              <a:buFont typeface="Arial" panose="020B0604020202020204" pitchFamily="34" charset="0"/>
              <a:buChar char="•"/>
            </a:pPr>
            <a:r>
              <a:rPr lang="en-US" sz="1000" dirty="0">
                <a:latin typeface="Candara" panose="020E0502030303020204" pitchFamily="34" charset="0"/>
              </a:rPr>
              <a:t>Iteration length: 10 days</a:t>
            </a:r>
          </a:p>
          <a:p>
            <a:pPr marL="628650" lvl="1" indent="-171450">
              <a:buFont typeface="Arial" panose="020B0604020202020204" pitchFamily="34" charset="0"/>
              <a:buChar char="•"/>
            </a:pPr>
            <a:endParaRPr lang="en-US" sz="1000" dirty="0">
              <a:latin typeface="Candara" panose="020E0502030303020204" pitchFamily="34" charset="0"/>
            </a:endParaRPr>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913194" y="1221038"/>
            <a:ext cx="3743821" cy="380020"/>
          </a:xfrm>
          <a:prstGeom prst="rect">
            <a:avLst/>
          </a:prstGeom>
        </p:spPr>
      </p:pic>
      <p:sp>
        <p:nvSpPr>
          <p:cNvPr id="14" name="TextBox 13"/>
          <p:cNvSpPr txBox="1"/>
          <p:nvPr/>
        </p:nvSpPr>
        <p:spPr>
          <a:xfrm>
            <a:off x="5748871" y="1214475"/>
            <a:ext cx="2452154"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Inferences-Velocity Chart</a:t>
            </a:r>
            <a:endParaRPr lang="en-US" sz="1600" b="1" dirty="0">
              <a:solidFill>
                <a:schemeClr val="bg1"/>
              </a:solidFill>
              <a:latin typeface="Candara" panose="020E05020303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260495394"/>
              </p:ext>
            </p:extLst>
          </p:nvPr>
        </p:nvGraphicFramePr>
        <p:xfrm>
          <a:off x="124127" y="1990725"/>
          <a:ext cx="4572000" cy="3867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5920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Resource Utilization</a:t>
            </a:r>
            <a:endParaRPr lang="en-US" dirty="0"/>
          </a:p>
        </p:txBody>
      </p:sp>
      <p:sp>
        <p:nvSpPr>
          <p:cNvPr id="7" name="TextBox 6"/>
          <p:cNvSpPr txBox="1"/>
          <p:nvPr/>
        </p:nvSpPr>
        <p:spPr>
          <a:xfrm>
            <a:off x="77354" y="1520984"/>
            <a:ext cx="5361421" cy="307777"/>
          </a:xfrm>
          <a:prstGeom prst="rect">
            <a:avLst/>
          </a:prstGeom>
          <a:noFill/>
        </p:spPr>
        <p:txBody>
          <a:bodyPr wrap="square" rtlCol="0">
            <a:spAutoFit/>
          </a:bodyPr>
          <a:lstStyle/>
          <a:p>
            <a:r>
              <a:rPr lang="en-US" sz="1400" b="1" dirty="0"/>
              <a:t>Iteration 5 (24th </a:t>
            </a:r>
            <a:r>
              <a:rPr lang="en-US" sz="1400" b="1" dirty="0" smtClean="0"/>
              <a:t>Apr 2017 – 5</a:t>
            </a:r>
            <a:r>
              <a:rPr lang="en-US" sz="1400" b="1" baseline="30000" dirty="0" smtClean="0"/>
              <a:t>th</a:t>
            </a:r>
            <a:r>
              <a:rPr lang="en-US" sz="1400" b="1" dirty="0" smtClean="0"/>
              <a:t> May 2017)</a:t>
            </a:r>
            <a:endParaRPr lang="en-US" sz="1400" b="1" dirty="0" smtClean="0">
              <a:solidFill>
                <a:schemeClr val="tx2">
                  <a:lumMod val="50000"/>
                </a:schemeClr>
              </a:solidFill>
            </a:endParaRPr>
          </a:p>
        </p:txBody>
      </p:sp>
      <p:graphicFrame>
        <p:nvGraphicFramePr>
          <p:cNvPr id="8" name="Chart 7"/>
          <p:cNvGraphicFramePr>
            <a:graphicFrameLocks/>
          </p:cNvGraphicFramePr>
          <p:nvPr>
            <p:extLst>
              <p:ext uri="{D42A27DB-BD31-4B8C-83A1-F6EECF244321}">
                <p14:modId xmlns:p14="http://schemas.microsoft.com/office/powerpoint/2010/main" val="1434837647"/>
              </p:ext>
            </p:extLst>
          </p:nvPr>
        </p:nvGraphicFramePr>
        <p:xfrm>
          <a:off x="200025" y="2276475"/>
          <a:ext cx="858202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84849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51234</TotalTime>
  <Words>1246</Words>
  <Application>Microsoft Office PowerPoint</Application>
  <PresentationFormat>On-screen Show (4:3)</PresentationFormat>
  <Paragraphs>314</Paragraphs>
  <Slides>12</Slides>
  <Notes>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PowerPoint Presentation</vt:lpstr>
      <vt:lpstr>Agile Metrics - Support</vt:lpstr>
      <vt:lpstr>Agile Metrics – SDT Booking Velocity Chart</vt:lpstr>
      <vt:lpstr>Agile Metrics – Support Velocity Chart</vt:lpstr>
      <vt:lpstr>Agile Metrics – Resource Utilization</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810</cp:revision>
  <dcterms:created xsi:type="dcterms:W3CDTF">2016-09-12T09:10:56Z</dcterms:created>
  <dcterms:modified xsi:type="dcterms:W3CDTF">2017-05-03T12:32:09Z</dcterms:modified>
</cp:coreProperties>
</file>