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79" r:id="rId3"/>
    <p:sldMasterId id="2147483683" r:id="rId4"/>
  </p:sldMasterIdLst>
  <p:notesMasterIdLst>
    <p:notesMasterId r:id="rId12"/>
  </p:notesMasterIdLst>
  <p:sldIdLst>
    <p:sldId id="259" r:id="rId5"/>
    <p:sldId id="305" r:id="rId6"/>
    <p:sldId id="312" r:id="rId7"/>
    <p:sldId id="315" r:id="rId8"/>
    <p:sldId id="318" r:id="rId9"/>
    <p:sldId id="317" r:id="rId10"/>
    <p:sldId id="28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51">
          <p15:clr>
            <a:srgbClr val="A4A3A4"/>
          </p15:clr>
        </p15:guide>
        <p15:guide id="2" pos="192">
          <p15:clr>
            <a:srgbClr val="A4A3A4"/>
          </p15:clr>
        </p15:guide>
        <p15:guide id="3" pos="5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3957" autoAdjust="0"/>
  </p:normalViewPr>
  <p:slideViewPr>
    <p:cSldViewPr snapToGrid="0">
      <p:cViewPr>
        <p:scale>
          <a:sx n="93" d="100"/>
          <a:sy n="93" d="100"/>
        </p:scale>
        <p:origin x="-1014" y="360"/>
      </p:cViewPr>
      <p:guideLst>
        <p:guide orient="horz" pos="3851"/>
        <p:guide pos="192"/>
        <p:guide pos="55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404BC-2A01-440C-9139-186AF6945BD5}" type="datetimeFigureOut">
              <a:rPr lang="en-US" smtClean="0"/>
              <a:t>2/13/2017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078C2A-391C-4315-98C7-FAA60D7DFAAB}" type="slidenum">
              <a:rPr lang="en-US" smtClean="0"/>
              <a:t>‹#›</a:t>
            </a:fld>
            <a:endParaRPr lang="en-US"/>
          </a:p>
        </p:txBody>
      </p:sp>
    </p:spTree>
    <p:extLst>
      <p:ext uri="{BB962C8B-B14F-4D97-AF65-F5344CB8AC3E}">
        <p14:creationId xmlns:p14="http://schemas.microsoft.com/office/powerpoint/2010/main" val="20713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1</a:t>
            </a:fld>
            <a:endParaRPr lang="en-US"/>
          </a:p>
        </p:txBody>
      </p:sp>
    </p:spTree>
    <p:extLst>
      <p:ext uri="{BB962C8B-B14F-4D97-AF65-F5344CB8AC3E}">
        <p14:creationId xmlns:p14="http://schemas.microsoft.com/office/powerpoint/2010/main" val="263056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078C2A-391C-4315-98C7-FAA60D7DFAAB}" type="slidenum">
              <a:rPr lang="en-US" smtClean="0"/>
              <a:t>5</a:t>
            </a:fld>
            <a:endParaRPr lang="en-US"/>
          </a:p>
        </p:txBody>
      </p:sp>
    </p:spTree>
    <p:extLst>
      <p:ext uri="{BB962C8B-B14F-4D97-AF65-F5344CB8AC3E}">
        <p14:creationId xmlns:p14="http://schemas.microsoft.com/office/powerpoint/2010/main" val="375965510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jpe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1.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8.xml"/><Relationship Id="rId7" Type="http://schemas.openxmlformats.org/officeDocument/2006/relationships/image" Target="../media/image1.emf"/><Relationship Id="rId12" Type="http://schemas.openxmlformats.org/officeDocument/2006/relationships/image" Target="../media/image15.png"/><Relationship Id="rId2" Type="http://schemas.openxmlformats.org/officeDocument/2006/relationships/tags" Target="../tags/tag57.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hyperlink" Target="http://www.capgemini.com/" TargetMode="External"/><Relationship Id="rId5" Type="http://schemas.openxmlformats.org/officeDocument/2006/relationships/slideMaster" Target="../slideMasters/slideMaster2.xml"/><Relationship Id="rId10" Type="http://schemas.openxmlformats.org/officeDocument/2006/relationships/hyperlink" Target="http://www.capgemini.com/about/how-we-work/rightshorer" TargetMode="External"/><Relationship Id="rId4" Type="http://schemas.openxmlformats.org/officeDocument/2006/relationships/tags" Target="../tags/tag59.xml"/><Relationship Id="rId9" Type="http://schemas.openxmlformats.org/officeDocument/2006/relationships/hyperlink" Target="http://www.capgemini.com/about/how-we-work/the-collaborative-business-experiencetm"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61.xml"/><Relationship Id="rId7"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15.png"/><Relationship Id="rId5" Type="http://schemas.openxmlformats.org/officeDocument/2006/relationships/slideMaster" Target="../slideMasters/slideMaster2.xml"/><Relationship Id="rId10" Type="http://schemas.openxmlformats.org/officeDocument/2006/relationships/hyperlink" Target="http://www.capgemini.com/" TargetMode="External"/><Relationship Id="rId4" Type="http://schemas.openxmlformats.org/officeDocument/2006/relationships/tags" Target="../tags/tag62.xml"/><Relationship Id="rId9" Type="http://schemas.openxmlformats.org/officeDocument/2006/relationships/hyperlink" Target="http://www.capgemini.com/about/how-we-work/rightshorer"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7.xml"/><Relationship Id="rId7" Type="http://schemas.openxmlformats.org/officeDocument/2006/relationships/oleObject" Target="../embeddings/oleObject17.bin"/><Relationship Id="rId2" Type="http://schemas.openxmlformats.org/officeDocument/2006/relationships/tags" Target="../tags/tag66.xml"/><Relationship Id="rId1" Type="http://schemas.openxmlformats.org/officeDocument/2006/relationships/vmlDrawing" Target="../drawings/vmlDrawing17.vml"/><Relationship Id="rId6" Type="http://schemas.openxmlformats.org/officeDocument/2006/relationships/image" Target="../media/image16.jpeg"/><Relationship Id="rId5" Type="http://schemas.openxmlformats.org/officeDocument/2006/relationships/slideMaster" Target="../slideMasters/slideMaster3.xml"/><Relationship Id="rId4" Type="http://schemas.openxmlformats.org/officeDocument/2006/relationships/tags" Target="../tags/tag68.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0.xml"/><Relationship Id="rId7" Type="http://schemas.openxmlformats.org/officeDocument/2006/relationships/oleObject" Target="../embeddings/oleObject18.bin"/><Relationship Id="rId2" Type="http://schemas.openxmlformats.org/officeDocument/2006/relationships/tags" Target="../tags/tag69.xml"/><Relationship Id="rId1" Type="http://schemas.openxmlformats.org/officeDocument/2006/relationships/vmlDrawing" Target="../drawings/vmlDrawing18.vml"/><Relationship Id="rId6" Type="http://schemas.openxmlformats.org/officeDocument/2006/relationships/image" Target="../media/image4.jpeg"/><Relationship Id="rId5" Type="http://schemas.openxmlformats.org/officeDocument/2006/relationships/slideMaster" Target="../slideMasters/slideMaster3.xml"/><Relationship Id="rId4" Type="http://schemas.openxmlformats.org/officeDocument/2006/relationships/tags" Target="../tags/tag7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9.bin"/><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image" Target="../media/image7.jpeg"/><Relationship Id="rId5" Type="http://schemas.openxmlformats.org/officeDocument/2006/relationships/slideMaster" Target="../slideMasters/slideMaster3.xml"/><Relationship Id="rId4" Type="http://schemas.openxmlformats.org/officeDocument/2006/relationships/tags" Target="../tags/tag74.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oleObject" Target="../embeddings/oleObject3.bin"/><Relationship Id="rId5" Type="http://schemas.openxmlformats.org/officeDocument/2006/relationships/tags" Target="../tags/tag18.xml"/><Relationship Id="rId10" Type="http://schemas.openxmlformats.org/officeDocument/2006/relationships/image" Target="../media/image5.jpeg"/><Relationship Id="rId4" Type="http://schemas.openxmlformats.org/officeDocument/2006/relationships/tags" Target="../tags/tag17.xml"/><Relationship Id="rId9" Type="http://schemas.openxmlformats.org/officeDocument/2006/relationships/image" Target="../media/image7.jpeg"/></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5.jpeg"/><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tags" Target="../tags/tag87.xml"/><Relationship Id="rId11" Type="http://schemas.openxmlformats.org/officeDocument/2006/relationships/image" Target="../media/image1.emf"/><Relationship Id="rId5" Type="http://schemas.openxmlformats.org/officeDocument/2006/relationships/tags" Target="../tags/tag86.xml"/><Relationship Id="rId10" Type="http://schemas.openxmlformats.org/officeDocument/2006/relationships/oleObject" Target="../embeddings/oleObject21.bin"/><Relationship Id="rId4" Type="http://schemas.openxmlformats.org/officeDocument/2006/relationships/tags" Target="../tags/tag85.xml"/><Relationship Id="rId9" Type="http://schemas.openxmlformats.org/officeDocument/2006/relationships/image" Target="../media/image4.jpeg"/></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1.emf"/><Relationship Id="rId2" Type="http://schemas.openxmlformats.org/officeDocument/2006/relationships/tags" Target="../tags/tag89.xml"/><Relationship Id="rId1" Type="http://schemas.openxmlformats.org/officeDocument/2006/relationships/vmlDrawing" Target="../drawings/vmlDrawing22.vml"/><Relationship Id="rId6" Type="http://schemas.openxmlformats.org/officeDocument/2006/relationships/tags" Target="../tags/tag93.xml"/><Relationship Id="rId11" Type="http://schemas.openxmlformats.org/officeDocument/2006/relationships/oleObject" Target="../embeddings/oleObject22.bin"/><Relationship Id="rId5" Type="http://schemas.openxmlformats.org/officeDocument/2006/relationships/tags" Target="../tags/tag92.xml"/><Relationship Id="rId10" Type="http://schemas.openxmlformats.org/officeDocument/2006/relationships/image" Target="../media/image5.jpeg"/><Relationship Id="rId4" Type="http://schemas.openxmlformats.org/officeDocument/2006/relationships/tags" Target="../tags/tag91.xml"/><Relationship Id="rId9" Type="http://schemas.openxmlformats.org/officeDocument/2006/relationships/image" Target="../media/image7.jpe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6.xml"/><Relationship Id="rId7" Type="http://schemas.openxmlformats.org/officeDocument/2006/relationships/oleObject" Target="../embeddings/oleObject23.bin"/><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slideMaster" Target="../slideMasters/slideMaster4.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emf"/><Relationship Id="rId2" Type="http://schemas.openxmlformats.org/officeDocument/2006/relationships/tags" Target="../tags/tag9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10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3.xml"/><Relationship Id="rId7" Type="http://schemas.openxmlformats.org/officeDocument/2006/relationships/oleObject" Target="../embeddings/oleObject25.bin"/><Relationship Id="rId2" Type="http://schemas.openxmlformats.org/officeDocument/2006/relationships/tags" Target="../tags/tag102.xml"/><Relationship Id="rId1" Type="http://schemas.openxmlformats.org/officeDocument/2006/relationships/vmlDrawing" Target="../drawings/vmlDrawing25.vml"/><Relationship Id="rId6" Type="http://schemas.openxmlformats.org/officeDocument/2006/relationships/slideMaster" Target="../slideMasters/slideMaster4.xml"/><Relationship Id="rId5" Type="http://schemas.openxmlformats.org/officeDocument/2006/relationships/tags" Target="../tags/tag105.xml"/><Relationship Id="rId4" Type="http://schemas.openxmlformats.org/officeDocument/2006/relationships/tags" Target="../tags/tag104.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7.xml"/><Relationship Id="rId7" Type="http://schemas.openxmlformats.org/officeDocument/2006/relationships/oleObject" Target="../embeddings/oleObject26.bin"/><Relationship Id="rId2" Type="http://schemas.openxmlformats.org/officeDocument/2006/relationships/tags" Target="../tags/tag106.xml"/><Relationship Id="rId1" Type="http://schemas.openxmlformats.org/officeDocument/2006/relationships/vmlDrawing" Target="../drawings/vmlDrawing26.vml"/><Relationship Id="rId6" Type="http://schemas.openxmlformats.org/officeDocument/2006/relationships/slideMaster" Target="../slideMasters/slideMaster4.xml"/><Relationship Id="rId5" Type="http://schemas.openxmlformats.org/officeDocument/2006/relationships/tags" Target="../tags/tag109.xml"/><Relationship Id="rId4" Type="http://schemas.openxmlformats.org/officeDocument/2006/relationships/tags" Target="../tags/tag108.xml"/></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27.vml"/><Relationship Id="rId6" Type="http://schemas.openxmlformats.org/officeDocument/2006/relationships/tags" Target="../tags/tag114.xml"/><Relationship Id="rId5" Type="http://schemas.openxmlformats.org/officeDocument/2006/relationships/tags" Target="../tags/tag113.xml"/><Relationship Id="rId10" Type="http://schemas.openxmlformats.org/officeDocument/2006/relationships/image" Target="../media/image1.emf"/><Relationship Id="rId4" Type="http://schemas.openxmlformats.org/officeDocument/2006/relationships/tags" Target="../tags/tag112.xml"/><Relationship Id="rId9" Type="http://schemas.openxmlformats.org/officeDocument/2006/relationships/oleObject" Target="../embeddings/oleObject27.bin"/></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8.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1.emf"/><Relationship Id="rId2" Type="http://schemas.openxmlformats.org/officeDocument/2006/relationships/tags" Target="../tags/tag119.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slideMaster" Target="../slideMasters/slideMaster4.xml"/><Relationship Id="rId4" Type="http://schemas.openxmlformats.org/officeDocument/2006/relationships/tags" Target="../tags/tag1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7.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1.emf"/><Relationship Id="rId4" Type="http://schemas.openxmlformats.org/officeDocument/2006/relationships/tags" Target="../tags/tag38.xml"/><Relationship Id="rId9"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578"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0" name="Image 9" descr="Capgemini_logo.jpg"/>
          <p:cNvPicPr>
            <a:picLocks noChangeAspect="1"/>
          </p:cNvPicPr>
          <p:nvPr/>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077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1281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500" b="0"/>
            </a:lvl1pPr>
            <a:lvl2pPr>
              <a:defRPr sz="2100"/>
            </a:lvl2pPr>
            <a:lvl3pPr>
              <a:defRPr sz="1800"/>
            </a:lvl3pPr>
            <a:lvl4pPr>
              <a:defRPr sz="1600"/>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2435998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e layout with sub headin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7189" y="1557339"/>
            <a:ext cx="8418511" cy="4529138"/>
          </a:xfrm>
        </p:spPr>
        <p:txBody>
          <a:bodyPr/>
          <a:lstStyle>
            <a:lvl1pPr algn="l" rtl="0" eaLnBrk="1" fontAlgn="base" hangingPunct="1">
              <a:spcBef>
                <a:spcPct val="30000"/>
              </a:spcBef>
              <a:spcAft>
                <a:spcPct val="0"/>
              </a:spcAft>
              <a:buClr>
                <a:schemeClr val="accent2"/>
              </a:buClr>
              <a:defRPr lang="en-US" sz="1700" dirty="0" smtClean="0">
                <a:solidFill>
                  <a:schemeClr val="tx1"/>
                </a:solidFill>
                <a:latin typeface="+mn-lt"/>
                <a:ea typeface="+mn-ea"/>
                <a:cs typeface="+mn-cs"/>
              </a:defRPr>
            </a:lvl1pPr>
            <a:lvl2pPr algn="l" rtl="0" eaLnBrk="1" fontAlgn="base" hangingPunct="1">
              <a:spcBef>
                <a:spcPct val="30000"/>
              </a:spcBef>
              <a:spcAft>
                <a:spcPct val="0"/>
              </a:spcAft>
              <a:buClr>
                <a:schemeClr val="accent2"/>
              </a:buClr>
              <a:defRPr lang="en-US" sz="1500" b="0" baseline="0" dirty="0" smtClean="0">
                <a:solidFill>
                  <a:schemeClr val="tx1"/>
                </a:solidFill>
                <a:latin typeface="+mn-lt"/>
                <a:ea typeface="+mn-ea"/>
                <a:cs typeface="+mn-cs"/>
              </a:defRPr>
            </a:lvl2pPr>
            <a:lvl3pPr algn="l" rtl="0" eaLnBrk="1" fontAlgn="base" hangingPunct="1">
              <a:spcBef>
                <a:spcPct val="30000"/>
              </a:spcBef>
              <a:spcAft>
                <a:spcPct val="0"/>
              </a:spcAft>
              <a:buClr>
                <a:schemeClr val="accent2"/>
              </a:buClr>
              <a:defRPr lang="en-US" sz="1300" b="0" dirty="0" smtClean="0">
                <a:solidFill>
                  <a:schemeClr val="tx1"/>
                </a:solidFill>
                <a:latin typeface="+mn-lt"/>
                <a:ea typeface="+mn-ea"/>
                <a:cs typeface="+mn-cs"/>
              </a:defRPr>
            </a:lvl3pPr>
          </a:lstStyle>
          <a:p>
            <a:pPr lvl="0"/>
            <a:r>
              <a:rPr lang="en-US" noProof="0" dirty="0" smtClean="0"/>
              <a:t>Click to Modify Text Style</a:t>
            </a:r>
          </a:p>
          <a:p>
            <a:pPr lvl="1"/>
            <a:r>
              <a:rPr lang="en-US" noProof="0" dirty="0" smtClean="0"/>
              <a:t>Second Level</a:t>
            </a:r>
          </a:p>
          <a:p>
            <a:pPr lvl="2"/>
            <a:r>
              <a:rPr lang="en-US" noProof="0" dirty="0" smtClean="0"/>
              <a:t>Third Level</a:t>
            </a:r>
          </a:p>
        </p:txBody>
      </p:sp>
      <p:sp>
        <p:nvSpPr>
          <p:cNvPr id="7" name="Text Placeholder 6"/>
          <p:cNvSpPr>
            <a:spLocks noGrp="1"/>
          </p:cNvSpPr>
          <p:nvPr>
            <p:ph type="body" sz="quarter" idx="12" hasCustomPrompt="1"/>
          </p:nvPr>
        </p:nvSpPr>
        <p:spPr>
          <a:xfrm>
            <a:off x="357189" y="1212853"/>
            <a:ext cx="8418511" cy="344487"/>
          </a:xfrm>
        </p:spPr>
        <p:txBody>
          <a:bodyPr/>
          <a:lstStyle>
            <a:lvl1pPr algn="ctr">
              <a:buNone/>
              <a:defRPr b="1" i="1" baseline="0">
                <a:solidFill>
                  <a:schemeClr val="accent2"/>
                </a:solidFill>
              </a:defRPr>
            </a:lvl1pPr>
          </a:lstStyle>
          <a:p>
            <a:pPr lvl="0"/>
            <a:r>
              <a:rPr lang="en-US" noProof="0" dirty="0" smtClean="0"/>
              <a:t>Click to Modify Master Text Style</a:t>
            </a:r>
          </a:p>
        </p:txBody>
      </p:sp>
      <p:sp>
        <p:nvSpPr>
          <p:cNvPr id="6" name="Rectangle 2"/>
          <p:cNvSpPr>
            <a:spLocks noGrp="1" noChangeArrowheads="1"/>
          </p:cNvSpPr>
          <p:nvPr>
            <p:ph type="title" hasCustomPrompt="1"/>
          </p:nvPr>
        </p:nvSpPr>
        <p:spPr bwMode="auto">
          <a:xfrm>
            <a:off x="0" y="2"/>
            <a:ext cx="9144000" cy="969963"/>
          </a:xfrm>
          <a:prstGeom prst="rect">
            <a:avLst/>
          </a:prstGeom>
          <a:noFill/>
          <a:ln w="9525">
            <a:noFill/>
            <a:miter lim="800000"/>
            <a:headEnd/>
            <a:tailEnd/>
          </a:ln>
        </p:spPr>
        <p:txBody>
          <a:bodyPr vert="horz" wrap="square" lIns="263973" tIns="0" rIns="150842" bIns="0" numCol="1" anchor="b" anchorCtr="0" compatLnSpc="1">
            <a:prstTxWarp prst="textNoShape">
              <a:avLst/>
            </a:prstTxWarp>
          </a:bodyPr>
          <a:lstStyle>
            <a:lvl1pPr marL="0" indent="0">
              <a:defRPr baseline="0"/>
            </a:lvl1pPr>
          </a:lstStyle>
          <a:p>
            <a:pPr lvl="0"/>
            <a:r>
              <a:rPr lang="en-US" noProof="0" dirty="0" smtClean="0"/>
              <a:t>Click to Modify Title Style</a:t>
            </a:r>
          </a:p>
        </p:txBody>
      </p:sp>
    </p:spTree>
    <p:extLst>
      <p:ext uri="{BB962C8B-B14F-4D97-AF65-F5344CB8AC3E}">
        <p14:creationId xmlns:p14="http://schemas.microsoft.com/office/powerpoint/2010/main" val="330268625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17501" y="1005843"/>
            <a:ext cx="8526463" cy="1295739"/>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3363" indent="-233363"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57200" indent="-223838"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90563" indent="-233363"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914400" indent="-223838"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5041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486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pic>
        <p:nvPicPr>
          <p:cNvPr id="8" name="Image 8" descr="Locations_Map_2013.png"/>
          <p:cNvPicPr>
            <a:picLocks noChangeAspect="1"/>
          </p:cNvPicPr>
          <p:nvPr userDrawn="1"/>
        </p:nvPicPr>
        <p:blipFill>
          <a:blip r:embed="rId8" cstate="print"/>
          <a:stretch>
            <a:fillRect/>
          </a:stretch>
        </p:blipFill>
        <p:spPr>
          <a:xfrm>
            <a:off x="4991067" y="3467600"/>
            <a:ext cx="3596768" cy="1872735"/>
          </a:xfrm>
          <a:prstGeom prst="rect">
            <a:avLst/>
          </a:prstGeom>
        </p:spPr>
      </p:pic>
      <p:sp>
        <p:nvSpPr>
          <p:cNvPr id="11"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9"/>
              </a:rPr>
              <a:t>Collaborative Business Experience</a:t>
            </a:r>
            <a:r>
              <a:rPr lang="en-US" sz="1000" baseline="30000" dirty="0" smtClean="0">
                <a:solidFill>
                  <a:schemeClr val="bg1"/>
                </a:solidFill>
                <a:latin typeface="Arial" pitchFamily="34" charset="0"/>
                <a:cs typeface="Arial" pitchFamily="34" charset="0"/>
                <a:hlinkClick r:id="rId9"/>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10"/>
              </a:rPr>
              <a:t>Rightshore</a:t>
            </a:r>
            <a:r>
              <a:rPr lang="en-US" sz="1000" baseline="30000" dirty="0" smtClean="0">
                <a:solidFill>
                  <a:schemeClr val="bg1"/>
                </a:solidFill>
                <a:latin typeface="Arial" pitchFamily="34" charset="0"/>
                <a:cs typeface="Arial" pitchFamily="34" charset="0"/>
                <a:hlinkClick r:id="rId10"/>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1"/>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2" name="Image 7" descr="ppt_Label_CBE.png"/>
          <p:cNvPicPr>
            <a:picLocks noChangeAspect="1"/>
          </p:cNvPicPr>
          <p:nvPr userDrawn="1"/>
        </p:nvPicPr>
        <p:blipFill>
          <a:blip r:embed="rId12"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589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2"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8"/>
              </a:rPr>
              <a:t>Collaborative Business Experience</a:t>
            </a:r>
            <a:r>
              <a:rPr lang="en-US" sz="1000" baseline="30000" dirty="0" smtClean="0">
                <a:solidFill>
                  <a:schemeClr val="bg1"/>
                </a:solidFill>
                <a:latin typeface="Arial" pitchFamily="34" charset="0"/>
                <a:cs typeface="Arial" pitchFamily="34" charset="0"/>
                <a:hlinkClick r:id="rId8"/>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9"/>
              </a:rPr>
              <a:t>Rightshore</a:t>
            </a:r>
            <a:r>
              <a:rPr lang="en-US" sz="1000" baseline="30000" dirty="0" smtClean="0">
                <a:solidFill>
                  <a:schemeClr val="bg1"/>
                </a:solidFill>
                <a:latin typeface="Arial" pitchFamily="34" charset="0"/>
                <a:cs typeface="Arial" pitchFamily="34" charset="0"/>
                <a:hlinkClick r:id="rId9"/>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0"/>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3" name="Image 7" descr="ppt_Label_CBE.png"/>
          <p:cNvPicPr>
            <a:picLocks noChangeAspect="1"/>
          </p:cNvPicPr>
          <p:nvPr userDrawn="1"/>
        </p:nvPicPr>
        <p:blipFill>
          <a:blip r:embed="rId11"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91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ppt_People_shutterstock_46801036.jpg"/>
          <p:cNvPicPr>
            <a:picLocks noChangeAspect="1"/>
          </p:cNvPicPr>
          <p:nvPr userDrawn="1"/>
        </p:nvPicPr>
        <p:blipFill>
          <a:blip r:embed="rId6" cstate="screen"/>
          <a:srcRect/>
          <a:stretch>
            <a:fillRect/>
          </a:stretch>
        </p:blipFill>
        <p:spPr>
          <a:xfrm>
            <a:off x="0" y="7"/>
            <a:ext cx="9144000" cy="489857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96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Image 5" descr="shutterstock_117698956.jpg"/>
          <p:cNvPicPr>
            <a:picLocks noChangeAspect="1"/>
          </p:cNvPicPr>
          <p:nvPr userDrawn="1"/>
        </p:nvPicPr>
        <p:blipFill>
          <a:blip r:embed="rId6" cstate="email">
            <a:lum bright="-31000" contrast="-40000"/>
          </a:blip>
          <a:srcRect r="15033" b="28591"/>
          <a:stretch>
            <a:fillRect/>
          </a:stretch>
        </p:blipFill>
        <p:spPr>
          <a:xfrm>
            <a:off x="0" y="1307812"/>
            <a:ext cx="9144000" cy="555018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98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ppt_Business_shutterstock_95102881.jpg"/>
          <p:cNvPicPr>
            <a:picLocks noChangeAspect="1"/>
          </p:cNvPicPr>
          <p:nvPr userDrawn="1"/>
        </p:nvPicPr>
        <p:blipFill>
          <a:blip r:embed="rId6" cstate="email"/>
          <a:stretch>
            <a:fillRect/>
          </a:stretch>
        </p:blipFill>
        <p:spPr>
          <a:xfrm>
            <a:off x="0" y="0"/>
            <a:ext cx="9144000" cy="660099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01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p:nvPicPr>
        <p:blipFill>
          <a:blip r:embed="rId9" cstate="email"/>
          <a:stretch>
            <a:fillRect/>
          </a:stretch>
        </p:blipFill>
        <p:spPr>
          <a:xfrm>
            <a:off x="0" y="0"/>
            <a:ext cx="9144000" cy="6600998"/>
          </a:xfrm>
          <a:prstGeom prst="rect">
            <a:avLst/>
          </a:prstGeom>
        </p:spPr>
      </p:pic>
      <p:sp>
        <p:nvSpPr>
          <p:cNvPr id="18" name="Rectangle 17"/>
          <p:cNvSpPr/>
          <p:nvPr>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60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userDrawn="1"/>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647"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34116" indent="0" algn="l"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34116" indent="0" algn="l"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pic>
        <p:nvPicPr>
          <p:cNvPr id="10" name="Image 9" descr="Capgemini_logo.jpg"/>
          <p:cNvPicPr>
            <a:picLocks noChangeAspect="1"/>
          </p:cNvPicPr>
          <p:nvPr userDrawn="1"/>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extLst>
      <p:ext uri="{BB962C8B-B14F-4D97-AF65-F5344CB8AC3E}">
        <p14:creationId xmlns:p14="http://schemas.microsoft.com/office/powerpoint/2010/main" val="217460355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userDrawn="1"/>
        </p:nvPicPr>
        <p:blipFill>
          <a:blip r:embed="rId9" cstate="email"/>
          <a:stretch>
            <a:fillRect/>
          </a:stretch>
        </p:blipFill>
        <p:spPr>
          <a:xfrm>
            <a:off x="0" y="0"/>
            <a:ext cx="9144000" cy="6600998"/>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3671"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046"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66332997"/>
      </p:ext>
    </p:extLst>
  </p:cSld>
  <p:clrMapOvr>
    <a:masterClrMapping/>
  </p:clrMapOvr>
  <p:timing>
    <p:tnLst>
      <p:par>
        <p:cTn id="1" dur="indefinite" restart="never" nodeType="tmRoot"/>
      </p:par>
    </p:tnLst>
  </p:timing>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F958F">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69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pic>
        <p:nvPicPr>
          <p:cNvPr id="12" name="Image 11" descr="HandsPanel_shutterstock_72073621.png"/>
          <p:cNvPicPr>
            <a:picLocks noChangeAspect="1"/>
          </p:cNvPicPr>
          <p:nvPr userDrawn="1"/>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val="438486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571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4523761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674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1325289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776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3359879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8791"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5201546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12164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981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82070602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083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19770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2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3186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308" b="0"/>
            </a:lvl1pPr>
            <a:lvl2pPr>
              <a:defRPr sz="1939"/>
            </a:lvl2pPr>
            <a:lvl3pPr>
              <a:defRPr sz="1662"/>
            </a:lvl3pPr>
            <a:lvl4pPr>
              <a:defRPr sz="1477"/>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825518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565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667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69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2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4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image" Target="../media/image2.jpeg"/><Relationship Id="rId3" Type="http://schemas.openxmlformats.org/officeDocument/2006/relationships/slideLayout" Target="../slideLayouts/slideLayout3.xml"/><Relationship Id="rId21" Type="http://schemas.openxmlformats.org/officeDocument/2006/relationships/tags" Target="../tags/tag6.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xml"/><Relationship Id="rId20"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vmlDrawing" Target="../drawings/vmlDrawing1.vml"/><Relationship Id="rId23" Type="http://schemas.openxmlformats.org/officeDocument/2006/relationships/tags" Target="../tags/tag8.xml"/><Relationship Id="rId10" Type="http://schemas.openxmlformats.org/officeDocument/2006/relationships/slideLayout" Target="../slideLayouts/slideLayout10.xml"/><Relationship Id="rId19"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tags" Target="../tags/tag7.xml"/><Relationship Id="rId27"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6.xml"/><Relationship Id="rId21" Type="http://schemas.openxmlformats.org/officeDocument/2006/relationships/image" Target="../media/image10.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6.emf"/><Relationship Id="rId25" Type="http://schemas.openxmlformats.org/officeDocument/2006/relationships/image" Target="../media/image12.png"/><Relationship Id="rId2" Type="http://schemas.openxmlformats.org/officeDocument/2006/relationships/slideLayout" Target="../slideLayouts/slideLayout15.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4.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youtube.com/capgemini"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11.png"/><Relationship Id="rId28" Type="http://schemas.openxmlformats.org/officeDocument/2006/relationships/image" Target="../media/image5.jpeg"/><Relationship Id="rId10" Type="http://schemas.openxmlformats.org/officeDocument/2006/relationships/tags" Target="../tags/tag52.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hyperlink" Target="http://www.twitter.com/capgemini" TargetMode="External"/><Relationship Id="rId27"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9.xml"/><Relationship Id="rId7" Type="http://schemas.openxmlformats.org/officeDocument/2006/relationships/oleObject" Target="../embeddings/oleObject16.bin"/><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ags" Target="../tags/tag65.xml"/><Relationship Id="rId5" Type="http://schemas.openxmlformats.org/officeDocument/2006/relationships/vmlDrawing" Target="../drawings/vmlDrawing16.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vmlDrawing" Target="../drawings/vmlDrawing20.vml"/><Relationship Id="rId18" Type="http://schemas.openxmlformats.org/officeDocument/2006/relationships/tags" Target="../tags/tag79.xml"/><Relationship Id="rId3" Type="http://schemas.openxmlformats.org/officeDocument/2006/relationships/slideLayout" Target="../slideLayouts/slideLayout22.xml"/><Relationship Id="rId21" Type="http://schemas.openxmlformats.org/officeDocument/2006/relationships/tags" Target="../tags/tag82.xml"/><Relationship Id="rId7" Type="http://schemas.openxmlformats.org/officeDocument/2006/relationships/slideLayout" Target="../slideLayouts/slideLayout26.xml"/><Relationship Id="rId12" Type="http://schemas.openxmlformats.org/officeDocument/2006/relationships/theme" Target="../theme/theme4.xml"/><Relationship Id="rId17" Type="http://schemas.openxmlformats.org/officeDocument/2006/relationships/tags" Target="../tags/tag78.xml"/><Relationship Id="rId2" Type="http://schemas.openxmlformats.org/officeDocument/2006/relationships/slideLayout" Target="../slideLayouts/slideLayout21.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image" Target="../media/image2.jpeg"/><Relationship Id="rId5" Type="http://schemas.openxmlformats.org/officeDocument/2006/relationships/slideLayout" Target="../slideLayouts/slideLayout24.xml"/><Relationship Id="rId15" Type="http://schemas.openxmlformats.org/officeDocument/2006/relationships/tags" Target="../tags/tag76.xml"/><Relationship Id="rId23" Type="http://schemas.openxmlformats.org/officeDocument/2006/relationships/image" Target="../media/image1.emf"/><Relationship Id="rId10" Type="http://schemas.openxmlformats.org/officeDocument/2006/relationships/slideLayout" Target="../slideLayouts/slideLayout29.xml"/><Relationship Id="rId19" Type="http://schemas.openxmlformats.org/officeDocument/2006/relationships/tags" Target="../tags/tag80.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ags" Target="../tags/tag75.xml"/><Relationship Id="rId22" Type="http://schemas.openxmlformats.org/officeDocument/2006/relationships/oleObject" Target="../embeddings/oleObject2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6"/>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554" name="think-cell Slide" r:id="rId24" imgW="360" imgH="360" progId="">
                  <p:embed/>
                </p:oleObj>
              </mc:Choice>
              <mc:Fallback>
                <p:oleObj name="think-cell Slide" r:id="rId24" imgW="360" imgH="360" progId="">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7"/>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8"/>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9"/>
            </p:custDataLst>
          </p:nvPr>
        </p:nvSpPr>
        <p:spPr>
          <a:xfrm>
            <a:off x="8827278"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0"/>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1"/>
            </p:custDataLst>
          </p:nvPr>
        </p:nvSpPr>
        <p:spPr bwMode="auto">
          <a:xfrm>
            <a:off x="6223230" y="6623408"/>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2016. All Rights Reserved</a:t>
            </a:r>
          </a:p>
        </p:txBody>
      </p:sp>
      <p:sp>
        <p:nvSpPr>
          <p:cNvPr id="13" name="Rectangle 12"/>
          <p:cNvSpPr/>
          <p:nvPr>
            <p:custDataLst>
              <p:tags r:id="rId22"/>
            </p:custDataLst>
          </p:nvPr>
        </p:nvSpPr>
        <p:spPr>
          <a:xfrm>
            <a:off x="6911928" y="6427223"/>
            <a:ext cx="1767281" cy="195814"/>
          </a:xfrm>
          <a:prstGeom prst="rect">
            <a:avLst/>
          </a:prstGeom>
        </p:spPr>
        <p:txBody>
          <a:bodyPr wrap="none" lIns="35997" tIns="35997" rIns="35997" bIns="35997" anchor="b" anchorCtr="0">
            <a:noAutofit/>
          </a:bodyPr>
          <a:lstStyle/>
          <a:p>
            <a:pPr algn="r"/>
            <a:r>
              <a:rPr lang="en-US" sz="800" dirty="0" smtClean="0"/>
              <a:t>GE Data &amp; Analytics Digital Hub</a:t>
            </a:r>
            <a:r>
              <a:rPr lang="en-US" sz="700" dirty="0" smtClean="0">
                <a:solidFill>
                  <a:schemeClr val="tx2"/>
                </a:solidFill>
                <a:latin typeface="+mj-lt"/>
              </a:rPr>
              <a:t> | Jul 2016</a:t>
            </a:r>
            <a:endParaRPr lang="en-US" sz="700" dirty="0">
              <a:solidFill>
                <a:schemeClr val="tx2"/>
              </a:solidFill>
              <a:latin typeface="+mj-lt"/>
            </a:endParaRPr>
          </a:p>
        </p:txBody>
      </p:sp>
      <p:cxnSp>
        <p:nvCxnSpPr>
          <p:cNvPr id="15" name="Straight Connector 5"/>
          <p:cNvCxnSpPr/>
          <p:nvPr>
            <p:custDataLst>
              <p:tags r:id="rId23"/>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6" cstate="print"/>
          <a:stretch>
            <a:fillRect/>
          </a:stretch>
        </p:blipFill>
        <p:spPr>
          <a:xfrm>
            <a:off x="109095" y="6419982"/>
            <a:ext cx="1329231" cy="343023"/>
          </a:xfrm>
          <a:prstGeom prst="rect">
            <a:avLst/>
          </a:prstGeom>
        </p:spPr>
      </p:pic>
      <p:sp>
        <p:nvSpPr>
          <p:cNvPr id="16" name="TextBox 15"/>
          <p:cNvSpPr txBox="1"/>
          <p:nvPr/>
        </p:nvSpPr>
        <p:spPr>
          <a:xfrm>
            <a:off x="1568854" y="6450496"/>
            <a:ext cx="1378904" cy="253916"/>
          </a:xfrm>
          <a:prstGeom prst="rect">
            <a:avLst/>
          </a:prstGeom>
          <a:noFill/>
        </p:spPr>
        <p:txBody>
          <a:bodyPr wrap="none" rtlCol="0">
            <a:spAutoFit/>
          </a:bodyPr>
          <a:lstStyle/>
          <a:p>
            <a:r>
              <a:rPr lang="en-US" sz="1050" dirty="0" smtClean="0">
                <a:solidFill>
                  <a:srgbClr val="909090">
                    <a:lumMod val="50000"/>
                  </a:srgbClr>
                </a:solidFill>
              </a:rPr>
              <a:t>In collaboration with</a:t>
            </a:r>
          </a:p>
        </p:txBody>
      </p:sp>
      <p:pic>
        <p:nvPicPr>
          <p:cNvPr id="17" name="Picture 16"/>
          <p:cNvPicPr>
            <a:picLocks noChangeAspect="1"/>
          </p:cNvPicPr>
          <p:nvPr/>
        </p:nvPicPr>
        <p:blipFill>
          <a:blip r:embed="rId2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41689" y="6400969"/>
            <a:ext cx="422031" cy="42672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26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842"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5914038" y="1209261"/>
            <a:ext cx="2658462" cy="229353"/>
          </a:xfrm>
          <a:prstGeom prst="rect">
            <a:avLst/>
          </a:prstGeom>
          <a:noFill/>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098352" y="5932547"/>
            <a:ext cx="256821"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7407960" y="5932547"/>
            <a:ext cx="25967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7988626" y="5932547"/>
            <a:ext cx="25967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301091" y="5932547"/>
            <a:ext cx="259674"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720424" y="5932554"/>
            <a:ext cx="21541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690063" y="1014965"/>
            <a:ext cx="2658462" cy="686046"/>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93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624" name="think-cell Slide" r:id="rId22" imgW="360" imgH="360" progId="">
                  <p:embed/>
                </p:oleObj>
              </mc:Choice>
              <mc:Fallback>
                <p:oleObj name="think-cell Slide" r:id="rId22" imgW="360" imgH="36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7"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F958F"/>
                </a:solidFill>
              </a:rPr>
              <a:pPr algn="ctr" defTabSz="884105"/>
              <a:t>‹#›</a:t>
            </a:fld>
            <a:endParaRPr lang="en-US" sz="646" dirty="0">
              <a:solidFill>
                <a:srgbClr val="9F958F"/>
              </a:solidFill>
            </a:endParaRPr>
          </a:p>
        </p:txBody>
      </p:sp>
      <p:sp>
        <p:nvSpPr>
          <p:cNvPr id="9" name="Freeform 4"/>
          <p:cNvSpPr>
            <a:spLocks/>
          </p:cNvSpPr>
          <p:nvPr>
            <p:custDataLst>
              <p:tags r:id="rId18"/>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sp>
        <p:nvSpPr>
          <p:cNvPr id="12" name="Rectangle 11"/>
          <p:cNvSpPr>
            <a:spLocks noChangeArrowheads="1"/>
          </p:cNvSpPr>
          <p:nvPr>
            <p:custDataLst>
              <p:tags r:id="rId19"/>
            </p:custDataLst>
          </p:nvPr>
        </p:nvSpPr>
        <p:spPr bwMode="auto">
          <a:xfrm>
            <a:off x="6223230" y="6623408"/>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554" dirty="0" smtClean="0">
                <a:solidFill>
                  <a:srgbClr val="9F958F"/>
                </a:solidFill>
                <a:cs typeface="Helvetica Light"/>
              </a:rPr>
              <a:t>Copyright © Capgemini 2016. All Rights Reserved</a:t>
            </a:r>
          </a:p>
        </p:txBody>
      </p:sp>
      <p:sp>
        <p:nvSpPr>
          <p:cNvPr id="13" name="Rectangle 12"/>
          <p:cNvSpPr/>
          <p:nvPr>
            <p:custDataLst>
              <p:tags r:id="rId20"/>
            </p:custDataLst>
          </p:nvPr>
        </p:nvSpPr>
        <p:spPr>
          <a:xfrm>
            <a:off x="6911928"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F958F"/>
                </a:solidFill>
              </a:rPr>
              <a:t>GE Healthcare| Oct 2016 </a:t>
            </a:r>
            <a:endParaRPr lang="en-US" sz="646" dirty="0">
              <a:solidFill>
                <a:srgbClr val="9F958F"/>
              </a:solidFill>
            </a:endParaRPr>
          </a:p>
        </p:txBody>
      </p:sp>
      <p:cxnSp>
        <p:nvCxnSpPr>
          <p:cNvPr id="15" name="Straight Connector 5"/>
          <p:cNvCxnSpPr/>
          <p:nvPr>
            <p:custDataLst>
              <p:tags r:id="rId21"/>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109095" y="6419982"/>
            <a:ext cx="1329231" cy="343023"/>
          </a:xfrm>
          <a:prstGeom prst="rect">
            <a:avLst/>
          </a:prstGeom>
        </p:spPr>
      </p:pic>
    </p:spTree>
    <p:extLst>
      <p:ext uri="{BB962C8B-B14F-4D97-AF65-F5344CB8AC3E}">
        <p14:creationId xmlns:p14="http://schemas.microsoft.com/office/powerpoint/2010/main" val="382492461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hf sldNum="0" hdr="0" dt="0"/>
  <p:txStyles>
    <p:title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p:titleStyle>
    <p:bodyStyle>
      <a:lvl1pPr marL="153409" indent="-153409" algn="l" defTabSz="844029" rtl="0" eaLnBrk="1" latinLnBrk="0" hangingPunct="1">
        <a:lnSpc>
          <a:spcPct val="90000"/>
        </a:lnSpc>
        <a:spcBef>
          <a:spcPts val="0"/>
        </a:spcBef>
        <a:spcAft>
          <a:spcPts val="554"/>
        </a:spcAft>
        <a:buClr>
          <a:schemeClr val="accent5"/>
        </a:buClr>
        <a:buFont typeface="Wingdings" pitchFamily="2" charset="2"/>
        <a:buChar char="§"/>
        <a:defRPr sz="2031" b="0" kern="1200">
          <a:solidFill>
            <a:schemeClr val="tx2">
              <a:lumMod val="50000"/>
            </a:schemeClr>
          </a:solidFill>
          <a:latin typeface="+mn-lt"/>
          <a:ea typeface="+mn-ea"/>
          <a:cs typeface="+mn-cs"/>
        </a:defRPr>
      </a:lvl1pPr>
      <a:lvl2pPr marL="328254" indent="-167058" algn="l" defTabSz="844029" rtl="0" eaLnBrk="1" latinLnBrk="0" hangingPunct="1">
        <a:lnSpc>
          <a:spcPct val="90000"/>
        </a:lnSpc>
        <a:spcBef>
          <a:spcPts val="0"/>
        </a:spcBef>
        <a:spcAft>
          <a:spcPts val="554"/>
        </a:spcAft>
        <a:buClr>
          <a:schemeClr val="accent3"/>
        </a:buClr>
        <a:buFont typeface="Wingdings" pitchFamily="2" charset="2"/>
        <a:buChar char="§"/>
        <a:defRPr sz="1662" kern="1200">
          <a:solidFill>
            <a:schemeClr val="tx2">
              <a:lumMod val="50000"/>
            </a:schemeClr>
          </a:solidFill>
          <a:latin typeface="+mn-lt"/>
          <a:ea typeface="+mn-ea"/>
          <a:cs typeface="+mn-cs"/>
        </a:defRPr>
      </a:lvl2pPr>
      <a:lvl3pPr marL="495312" indent="-152404" algn="l" defTabSz="844029" rtl="0" eaLnBrk="1" latinLnBrk="0" hangingPunct="1">
        <a:lnSpc>
          <a:spcPct val="90000"/>
        </a:lnSpc>
        <a:spcBef>
          <a:spcPts val="0"/>
        </a:spcBef>
        <a:spcAft>
          <a:spcPts val="554"/>
        </a:spcAft>
        <a:buClr>
          <a:schemeClr val="accent2"/>
        </a:buClr>
        <a:buFont typeface="Arial" pitchFamily="34" charset="0"/>
        <a:buChar char="•"/>
        <a:tabLst/>
        <a:defRPr sz="1477" kern="1200">
          <a:solidFill>
            <a:schemeClr val="tx2">
              <a:lumMod val="50000"/>
            </a:schemeClr>
          </a:solidFill>
          <a:latin typeface="+mn-lt"/>
          <a:ea typeface="+mn-ea"/>
          <a:cs typeface="+mn-cs"/>
        </a:defRPr>
      </a:lvl3pPr>
      <a:lvl4pPr marL="656509" indent="-152404" algn="l" defTabSz="844029" rtl="0" eaLnBrk="1" latinLnBrk="0" hangingPunct="1">
        <a:lnSpc>
          <a:spcPct val="90000"/>
        </a:lnSpc>
        <a:spcBef>
          <a:spcPts val="0"/>
        </a:spcBef>
        <a:spcAft>
          <a:spcPts val="554"/>
        </a:spcAft>
        <a:buClr>
          <a:schemeClr val="bg2"/>
        </a:buClr>
        <a:buFont typeface="Arial" pitchFamily="34" charset="0"/>
        <a:buChar char="–"/>
        <a:tabLst/>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sz="3200" dirty="0" smtClean="0"/>
              <a:t>GEHC SDT Weekly Status Report </a:t>
            </a:r>
            <a:endParaRPr lang="en-GB" sz="3200" dirty="0">
              <a:solidFill>
                <a:schemeClr val="accent1"/>
              </a:solidFill>
            </a:endParaRPr>
          </a:p>
        </p:txBody>
      </p:sp>
      <p:sp>
        <p:nvSpPr>
          <p:cNvPr id="2" name="Text Placeholder 1"/>
          <p:cNvSpPr>
            <a:spLocks noGrp="1"/>
          </p:cNvSpPr>
          <p:nvPr>
            <p:ph type="body" sz="quarter" idx="10"/>
          </p:nvPr>
        </p:nvSpPr>
        <p:spPr/>
        <p:txBody>
          <a:bodyPr/>
          <a:lstStyle/>
          <a:p>
            <a:r>
              <a:rPr lang="en-US" dirty="0" smtClean="0"/>
              <a:t>12/29/16</a:t>
            </a:r>
            <a:endParaRPr lang="en-US" dirty="0"/>
          </a:p>
        </p:txBody>
      </p:sp>
    </p:spTree>
    <p:extLst>
      <p:ext uri="{BB962C8B-B14F-4D97-AF65-F5344CB8AC3E}">
        <p14:creationId xmlns:p14="http://schemas.microsoft.com/office/powerpoint/2010/main" val="2818886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items from previous meeting</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88129908"/>
              </p:ext>
            </p:extLst>
          </p:nvPr>
        </p:nvGraphicFramePr>
        <p:xfrm>
          <a:off x="313900" y="1399309"/>
          <a:ext cx="8525300" cy="3795830"/>
        </p:xfrm>
        <a:graphic>
          <a:graphicData uri="http://schemas.openxmlformats.org/drawingml/2006/table">
            <a:tbl>
              <a:tblPr firstRow="1" bandRow="1">
                <a:tableStyleId>{7DF18680-E054-41AD-8BC1-D1AEF772440D}</a:tableStyleId>
              </a:tblPr>
              <a:tblGrid>
                <a:gridCol w="4970385"/>
                <a:gridCol w="1306754"/>
                <a:gridCol w="1251732"/>
                <a:gridCol w="996429"/>
              </a:tblGrid>
              <a:tr h="444542">
                <a:tc>
                  <a:txBody>
                    <a:bodyPr/>
                    <a:lstStyle/>
                    <a:p>
                      <a:r>
                        <a:rPr lang="en-US" sz="1200" dirty="0" smtClean="0"/>
                        <a:t>Action item</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Expected Closure Date</a:t>
                      </a:r>
                      <a:endParaRPr lang="en-US" sz="1200" dirty="0"/>
                    </a:p>
                  </a:txBody>
                  <a:tcPr/>
                </a:tc>
                <a:tc>
                  <a:txBody>
                    <a:bodyPr/>
                    <a:lstStyle/>
                    <a:p>
                      <a:r>
                        <a:rPr lang="en-US" sz="1200" dirty="0" smtClean="0"/>
                        <a:t>Status</a:t>
                      </a:r>
                      <a:endParaRPr lang="en-US" sz="1200" dirty="0"/>
                    </a:p>
                  </a:txBody>
                  <a:tcPr/>
                </a:tc>
              </a:tr>
              <a:tr h="38527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effectLst/>
                          <a:latin typeface="+mn-lt"/>
                          <a:ea typeface="+mn-ea"/>
                          <a:cs typeface="+mn-cs"/>
                        </a:rPr>
                        <a:t>PO for Andrey – Both GE and CG working through to get it issued on UK entity</a:t>
                      </a:r>
                    </a:p>
                  </a:txBody>
                  <a:tcPr/>
                </a:tc>
                <a:tc>
                  <a:txBody>
                    <a:bodyPr/>
                    <a:lstStyle/>
                    <a:p>
                      <a:r>
                        <a:rPr lang="en-US" sz="1000" dirty="0" smtClean="0"/>
                        <a:t>Paul</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09-Dec-2016</a:t>
                      </a:r>
                    </a:p>
                    <a:p>
                      <a:pPr marL="0" marR="0" indent="0" algn="l" defTabSz="844029"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In Progress</a:t>
                      </a:r>
                      <a:endParaRPr lang="en-US" sz="1000" dirty="0"/>
                    </a:p>
                  </a:txBody>
                  <a:tcPr/>
                </a:tc>
              </a:tr>
              <a:tr h="32707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Evaluation on the Skill matrix of</a:t>
                      </a:r>
                      <a:r>
                        <a:rPr lang="en-US" sz="1000" baseline="0" dirty="0" smtClean="0"/>
                        <a:t> SDT resources which is shared with GE.</a:t>
                      </a:r>
                      <a:endParaRPr lang="en-US" sz="1000" dirty="0" smtClean="0"/>
                    </a:p>
                  </a:txBody>
                  <a:tcPr/>
                </a:tc>
                <a:tc>
                  <a:txBody>
                    <a:bodyPr/>
                    <a:lstStyle/>
                    <a:p>
                      <a:r>
                        <a:rPr lang="en-US" sz="1000" dirty="0" smtClean="0"/>
                        <a:t>Rohit/Chandra</a:t>
                      </a:r>
                      <a:endParaRPr lang="en-US" sz="1000" dirty="0"/>
                    </a:p>
                  </a:txBody>
                  <a:tcPr/>
                </a:tc>
                <a:tc>
                  <a:txBody>
                    <a:bodyPr/>
                    <a:lstStyle/>
                    <a:p>
                      <a:r>
                        <a:rPr lang="en-US" sz="1000" dirty="0" smtClean="0"/>
                        <a:t>31-Dec-2016</a:t>
                      </a:r>
                      <a:endParaRPr lang="en-US" sz="1000" dirty="0"/>
                    </a:p>
                  </a:txBody>
                  <a:tcPr/>
                </a:tc>
                <a:tc>
                  <a:txBody>
                    <a:bodyPr/>
                    <a:lstStyle/>
                    <a:p>
                      <a:r>
                        <a:rPr lang="en-US" sz="1000" dirty="0" smtClean="0"/>
                        <a:t>In Progress</a:t>
                      </a:r>
                      <a:endParaRPr lang="en-US" sz="1000" dirty="0"/>
                    </a:p>
                  </a:txBody>
                  <a:tcPr/>
                </a:tc>
              </a:tr>
              <a:tr h="523064">
                <a:tc>
                  <a:txBody>
                    <a:bodyPr/>
                    <a:lstStyle/>
                    <a:p>
                      <a:r>
                        <a:rPr lang="en-US" sz="1000" kern="1200" dirty="0" smtClean="0">
                          <a:solidFill>
                            <a:schemeClr val="dk1"/>
                          </a:solidFill>
                          <a:effectLst/>
                          <a:latin typeface="+mn-lt"/>
                          <a:ea typeface="+mn-ea"/>
                          <a:cs typeface="+mn-cs"/>
                        </a:rPr>
                        <a:t>Finalizing RACI</a:t>
                      </a:r>
                      <a:r>
                        <a:rPr lang="en-US" sz="1000" kern="1200" baseline="0" dirty="0" smtClean="0">
                          <a:solidFill>
                            <a:schemeClr val="dk1"/>
                          </a:solidFill>
                          <a:effectLst/>
                          <a:latin typeface="+mn-lt"/>
                          <a:ea typeface="+mn-ea"/>
                          <a:cs typeface="+mn-cs"/>
                        </a:rPr>
                        <a:t> matrix from CG and GE side</a:t>
                      </a:r>
                      <a:endParaRPr lang="en-US" sz="1000" kern="1200" baseline="0" dirty="0">
                        <a:solidFill>
                          <a:schemeClr val="dk1"/>
                        </a:solidFill>
                        <a:effectLst/>
                        <a:latin typeface="+mn-lt"/>
                        <a:ea typeface="+mn-ea"/>
                        <a:cs typeface="+mn-cs"/>
                      </a:endParaRPr>
                    </a:p>
                  </a:txBody>
                  <a:tcPr/>
                </a:tc>
                <a:tc>
                  <a:txBody>
                    <a:bodyPr/>
                    <a:lstStyle/>
                    <a:p>
                      <a:r>
                        <a:rPr lang="en-US" sz="1000" dirty="0" smtClean="0"/>
                        <a:t>Chandra</a:t>
                      </a:r>
                      <a:endParaRPr lang="en-US" sz="1000" dirty="0"/>
                    </a:p>
                  </a:txBody>
                  <a:tcPr/>
                </a:tc>
                <a:tc>
                  <a:txBody>
                    <a:bodyPr/>
                    <a:lstStyle/>
                    <a:p>
                      <a:r>
                        <a:rPr lang="en-US" sz="1000" dirty="0" smtClean="0"/>
                        <a:t>TBD</a:t>
                      </a:r>
                      <a:endParaRPr lang="en-US" sz="1000" dirty="0"/>
                    </a:p>
                  </a:txBody>
                  <a:tcPr/>
                </a:tc>
                <a:tc>
                  <a:txBody>
                    <a:bodyPr/>
                    <a:lstStyle/>
                    <a:p>
                      <a:r>
                        <a:rPr lang="en-US" sz="1000" dirty="0" smtClean="0"/>
                        <a:t>On Hold</a:t>
                      </a:r>
                      <a:endParaRPr lang="en-US" sz="1000" dirty="0"/>
                    </a:p>
                  </a:txBody>
                  <a:tcPr/>
                </a:tc>
              </a:tr>
              <a:tr h="523064">
                <a:tc>
                  <a:txBody>
                    <a:bodyPr/>
                    <a:lstStyle/>
                    <a:p>
                      <a:r>
                        <a:rPr lang="en-US" sz="1000" kern="1200" baseline="0" dirty="0" smtClean="0">
                          <a:solidFill>
                            <a:schemeClr val="dk1"/>
                          </a:solidFill>
                          <a:effectLst/>
                          <a:latin typeface="+mn-lt"/>
                          <a:ea typeface="+mn-ea"/>
                          <a:cs typeface="+mn-cs"/>
                        </a:rPr>
                        <a:t>CLICK certification to few of our  SDT Team members</a:t>
                      </a:r>
                      <a:endParaRPr lang="en-US" sz="1000" kern="1200" baseline="0" dirty="0">
                        <a:solidFill>
                          <a:schemeClr val="dk1"/>
                        </a:solidFill>
                        <a:effectLst/>
                        <a:latin typeface="+mn-lt"/>
                        <a:ea typeface="+mn-ea"/>
                        <a:cs typeface="+mn-cs"/>
                      </a:endParaRPr>
                    </a:p>
                  </a:txBody>
                  <a:tcPr/>
                </a:tc>
                <a:tc>
                  <a:txBody>
                    <a:bodyPr/>
                    <a:lstStyle/>
                    <a:p>
                      <a:r>
                        <a:rPr lang="en-US" sz="1000" dirty="0" smtClean="0"/>
                        <a:t>Priya</a:t>
                      </a:r>
                      <a:endParaRPr lang="en-US" sz="1000" dirty="0"/>
                    </a:p>
                  </a:txBody>
                  <a:tcPr/>
                </a:tc>
                <a:tc>
                  <a:txBody>
                    <a:bodyPr/>
                    <a:lstStyle/>
                    <a:p>
                      <a:r>
                        <a:rPr lang="en-US" sz="1000" dirty="0" smtClean="0"/>
                        <a:t>30-Jan-2016</a:t>
                      </a:r>
                      <a:endParaRPr lang="en-US" sz="1000" dirty="0"/>
                    </a:p>
                  </a:txBody>
                  <a:tcPr/>
                </a:tc>
                <a:tc>
                  <a:txBody>
                    <a:bodyPr/>
                    <a:lstStyle/>
                    <a:p>
                      <a:r>
                        <a:rPr lang="en-US" sz="1000" dirty="0" smtClean="0"/>
                        <a:t>In Progress</a:t>
                      </a:r>
                      <a:endParaRPr lang="en-US" sz="1000" dirty="0"/>
                    </a:p>
                  </a:txBody>
                  <a:tcPr/>
                </a:tc>
              </a:tr>
              <a:tr h="523064">
                <a:tc>
                  <a:txBody>
                    <a:bodyPr/>
                    <a:lstStyle/>
                    <a:p>
                      <a:r>
                        <a:rPr lang="en-US" sz="1000" kern="1200" baseline="0" dirty="0" smtClean="0">
                          <a:solidFill>
                            <a:schemeClr val="dk1"/>
                          </a:solidFill>
                          <a:effectLst/>
                          <a:latin typeface="+mn-lt"/>
                          <a:ea typeface="+mn-ea"/>
                          <a:cs typeface="+mn-cs"/>
                        </a:rPr>
                        <a:t>Face to Face KT with GE, TechM and CG team</a:t>
                      </a:r>
                      <a:endParaRPr lang="en-US" sz="1000" kern="1200" baseline="0" dirty="0">
                        <a:solidFill>
                          <a:schemeClr val="dk1"/>
                        </a:solidFill>
                        <a:effectLst/>
                        <a:latin typeface="+mn-lt"/>
                        <a:ea typeface="+mn-ea"/>
                        <a:cs typeface="+mn-cs"/>
                      </a:endParaRPr>
                    </a:p>
                  </a:txBody>
                  <a:tcPr/>
                </a:tc>
                <a:tc>
                  <a:txBody>
                    <a:bodyPr/>
                    <a:lstStyle/>
                    <a:p>
                      <a:r>
                        <a:rPr lang="en-US" sz="1000" dirty="0" smtClean="0"/>
                        <a:t>Chandra / Zach</a:t>
                      </a:r>
                      <a:endParaRPr lang="en-US" sz="1000" dirty="0"/>
                    </a:p>
                  </a:txBody>
                  <a:tcPr/>
                </a:tc>
                <a:tc>
                  <a:txBody>
                    <a:bodyPr/>
                    <a:lstStyle/>
                    <a:p>
                      <a:r>
                        <a:rPr lang="en-US" sz="1000" dirty="0" smtClean="0"/>
                        <a:t>12- Jan-2017</a:t>
                      </a:r>
                      <a:endParaRPr lang="en-US" sz="1000" dirty="0"/>
                    </a:p>
                  </a:txBody>
                  <a:tcPr/>
                </a:tc>
                <a:tc>
                  <a:txBody>
                    <a:bodyPr/>
                    <a:lstStyle/>
                    <a:p>
                      <a:r>
                        <a:rPr lang="en-US" sz="1000" dirty="0" smtClean="0"/>
                        <a:t>In Progress</a:t>
                      </a:r>
                      <a:endParaRPr lang="en-US" sz="1000" dirty="0"/>
                    </a:p>
                  </a:txBody>
                  <a:tcPr/>
                </a:tc>
              </a:tr>
              <a:tr h="523064">
                <a:tc>
                  <a:txBody>
                    <a:bodyPr/>
                    <a:lstStyle/>
                    <a:p>
                      <a:pPr marL="0" algn="l" defTabSz="844029" rtl="0" eaLnBrk="1" latinLnBrk="0" hangingPunct="1"/>
                      <a:r>
                        <a:rPr lang="en-US" sz="1000" kern="1200" baseline="0" dirty="0" smtClean="0">
                          <a:solidFill>
                            <a:schemeClr val="dk1"/>
                          </a:solidFill>
                          <a:effectLst/>
                          <a:latin typeface="+mn-lt"/>
                          <a:ea typeface="+mn-ea"/>
                          <a:cs typeface="+mn-cs"/>
                        </a:rPr>
                        <a:t>CLICK KT to be planned with Gopi </a:t>
                      </a:r>
                      <a:endParaRPr lang="en-US" sz="1000" kern="1200" baseline="0" dirty="0">
                        <a:solidFill>
                          <a:schemeClr val="dk1"/>
                        </a:solidFill>
                        <a:effectLst/>
                        <a:latin typeface="+mn-lt"/>
                        <a:ea typeface="+mn-ea"/>
                        <a:cs typeface="+mn-cs"/>
                      </a:endParaRPr>
                    </a:p>
                  </a:txBody>
                  <a:tcPr/>
                </a:tc>
                <a:tc>
                  <a:txBody>
                    <a:bodyPr/>
                    <a:lstStyle/>
                    <a:p>
                      <a:r>
                        <a:rPr lang="en-US" sz="1000" dirty="0" smtClean="0"/>
                        <a:t>Chandra</a:t>
                      </a:r>
                      <a:endParaRPr lang="en-US" sz="1000" dirty="0"/>
                    </a:p>
                  </a:txBody>
                  <a:tcPr/>
                </a:tc>
                <a:tc>
                  <a:txBody>
                    <a:bodyPr/>
                    <a:lstStyle/>
                    <a:p>
                      <a:r>
                        <a:rPr lang="en-US" sz="1000" dirty="0" smtClean="0"/>
                        <a:t>12-Jan-2017</a:t>
                      </a:r>
                      <a:endParaRPr lang="en-US" sz="1000" dirty="0"/>
                    </a:p>
                  </a:txBody>
                  <a:tcPr/>
                </a:tc>
                <a:tc>
                  <a:txBody>
                    <a:bodyPr/>
                    <a:lstStyle/>
                    <a:p>
                      <a:r>
                        <a:rPr lang="en-US" sz="1000" dirty="0" smtClean="0"/>
                        <a:t>In Progress</a:t>
                      </a:r>
                      <a:endParaRPr lang="en-US" sz="1000" dirty="0"/>
                    </a:p>
                  </a:txBody>
                  <a:tcPr/>
                </a:tc>
              </a:tr>
              <a:tr h="523064">
                <a:tc>
                  <a:txBody>
                    <a:bodyPr/>
                    <a:lstStyle/>
                    <a:p>
                      <a:pPr marL="0" algn="l" defTabSz="844029" rtl="0" eaLnBrk="1" latinLnBrk="0" hangingPunct="1"/>
                      <a:r>
                        <a:rPr lang="en-US" sz="1000" kern="1200" baseline="0" dirty="0" smtClean="0">
                          <a:solidFill>
                            <a:schemeClr val="dk1"/>
                          </a:solidFill>
                          <a:effectLst/>
                          <a:latin typeface="+mn-lt"/>
                          <a:ea typeface="+mn-ea"/>
                          <a:cs typeface="+mn-cs"/>
                        </a:rPr>
                        <a:t>To have daily connect to discuss on workout session .</a:t>
                      </a:r>
                      <a:endParaRPr lang="en-US" sz="1000" kern="1200" baseline="0" dirty="0">
                        <a:solidFill>
                          <a:schemeClr val="dk1"/>
                        </a:solidFill>
                        <a:effectLst/>
                        <a:latin typeface="+mn-lt"/>
                        <a:ea typeface="+mn-ea"/>
                        <a:cs typeface="+mn-cs"/>
                      </a:endParaRPr>
                    </a:p>
                  </a:txBody>
                  <a:tcPr/>
                </a:tc>
                <a:tc>
                  <a:txBody>
                    <a:bodyPr/>
                    <a:lstStyle/>
                    <a:p>
                      <a:r>
                        <a:rPr lang="en-US" sz="1000" dirty="0" smtClean="0"/>
                        <a:t>Chandra/CG team</a:t>
                      </a:r>
                      <a:endParaRPr lang="en-US" sz="1000" dirty="0"/>
                    </a:p>
                  </a:txBody>
                  <a:tcPr/>
                </a:tc>
                <a:tc>
                  <a:txBody>
                    <a:bodyPr/>
                    <a:lstStyle/>
                    <a:p>
                      <a:r>
                        <a:rPr lang="en-US" sz="1000" dirty="0" smtClean="0"/>
                        <a:t>30-Dec-2016</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In Progress</a:t>
                      </a:r>
                    </a:p>
                    <a:p>
                      <a:endParaRPr lang="en-US" sz="1000" dirty="0"/>
                    </a:p>
                  </a:txBody>
                  <a:tcPr/>
                </a:tc>
              </a:tr>
            </a:tbl>
          </a:graphicData>
        </a:graphic>
      </p:graphicFrame>
    </p:spTree>
    <p:extLst>
      <p:ext uri="{BB962C8B-B14F-4D97-AF65-F5344CB8AC3E}">
        <p14:creationId xmlns:p14="http://schemas.microsoft.com/office/powerpoint/2010/main" val="696782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12969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4407"/>
            <a:ext cx="4419600" cy="213090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629538" y="1367376"/>
            <a:ext cx="2499402"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Health of the Engagement</a:t>
            </a:r>
            <a:endParaRPr lang="en-US" sz="1600" b="1" dirty="0">
              <a:solidFill>
                <a:schemeClr val="bg1"/>
              </a:solidFill>
              <a:latin typeface="Candara" panose="020E0502030303020204" pitchFamily="34" charset="0"/>
            </a:endParaRPr>
          </a:p>
        </p:txBody>
      </p:sp>
      <p:sp>
        <p:nvSpPr>
          <p:cNvPr id="11" name="TextBox 10"/>
          <p:cNvSpPr txBox="1"/>
          <p:nvPr/>
        </p:nvSpPr>
        <p:spPr>
          <a:xfrm>
            <a:off x="5742645" y="1408941"/>
            <a:ext cx="108715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Highlights</a:t>
            </a:r>
            <a:endParaRPr lang="en-US" sz="1600" b="1" dirty="0">
              <a:solidFill>
                <a:schemeClr val="bg1"/>
              </a:solidFill>
              <a:latin typeface="Candara" panose="020E0502030303020204" pitchFamily="34" charset="0"/>
            </a:endParaRPr>
          </a:p>
        </p:txBody>
      </p:sp>
      <p:sp>
        <p:nvSpPr>
          <p:cNvPr id="12" name="Rectangle 11"/>
          <p:cNvSpPr/>
          <p:nvPr/>
        </p:nvSpPr>
        <p:spPr>
          <a:xfrm>
            <a:off x="4613709" y="4100946"/>
            <a:ext cx="4372201" cy="216421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3933847"/>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796967" y="3993170"/>
            <a:ext cx="1316386"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Help Needed</a:t>
            </a:r>
            <a:endParaRPr lang="en-US" sz="1600" b="1" dirty="0">
              <a:solidFill>
                <a:schemeClr val="bg1"/>
              </a:solidFill>
              <a:latin typeface="Candara" panose="020E0502030303020204" pitchFamily="34" charset="0"/>
            </a:endParaRPr>
          </a:p>
        </p:txBody>
      </p:sp>
      <p:sp>
        <p:nvSpPr>
          <p:cNvPr id="15" name="TextBox 14"/>
          <p:cNvSpPr txBox="1"/>
          <p:nvPr/>
        </p:nvSpPr>
        <p:spPr>
          <a:xfrm>
            <a:off x="4979124" y="4415328"/>
            <a:ext cx="3596986" cy="1169551"/>
          </a:xfrm>
          <a:prstGeom prst="rect">
            <a:avLst/>
          </a:prstGeom>
          <a:noFill/>
        </p:spPr>
        <p:txBody>
          <a:bodyPr wrap="square" rtlCol="0">
            <a:spAutoFit/>
          </a:bodyPr>
          <a:lstStyle/>
          <a:p>
            <a:endParaRPr lang="en-US" sz="1400" dirty="0" smtClean="0">
              <a:latin typeface="Candara" panose="020E0502030303020204" pitchFamily="34" charset="0"/>
            </a:endParaRPr>
          </a:p>
          <a:p>
            <a:pPr marL="285750" indent="-285750">
              <a:buFont typeface="Wingdings" panose="05000000000000000000" pitchFamily="2" charset="2"/>
              <a:buChar char="Ø"/>
            </a:pPr>
            <a:r>
              <a:rPr lang="en-US" sz="1400" dirty="0">
                <a:latin typeface="Candara" panose="020E0502030303020204" pitchFamily="34" charset="0"/>
              </a:rPr>
              <a:t>Closure of Andrey’s </a:t>
            </a:r>
            <a:r>
              <a:rPr lang="en-US" sz="1400" dirty="0" smtClean="0">
                <a:latin typeface="Candara" panose="020E0502030303020204" pitchFamily="34" charset="0"/>
              </a:rPr>
              <a:t>PO</a:t>
            </a:r>
          </a:p>
          <a:p>
            <a:endParaRPr lang="en-US" sz="1400" dirty="0">
              <a:latin typeface="Candara" panose="020E0502030303020204" pitchFamily="34" charset="0"/>
            </a:endParaRPr>
          </a:p>
          <a:p>
            <a:r>
              <a:rPr lang="en-US" sz="1400" dirty="0" smtClean="0">
                <a:latin typeface="Candara" panose="020E0502030303020204" pitchFamily="34" charset="0"/>
              </a:rPr>
              <a:t> </a:t>
            </a:r>
            <a:endParaRPr lang="en-US" sz="1400" dirty="0">
              <a:latin typeface="Candara" panose="020E0502030303020204" pitchFamily="34" charset="0"/>
            </a:endParaRPr>
          </a:p>
          <a:p>
            <a:endParaRPr lang="en-US" sz="1400" dirty="0" smtClean="0">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t>Weekly Snapshot – 12/29/16</a:t>
            </a:r>
            <a:endParaRPr lang="en-US" dirty="0"/>
          </a:p>
        </p:txBody>
      </p:sp>
      <p:sp>
        <p:nvSpPr>
          <p:cNvPr id="17" name="Rectangle 16"/>
          <p:cNvSpPr/>
          <p:nvPr/>
        </p:nvSpPr>
        <p:spPr>
          <a:xfrm>
            <a:off x="213014" y="4054271"/>
            <a:ext cx="4137312" cy="22108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4" y="384948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346362" y="4415104"/>
            <a:ext cx="3810000" cy="954107"/>
          </a:xfrm>
          <a:prstGeom prst="rect">
            <a:avLst/>
          </a:prstGeom>
          <a:noFill/>
        </p:spPr>
        <p:txBody>
          <a:bodyPr wrap="square" rtlCol="0">
            <a:spAutoFit/>
          </a:bodyPr>
          <a:lstStyle/>
          <a:p>
            <a:pPr marL="285750" indent="-285750">
              <a:buFont typeface="Wingdings" panose="05000000000000000000" pitchFamily="2" charset="2"/>
              <a:buChar char="Ø"/>
            </a:pPr>
            <a:endParaRPr lang="en-US" sz="1400" dirty="0" smtClean="0">
              <a:latin typeface="Candara" panose="020E0502030303020204" pitchFamily="34" charset="0"/>
            </a:endParaRPr>
          </a:p>
          <a:p>
            <a:pPr marL="285750" indent="-285750">
              <a:buFont typeface="Wingdings" panose="05000000000000000000" pitchFamily="2" charset="2"/>
              <a:buChar char="Ø"/>
            </a:pPr>
            <a:r>
              <a:rPr lang="en-US" sz="1400" dirty="0" smtClean="0">
                <a:latin typeface="Candara" panose="020E0502030303020204" pitchFamily="34" charset="0"/>
              </a:rPr>
              <a:t>Delay in CLICK Certification closure</a:t>
            </a:r>
            <a:endParaRPr lang="en-US" sz="1400" dirty="0">
              <a:latin typeface="Candara" panose="020E0502030303020204" pitchFamily="34" charset="0"/>
            </a:endParaRPr>
          </a:p>
          <a:p>
            <a:pPr marL="285750" indent="-285750">
              <a:buFont typeface="Wingdings" panose="05000000000000000000" pitchFamily="2" charset="2"/>
              <a:buChar char="Ø"/>
            </a:pPr>
            <a:r>
              <a:rPr lang="en-US" sz="1400" dirty="0" smtClean="0">
                <a:latin typeface="Candara" panose="020E0502030303020204" pitchFamily="34" charset="0"/>
              </a:rPr>
              <a:t>Delay in start of CLICK KT for Gopi</a:t>
            </a:r>
            <a:endParaRPr lang="en-US" sz="1400" dirty="0">
              <a:latin typeface="Candara" panose="020E0502030303020204" pitchFamily="34" charset="0"/>
            </a:endParaRPr>
          </a:p>
          <a:p>
            <a:endParaRPr lang="en-US" sz="1400" dirty="0" smtClean="0">
              <a:latin typeface="Candara" panose="020E0502030303020204" pitchFamily="34" charset="0"/>
            </a:endParaRPr>
          </a:p>
        </p:txBody>
      </p:sp>
      <p:sp>
        <p:nvSpPr>
          <p:cNvPr id="20" name="TextBox 19"/>
          <p:cNvSpPr txBox="1"/>
          <p:nvPr/>
        </p:nvSpPr>
        <p:spPr>
          <a:xfrm>
            <a:off x="768986" y="3908805"/>
            <a:ext cx="2327881"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1" name="TextBox 20"/>
          <p:cNvSpPr txBox="1"/>
          <p:nvPr/>
        </p:nvSpPr>
        <p:spPr>
          <a:xfrm>
            <a:off x="4804210" y="1850237"/>
            <a:ext cx="3771900" cy="1169551"/>
          </a:xfrm>
          <a:prstGeom prst="rect">
            <a:avLst/>
          </a:prstGeom>
          <a:noFill/>
        </p:spPr>
        <p:txBody>
          <a:bodyPr wrap="square" rtlCol="0">
            <a:spAutoFit/>
          </a:bodyPr>
          <a:lstStyle/>
          <a:p>
            <a:pPr marL="285750" indent="-285750">
              <a:buFont typeface="Wingdings" panose="05000000000000000000" pitchFamily="2" charset="2"/>
              <a:buChar char="Ø"/>
            </a:pPr>
            <a:r>
              <a:rPr lang="en-US" sz="1400" dirty="0" smtClean="0">
                <a:latin typeface="Candara" panose="020E0502030303020204" pitchFamily="34" charset="0"/>
              </a:rPr>
              <a:t>All access / setups closed for the team</a:t>
            </a:r>
          </a:p>
          <a:p>
            <a:pPr marL="285750" indent="-285750">
              <a:buFont typeface="Wingdings" panose="05000000000000000000" pitchFamily="2" charset="2"/>
              <a:buChar char="Ø"/>
            </a:pPr>
            <a:r>
              <a:rPr lang="en-US" sz="1400" dirty="0" smtClean="0">
                <a:latin typeface="Candara" panose="020E0502030303020204" pitchFamily="34" charset="0"/>
              </a:rPr>
              <a:t>GIT HUB integration with Visual Studio completed</a:t>
            </a:r>
          </a:p>
          <a:p>
            <a:endParaRPr lang="en-US" sz="1400" dirty="0" smtClean="0">
              <a:latin typeface="Candara" panose="020E0502030303020204" pitchFamily="34" charset="0"/>
            </a:endParaRPr>
          </a:p>
          <a:p>
            <a:endParaRPr lang="en-US" sz="1400" dirty="0">
              <a:latin typeface="Candara" panose="020E0502030303020204" pitchFamily="34" charset="0"/>
            </a:endParaRPr>
          </a:p>
        </p:txBody>
      </p:sp>
      <p:sp>
        <p:nvSpPr>
          <p:cNvPr id="22" name="TextBox 21"/>
          <p:cNvSpPr txBox="1"/>
          <p:nvPr/>
        </p:nvSpPr>
        <p:spPr>
          <a:xfrm>
            <a:off x="523504" y="1927094"/>
            <a:ext cx="3771900" cy="523220"/>
          </a:xfrm>
          <a:prstGeom prst="rect">
            <a:avLst/>
          </a:prstGeom>
          <a:noFill/>
        </p:spPr>
        <p:txBody>
          <a:bodyPr wrap="square" rtlCol="0">
            <a:spAutoFit/>
          </a:bodyPr>
          <a:lstStyle/>
          <a:p>
            <a:endParaRPr lang="en-US" sz="1400" dirty="0" smtClean="0">
              <a:latin typeface="Candara" panose="020E0502030303020204" pitchFamily="34" charset="0"/>
            </a:endParaRPr>
          </a:p>
          <a:p>
            <a:r>
              <a:rPr lang="en-US" sz="1400" dirty="0" smtClean="0">
                <a:latin typeface="Candara" panose="020E0502030303020204" pitchFamily="34" charset="0"/>
              </a:rPr>
              <a:t>NA</a:t>
            </a:r>
            <a:endParaRPr lang="en-US" sz="1400" dirty="0">
              <a:latin typeface="Candara" panose="020E0502030303020204" pitchFamily="34" charset="0"/>
            </a:endParaRPr>
          </a:p>
        </p:txBody>
      </p:sp>
    </p:spTree>
    <p:extLst>
      <p:ext uri="{BB962C8B-B14F-4D97-AF65-F5344CB8AC3E}">
        <p14:creationId xmlns:p14="http://schemas.microsoft.com/office/powerpoint/2010/main" val="1948916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12969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4407"/>
            <a:ext cx="4419600" cy="213090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736946" y="1367376"/>
            <a:ext cx="2284601"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GE Trainings Completed</a:t>
            </a:r>
            <a:endParaRPr lang="en-US" sz="1600" b="1" dirty="0">
              <a:solidFill>
                <a:schemeClr val="bg1"/>
              </a:solidFill>
              <a:latin typeface="Candara" panose="020E0502030303020204" pitchFamily="34" charset="0"/>
            </a:endParaRPr>
          </a:p>
        </p:txBody>
      </p:sp>
      <p:sp>
        <p:nvSpPr>
          <p:cNvPr id="11" name="TextBox 10"/>
          <p:cNvSpPr txBox="1"/>
          <p:nvPr/>
        </p:nvSpPr>
        <p:spPr>
          <a:xfrm>
            <a:off x="5614416" y="1408941"/>
            <a:ext cx="134363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Self Learning</a:t>
            </a:r>
            <a:endParaRPr lang="en-US" sz="1600" b="1" dirty="0">
              <a:solidFill>
                <a:schemeClr val="bg1"/>
              </a:solidFill>
              <a:latin typeface="Candara" panose="020E0502030303020204" pitchFamily="34" charset="0"/>
            </a:endParaRPr>
          </a:p>
        </p:txBody>
      </p:sp>
      <p:sp>
        <p:nvSpPr>
          <p:cNvPr id="12" name="Rectangle 11"/>
          <p:cNvSpPr/>
          <p:nvPr/>
        </p:nvSpPr>
        <p:spPr>
          <a:xfrm>
            <a:off x="4613709" y="4100946"/>
            <a:ext cx="4372201" cy="216421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3933847"/>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294426" y="3993170"/>
            <a:ext cx="2321469" cy="338554"/>
          </a:xfrm>
          <a:prstGeom prst="rect">
            <a:avLst/>
          </a:prstGeom>
          <a:noFill/>
        </p:spPr>
        <p:txBody>
          <a:bodyPr wrap="none">
            <a:spAutoFit/>
          </a:bodyPr>
          <a:lstStyle/>
          <a:p>
            <a:pPr algn="ctr">
              <a:defRPr/>
            </a:pPr>
            <a:r>
              <a:rPr lang="en-US" sz="1600" b="1" dirty="0">
                <a:solidFill>
                  <a:schemeClr val="bg1"/>
                </a:solidFill>
                <a:latin typeface="Candara" panose="020E0502030303020204" pitchFamily="34" charset="0"/>
              </a:rPr>
              <a:t>Open Issues/Action Item</a:t>
            </a:r>
          </a:p>
        </p:txBody>
      </p:sp>
      <p:sp>
        <p:nvSpPr>
          <p:cNvPr id="15" name="TextBox 14"/>
          <p:cNvSpPr txBox="1"/>
          <p:nvPr/>
        </p:nvSpPr>
        <p:spPr>
          <a:xfrm>
            <a:off x="4979124" y="4415328"/>
            <a:ext cx="3860076" cy="1169551"/>
          </a:xfrm>
          <a:prstGeom prst="rect">
            <a:avLst/>
          </a:prstGeom>
          <a:noFill/>
        </p:spPr>
        <p:txBody>
          <a:bodyPr wrap="square" rtlCol="0">
            <a:spAutoFit/>
          </a:bodyPr>
          <a:lstStyle/>
          <a:p>
            <a:endParaRPr lang="en-US" sz="1400" dirty="0" smtClean="0">
              <a:latin typeface="Candara" panose="020E0502030303020204" pitchFamily="34" charset="0"/>
            </a:endParaRPr>
          </a:p>
          <a:p>
            <a:pPr marL="285750" indent="-285750">
              <a:buFont typeface="Wingdings" panose="05000000000000000000" pitchFamily="2" charset="2"/>
              <a:buChar char="Ø"/>
            </a:pPr>
            <a:endParaRPr lang="en-US" sz="1400" dirty="0">
              <a:latin typeface="Candara" panose="020E0502030303020204" pitchFamily="34" charset="0"/>
            </a:endParaRPr>
          </a:p>
          <a:p>
            <a:endParaRPr lang="en-US" sz="1400" dirty="0">
              <a:latin typeface="Candara" panose="020E0502030303020204" pitchFamily="34" charset="0"/>
            </a:endParaRPr>
          </a:p>
          <a:p>
            <a:r>
              <a:rPr lang="en-US" sz="1400" dirty="0" smtClean="0">
                <a:latin typeface="Candara" panose="020E0502030303020204" pitchFamily="34" charset="0"/>
              </a:rPr>
              <a:t> </a:t>
            </a:r>
            <a:endParaRPr lang="en-US" sz="1400" dirty="0">
              <a:latin typeface="Candara" panose="020E0502030303020204" pitchFamily="34" charset="0"/>
            </a:endParaRPr>
          </a:p>
          <a:p>
            <a:endParaRPr lang="en-US" sz="1400" dirty="0" smtClean="0">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t>Training Status – 12/29/16</a:t>
            </a:r>
            <a:endParaRPr lang="en-US" dirty="0"/>
          </a:p>
        </p:txBody>
      </p:sp>
      <p:sp>
        <p:nvSpPr>
          <p:cNvPr id="17" name="Rectangle 16"/>
          <p:cNvSpPr/>
          <p:nvPr/>
        </p:nvSpPr>
        <p:spPr>
          <a:xfrm>
            <a:off x="213014" y="4054271"/>
            <a:ext cx="4137312" cy="22108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4" y="384948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346362" y="4415104"/>
            <a:ext cx="3810000" cy="738664"/>
          </a:xfrm>
          <a:prstGeom prst="rect">
            <a:avLst/>
          </a:prstGeom>
          <a:noFill/>
        </p:spPr>
        <p:txBody>
          <a:bodyPr wrap="square" rtlCol="0">
            <a:spAutoFit/>
          </a:bodyPr>
          <a:lstStyle/>
          <a:p>
            <a:pPr marL="285750" indent="-285750">
              <a:buFont typeface="Wingdings" panose="05000000000000000000" pitchFamily="2" charset="2"/>
              <a:buChar char="Ø"/>
            </a:pPr>
            <a:endParaRPr lang="en-US" sz="1400" dirty="0" smtClean="0">
              <a:latin typeface="Candara" panose="020E0502030303020204" pitchFamily="34" charset="0"/>
            </a:endParaRPr>
          </a:p>
          <a:p>
            <a:r>
              <a:rPr lang="en-US" sz="1400" dirty="0" smtClean="0">
                <a:latin typeface="Candara" panose="020E0502030303020204" pitchFamily="34" charset="0"/>
              </a:rPr>
              <a:t>N/A</a:t>
            </a:r>
            <a:endParaRPr lang="en-US" sz="1400" dirty="0">
              <a:latin typeface="Candara" panose="020E0502030303020204" pitchFamily="34" charset="0"/>
            </a:endParaRPr>
          </a:p>
          <a:p>
            <a:endParaRPr lang="en-US" sz="1400" dirty="0" smtClean="0">
              <a:latin typeface="Candara" panose="020E0502030303020204" pitchFamily="34" charset="0"/>
            </a:endParaRPr>
          </a:p>
        </p:txBody>
      </p:sp>
      <p:sp>
        <p:nvSpPr>
          <p:cNvPr id="20" name="TextBox 19"/>
          <p:cNvSpPr txBox="1"/>
          <p:nvPr/>
        </p:nvSpPr>
        <p:spPr>
          <a:xfrm>
            <a:off x="768986" y="3908805"/>
            <a:ext cx="2327881"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1" name="TextBox 20"/>
          <p:cNvSpPr txBox="1"/>
          <p:nvPr/>
        </p:nvSpPr>
        <p:spPr>
          <a:xfrm>
            <a:off x="4804210" y="1850237"/>
            <a:ext cx="4181700" cy="2246769"/>
          </a:xfrm>
          <a:prstGeom prst="rect">
            <a:avLst/>
          </a:prstGeom>
          <a:noFill/>
        </p:spPr>
        <p:txBody>
          <a:bodyPr wrap="square" rtlCol="0">
            <a:spAutoFit/>
          </a:bodyPr>
          <a:lstStyle/>
          <a:p>
            <a:pPr marL="285750" indent="-285750">
              <a:buFont typeface="Wingdings" panose="05000000000000000000" pitchFamily="2" charset="2"/>
              <a:buChar char="Ø"/>
            </a:pPr>
            <a:r>
              <a:rPr lang="en-US" sz="1400" dirty="0" smtClean="0">
                <a:latin typeface="Candara" panose="020E0502030303020204" pitchFamily="34" charset="0"/>
              </a:rPr>
              <a:t>Agile Scrum Methodology</a:t>
            </a:r>
          </a:p>
          <a:p>
            <a:pPr marL="285750" indent="-285750">
              <a:buFont typeface="Wingdings" panose="05000000000000000000" pitchFamily="2" charset="2"/>
              <a:buChar char="Ø"/>
            </a:pPr>
            <a:r>
              <a:rPr lang="en-US" sz="1400" dirty="0" smtClean="0">
                <a:latin typeface="Candara" panose="020E0502030303020204" pitchFamily="34" charset="0"/>
              </a:rPr>
              <a:t>DevOps </a:t>
            </a:r>
          </a:p>
          <a:p>
            <a:pPr marL="285750" indent="-285750">
              <a:buFont typeface="Wingdings" panose="05000000000000000000" pitchFamily="2" charset="2"/>
              <a:buChar char="Ø"/>
            </a:pPr>
            <a:r>
              <a:rPr lang="en-US" sz="1400" dirty="0" smtClean="0">
                <a:latin typeface="Candara" panose="020E0502030303020204" pitchFamily="34" charset="0"/>
              </a:rPr>
              <a:t>Rally</a:t>
            </a:r>
          </a:p>
          <a:p>
            <a:pPr marL="285750" indent="-285750">
              <a:buFont typeface="Wingdings" panose="05000000000000000000" pitchFamily="2" charset="2"/>
              <a:buChar char="Ø"/>
            </a:pPr>
            <a:r>
              <a:rPr lang="en-US" sz="1400" dirty="0" smtClean="0">
                <a:latin typeface="Candara" panose="020E0502030303020204" pitchFamily="34" charset="0"/>
              </a:rPr>
              <a:t>C#, Asp.net, MVC, JQuery and SQL server</a:t>
            </a:r>
          </a:p>
          <a:p>
            <a:pPr marL="285750" indent="-285750">
              <a:buFont typeface="Wingdings" panose="05000000000000000000" pitchFamily="2" charset="2"/>
              <a:buChar char="Ø"/>
            </a:pPr>
            <a:r>
              <a:rPr lang="en-US" sz="1400" dirty="0" smtClean="0">
                <a:latin typeface="Candara" panose="020E0502030303020204" pitchFamily="34" charset="0"/>
              </a:rPr>
              <a:t>Agile testing</a:t>
            </a:r>
          </a:p>
          <a:p>
            <a:pPr marL="285750" indent="-285750">
              <a:buFont typeface="Wingdings" panose="05000000000000000000" pitchFamily="2" charset="2"/>
              <a:buChar char="Ø"/>
            </a:pPr>
            <a:r>
              <a:rPr lang="en-US" sz="1400" dirty="0" smtClean="0">
                <a:latin typeface="Candara" panose="020E0502030303020204" pitchFamily="34" charset="0"/>
              </a:rPr>
              <a:t>Agile estimation techniques</a:t>
            </a:r>
          </a:p>
          <a:p>
            <a:pPr marL="285750" indent="-285750">
              <a:buFont typeface="Wingdings" panose="05000000000000000000" pitchFamily="2" charset="2"/>
              <a:buChar char="Ø"/>
            </a:pPr>
            <a:r>
              <a:rPr lang="en-US" sz="1400" dirty="0" smtClean="0">
                <a:latin typeface="Candara" panose="020E0502030303020204" pitchFamily="34" charset="0"/>
              </a:rPr>
              <a:t>Click schedule</a:t>
            </a:r>
          </a:p>
          <a:p>
            <a:pPr marL="285750" indent="-285750">
              <a:buFont typeface="Wingdings" panose="05000000000000000000" pitchFamily="2" charset="2"/>
              <a:buChar char="Ø"/>
            </a:pPr>
            <a:endParaRPr lang="en-US" sz="1400" dirty="0" smtClean="0">
              <a:latin typeface="Candara" panose="020E0502030303020204" pitchFamily="34" charset="0"/>
            </a:endParaRPr>
          </a:p>
          <a:p>
            <a:pPr marL="285750" indent="-285750">
              <a:buFont typeface="Wingdings" panose="05000000000000000000" pitchFamily="2" charset="2"/>
              <a:buChar char="Ø"/>
            </a:pPr>
            <a:endParaRPr lang="en-US" sz="1400" dirty="0" smtClean="0">
              <a:latin typeface="Candara" panose="020E0502030303020204" pitchFamily="34" charset="0"/>
            </a:endParaRPr>
          </a:p>
          <a:p>
            <a:pPr marL="285750" indent="-285750">
              <a:buFont typeface="Wingdings" panose="05000000000000000000" pitchFamily="2" charset="2"/>
              <a:buChar char="Ø"/>
            </a:pPr>
            <a:endParaRPr lang="en-US" sz="1400" dirty="0">
              <a:latin typeface="Candara" panose="020E0502030303020204" pitchFamily="34" charset="0"/>
            </a:endParaRPr>
          </a:p>
        </p:txBody>
      </p:sp>
      <p:sp>
        <p:nvSpPr>
          <p:cNvPr id="22" name="TextBox 21"/>
          <p:cNvSpPr txBox="1"/>
          <p:nvPr/>
        </p:nvSpPr>
        <p:spPr>
          <a:xfrm>
            <a:off x="161924" y="1638733"/>
            <a:ext cx="4137312" cy="1938992"/>
          </a:xfrm>
          <a:prstGeom prst="rect">
            <a:avLst/>
          </a:prstGeom>
          <a:noFill/>
        </p:spPr>
        <p:txBody>
          <a:bodyPr wrap="square" rtlCol="0">
            <a:spAutoFit/>
          </a:bodyPr>
          <a:lstStyle/>
          <a:p>
            <a:pPr marL="285750" indent="-285750">
              <a:buFont typeface="Wingdings" panose="05000000000000000000" pitchFamily="2" charset="2"/>
              <a:buChar char="Ø"/>
            </a:pPr>
            <a:endParaRPr lang="en-US" sz="1000" dirty="0" smtClean="0">
              <a:latin typeface="Candara" panose="020E0502030303020204" pitchFamily="34" charset="0"/>
            </a:endParaRPr>
          </a:p>
          <a:p>
            <a:pPr marL="285750" indent="-285750">
              <a:buFont typeface="Wingdings" panose="05000000000000000000" pitchFamily="2" charset="2"/>
              <a:buChar char="Ø"/>
            </a:pPr>
            <a:r>
              <a:rPr lang="en-US" sz="1000" dirty="0" smtClean="0">
                <a:latin typeface="Candara" panose="020E0502030303020204" pitchFamily="34" charset="0"/>
              </a:rPr>
              <a:t>Six </a:t>
            </a:r>
            <a:r>
              <a:rPr lang="en-US" sz="1000" dirty="0">
                <a:latin typeface="Candara" panose="020E0502030303020204" pitchFamily="34" charset="0"/>
              </a:rPr>
              <a:t>Sigma WBT </a:t>
            </a:r>
            <a:r>
              <a:rPr lang="en-US" sz="1000" dirty="0" smtClean="0">
                <a:latin typeface="Candara" panose="020E0502030303020204" pitchFamily="34" charset="0"/>
              </a:rPr>
              <a:t>Test</a:t>
            </a:r>
          </a:p>
          <a:p>
            <a:pPr marL="285750" indent="-285750">
              <a:buFont typeface="Wingdings" panose="05000000000000000000" pitchFamily="2" charset="2"/>
              <a:buChar char="Ø"/>
            </a:pPr>
            <a:r>
              <a:rPr lang="en-US" sz="1000" dirty="0">
                <a:latin typeface="Candara" panose="020E0502030303020204" pitchFamily="34" charset="0"/>
              </a:rPr>
              <a:t>GE GDC Induction WBT </a:t>
            </a:r>
            <a:r>
              <a:rPr lang="en-US" sz="1000" dirty="0" smtClean="0">
                <a:latin typeface="Candara" panose="020E0502030303020204" pitchFamily="34" charset="0"/>
              </a:rPr>
              <a:t>Test</a:t>
            </a:r>
          </a:p>
          <a:p>
            <a:pPr marL="285750" indent="-285750">
              <a:buFont typeface="Wingdings" panose="05000000000000000000" pitchFamily="2" charset="2"/>
              <a:buChar char="Ø"/>
            </a:pPr>
            <a:r>
              <a:rPr lang="en-US" sz="1000" dirty="0">
                <a:latin typeface="Candara" panose="020E0502030303020204" pitchFamily="34" charset="0"/>
              </a:rPr>
              <a:t>Software Security Awareness </a:t>
            </a:r>
            <a:endParaRPr lang="en-US" sz="1000" dirty="0" smtClean="0">
              <a:latin typeface="Candara" panose="020E0502030303020204" pitchFamily="34" charset="0"/>
            </a:endParaRPr>
          </a:p>
          <a:p>
            <a:pPr marL="285750" indent="-285750">
              <a:buFont typeface="Wingdings" panose="05000000000000000000" pitchFamily="2" charset="2"/>
              <a:buChar char="Ø"/>
            </a:pPr>
            <a:r>
              <a:rPr lang="en-US" sz="1000" dirty="0">
                <a:latin typeface="Candara" panose="020E0502030303020204" pitchFamily="34" charset="0"/>
              </a:rPr>
              <a:t>Fundamentals of Application Security </a:t>
            </a:r>
            <a:endParaRPr lang="en-US" sz="1000" dirty="0" smtClean="0">
              <a:latin typeface="Candara" panose="020E0502030303020204" pitchFamily="34" charset="0"/>
            </a:endParaRPr>
          </a:p>
          <a:p>
            <a:pPr marL="285750" indent="-285750">
              <a:buFont typeface="Wingdings" panose="05000000000000000000" pitchFamily="2" charset="2"/>
              <a:buChar char="Ø"/>
            </a:pPr>
            <a:r>
              <a:rPr lang="en-US" sz="1000" dirty="0" smtClean="0">
                <a:latin typeface="Candara" panose="020E0502030303020204" pitchFamily="34" charset="0"/>
              </a:rPr>
              <a:t>Fundamentals </a:t>
            </a:r>
            <a:r>
              <a:rPr lang="en-US" sz="1000" dirty="0">
                <a:latin typeface="Candara" panose="020E0502030303020204" pitchFamily="34" charset="0"/>
              </a:rPr>
              <a:t>of Secure </a:t>
            </a:r>
            <a:r>
              <a:rPr lang="en-US" sz="1000" dirty="0" smtClean="0">
                <a:latin typeface="Candara" panose="020E0502030303020204" pitchFamily="34" charset="0"/>
              </a:rPr>
              <a:t>Architecture</a:t>
            </a:r>
          </a:p>
          <a:p>
            <a:pPr marL="285750" indent="-285750">
              <a:buFont typeface="Wingdings" panose="05000000000000000000" pitchFamily="2" charset="2"/>
              <a:buChar char="Ø"/>
            </a:pPr>
            <a:r>
              <a:rPr lang="en-US" sz="1000" dirty="0">
                <a:latin typeface="Candara" panose="020E0502030303020204" pitchFamily="34" charset="0"/>
              </a:rPr>
              <a:t>Fundamentals of Secure </a:t>
            </a:r>
            <a:r>
              <a:rPr lang="en-US" sz="1000" dirty="0" smtClean="0">
                <a:latin typeface="Candara" panose="020E0502030303020204" pitchFamily="34" charset="0"/>
              </a:rPr>
              <a:t>Development</a:t>
            </a:r>
          </a:p>
          <a:p>
            <a:pPr marL="285750" indent="-285750">
              <a:buFont typeface="Wingdings" panose="05000000000000000000" pitchFamily="2" charset="2"/>
              <a:buChar char="Ø"/>
            </a:pPr>
            <a:r>
              <a:rPr lang="en-US" sz="1000" dirty="0">
                <a:latin typeface="Candara" panose="020E0502030303020204" pitchFamily="34" charset="0"/>
              </a:rPr>
              <a:t>GEHC </a:t>
            </a:r>
            <a:r>
              <a:rPr lang="en-US" sz="1000" dirty="0" smtClean="0">
                <a:latin typeface="Candara" panose="020E0502030303020204" pitchFamily="34" charset="0"/>
              </a:rPr>
              <a:t>Service Now </a:t>
            </a:r>
            <a:r>
              <a:rPr lang="en-US" sz="1000" dirty="0">
                <a:latin typeface="Candara" panose="020E0502030303020204" pitchFamily="34" charset="0"/>
              </a:rPr>
              <a:t>System and CMDB </a:t>
            </a:r>
            <a:r>
              <a:rPr lang="en-US" sz="1000" dirty="0" smtClean="0">
                <a:latin typeface="Candara" panose="020E0502030303020204" pitchFamily="34" charset="0"/>
              </a:rPr>
              <a:t>Training</a:t>
            </a:r>
          </a:p>
          <a:p>
            <a:pPr marL="285750" indent="-285750">
              <a:buFont typeface="Wingdings" panose="05000000000000000000" pitchFamily="2" charset="2"/>
              <a:buChar char="Ø"/>
            </a:pPr>
            <a:r>
              <a:rPr lang="en-US" sz="1000" dirty="0">
                <a:latin typeface="Candara" panose="020E0502030303020204" pitchFamily="34" charset="0"/>
              </a:rPr>
              <a:t>GEHC </a:t>
            </a:r>
            <a:r>
              <a:rPr lang="en-US" sz="1000" dirty="0" smtClean="0">
                <a:latin typeface="Candara" panose="020E0502030303020204" pitchFamily="34" charset="0"/>
              </a:rPr>
              <a:t>Service Now </a:t>
            </a:r>
            <a:r>
              <a:rPr lang="en-US" sz="1000" dirty="0">
                <a:latin typeface="Candara" panose="020E0502030303020204" pitchFamily="34" charset="0"/>
              </a:rPr>
              <a:t>Incident &amp; Problem </a:t>
            </a:r>
            <a:r>
              <a:rPr lang="en-US" sz="1000" dirty="0" smtClean="0">
                <a:latin typeface="Candara" panose="020E0502030303020204" pitchFamily="34" charset="0"/>
              </a:rPr>
              <a:t>Training</a:t>
            </a:r>
          </a:p>
          <a:p>
            <a:pPr marL="285750" indent="-285750">
              <a:buFont typeface="Wingdings" panose="05000000000000000000" pitchFamily="2" charset="2"/>
              <a:buChar char="Ø"/>
            </a:pPr>
            <a:r>
              <a:rPr lang="en-US" sz="1000" dirty="0">
                <a:latin typeface="Candara" panose="020E0502030303020204" pitchFamily="34" charset="0"/>
              </a:rPr>
              <a:t>GEHC </a:t>
            </a:r>
            <a:r>
              <a:rPr lang="en-US" sz="1000" dirty="0" smtClean="0">
                <a:latin typeface="Candara" panose="020E0502030303020204" pitchFamily="34" charset="0"/>
              </a:rPr>
              <a:t>Service Now </a:t>
            </a:r>
            <a:r>
              <a:rPr lang="en-US" sz="1000" dirty="0">
                <a:latin typeface="Candara" panose="020E0502030303020204" pitchFamily="34" charset="0"/>
              </a:rPr>
              <a:t>Change Mgmt. </a:t>
            </a:r>
            <a:r>
              <a:rPr lang="en-US" sz="1000" dirty="0" smtClean="0">
                <a:latin typeface="Candara" panose="020E0502030303020204" pitchFamily="34" charset="0"/>
              </a:rPr>
              <a:t>Training</a:t>
            </a:r>
          </a:p>
          <a:p>
            <a:pPr marL="285750" indent="-285750">
              <a:buFont typeface="Wingdings" panose="05000000000000000000" pitchFamily="2" charset="2"/>
              <a:buChar char="Ø"/>
            </a:pPr>
            <a:r>
              <a:rPr lang="en-US" sz="1000" dirty="0">
                <a:latin typeface="Candara" panose="020E0502030303020204" pitchFamily="34" charset="0"/>
              </a:rPr>
              <a:t>GEHC IT ALM </a:t>
            </a:r>
            <a:r>
              <a:rPr lang="en-US" sz="1000" dirty="0" smtClean="0">
                <a:latin typeface="Candara" panose="020E0502030303020204" pitchFamily="34" charset="0"/>
              </a:rPr>
              <a:t>Requirements</a:t>
            </a:r>
          </a:p>
          <a:p>
            <a:pPr marL="285750" indent="-285750">
              <a:buFont typeface="Wingdings" panose="05000000000000000000" pitchFamily="2" charset="2"/>
              <a:buChar char="Ø"/>
            </a:pPr>
            <a:r>
              <a:rPr lang="en-US" sz="1000" dirty="0">
                <a:latin typeface="Candara" panose="020E0502030303020204" pitchFamily="34" charset="0"/>
              </a:rPr>
              <a:t>GEHC IT ALM Test Management</a:t>
            </a:r>
          </a:p>
        </p:txBody>
      </p:sp>
      <p:sp>
        <p:nvSpPr>
          <p:cNvPr id="23" name="TextBox 22"/>
          <p:cNvSpPr txBox="1"/>
          <p:nvPr/>
        </p:nvSpPr>
        <p:spPr>
          <a:xfrm>
            <a:off x="4804210" y="4331969"/>
            <a:ext cx="3810000" cy="738664"/>
          </a:xfrm>
          <a:prstGeom prst="rect">
            <a:avLst/>
          </a:prstGeom>
          <a:noFill/>
        </p:spPr>
        <p:txBody>
          <a:bodyPr wrap="square" rtlCol="0">
            <a:spAutoFit/>
          </a:bodyPr>
          <a:lstStyle/>
          <a:p>
            <a:pPr marL="285750" indent="-285750">
              <a:buFont typeface="Wingdings" panose="05000000000000000000" pitchFamily="2" charset="2"/>
              <a:buChar char="Ø"/>
            </a:pPr>
            <a:endParaRPr lang="en-US" sz="1400" dirty="0" smtClean="0">
              <a:latin typeface="Candara" panose="020E0502030303020204" pitchFamily="34" charset="0"/>
            </a:endParaRPr>
          </a:p>
          <a:p>
            <a:r>
              <a:rPr lang="en-US" sz="1400" dirty="0" smtClean="0">
                <a:latin typeface="Candara" panose="020E0502030303020204" pitchFamily="34" charset="0"/>
              </a:rPr>
              <a:t>N/A</a:t>
            </a:r>
            <a:endParaRPr lang="en-US" sz="1400" dirty="0">
              <a:latin typeface="Candara" panose="020E0502030303020204" pitchFamily="34" charset="0"/>
            </a:endParaRPr>
          </a:p>
          <a:p>
            <a:endParaRPr lang="en-US" sz="1400" dirty="0" smtClean="0">
              <a:latin typeface="Candara" panose="020E0502030303020204" pitchFamily="34" charset="0"/>
            </a:endParaRPr>
          </a:p>
        </p:txBody>
      </p:sp>
    </p:spTree>
    <p:extLst>
      <p:ext uri="{BB962C8B-B14F-4D97-AF65-F5344CB8AC3E}">
        <p14:creationId xmlns:p14="http://schemas.microsoft.com/office/powerpoint/2010/main" val="869268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12969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4407"/>
            <a:ext cx="4419600" cy="213090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1335663" y="1367376"/>
            <a:ext cx="108715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Highlights</a:t>
            </a:r>
            <a:endParaRPr lang="en-US" sz="1600" b="1" dirty="0">
              <a:solidFill>
                <a:schemeClr val="bg1"/>
              </a:solidFill>
              <a:latin typeface="Candara" panose="020E0502030303020204" pitchFamily="34" charset="0"/>
            </a:endParaRPr>
          </a:p>
        </p:txBody>
      </p:sp>
      <p:sp>
        <p:nvSpPr>
          <p:cNvPr id="11" name="TextBox 10"/>
          <p:cNvSpPr txBox="1"/>
          <p:nvPr/>
        </p:nvSpPr>
        <p:spPr>
          <a:xfrm>
            <a:off x="5175189" y="1408941"/>
            <a:ext cx="2222083"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Next Planned Activities</a:t>
            </a:r>
            <a:endParaRPr lang="en-US" sz="1600" b="1" dirty="0">
              <a:solidFill>
                <a:schemeClr val="bg1"/>
              </a:solidFill>
              <a:latin typeface="Candara" panose="020E0502030303020204" pitchFamily="34" charset="0"/>
            </a:endParaRPr>
          </a:p>
        </p:txBody>
      </p:sp>
      <p:sp>
        <p:nvSpPr>
          <p:cNvPr id="12" name="Rectangle 11"/>
          <p:cNvSpPr/>
          <p:nvPr/>
        </p:nvSpPr>
        <p:spPr>
          <a:xfrm>
            <a:off x="4613709" y="4100946"/>
            <a:ext cx="4372201" cy="216421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3933847"/>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294426" y="3993170"/>
            <a:ext cx="2321469" cy="338554"/>
          </a:xfrm>
          <a:prstGeom prst="rect">
            <a:avLst/>
          </a:prstGeom>
          <a:noFill/>
        </p:spPr>
        <p:txBody>
          <a:bodyPr wrap="none">
            <a:spAutoFit/>
          </a:bodyPr>
          <a:lstStyle/>
          <a:p>
            <a:pPr algn="ctr">
              <a:defRPr/>
            </a:pPr>
            <a:r>
              <a:rPr lang="en-US" sz="1600" b="1" dirty="0">
                <a:solidFill>
                  <a:schemeClr val="bg1"/>
                </a:solidFill>
                <a:latin typeface="Candara" panose="020E0502030303020204" pitchFamily="34" charset="0"/>
              </a:rPr>
              <a:t>Open Issues/Action Item</a:t>
            </a:r>
          </a:p>
        </p:txBody>
      </p:sp>
      <p:sp>
        <p:nvSpPr>
          <p:cNvPr id="15" name="TextBox 14"/>
          <p:cNvSpPr txBox="1"/>
          <p:nvPr/>
        </p:nvSpPr>
        <p:spPr>
          <a:xfrm>
            <a:off x="4979124" y="4415328"/>
            <a:ext cx="3860076" cy="1815882"/>
          </a:xfrm>
          <a:prstGeom prst="rect">
            <a:avLst/>
          </a:prstGeom>
          <a:noFill/>
        </p:spPr>
        <p:txBody>
          <a:bodyPr wrap="square" rtlCol="0">
            <a:spAutoFit/>
          </a:bodyPr>
          <a:lstStyle/>
          <a:p>
            <a:endParaRPr lang="en-US" sz="1400" dirty="0" smtClean="0">
              <a:latin typeface="Candara" panose="020E0502030303020204" pitchFamily="34" charset="0"/>
            </a:endParaRPr>
          </a:p>
          <a:p>
            <a:pPr marL="285750" indent="-285750">
              <a:buFont typeface="Wingdings" panose="05000000000000000000" pitchFamily="2" charset="2"/>
              <a:buChar char="Ø"/>
            </a:pPr>
            <a:r>
              <a:rPr lang="en-US" sz="1400" dirty="0" smtClean="0">
                <a:latin typeface="Candara" panose="020E0502030303020204" pitchFamily="34" charset="0"/>
              </a:rPr>
              <a:t>To </a:t>
            </a:r>
            <a:r>
              <a:rPr lang="en-US" sz="1400" dirty="0">
                <a:latin typeface="Candara" panose="020E0502030303020204" pitchFamily="34" charset="0"/>
              </a:rPr>
              <a:t>understand on the ongoing </a:t>
            </a:r>
            <a:r>
              <a:rPr lang="en-US" sz="1400" dirty="0" err="1">
                <a:latin typeface="Candara" panose="020E0502030303020204" pitchFamily="34" charset="0"/>
              </a:rPr>
              <a:t>TechM</a:t>
            </a:r>
            <a:r>
              <a:rPr lang="en-US" sz="1400" dirty="0">
                <a:latin typeface="Candara" panose="020E0502030303020204" pitchFamily="34" charset="0"/>
              </a:rPr>
              <a:t> Dev activities like code baseline and release planning </a:t>
            </a:r>
          </a:p>
          <a:p>
            <a:pPr marL="285750" indent="-285750">
              <a:buFont typeface="Wingdings" panose="05000000000000000000" pitchFamily="2" charset="2"/>
              <a:buChar char="Ø"/>
            </a:pPr>
            <a:endParaRPr lang="en-US" sz="1400" dirty="0">
              <a:latin typeface="Candara" panose="020E0502030303020204" pitchFamily="34" charset="0"/>
            </a:endParaRPr>
          </a:p>
          <a:p>
            <a:endParaRPr lang="en-US" sz="1400" dirty="0">
              <a:latin typeface="Candara" panose="020E0502030303020204" pitchFamily="34" charset="0"/>
            </a:endParaRPr>
          </a:p>
          <a:p>
            <a:r>
              <a:rPr lang="en-US" sz="1400" dirty="0" smtClean="0">
                <a:latin typeface="Candara" panose="020E0502030303020204" pitchFamily="34" charset="0"/>
              </a:rPr>
              <a:t> </a:t>
            </a:r>
            <a:endParaRPr lang="en-US" sz="1400" dirty="0">
              <a:latin typeface="Candara" panose="020E0502030303020204" pitchFamily="34" charset="0"/>
            </a:endParaRPr>
          </a:p>
          <a:p>
            <a:endParaRPr lang="en-US" sz="1400" dirty="0" smtClean="0">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a:t>Transition </a:t>
            </a:r>
            <a:r>
              <a:rPr lang="en-US" dirty="0" smtClean="0"/>
              <a:t>Status – 12/29/16</a:t>
            </a:r>
            <a:endParaRPr lang="en-US" dirty="0"/>
          </a:p>
        </p:txBody>
      </p:sp>
      <p:sp>
        <p:nvSpPr>
          <p:cNvPr id="17" name="Rectangle 16"/>
          <p:cNvSpPr/>
          <p:nvPr/>
        </p:nvSpPr>
        <p:spPr>
          <a:xfrm>
            <a:off x="213014" y="4054271"/>
            <a:ext cx="4137312" cy="22108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4" y="384948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346362" y="4415104"/>
            <a:ext cx="3810000" cy="738664"/>
          </a:xfrm>
          <a:prstGeom prst="rect">
            <a:avLst/>
          </a:prstGeom>
          <a:noFill/>
        </p:spPr>
        <p:txBody>
          <a:bodyPr wrap="square" rtlCol="0">
            <a:spAutoFit/>
          </a:bodyPr>
          <a:lstStyle/>
          <a:p>
            <a:pPr marL="285750" indent="-285750">
              <a:buFont typeface="Wingdings" panose="05000000000000000000" pitchFamily="2" charset="2"/>
              <a:buChar char="Ø"/>
            </a:pPr>
            <a:endParaRPr lang="en-US" sz="1400" dirty="0" smtClean="0">
              <a:latin typeface="Candara" panose="020E0502030303020204" pitchFamily="34" charset="0"/>
            </a:endParaRPr>
          </a:p>
          <a:p>
            <a:r>
              <a:rPr lang="en-US" sz="1400" dirty="0" smtClean="0">
                <a:latin typeface="Candara" panose="020E0502030303020204" pitchFamily="34" charset="0"/>
              </a:rPr>
              <a:t>N/A</a:t>
            </a:r>
            <a:endParaRPr lang="en-US" sz="1400" dirty="0">
              <a:latin typeface="Candara" panose="020E0502030303020204" pitchFamily="34" charset="0"/>
            </a:endParaRPr>
          </a:p>
          <a:p>
            <a:endParaRPr lang="en-US" sz="1400" dirty="0" smtClean="0">
              <a:latin typeface="Candara" panose="020E0502030303020204" pitchFamily="34" charset="0"/>
            </a:endParaRPr>
          </a:p>
        </p:txBody>
      </p:sp>
      <p:sp>
        <p:nvSpPr>
          <p:cNvPr id="20" name="TextBox 19"/>
          <p:cNvSpPr txBox="1"/>
          <p:nvPr/>
        </p:nvSpPr>
        <p:spPr>
          <a:xfrm>
            <a:off x="768986" y="3908805"/>
            <a:ext cx="2327881"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1" name="TextBox 20"/>
          <p:cNvSpPr txBox="1"/>
          <p:nvPr/>
        </p:nvSpPr>
        <p:spPr>
          <a:xfrm>
            <a:off x="4804210" y="1850237"/>
            <a:ext cx="4181700" cy="1600438"/>
          </a:xfrm>
          <a:prstGeom prst="rect">
            <a:avLst/>
          </a:prstGeom>
          <a:noFill/>
        </p:spPr>
        <p:txBody>
          <a:bodyPr wrap="square" rtlCol="0">
            <a:spAutoFit/>
          </a:bodyPr>
          <a:lstStyle/>
          <a:p>
            <a:endParaRPr lang="en-US" sz="1400" dirty="0" smtClean="0">
              <a:latin typeface="Candara" panose="020E0502030303020204" pitchFamily="34" charset="0"/>
            </a:endParaRPr>
          </a:p>
          <a:p>
            <a:pPr marL="285750" indent="-285750">
              <a:buFont typeface="Wingdings" panose="05000000000000000000" pitchFamily="2" charset="2"/>
              <a:buChar char="Ø"/>
            </a:pPr>
            <a:r>
              <a:rPr lang="en-US" sz="1400" dirty="0" smtClean="0">
                <a:latin typeface="Candara" panose="020E0502030303020204" pitchFamily="34" charset="0"/>
              </a:rPr>
              <a:t>Face to Face Meeting is planned to start from 4</a:t>
            </a:r>
            <a:r>
              <a:rPr lang="en-US" sz="1400" baseline="30000" dirty="0" smtClean="0">
                <a:latin typeface="Candara" panose="020E0502030303020204" pitchFamily="34" charset="0"/>
              </a:rPr>
              <a:t>th</a:t>
            </a:r>
            <a:r>
              <a:rPr lang="en-US" sz="1400" dirty="0" smtClean="0">
                <a:latin typeface="Candara" panose="020E0502030303020204" pitchFamily="34" charset="0"/>
              </a:rPr>
              <a:t> Jan 2017 – 12</a:t>
            </a:r>
            <a:r>
              <a:rPr lang="en-US" sz="1400" baseline="30000" dirty="0" smtClean="0">
                <a:latin typeface="Candara" panose="020E0502030303020204" pitchFamily="34" charset="0"/>
              </a:rPr>
              <a:t>th</a:t>
            </a:r>
            <a:r>
              <a:rPr lang="en-US" sz="1400" dirty="0" smtClean="0">
                <a:latin typeface="Candara" panose="020E0502030303020204" pitchFamily="34" charset="0"/>
              </a:rPr>
              <a:t> Jan 2017 </a:t>
            </a:r>
          </a:p>
          <a:p>
            <a:pPr marL="285750" indent="-285750">
              <a:buFont typeface="Wingdings" panose="05000000000000000000" pitchFamily="2" charset="2"/>
              <a:buChar char="Ø"/>
            </a:pPr>
            <a:r>
              <a:rPr lang="en-US" sz="1400" dirty="0" smtClean="0">
                <a:latin typeface="Candara" panose="020E0502030303020204" pitchFamily="34" charset="0"/>
              </a:rPr>
              <a:t>Ongoing Transition plan covering the application dev/support clarifications &amp; Project processes.</a:t>
            </a:r>
          </a:p>
          <a:p>
            <a:pPr marL="285750" indent="-285750">
              <a:buFont typeface="Wingdings" panose="05000000000000000000" pitchFamily="2" charset="2"/>
              <a:buChar char="Ø"/>
            </a:pPr>
            <a:endParaRPr lang="en-US" sz="1400" dirty="0" smtClean="0">
              <a:latin typeface="Candara" panose="020E0502030303020204" pitchFamily="34" charset="0"/>
            </a:endParaRPr>
          </a:p>
          <a:p>
            <a:pPr marL="285750" indent="-285750">
              <a:buFont typeface="Wingdings" panose="05000000000000000000" pitchFamily="2" charset="2"/>
              <a:buChar char="Ø"/>
            </a:pPr>
            <a:endParaRPr lang="en-US" sz="1400" dirty="0">
              <a:latin typeface="Candara" panose="020E0502030303020204" pitchFamily="34" charset="0"/>
            </a:endParaRPr>
          </a:p>
        </p:txBody>
      </p:sp>
      <p:sp>
        <p:nvSpPr>
          <p:cNvPr id="22" name="TextBox 21"/>
          <p:cNvSpPr txBox="1"/>
          <p:nvPr/>
        </p:nvSpPr>
        <p:spPr>
          <a:xfrm>
            <a:off x="173561" y="1948674"/>
            <a:ext cx="4137312" cy="1169551"/>
          </a:xfrm>
          <a:prstGeom prst="rect">
            <a:avLst/>
          </a:prstGeom>
          <a:noFill/>
        </p:spPr>
        <p:txBody>
          <a:bodyPr wrap="square" rtlCol="0">
            <a:spAutoFit/>
          </a:bodyPr>
          <a:lstStyle/>
          <a:p>
            <a:pPr marL="285750" indent="-285750">
              <a:buFont typeface="Wingdings" panose="05000000000000000000" pitchFamily="2" charset="2"/>
              <a:buChar char="Ø"/>
            </a:pPr>
            <a:r>
              <a:rPr lang="en-US" sz="1400" dirty="0" smtClean="0">
                <a:latin typeface="Candara" panose="020E0502030303020204" pitchFamily="34" charset="0"/>
              </a:rPr>
              <a:t>CG </a:t>
            </a:r>
            <a:r>
              <a:rPr lang="en-US" sz="1400" dirty="0">
                <a:latin typeface="Candara" panose="020E0502030303020204" pitchFamily="34" charset="0"/>
              </a:rPr>
              <a:t>SDT </a:t>
            </a:r>
            <a:r>
              <a:rPr lang="en-US" sz="1400" dirty="0" smtClean="0">
                <a:latin typeface="Candara" panose="020E0502030303020204" pitchFamily="34" charset="0"/>
              </a:rPr>
              <a:t>support team started secondary support on 26</a:t>
            </a:r>
            <a:r>
              <a:rPr lang="en-US" sz="1400" baseline="30000" dirty="0" smtClean="0">
                <a:latin typeface="Candara" panose="020E0502030303020204" pitchFamily="34" charset="0"/>
              </a:rPr>
              <a:t>th</a:t>
            </a:r>
            <a:r>
              <a:rPr lang="en-US" sz="1400" dirty="0" smtClean="0">
                <a:latin typeface="Candara" panose="020E0502030303020204" pitchFamily="34" charset="0"/>
              </a:rPr>
              <a:t> Dec’16.</a:t>
            </a:r>
          </a:p>
          <a:p>
            <a:pPr marL="285750" indent="-285750">
              <a:buFont typeface="Wingdings" panose="05000000000000000000" pitchFamily="2" charset="2"/>
              <a:buChar char="Ø"/>
            </a:pPr>
            <a:r>
              <a:rPr lang="en-US" sz="1400" dirty="0" smtClean="0">
                <a:latin typeface="Candara" panose="020E0502030303020204" pitchFamily="34" charset="0"/>
              </a:rPr>
              <a:t>F2F Workout session draft agenda is prepared and reviewed</a:t>
            </a:r>
          </a:p>
          <a:p>
            <a:endParaRPr lang="en-US" sz="1400" dirty="0">
              <a:latin typeface="Candara" panose="020E0502030303020204" pitchFamily="34" charset="0"/>
            </a:endParaRPr>
          </a:p>
        </p:txBody>
      </p:sp>
    </p:spTree>
    <p:extLst>
      <p:ext uri="{BB962C8B-B14F-4D97-AF65-F5344CB8AC3E}">
        <p14:creationId xmlns:p14="http://schemas.microsoft.com/office/powerpoint/2010/main" val="2173891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Status 12/29/16</a:t>
            </a:r>
            <a:endParaRPr lang="en-US" dirty="0"/>
          </a:p>
        </p:txBody>
      </p:sp>
      <p:sp>
        <p:nvSpPr>
          <p:cNvPr id="5" name="Rectangle 4"/>
          <p:cNvSpPr/>
          <p:nvPr/>
        </p:nvSpPr>
        <p:spPr>
          <a:xfrm>
            <a:off x="433725" y="1332895"/>
            <a:ext cx="2103437" cy="319314"/>
          </a:xfrm>
          <a:prstGeom prst="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bg1"/>
                </a:solidFill>
                <a:latin typeface="Arial" pitchFamily="34" charset="0"/>
                <a:cs typeface="Arial" pitchFamily="34" charset="0"/>
              </a:rPr>
              <a:t>Key </a:t>
            </a:r>
            <a:r>
              <a:rPr lang="en-US" sz="1200" b="1" dirty="0" smtClean="0">
                <a:solidFill>
                  <a:schemeClr val="bg1"/>
                </a:solidFill>
                <a:latin typeface="Arial" pitchFamily="34" charset="0"/>
                <a:cs typeface="Arial" pitchFamily="34" charset="0"/>
              </a:rPr>
              <a:t> </a:t>
            </a:r>
            <a:r>
              <a:rPr lang="en-US" sz="1200" b="1" dirty="0">
                <a:solidFill>
                  <a:schemeClr val="bg1"/>
                </a:solidFill>
                <a:latin typeface="Arial" pitchFamily="34" charset="0"/>
                <a:cs typeface="Arial" pitchFamily="34" charset="0"/>
              </a:rPr>
              <a:t>Milestones</a:t>
            </a:r>
          </a:p>
        </p:txBody>
      </p:sp>
      <p:sp>
        <p:nvSpPr>
          <p:cNvPr id="6" name="Rectangle 5"/>
          <p:cNvSpPr/>
          <p:nvPr/>
        </p:nvSpPr>
        <p:spPr>
          <a:xfrm>
            <a:off x="2572418" y="905842"/>
            <a:ext cx="731838" cy="341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en-US" sz="900" b="1" dirty="0" smtClean="0">
              <a:solidFill>
                <a:schemeClr val="tx1"/>
              </a:solidFill>
              <a:latin typeface="Arial" pitchFamily="34" charset="0"/>
              <a:cs typeface="Arial" pitchFamily="34" charset="0"/>
            </a:endParaRPr>
          </a:p>
          <a:p>
            <a:pPr algn="ctr" fontAlgn="auto">
              <a:spcBef>
                <a:spcPts val="0"/>
              </a:spcBef>
              <a:spcAft>
                <a:spcPts val="0"/>
              </a:spcAft>
              <a:defRPr/>
            </a:pPr>
            <a:r>
              <a:rPr lang="en-US" sz="900" b="1" dirty="0" smtClean="0">
                <a:solidFill>
                  <a:schemeClr val="tx1"/>
                </a:solidFill>
                <a:latin typeface="Arial" pitchFamily="34" charset="0"/>
                <a:cs typeface="Arial" pitchFamily="34" charset="0"/>
              </a:rPr>
              <a:t> W 1</a:t>
            </a:r>
            <a:endParaRPr lang="en-US" sz="900" b="1" dirty="0">
              <a:solidFill>
                <a:schemeClr val="tx1"/>
              </a:solidFill>
              <a:latin typeface="Arial" pitchFamily="34" charset="0"/>
              <a:cs typeface="Arial" pitchFamily="34" charset="0"/>
            </a:endParaRPr>
          </a:p>
        </p:txBody>
      </p:sp>
      <p:sp>
        <p:nvSpPr>
          <p:cNvPr id="8" name="Rectangle 116"/>
          <p:cNvSpPr>
            <a:spLocks noChangeArrowheads="1"/>
          </p:cNvSpPr>
          <p:nvPr/>
        </p:nvSpPr>
        <p:spPr bwMode="auto">
          <a:xfrm>
            <a:off x="2537162" y="1763524"/>
            <a:ext cx="829419" cy="151899"/>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dirty="0">
              <a:latin typeface="Arial" pitchFamily="34" charset="0"/>
              <a:cs typeface="Arial" pitchFamily="34" charset="0"/>
            </a:endParaRPr>
          </a:p>
        </p:txBody>
      </p:sp>
      <p:sp>
        <p:nvSpPr>
          <p:cNvPr id="9" name="Line 81"/>
          <p:cNvSpPr>
            <a:spLocks noChangeShapeType="1"/>
          </p:cNvSpPr>
          <p:nvPr/>
        </p:nvSpPr>
        <p:spPr bwMode="auto">
          <a:xfrm flipH="1">
            <a:off x="3366581" y="1345568"/>
            <a:ext cx="1587" cy="5498185"/>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0" name="Line 81"/>
          <p:cNvSpPr>
            <a:spLocks noChangeShapeType="1"/>
          </p:cNvSpPr>
          <p:nvPr/>
        </p:nvSpPr>
        <p:spPr bwMode="auto">
          <a:xfrm flipH="1">
            <a:off x="4188474" y="985338"/>
            <a:ext cx="1588" cy="5498185"/>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1" name="Line 81"/>
          <p:cNvSpPr>
            <a:spLocks noChangeShapeType="1"/>
          </p:cNvSpPr>
          <p:nvPr/>
        </p:nvSpPr>
        <p:spPr bwMode="auto">
          <a:xfrm flipH="1">
            <a:off x="5010368" y="985338"/>
            <a:ext cx="1587" cy="5498185"/>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2" name="Line 81"/>
          <p:cNvSpPr>
            <a:spLocks noChangeShapeType="1"/>
          </p:cNvSpPr>
          <p:nvPr/>
        </p:nvSpPr>
        <p:spPr bwMode="auto">
          <a:xfrm flipH="1">
            <a:off x="5832261" y="985338"/>
            <a:ext cx="1588" cy="5498185"/>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4" name="Line 81"/>
          <p:cNvSpPr>
            <a:spLocks noChangeShapeType="1"/>
          </p:cNvSpPr>
          <p:nvPr/>
        </p:nvSpPr>
        <p:spPr bwMode="auto">
          <a:xfrm flipH="1">
            <a:off x="6654155" y="985338"/>
            <a:ext cx="1587" cy="5498185"/>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5" name="Line 81"/>
          <p:cNvSpPr>
            <a:spLocks noChangeShapeType="1"/>
          </p:cNvSpPr>
          <p:nvPr/>
        </p:nvSpPr>
        <p:spPr bwMode="auto">
          <a:xfrm flipH="1">
            <a:off x="7476048" y="985338"/>
            <a:ext cx="1588" cy="5498184"/>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6" name="Line 81"/>
          <p:cNvSpPr>
            <a:spLocks noChangeShapeType="1"/>
          </p:cNvSpPr>
          <p:nvPr/>
        </p:nvSpPr>
        <p:spPr bwMode="auto">
          <a:xfrm flipH="1">
            <a:off x="8297941" y="985338"/>
            <a:ext cx="1587" cy="5498184"/>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7" name="Line 81"/>
          <p:cNvSpPr>
            <a:spLocks noChangeShapeType="1"/>
          </p:cNvSpPr>
          <p:nvPr/>
        </p:nvSpPr>
        <p:spPr bwMode="auto">
          <a:xfrm flipH="1">
            <a:off x="2544688" y="1345568"/>
            <a:ext cx="1587" cy="5498185"/>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8" name="Rectangle 17"/>
          <p:cNvSpPr/>
          <p:nvPr/>
        </p:nvSpPr>
        <p:spPr>
          <a:xfrm>
            <a:off x="827778" y="1743501"/>
            <a:ext cx="1650793" cy="193956"/>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smtClean="0">
                <a:solidFill>
                  <a:srgbClr val="000000"/>
                </a:solidFill>
                <a:latin typeface="Arial" pitchFamily="34" charset="0"/>
                <a:cs typeface="Arial" pitchFamily="34" charset="0"/>
              </a:rPr>
              <a:t>Introduction</a:t>
            </a:r>
            <a:endParaRPr lang="en-US" sz="1200" b="1" dirty="0">
              <a:solidFill>
                <a:srgbClr val="000000"/>
              </a:solidFill>
              <a:latin typeface="Arial" pitchFamily="34" charset="0"/>
              <a:cs typeface="Arial" pitchFamily="34" charset="0"/>
            </a:endParaRPr>
          </a:p>
        </p:txBody>
      </p:sp>
      <p:sp>
        <p:nvSpPr>
          <p:cNvPr id="20" name="Rectangle 19"/>
          <p:cNvSpPr/>
          <p:nvPr/>
        </p:nvSpPr>
        <p:spPr>
          <a:xfrm>
            <a:off x="826042" y="2127207"/>
            <a:ext cx="1638277" cy="215968"/>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smtClean="0">
                <a:solidFill>
                  <a:srgbClr val="000000"/>
                </a:solidFill>
                <a:latin typeface="Arial" pitchFamily="34" charset="0"/>
                <a:cs typeface="Arial" pitchFamily="34" charset="0"/>
              </a:rPr>
              <a:t>Support</a:t>
            </a:r>
            <a:endParaRPr lang="en-US" sz="1200" b="1" dirty="0">
              <a:solidFill>
                <a:srgbClr val="000000"/>
              </a:solidFill>
              <a:latin typeface="Arial" pitchFamily="34" charset="0"/>
              <a:cs typeface="Arial" pitchFamily="34" charset="0"/>
            </a:endParaRPr>
          </a:p>
        </p:txBody>
      </p:sp>
      <p:sp>
        <p:nvSpPr>
          <p:cNvPr id="21" name="Rectangle 20"/>
          <p:cNvSpPr/>
          <p:nvPr/>
        </p:nvSpPr>
        <p:spPr>
          <a:xfrm>
            <a:off x="827778" y="2532925"/>
            <a:ext cx="1638277" cy="215968"/>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smtClean="0">
                <a:solidFill>
                  <a:srgbClr val="000000"/>
                </a:solidFill>
                <a:latin typeface="Arial" pitchFamily="34" charset="0"/>
                <a:cs typeface="Arial" pitchFamily="34" charset="0"/>
              </a:rPr>
              <a:t>Development</a:t>
            </a:r>
            <a:endParaRPr lang="en-US" sz="1200" b="1" dirty="0">
              <a:solidFill>
                <a:srgbClr val="000000"/>
              </a:solidFill>
              <a:latin typeface="Arial" pitchFamily="34" charset="0"/>
              <a:cs typeface="Arial" pitchFamily="34" charset="0"/>
            </a:endParaRPr>
          </a:p>
        </p:txBody>
      </p:sp>
      <p:sp>
        <p:nvSpPr>
          <p:cNvPr id="22" name="Rectangle 21"/>
          <p:cNvSpPr/>
          <p:nvPr/>
        </p:nvSpPr>
        <p:spPr>
          <a:xfrm>
            <a:off x="826041" y="3311644"/>
            <a:ext cx="1638277" cy="215968"/>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50" b="1" dirty="0" smtClean="0">
                <a:solidFill>
                  <a:srgbClr val="000000"/>
                </a:solidFill>
                <a:latin typeface="Arial" pitchFamily="34" charset="0"/>
                <a:cs typeface="Arial" pitchFamily="34" charset="0"/>
              </a:rPr>
              <a:t>GE HC Process</a:t>
            </a:r>
            <a:endParaRPr lang="en-US" sz="1050" b="1" dirty="0">
              <a:solidFill>
                <a:srgbClr val="000000"/>
              </a:solidFill>
              <a:latin typeface="Arial" pitchFamily="34" charset="0"/>
              <a:cs typeface="Arial" pitchFamily="34" charset="0"/>
            </a:endParaRPr>
          </a:p>
        </p:txBody>
      </p:sp>
      <p:sp>
        <p:nvSpPr>
          <p:cNvPr id="23" name="Rectangle 116"/>
          <p:cNvSpPr>
            <a:spLocks noChangeArrowheads="1"/>
          </p:cNvSpPr>
          <p:nvPr/>
        </p:nvSpPr>
        <p:spPr bwMode="auto">
          <a:xfrm>
            <a:off x="3349932" y="2526759"/>
            <a:ext cx="1639274" cy="140089"/>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sz="1400" b="1" dirty="0">
              <a:solidFill>
                <a:schemeClr val="bg1"/>
              </a:solidFill>
              <a:latin typeface="Arial" pitchFamily="34" charset="0"/>
              <a:cs typeface="Arial" pitchFamily="34" charset="0"/>
            </a:endParaRPr>
          </a:p>
        </p:txBody>
      </p:sp>
      <p:sp>
        <p:nvSpPr>
          <p:cNvPr id="24" name="Rectangle 116"/>
          <p:cNvSpPr>
            <a:spLocks noChangeArrowheads="1"/>
          </p:cNvSpPr>
          <p:nvPr/>
        </p:nvSpPr>
        <p:spPr bwMode="auto">
          <a:xfrm>
            <a:off x="3378511" y="2105173"/>
            <a:ext cx="1633444" cy="152399"/>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dirty="0">
              <a:latin typeface="Arial" pitchFamily="34" charset="0"/>
              <a:cs typeface="Arial" pitchFamily="34" charset="0"/>
            </a:endParaRPr>
          </a:p>
        </p:txBody>
      </p:sp>
      <p:sp>
        <p:nvSpPr>
          <p:cNvPr id="26" name="Rectangle 116"/>
          <p:cNvSpPr>
            <a:spLocks noChangeArrowheads="1"/>
          </p:cNvSpPr>
          <p:nvPr/>
        </p:nvSpPr>
        <p:spPr bwMode="auto">
          <a:xfrm>
            <a:off x="5833849" y="3703637"/>
            <a:ext cx="1643787" cy="152400"/>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dirty="0">
              <a:latin typeface="Arial" pitchFamily="34" charset="0"/>
              <a:cs typeface="Arial" pitchFamily="34" charset="0"/>
            </a:endParaRPr>
          </a:p>
        </p:txBody>
      </p:sp>
      <p:sp>
        <p:nvSpPr>
          <p:cNvPr id="28" name="Rectangle 27"/>
          <p:cNvSpPr/>
          <p:nvPr/>
        </p:nvSpPr>
        <p:spPr>
          <a:xfrm>
            <a:off x="827778" y="3727634"/>
            <a:ext cx="1638277" cy="215968"/>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smtClean="0">
                <a:solidFill>
                  <a:srgbClr val="000000"/>
                </a:solidFill>
                <a:latin typeface="Arial" pitchFamily="34" charset="0"/>
                <a:cs typeface="Arial" pitchFamily="34" charset="0"/>
              </a:rPr>
              <a:t>Face To Face KT</a:t>
            </a:r>
            <a:endParaRPr lang="en-US" sz="1200" b="1" dirty="0">
              <a:solidFill>
                <a:srgbClr val="000000"/>
              </a:solidFill>
              <a:latin typeface="Arial" pitchFamily="34" charset="0"/>
              <a:cs typeface="Arial" pitchFamily="34" charset="0"/>
            </a:endParaRPr>
          </a:p>
        </p:txBody>
      </p:sp>
      <p:sp>
        <p:nvSpPr>
          <p:cNvPr id="31" name="Rectangle 30"/>
          <p:cNvSpPr/>
          <p:nvPr/>
        </p:nvSpPr>
        <p:spPr>
          <a:xfrm>
            <a:off x="827778" y="4156858"/>
            <a:ext cx="1638277" cy="215968"/>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smtClean="0">
                <a:solidFill>
                  <a:srgbClr val="000000"/>
                </a:solidFill>
                <a:latin typeface="Arial" pitchFamily="34" charset="0"/>
                <a:cs typeface="Arial" pitchFamily="34" charset="0"/>
              </a:rPr>
              <a:t>Secondary Support</a:t>
            </a:r>
            <a:endParaRPr lang="en-US" sz="1200" b="1" dirty="0">
              <a:solidFill>
                <a:srgbClr val="000000"/>
              </a:solidFill>
              <a:latin typeface="Arial" pitchFamily="34" charset="0"/>
              <a:cs typeface="Arial" pitchFamily="34" charset="0"/>
            </a:endParaRPr>
          </a:p>
        </p:txBody>
      </p:sp>
      <p:sp>
        <p:nvSpPr>
          <p:cNvPr id="36" name="AutoShape 48"/>
          <p:cNvSpPr>
            <a:spLocks noChangeArrowheads="1"/>
          </p:cNvSpPr>
          <p:nvPr/>
        </p:nvSpPr>
        <p:spPr bwMode="ltGray">
          <a:xfrm>
            <a:off x="6611793" y="4156858"/>
            <a:ext cx="200085" cy="104273"/>
          </a:xfrm>
          <a:prstGeom prst="triangle">
            <a:avLst>
              <a:gd name="adj" fmla="val 50000"/>
            </a:avLst>
          </a:prstGeom>
          <a:solidFill>
            <a:srgbClr val="FFC000"/>
          </a:solidFill>
          <a:ln w="9525">
            <a:solidFill>
              <a:srgbClr val="3F3F3F"/>
            </a:solidFill>
            <a:miter lim="800000"/>
            <a:headEnd/>
            <a:tailEnd/>
          </a:ln>
        </p:spPr>
        <p:txBody>
          <a:bodyPr wrap="none" anchor="ctr"/>
          <a:lstStyle/>
          <a:p>
            <a:pPr>
              <a:lnSpc>
                <a:spcPts val="2000"/>
              </a:lnSpc>
              <a:buFontTx/>
              <a:buChar char="•"/>
            </a:pPr>
            <a:endParaRPr lang="en-GB" sz="1100" b="1" dirty="0">
              <a:solidFill>
                <a:srgbClr val="3F3F3F"/>
              </a:solidFill>
            </a:endParaRPr>
          </a:p>
        </p:txBody>
      </p:sp>
      <p:sp>
        <p:nvSpPr>
          <p:cNvPr id="39" name="Rectangle 38"/>
          <p:cNvSpPr/>
          <p:nvPr/>
        </p:nvSpPr>
        <p:spPr>
          <a:xfrm>
            <a:off x="840294" y="4548220"/>
            <a:ext cx="1638277" cy="215968"/>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1" dirty="0">
                <a:solidFill>
                  <a:srgbClr val="000000"/>
                </a:solidFill>
                <a:latin typeface="Arial" pitchFamily="34" charset="0"/>
                <a:cs typeface="Arial" pitchFamily="34" charset="0"/>
              </a:rPr>
              <a:t>Primary </a:t>
            </a:r>
            <a:r>
              <a:rPr lang="en-US" sz="1200" b="1" dirty="0" smtClean="0">
                <a:solidFill>
                  <a:srgbClr val="000000"/>
                </a:solidFill>
                <a:latin typeface="Arial" pitchFamily="34" charset="0"/>
                <a:cs typeface="Arial" pitchFamily="34" charset="0"/>
              </a:rPr>
              <a:t>Support</a:t>
            </a:r>
            <a:endParaRPr lang="en-US" sz="1200" b="1" dirty="0">
              <a:solidFill>
                <a:srgbClr val="000000"/>
              </a:solidFill>
              <a:latin typeface="Arial" pitchFamily="34" charset="0"/>
              <a:cs typeface="Arial" pitchFamily="34" charset="0"/>
            </a:endParaRPr>
          </a:p>
        </p:txBody>
      </p:sp>
      <p:sp>
        <p:nvSpPr>
          <p:cNvPr id="49" name="Rectangle 116"/>
          <p:cNvSpPr>
            <a:spLocks noChangeArrowheads="1"/>
          </p:cNvSpPr>
          <p:nvPr/>
        </p:nvSpPr>
        <p:spPr bwMode="auto">
          <a:xfrm>
            <a:off x="6654155" y="4548220"/>
            <a:ext cx="823481" cy="215968"/>
          </a:xfrm>
          <a:prstGeom prst="rect">
            <a:avLst/>
          </a:prstGeom>
          <a:solidFill>
            <a:srgbClr val="64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dirty="0">
              <a:latin typeface="Arial" pitchFamily="34" charset="0"/>
              <a:cs typeface="Arial" pitchFamily="34" charset="0"/>
            </a:endParaRPr>
          </a:p>
        </p:txBody>
      </p:sp>
      <p:sp>
        <p:nvSpPr>
          <p:cNvPr id="50" name="AutoShape 48"/>
          <p:cNvSpPr>
            <a:spLocks noChangeArrowheads="1"/>
          </p:cNvSpPr>
          <p:nvPr/>
        </p:nvSpPr>
        <p:spPr bwMode="ltGray">
          <a:xfrm>
            <a:off x="7478000" y="4604067"/>
            <a:ext cx="200085" cy="104273"/>
          </a:xfrm>
          <a:prstGeom prst="triangle">
            <a:avLst>
              <a:gd name="adj" fmla="val 50000"/>
            </a:avLst>
          </a:prstGeom>
          <a:solidFill>
            <a:srgbClr val="FFC000"/>
          </a:solidFill>
          <a:ln w="9525">
            <a:solidFill>
              <a:srgbClr val="3F3F3F"/>
            </a:solidFill>
            <a:miter lim="800000"/>
            <a:headEnd/>
            <a:tailEnd/>
          </a:ln>
        </p:spPr>
        <p:txBody>
          <a:bodyPr wrap="none" anchor="ctr"/>
          <a:lstStyle/>
          <a:p>
            <a:pPr>
              <a:lnSpc>
                <a:spcPts val="2000"/>
              </a:lnSpc>
              <a:buFontTx/>
              <a:buChar char="•"/>
            </a:pPr>
            <a:endParaRPr lang="en-GB" sz="1100" b="1" dirty="0">
              <a:solidFill>
                <a:srgbClr val="3F3F3F"/>
              </a:solidFill>
            </a:endParaRPr>
          </a:p>
        </p:txBody>
      </p:sp>
      <p:cxnSp>
        <p:nvCxnSpPr>
          <p:cNvPr id="63" name="Straight Connector 62"/>
          <p:cNvCxnSpPr/>
          <p:nvPr/>
        </p:nvCxnSpPr>
        <p:spPr>
          <a:xfrm>
            <a:off x="5677564" y="1062532"/>
            <a:ext cx="0" cy="520737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117360" y="4653639"/>
            <a:ext cx="1143000" cy="457200"/>
          </a:xfrm>
          <a:prstGeom prst="rect">
            <a:avLst/>
          </a:prstGeom>
          <a:gradFill>
            <a:gsLst>
              <a:gs pos="10000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solidFill>
                  <a:srgbClr val="C00000"/>
                </a:solidFill>
                <a:ea typeface="ＭＳ Ｐゴシック" pitchFamily="34" charset="-128"/>
              </a:rPr>
              <a:t>We are here</a:t>
            </a:r>
            <a:endParaRPr lang="en-US" sz="1700" dirty="0">
              <a:solidFill>
                <a:srgbClr val="C00000"/>
              </a:solidFill>
            </a:endParaRPr>
          </a:p>
        </p:txBody>
      </p:sp>
      <p:sp>
        <p:nvSpPr>
          <p:cNvPr id="65" name="Rectangle 116"/>
          <p:cNvSpPr>
            <a:spLocks noChangeArrowheads="1"/>
          </p:cNvSpPr>
          <p:nvPr/>
        </p:nvSpPr>
        <p:spPr bwMode="auto">
          <a:xfrm>
            <a:off x="1936584" y="6225466"/>
            <a:ext cx="278763" cy="159228"/>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dirty="0">
              <a:latin typeface="Arial" pitchFamily="34" charset="0"/>
              <a:cs typeface="Arial" pitchFamily="34" charset="0"/>
            </a:endParaRPr>
          </a:p>
        </p:txBody>
      </p:sp>
      <p:sp>
        <p:nvSpPr>
          <p:cNvPr id="67" name="AutoShape 48"/>
          <p:cNvSpPr>
            <a:spLocks noChangeArrowheads="1"/>
          </p:cNvSpPr>
          <p:nvPr/>
        </p:nvSpPr>
        <p:spPr bwMode="ltGray">
          <a:xfrm>
            <a:off x="3465881" y="6235916"/>
            <a:ext cx="200085" cy="104273"/>
          </a:xfrm>
          <a:prstGeom prst="triangle">
            <a:avLst>
              <a:gd name="adj" fmla="val 50000"/>
            </a:avLst>
          </a:prstGeom>
          <a:solidFill>
            <a:srgbClr val="FFC000"/>
          </a:solidFill>
          <a:ln w="9525">
            <a:solidFill>
              <a:srgbClr val="3F3F3F"/>
            </a:solidFill>
            <a:miter lim="800000"/>
            <a:headEnd/>
            <a:tailEnd/>
          </a:ln>
        </p:spPr>
        <p:txBody>
          <a:bodyPr wrap="none" anchor="ctr"/>
          <a:lstStyle/>
          <a:p>
            <a:pPr>
              <a:lnSpc>
                <a:spcPts val="2000"/>
              </a:lnSpc>
              <a:buFontTx/>
              <a:buChar char="•"/>
            </a:pPr>
            <a:endParaRPr lang="en-GB" sz="1100" b="1" dirty="0">
              <a:solidFill>
                <a:srgbClr val="3F3F3F"/>
              </a:solidFill>
            </a:endParaRPr>
          </a:p>
        </p:txBody>
      </p:sp>
      <p:sp>
        <p:nvSpPr>
          <p:cNvPr id="68" name="TextBox 67"/>
          <p:cNvSpPr txBox="1"/>
          <p:nvPr/>
        </p:nvSpPr>
        <p:spPr>
          <a:xfrm>
            <a:off x="2223968" y="6063962"/>
            <a:ext cx="1019004" cy="338554"/>
          </a:xfrm>
          <a:prstGeom prst="rect">
            <a:avLst/>
          </a:prstGeom>
          <a:noFill/>
        </p:spPr>
        <p:txBody>
          <a:bodyPr wrap="square" rtlCol="0">
            <a:spAutoFit/>
          </a:bodyPr>
          <a:lstStyle/>
          <a:p>
            <a:r>
              <a:rPr lang="en-US" sz="800" b="1" dirty="0" smtClean="0">
                <a:solidFill>
                  <a:srgbClr val="000000"/>
                </a:solidFill>
              </a:rPr>
              <a:t>Knowledge Transfer</a:t>
            </a:r>
            <a:endParaRPr lang="en-US" sz="800" b="1" dirty="0">
              <a:solidFill>
                <a:srgbClr val="000000"/>
              </a:solidFill>
            </a:endParaRPr>
          </a:p>
        </p:txBody>
      </p:sp>
      <p:sp>
        <p:nvSpPr>
          <p:cNvPr id="70" name="TextBox 69"/>
          <p:cNvSpPr txBox="1"/>
          <p:nvPr/>
        </p:nvSpPr>
        <p:spPr>
          <a:xfrm>
            <a:off x="3565924" y="6066639"/>
            <a:ext cx="1118112" cy="338554"/>
          </a:xfrm>
          <a:prstGeom prst="rect">
            <a:avLst/>
          </a:prstGeom>
          <a:noFill/>
        </p:spPr>
        <p:txBody>
          <a:bodyPr wrap="square" rtlCol="0">
            <a:spAutoFit/>
          </a:bodyPr>
          <a:lstStyle/>
          <a:p>
            <a:r>
              <a:rPr lang="en-US" sz="800" b="1" dirty="0" smtClean="0">
                <a:solidFill>
                  <a:srgbClr val="000000"/>
                </a:solidFill>
              </a:rPr>
              <a:t>Start of Stabilization</a:t>
            </a:r>
            <a:endParaRPr lang="en-US" sz="800" b="1" dirty="0">
              <a:solidFill>
                <a:srgbClr val="000000"/>
              </a:solidFill>
            </a:endParaRPr>
          </a:p>
        </p:txBody>
      </p:sp>
      <p:sp>
        <p:nvSpPr>
          <p:cNvPr id="73" name="Rectangle 72"/>
          <p:cNvSpPr/>
          <p:nvPr/>
        </p:nvSpPr>
        <p:spPr>
          <a:xfrm>
            <a:off x="827778" y="2920477"/>
            <a:ext cx="1638277" cy="215968"/>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smtClean="0">
                <a:solidFill>
                  <a:srgbClr val="000000"/>
                </a:solidFill>
                <a:latin typeface="Arial" pitchFamily="34" charset="0"/>
                <a:cs typeface="Arial" pitchFamily="34" charset="0"/>
              </a:rPr>
              <a:t>Code Walkthrough</a:t>
            </a:r>
            <a:endParaRPr lang="en-US" sz="1200" b="1" dirty="0">
              <a:solidFill>
                <a:srgbClr val="000000"/>
              </a:solidFill>
              <a:latin typeface="Arial" pitchFamily="34" charset="0"/>
              <a:cs typeface="Arial" pitchFamily="34" charset="0"/>
            </a:endParaRPr>
          </a:p>
        </p:txBody>
      </p:sp>
      <p:sp>
        <p:nvSpPr>
          <p:cNvPr id="74" name="Rectangle 116"/>
          <p:cNvSpPr>
            <a:spLocks noChangeArrowheads="1"/>
          </p:cNvSpPr>
          <p:nvPr/>
        </p:nvSpPr>
        <p:spPr bwMode="auto">
          <a:xfrm>
            <a:off x="4989206" y="2873629"/>
            <a:ext cx="844643" cy="145417"/>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sz="1400" b="1" dirty="0">
              <a:solidFill>
                <a:schemeClr val="bg1"/>
              </a:solidFill>
              <a:latin typeface="Arial" pitchFamily="34" charset="0"/>
              <a:cs typeface="Arial" pitchFamily="34" charset="0"/>
            </a:endParaRPr>
          </a:p>
        </p:txBody>
      </p:sp>
      <p:sp>
        <p:nvSpPr>
          <p:cNvPr id="77" name="Rectangle 76"/>
          <p:cNvSpPr/>
          <p:nvPr/>
        </p:nvSpPr>
        <p:spPr>
          <a:xfrm>
            <a:off x="5763840" y="905842"/>
            <a:ext cx="731838" cy="341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en-US" sz="900" b="1" dirty="0" smtClean="0">
              <a:solidFill>
                <a:schemeClr val="tx1"/>
              </a:solidFill>
              <a:latin typeface="Arial" pitchFamily="34" charset="0"/>
              <a:cs typeface="Arial" pitchFamily="34" charset="0"/>
            </a:endParaRPr>
          </a:p>
          <a:p>
            <a:pPr algn="ctr" fontAlgn="auto">
              <a:spcBef>
                <a:spcPts val="0"/>
              </a:spcBef>
              <a:spcAft>
                <a:spcPts val="0"/>
              </a:spcAft>
              <a:defRPr/>
            </a:pPr>
            <a:r>
              <a:rPr lang="en-US" sz="900" b="1" dirty="0" smtClean="0">
                <a:solidFill>
                  <a:schemeClr val="tx1"/>
                </a:solidFill>
                <a:latin typeface="Arial" pitchFamily="34" charset="0"/>
                <a:cs typeface="Arial" pitchFamily="34" charset="0"/>
              </a:rPr>
              <a:t> W 5</a:t>
            </a:r>
            <a:endParaRPr lang="en-US" sz="900" b="1" dirty="0">
              <a:solidFill>
                <a:schemeClr val="tx1"/>
              </a:solidFill>
              <a:latin typeface="Arial" pitchFamily="34" charset="0"/>
              <a:cs typeface="Arial" pitchFamily="34" charset="0"/>
            </a:endParaRPr>
          </a:p>
        </p:txBody>
      </p:sp>
      <p:sp>
        <p:nvSpPr>
          <p:cNvPr id="78" name="Rectangle 77"/>
          <p:cNvSpPr/>
          <p:nvPr/>
        </p:nvSpPr>
        <p:spPr>
          <a:xfrm>
            <a:off x="6732024" y="905842"/>
            <a:ext cx="731838" cy="341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en-US" sz="900" b="1" dirty="0" smtClean="0">
              <a:solidFill>
                <a:schemeClr val="tx1"/>
              </a:solidFill>
              <a:latin typeface="Arial" pitchFamily="34" charset="0"/>
              <a:cs typeface="Arial" pitchFamily="34" charset="0"/>
            </a:endParaRPr>
          </a:p>
          <a:p>
            <a:pPr algn="ctr" fontAlgn="auto">
              <a:spcBef>
                <a:spcPts val="0"/>
              </a:spcBef>
              <a:spcAft>
                <a:spcPts val="0"/>
              </a:spcAft>
              <a:defRPr/>
            </a:pPr>
            <a:r>
              <a:rPr lang="en-US" sz="900" b="1" dirty="0" smtClean="0">
                <a:solidFill>
                  <a:schemeClr val="tx1"/>
                </a:solidFill>
                <a:latin typeface="Arial" pitchFamily="34" charset="0"/>
                <a:cs typeface="Arial" pitchFamily="34" charset="0"/>
              </a:rPr>
              <a:t> W 6</a:t>
            </a:r>
            <a:endParaRPr lang="en-US" sz="900" b="1" dirty="0">
              <a:solidFill>
                <a:schemeClr val="tx1"/>
              </a:solidFill>
              <a:latin typeface="Arial" pitchFamily="34" charset="0"/>
              <a:cs typeface="Arial" pitchFamily="34" charset="0"/>
            </a:endParaRPr>
          </a:p>
        </p:txBody>
      </p:sp>
      <p:sp>
        <p:nvSpPr>
          <p:cNvPr id="79" name="Rectangle 78"/>
          <p:cNvSpPr/>
          <p:nvPr/>
        </p:nvSpPr>
        <p:spPr>
          <a:xfrm>
            <a:off x="7476092" y="905842"/>
            <a:ext cx="731838" cy="341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en-US" sz="900" b="1" dirty="0" smtClean="0">
              <a:solidFill>
                <a:schemeClr val="tx1"/>
              </a:solidFill>
              <a:latin typeface="Arial" pitchFamily="34" charset="0"/>
              <a:cs typeface="Arial" pitchFamily="34" charset="0"/>
            </a:endParaRPr>
          </a:p>
          <a:p>
            <a:pPr algn="ctr" fontAlgn="auto">
              <a:spcBef>
                <a:spcPts val="0"/>
              </a:spcBef>
              <a:spcAft>
                <a:spcPts val="0"/>
              </a:spcAft>
              <a:defRPr/>
            </a:pPr>
            <a:r>
              <a:rPr lang="en-US" sz="900" b="1" dirty="0" smtClean="0">
                <a:solidFill>
                  <a:schemeClr val="tx1"/>
                </a:solidFill>
                <a:latin typeface="Arial" pitchFamily="34" charset="0"/>
                <a:cs typeface="Arial" pitchFamily="34" charset="0"/>
              </a:rPr>
              <a:t> W 7</a:t>
            </a:r>
            <a:endParaRPr lang="en-US" sz="900" b="1" dirty="0">
              <a:solidFill>
                <a:schemeClr val="tx1"/>
              </a:solidFill>
              <a:latin typeface="Arial" pitchFamily="34" charset="0"/>
              <a:cs typeface="Arial" pitchFamily="34" charset="0"/>
            </a:endParaRPr>
          </a:p>
        </p:txBody>
      </p:sp>
      <p:sp>
        <p:nvSpPr>
          <p:cNvPr id="80" name="Rectangle 79"/>
          <p:cNvSpPr/>
          <p:nvPr/>
        </p:nvSpPr>
        <p:spPr>
          <a:xfrm>
            <a:off x="3349933" y="905842"/>
            <a:ext cx="731838" cy="341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en-US" sz="900" b="1" dirty="0" smtClean="0">
              <a:solidFill>
                <a:schemeClr val="tx1"/>
              </a:solidFill>
              <a:latin typeface="Arial" pitchFamily="34" charset="0"/>
              <a:cs typeface="Arial" pitchFamily="34" charset="0"/>
            </a:endParaRPr>
          </a:p>
          <a:p>
            <a:pPr algn="ctr" fontAlgn="auto">
              <a:spcBef>
                <a:spcPts val="0"/>
              </a:spcBef>
              <a:spcAft>
                <a:spcPts val="0"/>
              </a:spcAft>
              <a:defRPr/>
            </a:pPr>
            <a:r>
              <a:rPr lang="en-US" sz="900" b="1" dirty="0" smtClean="0">
                <a:solidFill>
                  <a:schemeClr val="tx1"/>
                </a:solidFill>
                <a:latin typeface="Arial" pitchFamily="34" charset="0"/>
                <a:cs typeface="Arial" pitchFamily="34" charset="0"/>
              </a:rPr>
              <a:t> W </a:t>
            </a:r>
            <a:r>
              <a:rPr lang="en-US" sz="900" b="1" dirty="0">
                <a:solidFill>
                  <a:schemeClr val="tx1"/>
                </a:solidFill>
                <a:latin typeface="Arial" pitchFamily="34" charset="0"/>
                <a:cs typeface="Arial" pitchFamily="34" charset="0"/>
              </a:rPr>
              <a:t>2</a:t>
            </a:r>
          </a:p>
        </p:txBody>
      </p:sp>
      <p:sp>
        <p:nvSpPr>
          <p:cNvPr id="81" name="Rectangle 80"/>
          <p:cNvSpPr/>
          <p:nvPr/>
        </p:nvSpPr>
        <p:spPr>
          <a:xfrm>
            <a:off x="4318117" y="905842"/>
            <a:ext cx="731838" cy="341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en-US" sz="900" b="1" dirty="0" smtClean="0">
              <a:solidFill>
                <a:schemeClr val="tx1"/>
              </a:solidFill>
              <a:latin typeface="Arial" pitchFamily="34" charset="0"/>
              <a:cs typeface="Arial" pitchFamily="34" charset="0"/>
            </a:endParaRPr>
          </a:p>
          <a:p>
            <a:pPr algn="ctr" fontAlgn="auto">
              <a:spcBef>
                <a:spcPts val="0"/>
              </a:spcBef>
              <a:spcAft>
                <a:spcPts val="0"/>
              </a:spcAft>
              <a:defRPr/>
            </a:pPr>
            <a:r>
              <a:rPr lang="en-US" sz="900" b="1" dirty="0" smtClean="0">
                <a:solidFill>
                  <a:schemeClr val="tx1"/>
                </a:solidFill>
                <a:latin typeface="Arial" pitchFamily="34" charset="0"/>
                <a:cs typeface="Arial" pitchFamily="34" charset="0"/>
              </a:rPr>
              <a:t> W </a:t>
            </a:r>
            <a:r>
              <a:rPr lang="en-US" sz="900" b="1" dirty="0">
                <a:solidFill>
                  <a:schemeClr val="tx1"/>
                </a:solidFill>
                <a:latin typeface="Arial" pitchFamily="34" charset="0"/>
                <a:cs typeface="Arial" pitchFamily="34" charset="0"/>
              </a:rPr>
              <a:t>3</a:t>
            </a:r>
          </a:p>
        </p:txBody>
      </p:sp>
      <p:sp>
        <p:nvSpPr>
          <p:cNvPr id="82" name="Rectangle 81"/>
          <p:cNvSpPr/>
          <p:nvPr/>
        </p:nvSpPr>
        <p:spPr>
          <a:xfrm>
            <a:off x="5062185" y="905842"/>
            <a:ext cx="731838" cy="341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en-US" sz="900" b="1" dirty="0" smtClean="0">
              <a:solidFill>
                <a:schemeClr val="tx1"/>
              </a:solidFill>
              <a:latin typeface="Arial" pitchFamily="34" charset="0"/>
              <a:cs typeface="Arial" pitchFamily="34" charset="0"/>
            </a:endParaRPr>
          </a:p>
          <a:p>
            <a:pPr algn="ctr" fontAlgn="auto">
              <a:spcBef>
                <a:spcPts val="0"/>
              </a:spcBef>
              <a:spcAft>
                <a:spcPts val="0"/>
              </a:spcAft>
              <a:defRPr/>
            </a:pPr>
            <a:r>
              <a:rPr lang="en-US" sz="900" b="1" dirty="0" smtClean="0">
                <a:solidFill>
                  <a:schemeClr val="tx1"/>
                </a:solidFill>
                <a:latin typeface="Arial" pitchFamily="34" charset="0"/>
                <a:cs typeface="Arial" pitchFamily="34" charset="0"/>
              </a:rPr>
              <a:t> W </a:t>
            </a:r>
            <a:r>
              <a:rPr lang="en-US" sz="900" b="1" dirty="0">
                <a:solidFill>
                  <a:schemeClr val="tx1"/>
                </a:solidFill>
                <a:latin typeface="Arial" pitchFamily="34" charset="0"/>
                <a:cs typeface="Arial" pitchFamily="34" charset="0"/>
              </a:rPr>
              <a:t>4</a:t>
            </a:r>
          </a:p>
        </p:txBody>
      </p:sp>
      <p:sp>
        <p:nvSpPr>
          <p:cNvPr id="83" name="Rectangle 116"/>
          <p:cNvSpPr>
            <a:spLocks noChangeArrowheads="1"/>
          </p:cNvSpPr>
          <p:nvPr/>
        </p:nvSpPr>
        <p:spPr bwMode="auto">
          <a:xfrm>
            <a:off x="5020419" y="3257386"/>
            <a:ext cx="844643" cy="145417"/>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sz="1400" b="1" dirty="0">
              <a:solidFill>
                <a:schemeClr val="bg1"/>
              </a:solidFill>
              <a:latin typeface="Arial" pitchFamily="34" charset="0"/>
              <a:cs typeface="Arial" pitchFamily="34" charset="0"/>
            </a:endParaRPr>
          </a:p>
        </p:txBody>
      </p:sp>
      <p:sp>
        <p:nvSpPr>
          <p:cNvPr id="84" name="Rectangle 116"/>
          <p:cNvSpPr>
            <a:spLocks noChangeArrowheads="1"/>
          </p:cNvSpPr>
          <p:nvPr/>
        </p:nvSpPr>
        <p:spPr bwMode="auto">
          <a:xfrm>
            <a:off x="5822798" y="4078879"/>
            <a:ext cx="817067" cy="185963"/>
          </a:xfrm>
          <a:prstGeom prst="rect">
            <a:avLst/>
          </a:prstGeom>
          <a:solidFill>
            <a:srgbClr val="64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dirty="0">
              <a:latin typeface="Arial" pitchFamily="34" charset="0"/>
              <a:cs typeface="Arial" pitchFamily="34" charset="0"/>
            </a:endParaRPr>
          </a:p>
        </p:txBody>
      </p:sp>
    </p:spTree>
    <p:extLst>
      <p:ext uri="{BB962C8B-B14F-4D97-AF65-F5344CB8AC3E}">
        <p14:creationId xmlns:p14="http://schemas.microsoft.com/office/powerpoint/2010/main" val="1566490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8017393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Corporate_072016">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G PPT Template_2015">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 Corporate_072016</Template>
  <TotalTime>11832</TotalTime>
  <Words>407</Words>
  <Application>Microsoft Office PowerPoint</Application>
  <PresentationFormat>On-screen Show (4:3)</PresentationFormat>
  <Paragraphs>132</Paragraphs>
  <Slides>7</Slides>
  <Notes>2</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7</vt:i4>
      </vt:variant>
    </vt:vector>
  </HeadingPairs>
  <TitlesOfParts>
    <vt:vector size="12" baseType="lpstr">
      <vt:lpstr>GE Corporate_072016</vt:lpstr>
      <vt:lpstr>Closing slides</vt:lpstr>
      <vt:lpstr>Section break</vt:lpstr>
      <vt:lpstr>CG PPT Template_2015</vt:lpstr>
      <vt:lpstr>think-cell Slide</vt:lpstr>
      <vt:lpstr>GEHC SDT Weekly Status Report </vt:lpstr>
      <vt:lpstr>Action items from previous meeting</vt:lpstr>
      <vt:lpstr>PowerPoint Presentation</vt:lpstr>
      <vt:lpstr>PowerPoint Presentation</vt:lpstr>
      <vt:lpstr>PowerPoint Presentation</vt:lpstr>
      <vt:lpstr>Transition Status 12/29/16</vt:lpstr>
      <vt:lpstr>THANK YOU</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rikale</dc:creator>
  <cp:lastModifiedBy>Saraswathi Nagaraj</cp:lastModifiedBy>
  <cp:revision>480</cp:revision>
  <dcterms:created xsi:type="dcterms:W3CDTF">2016-09-12T09:10:56Z</dcterms:created>
  <dcterms:modified xsi:type="dcterms:W3CDTF">2017-02-13T09:15:18Z</dcterms:modified>
</cp:coreProperties>
</file>