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24"/>
  </p:notesMasterIdLst>
  <p:handoutMasterIdLst>
    <p:handoutMasterId r:id="rId25"/>
  </p:handoutMasterIdLst>
  <p:sldIdLst>
    <p:sldId id="416" r:id="rId9"/>
    <p:sldId id="431" r:id="rId10"/>
    <p:sldId id="420" r:id="rId11"/>
    <p:sldId id="422" r:id="rId12"/>
    <p:sldId id="421" r:id="rId13"/>
    <p:sldId id="424" r:id="rId14"/>
    <p:sldId id="427" r:id="rId15"/>
    <p:sldId id="428" r:id="rId16"/>
    <p:sldId id="430" r:id="rId17"/>
    <p:sldId id="433" r:id="rId18"/>
    <p:sldId id="435" r:id="rId19"/>
    <p:sldId id="425" r:id="rId20"/>
    <p:sldId id="426" r:id="rId21"/>
    <p:sldId id="436" r:id="rId22"/>
    <p:sldId id="351" r:id="rId23"/>
  </p:sldIdLst>
  <p:sldSz cx="9144000" cy="6858000" type="screen4x3"/>
  <p:notesSz cx="6797675" cy="987425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6938"/>
    <a:srgbClr val="909090"/>
    <a:srgbClr val="4A9FB0"/>
    <a:srgbClr val="FF3300"/>
    <a:srgbClr val="6A9529"/>
    <a:srgbClr val="0085B3"/>
    <a:srgbClr val="000000"/>
    <a:srgbClr val="FFC72C"/>
    <a:srgbClr val="00A0D6"/>
    <a:srgbClr val="A2B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15" autoAdjust="0"/>
  </p:normalViewPr>
  <p:slideViewPr>
    <p:cSldViewPr snapToGrid="0">
      <p:cViewPr>
        <p:scale>
          <a:sx n="75" d="100"/>
          <a:sy n="75" d="100"/>
        </p:scale>
        <p:origin x="-1122" y="-72"/>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2015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1/9/2017</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68" name="think-cell Slide" r:id="rId11" imgW="360" imgH="360" progId="">
                  <p:embed/>
                </p:oleObj>
              </mc:Choice>
              <mc:Fallback>
                <p:oleObj name="think-cell Slide" r:id="rId11" imgW="360" imgH="360" progId="">
                  <p:embed/>
                  <p:pic>
                    <p:nvPicPr>
                      <p:cNvPr id="0" name="Picture 2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871AF5-C14A-4A85-AF27-8A1F20D2C54E}" type="datetimeFigureOut">
              <a:rPr lang="en-US" smtClean="0"/>
              <a:pPr/>
              <a:t>1/9/2017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B6203D9-548B-40B5-B278-786E04BF91CC}" type="slidenum">
              <a:rPr lang="en-US" smtClean="0"/>
              <a:pPr/>
              <a:t>‹#›</a:t>
            </a:fld>
            <a:endParaRPr lang="en-US"/>
          </a:p>
        </p:txBody>
      </p:sp>
    </p:spTree>
    <p:extLst>
      <p:ext uri="{BB962C8B-B14F-4D97-AF65-F5344CB8AC3E}">
        <p14:creationId xmlns:p14="http://schemas.microsoft.com/office/powerpoint/2010/main" val="277181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700" name="think-cell Slide" r:id="rId7" imgW="360" imgH="360" progId="">
                  <p:embed/>
                </p:oleObj>
              </mc:Choice>
              <mc:Fallback>
                <p:oleObj name="think-cell Slide" r:id="rId7" imgW="360" imgH="360" progId="">
                  <p:embed/>
                  <p:pic>
                    <p:nvPicPr>
                      <p:cNvPr id="0" name="Picture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868" name="think-cell Slide" r:id="rId6" imgW="360" imgH="360" progId="">
                  <p:embed/>
                </p:oleObj>
              </mc:Choice>
              <mc:Fallback>
                <p:oleObj name="think-cell Slide" r:id="rId6" imgW="360" imgH="360" progId="">
                  <p:embed/>
                  <p:pic>
                    <p:nvPicPr>
                      <p:cNvPr id="0" name="Picture 2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892" name="think-cell Slide" r:id="rId6" imgW="360" imgH="360" progId="">
                  <p:embed/>
                </p:oleObj>
              </mc:Choice>
              <mc:Fallback>
                <p:oleObj name="think-cell Slide" r:id="rId6" imgW="360" imgH="360" progId="">
                  <p:embed/>
                  <p:pic>
                    <p:nvPicPr>
                      <p:cNvPr id="0" name="Picture 2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291" name="think-cell Slide" r:id="rId5" imgW="360" imgH="360" progId="">
                  <p:embed/>
                </p:oleObj>
              </mc:Choice>
              <mc:Fallback>
                <p:oleObj name="think-cell Slide" r:id="rId5" imgW="360" imgH="360" progId="">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660" name="think-cell Slide" r:id="rId5" imgW="360" imgH="360" progId="">
                  <p:embed/>
                </p:oleObj>
              </mc:Choice>
              <mc:Fallback>
                <p:oleObj name="think-cell Slid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028" name="think-cell Slide" r:id="rId6" imgW="360" imgH="360" progId="">
                  <p:embed/>
                </p:oleObj>
              </mc:Choice>
              <mc:Fallback>
                <p:oleObj name="think-cell Slide" r:id="rId6" imgW="360" imgH="360" progId="">
                  <p:embed/>
                  <p:pic>
                    <p:nvPicPr>
                      <p:cNvPr id="0" name="Picture 2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052" name="think-cell Slide" r:id="rId7" imgW="360" imgH="360" progId="">
                  <p:embed/>
                </p:oleObj>
              </mc:Choice>
              <mc:Fallback>
                <p:oleObj name="think-cell Slide" r:id="rId7" imgW="360" imgH="360" progId="">
                  <p:embed/>
                  <p:pic>
                    <p:nvPicPr>
                      <p:cNvPr id="0" name="Picture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147" name="think-cell Slide" r:id="rId7" imgW="360" imgH="360" progId="">
                  <p:embed/>
                </p:oleObj>
              </mc:Choice>
              <mc:Fallback>
                <p:oleObj name="think-cell Slide" r:id="rId7" imgW="360" imgH="360" progId="">
                  <p:embed/>
                  <p:pic>
                    <p:nvPicPr>
                      <p:cNvPr id="0" name="Picture 2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23" name="think-cell Slide" r:id="rId9" imgW="360" imgH="360" progId="">
                  <p:embed/>
                </p:oleObj>
              </mc:Choice>
              <mc:Fallback>
                <p:oleObj name="think-cell Slide" r:id="rId9" imgW="360" imgH="360" progId="">
                  <p:embed/>
                  <p:pic>
                    <p:nvPicPr>
                      <p:cNvPr id="0" name="Picture 2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099" name="think-cell Slide" r:id="rId5" imgW="360" imgH="360" progId="">
                  <p:embed/>
                </p:oleObj>
              </mc:Choice>
              <mc:Fallback>
                <p:oleObj name="think-cell Slide" r:id="rId5" imgW="360" imgH="360" progId="">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043" name="think-cell Slide" r:id="rId4" imgW="360" imgH="360" progId="">
                  <p:embed/>
                </p:oleObj>
              </mc:Choice>
              <mc:Fallback>
                <p:oleObj name="think-cell Slide" r:id="rId4" imgW="360" imgH="360" progId="">
                  <p:embed/>
                  <p:pic>
                    <p:nvPicPr>
                      <p:cNvPr id="0" name="Picture 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3.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1" name="think-cell Slide" r:id="rId21" imgW="360" imgH="360" progId="">
                  <p:embed/>
                </p:oleObj>
              </mc:Choice>
              <mc:Fallback>
                <p:oleObj name="think-cell Slide" r:id="rId21" imgW="360" imgH="360" progId="">
                  <p:embed/>
                  <p:pic>
                    <p:nvPicPr>
                      <p:cNvPr id="0" name="Picture 2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2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3990" r:id="rId10"/>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267" name="think-cell Slide" r:id="rId5" imgW="360" imgH="360" progId="">
                  <p:embed/>
                </p:oleObj>
              </mc:Choice>
              <mc:Fallback>
                <p:oleObj name="think-cell Slide" r:id="rId5" imgW="360" imgH="360" progId="">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63" name="think-cell Slide" r:id="rId15" imgW="360" imgH="360" progId="">
                  <p:embed/>
                </p:oleObj>
              </mc:Choice>
              <mc:Fallback>
                <p:oleObj name="think-cell Slide" r:id="rId15" imgW="360" imgH="360" progId="">
                  <p:embed/>
                  <p:pic>
                    <p:nvPicPr>
                      <p:cNvPr id="0" name="Picture 2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Versioning</a:t>
            </a:r>
            <a:endParaRPr lang="en-US" dirty="0"/>
          </a:p>
        </p:txBody>
      </p:sp>
    </p:spTree>
    <p:extLst>
      <p:ext uri="{BB962C8B-B14F-4D97-AF65-F5344CB8AC3E}">
        <p14:creationId xmlns:p14="http://schemas.microsoft.com/office/powerpoint/2010/main" val="1284552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Configuration Management Roles</a:t>
            </a:r>
            <a:endParaRPr lang="en-US" sz="2800" b="1" dirty="0"/>
          </a:p>
        </p:txBody>
      </p:sp>
      <p:sp>
        <p:nvSpPr>
          <p:cNvPr id="4" name="Shape 272"/>
          <p:cNvSpPr>
            <a:spLocks noGrp="1"/>
          </p:cNvSpPr>
          <p:nvPr>
            <p:ph idx="1"/>
          </p:nvPr>
        </p:nvSpPr>
        <p:spPr>
          <a:xfrm>
            <a:off x="298516" y="1361823"/>
            <a:ext cx="8845484" cy="4894011"/>
          </a:xfrm>
          <a:prstGeom prst="rect">
            <a:avLst/>
          </a:prstGeom>
        </p:spPr>
        <p:txBody>
          <a:bodyPr/>
          <a:lstStyle/>
          <a:p>
            <a:pPr marL="0" indent="0">
              <a:lnSpc>
                <a:spcPct val="100000"/>
              </a:lnSpc>
              <a:spcBef>
                <a:spcPts val="1200"/>
              </a:spcBef>
              <a:buClrTx/>
              <a:buSzTx/>
              <a:buFontTx/>
              <a:buNone/>
              <a:defRPr sz="2400"/>
            </a:pPr>
            <a:r>
              <a:rPr dirty="0" smtClean="0">
                <a:solidFill>
                  <a:srgbClr val="004C66"/>
                </a:solidFill>
                <a:latin typeface="Trebuchet MS"/>
                <a:ea typeface="Trebuchet MS"/>
                <a:cs typeface="Trebuchet MS"/>
              </a:rPr>
              <a:t> </a:t>
            </a:r>
            <a:r>
              <a:rPr lang="en-US" dirty="0" smtClean="0"/>
              <a:t/>
            </a:r>
            <a:br>
              <a:rPr lang="en-US" dirty="0" smtClean="0"/>
            </a:br>
            <a:r>
              <a:rPr lang="en-US" dirty="0" smtClean="0"/>
              <a:t>Release Manager</a:t>
            </a:r>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lang="en-US" dirty="0" smtClean="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r>
              <a:rPr lang="en-US" dirty="0" smtClean="0"/>
              <a:t/>
            </a:r>
            <a:br>
              <a:rPr lang="en-US" dirty="0" smtClean="0"/>
            </a:br>
            <a:r>
              <a:rPr lang="en-US" dirty="0" smtClean="0"/>
              <a:t>Team</a:t>
            </a:r>
            <a:endParaRPr lang="en-US" dirty="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lang="en-US" dirty="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dirty="0" smtClean="0"/>
          </a:p>
        </p:txBody>
      </p:sp>
      <p:sp>
        <p:nvSpPr>
          <p:cNvPr id="8" name="Shape 273"/>
          <p:cNvSpPr/>
          <p:nvPr/>
        </p:nvSpPr>
        <p:spPr>
          <a:xfrm>
            <a:off x="406400" y="2218486"/>
            <a:ext cx="2217440" cy="718598"/>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p>
            <a:pPr algn="ctr">
              <a:defRPr sz="1200">
                <a:solidFill>
                  <a:srgbClr val="FFFFFF"/>
                </a:solidFill>
              </a:defRPr>
            </a:pPr>
            <a:r>
              <a:rPr lang="en-US" sz="1800" dirty="0" smtClean="0"/>
              <a:t>Jayesh Soni</a:t>
            </a:r>
            <a:endParaRPr sz="1800" dirty="0"/>
          </a:p>
        </p:txBody>
      </p:sp>
      <p:sp>
        <p:nvSpPr>
          <p:cNvPr id="9" name="Shape 273"/>
          <p:cNvSpPr/>
          <p:nvPr/>
        </p:nvSpPr>
        <p:spPr>
          <a:xfrm>
            <a:off x="406400" y="3782447"/>
            <a:ext cx="2437516" cy="1199398"/>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p>
            <a:pPr algn="ctr">
              <a:defRPr sz="1200">
                <a:solidFill>
                  <a:srgbClr val="FFFFFF"/>
                </a:solidFill>
              </a:defRPr>
            </a:pPr>
            <a:r>
              <a:rPr lang="en-US" sz="1800" dirty="0" smtClean="0"/>
              <a:t>Development:</a:t>
            </a:r>
          </a:p>
          <a:p>
            <a:pPr algn="ctr">
              <a:defRPr sz="1200">
                <a:solidFill>
                  <a:srgbClr val="FFFFFF"/>
                </a:solidFill>
              </a:defRPr>
            </a:pPr>
            <a:r>
              <a:rPr lang="en-US" sz="1800" dirty="0" smtClean="0"/>
              <a:t>Hita Soni(Check-Ins)</a:t>
            </a:r>
          </a:p>
          <a:p>
            <a:pPr algn="ctr">
              <a:defRPr sz="1200">
                <a:solidFill>
                  <a:srgbClr val="FFFFFF"/>
                </a:solidFill>
              </a:defRPr>
            </a:pPr>
            <a:r>
              <a:rPr lang="en-US" sz="1800" dirty="0" smtClean="0"/>
              <a:t>Tejashree Bhagat</a:t>
            </a:r>
          </a:p>
          <a:p>
            <a:pPr algn="ctr">
              <a:defRPr sz="1200">
                <a:solidFill>
                  <a:srgbClr val="FFFFFF"/>
                </a:solidFill>
              </a:defRPr>
            </a:pPr>
            <a:r>
              <a:rPr lang="en-US" sz="1800" dirty="0" smtClean="0"/>
              <a:t>Prajna</a:t>
            </a:r>
            <a:endParaRPr sz="1800" dirty="0"/>
          </a:p>
        </p:txBody>
      </p:sp>
      <p:sp>
        <p:nvSpPr>
          <p:cNvPr id="10" name="Shape 273"/>
          <p:cNvSpPr/>
          <p:nvPr/>
        </p:nvSpPr>
        <p:spPr>
          <a:xfrm>
            <a:off x="4463895" y="3876318"/>
            <a:ext cx="1896348" cy="101165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p>
            <a:pPr algn="ctr">
              <a:defRPr sz="1200">
                <a:solidFill>
                  <a:srgbClr val="FFFFFF"/>
                </a:solidFill>
              </a:defRPr>
            </a:pPr>
            <a:r>
              <a:rPr lang="en-US" sz="1800" dirty="0" smtClean="0"/>
              <a:t>Testing:</a:t>
            </a:r>
          </a:p>
          <a:p>
            <a:pPr algn="ctr">
              <a:defRPr sz="1200">
                <a:solidFill>
                  <a:srgbClr val="FFFFFF"/>
                </a:solidFill>
              </a:defRPr>
            </a:pPr>
            <a:r>
              <a:rPr lang="en-US" sz="1800" dirty="0" smtClean="0"/>
              <a:t>Kannan &amp; team</a:t>
            </a:r>
            <a:endParaRPr sz="1800" dirty="0"/>
          </a:p>
        </p:txBody>
      </p:sp>
    </p:spTree>
    <p:extLst>
      <p:ext uri="{BB962C8B-B14F-4D97-AF65-F5344CB8AC3E}">
        <p14:creationId xmlns:p14="http://schemas.microsoft.com/office/powerpoint/2010/main" val="177283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GIT Automated Test Scripts</a:t>
            </a:r>
            <a:endParaRPr lang="en-US" sz="2800" b="1" dirty="0"/>
          </a:p>
        </p:txBody>
      </p:sp>
      <p:sp>
        <p:nvSpPr>
          <p:cNvPr id="3" name="Content Placeholder 2"/>
          <p:cNvSpPr>
            <a:spLocks noGrp="1"/>
          </p:cNvSpPr>
          <p:nvPr>
            <p:ph idx="1"/>
          </p:nvPr>
        </p:nvSpPr>
        <p:spPr/>
        <p:txBody>
          <a:bodyPr/>
          <a:lstStyle/>
          <a:p>
            <a:pPr algn="just"/>
            <a:r>
              <a:rPr lang="en-US" dirty="0" smtClean="0"/>
              <a:t>Git-test is a command-line script for running automated tests against commits in a Git repository. It is especially targeted for developers for their tests to pass on </a:t>
            </a:r>
            <a:r>
              <a:rPr lang="en-US" i="1" dirty="0" smtClean="0"/>
              <a:t>every</a:t>
            </a:r>
            <a:r>
              <a:rPr lang="en-US" dirty="0" smtClean="0"/>
              <a:t> commit in a branch, not just the branch tip.</a:t>
            </a:r>
          </a:p>
          <a:p>
            <a:pPr algn="just"/>
            <a:endParaRPr lang="en-US" dirty="0" smtClean="0"/>
          </a:p>
          <a:p>
            <a:pPr algn="just"/>
            <a:r>
              <a:rPr lang="en-US" dirty="0" smtClean="0"/>
              <a:t>Git test will test the commits in that range, reporting any failures. The pass/fail results of running tests are also recorded permanently in your repository as Git “notes”.</a:t>
            </a:r>
          </a:p>
          <a:p>
            <a:pPr algn="just"/>
            <a:endParaRPr lang="en-US" dirty="0" smtClean="0"/>
          </a:p>
          <a:p>
            <a:pPr algn="just"/>
            <a:r>
              <a:rPr lang="en-US" dirty="0" smtClean="0"/>
              <a:t>If a commit in the range has already been tested, then by default </a:t>
            </a:r>
            <a:r>
              <a:rPr lang="en-US" dirty="0"/>
              <a:t>G</a:t>
            </a:r>
            <a:r>
              <a:rPr lang="en-US" dirty="0" smtClean="0"/>
              <a:t>it test reports the old results rather than testing it again. This means that you can run the above command over and over as you work, and </a:t>
            </a:r>
            <a:r>
              <a:rPr lang="en-US" dirty="0"/>
              <a:t>G</a:t>
            </a:r>
            <a:r>
              <a:rPr lang="en-US" dirty="0" smtClean="0"/>
              <a:t>it test won't repeat tests whose results it already knows.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886700" cy="687820"/>
          </a:xfrm>
        </p:spPr>
        <p:txBody>
          <a:bodyPr/>
          <a:lstStyle/>
          <a:p>
            <a:r>
              <a:rPr lang="en-US" sz="2800" b="1" dirty="0" smtClean="0"/>
              <a:t>Branching and Merging Strategies</a:t>
            </a:r>
            <a:endParaRPr lang="en-US" sz="2800" b="1" dirty="0"/>
          </a:p>
        </p:txBody>
      </p:sp>
      <p:sp>
        <p:nvSpPr>
          <p:cNvPr id="4" name="Rectangle 3"/>
          <p:cNvSpPr/>
          <p:nvPr/>
        </p:nvSpPr>
        <p:spPr>
          <a:xfrm>
            <a:off x="3600450" y="1745674"/>
            <a:ext cx="1013114" cy="748145"/>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Master</a:t>
            </a:r>
            <a:endParaRPr lang="en-US" sz="1800" dirty="0"/>
          </a:p>
        </p:txBody>
      </p:sp>
      <p:sp>
        <p:nvSpPr>
          <p:cNvPr id="5" name="Rectangle 4"/>
          <p:cNvSpPr/>
          <p:nvPr/>
        </p:nvSpPr>
        <p:spPr>
          <a:xfrm>
            <a:off x="3613150" y="2999510"/>
            <a:ext cx="1013114" cy="748145"/>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Test</a:t>
            </a:r>
            <a:endParaRPr lang="en-US" sz="1800" dirty="0"/>
          </a:p>
        </p:txBody>
      </p:sp>
      <p:sp>
        <p:nvSpPr>
          <p:cNvPr id="6" name="Rectangle 5"/>
          <p:cNvSpPr/>
          <p:nvPr/>
        </p:nvSpPr>
        <p:spPr>
          <a:xfrm>
            <a:off x="3600450" y="4227946"/>
            <a:ext cx="1013114" cy="748145"/>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a:t>
            </a:r>
            <a:endParaRPr lang="en-US" sz="1600" dirty="0"/>
          </a:p>
        </p:txBody>
      </p:sp>
      <p:sp>
        <p:nvSpPr>
          <p:cNvPr id="7" name="Rectangle 6"/>
          <p:cNvSpPr/>
          <p:nvPr/>
        </p:nvSpPr>
        <p:spPr>
          <a:xfrm>
            <a:off x="2298988" y="5614554"/>
            <a:ext cx="1013114" cy="748145"/>
          </a:xfrm>
          <a:prstGeom prst="rect">
            <a:avLst/>
          </a:prstGeom>
          <a:solidFill>
            <a:srgbClr val="90909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Feature 1</a:t>
            </a:r>
            <a:endParaRPr lang="en-US" sz="1800" dirty="0"/>
          </a:p>
        </p:txBody>
      </p:sp>
      <p:sp>
        <p:nvSpPr>
          <p:cNvPr id="8" name="Rectangle 7"/>
          <p:cNvSpPr/>
          <p:nvPr/>
        </p:nvSpPr>
        <p:spPr>
          <a:xfrm>
            <a:off x="4891520" y="5574720"/>
            <a:ext cx="1013114" cy="748145"/>
          </a:xfrm>
          <a:prstGeom prst="rect">
            <a:avLst/>
          </a:prstGeom>
          <a:solidFill>
            <a:srgbClr val="90909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Feature 2</a:t>
            </a:r>
            <a:endParaRPr lang="en-US" sz="1800" dirty="0"/>
          </a:p>
        </p:txBody>
      </p:sp>
      <p:sp>
        <p:nvSpPr>
          <p:cNvPr id="9" name="Rectangle 8"/>
          <p:cNvSpPr/>
          <p:nvPr/>
        </p:nvSpPr>
        <p:spPr>
          <a:xfrm>
            <a:off x="5435887" y="1114135"/>
            <a:ext cx="1013114" cy="748145"/>
          </a:xfrm>
          <a:prstGeom prst="rect">
            <a:avLst/>
          </a:prstGeom>
          <a:solidFill>
            <a:srgbClr val="FF33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Release 1.0</a:t>
            </a:r>
            <a:endParaRPr lang="en-US" sz="1600" dirty="0"/>
          </a:p>
        </p:txBody>
      </p:sp>
      <p:sp>
        <p:nvSpPr>
          <p:cNvPr id="10" name="Rectangle 9"/>
          <p:cNvSpPr/>
          <p:nvPr/>
        </p:nvSpPr>
        <p:spPr>
          <a:xfrm>
            <a:off x="5435887" y="2272722"/>
            <a:ext cx="1013114" cy="748145"/>
          </a:xfrm>
          <a:prstGeom prst="rect">
            <a:avLst/>
          </a:prstGeom>
          <a:solidFill>
            <a:srgbClr val="FF33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Release 2.0</a:t>
            </a:r>
            <a:endParaRPr lang="en-US" sz="1600" dirty="0"/>
          </a:p>
        </p:txBody>
      </p:sp>
      <p:cxnSp>
        <p:nvCxnSpPr>
          <p:cNvPr id="12" name="Straight Arrow Connector 11"/>
          <p:cNvCxnSpPr>
            <a:stCxn id="4" idx="2"/>
            <a:endCxn id="5" idx="0"/>
          </p:cNvCxnSpPr>
          <p:nvPr/>
        </p:nvCxnSpPr>
        <p:spPr>
          <a:xfrm rot="16200000" flipH="1">
            <a:off x="3860512" y="2740314"/>
            <a:ext cx="505691"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rot="5400000">
            <a:off x="3860512" y="3994150"/>
            <a:ext cx="505691"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805545" y="4627417"/>
            <a:ext cx="794906" cy="96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a:off x="4613563" y="4627417"/>
            <a:ext cx="784514" cy="94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31747" y="1462376"/>
            <a:ext cx="735156" cy="61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13565" y="2068651"/>
            <a:ext cx="784513" cy="58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374073" y="1406236"/>
            <a:ext cx="888422" cy="564574"/>
          </a:xfrm>
          <a:prstGeom prst="rightArrow">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merge</a:t>
            </a:r>
            <a:endParaRPr lang="en-US" sz="1400" dirty="0"/>
          </a:p>
        </p:txBody>
      </p:sp>
      <p:sp>
        <p:nvSpPr>
          <p:cNvPr id="33" name="Right Arrow 32"/>
          <p:cNvSpPr/>
          <p:nvPr/>
        </p:nvSpPr>
        <p:spPr>
          <a:xfrm>
            <a:off x="374073" y="2070821"/>
            <a:ext cx="888422" cy="564574"/>
          </a:xfrm>
          <a:prstGeom prst="rightArrow">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Fast-</a:t>
            </a:r>
            <a:r>
              <a:rPr lang="en-US" sz="1100" dirty="0" err="1" smtClean="0"/>
              <a:t>fwd</a:t>
            </a:r>
            <a:endParaRPr lang="en-US" sz="1100" dirty="0"/>
          </a:p>
        </p:txBody>
      </p:sp>
      <p:sp>
        <p:nvSpPr>
          <p:cNvPr id="34" name="Right Arrow 33"/>
          <p:cNvSpPr/>
          <p:nvPr/>
        </p:nvSpPr>
        <p:spPr>
          <a:xfrm>
            <a:off x="374072" y="2735118"/>
            <a:ext cx="888422" cy="564574"/>
          </a:xfrm>
          <a:prstGeom prst="rightArrow">
            <a:avLst/>
          </a:prstGeom>
          <a:solidFill>
            <a:srgbClr val="6A952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Rebase</a:t>
            </a:r>
            <a:endParaRPr lang="en-US" sz="1100" dirty="0"/>
          </a:p>
        </p:txBody>
      </p:sp>
      <p:sp>
        <p:nvSpPr>
          <p:cNvPr id="35" name="Right Arrow 34"/>
          <p:cNvSpPr/>
          <p:nvPr/>
        </p:nvSpPr>
        <p:spPr>
          <a:xfrm rot="18621558">
            <a:off x="2672997" y="4934961"/>
            <a:ext cx="904010" cy="1947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2900742">
            <a:off x="4009867" y="5360952"/>
            <a:ext cx="904010" cy="223328"/>
          </a:xfrm>
          <a:prstGeom prst="rightArrow">
            <a:avLst/>
          </a:prstGeom>
          <a:solidFill>
            <a:srgbClr val="6A9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3743993">
            <a:off x="4644446" y="4895072"/>
            <a:ext cx="904010" cy="2012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rot="8294765">
            <a:off x="4418851" y="3589610"/>
            <a:ext cx="1770857" cy="178155"/>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Capgemini Internal</a:t>
            </a:r>
            <a:endParaRPr lang="en-US"/>
          </a:p>
        </p:txBody>
      </p:sp>
      <p:sp>
        <p:nvSpPr>
          <p:cNvPr id="28" name="Up Arrow 27"/>
          <p:cNvSpPr/>
          <p:nvPr/>
        </p:nvSpPr>
        <p:spPr>
          <a:xfrm>
            <a:off x="3644900" y="3810000"/>
            <a:ext cx="215900" cy="381000"/>
          </a:xfrm>
          <a:prstGeom prst="upArrow">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1" name="Up Arrow 30"/>
          <p:cNvSpPr/>
          <p:nvPr/>
        </p:nvSpPr>
        <p:spPr>
          <a:xfrm>
            <a:off x="3644900" y="2552700"/>
            <a:ext cx="215900" cy="381000"/>
          </a:xfrm>
          <a:prstGeom prst="upArrow">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189940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bg/>
                                          </p:spTgt>
                                        </p:tgtEl>
                                        <p:attrNameLst>
                                          <p:attrName>style.visibility</p:attrName>
                                        </p:attrNameLst>
                                      </p:cBhvr>
                                      <p:to>
                                        <p:strVal val="visible"/>
                                      </p:to>
                                    </p:set>
                                    <p:animEffect transition="in" filter="fade">
                                      <p:cBhvr>
                                        <p:cTn id="22" dur="2000"/>
                                        <p:tgtEl>
                                          <p:spTgt spid="5">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bg/>
                                          </p:spTgt>
                                        </p:tgtEl>
                                        <p:attrNameLst>
                                          <p:attrName>style.visibility</p:attrName>
                                        </p:attrNameLst>
                                      </p:cBhvr>
                                      <p:to>
                                        <p:strVal val="visible"/>
                                      </p:to>
                                    </p:set>
                                    <p:animEffect transition="in" filter="fade">
                                      <p:cBhvr>
                                        <p:cTn id="37" dur="2000"/>
                                        <p:tgtEl>
                                          <p:spTgt spid="6">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20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bg/>
                                          </p:spTgt>
                                        </p:tgtEl>
                                        <p:attrNameLst>
                                          <p:attrName>style.visibility</p:attrName>
                                        </p:attrNameLst>
                                      </p:cBhvr>
                                      <p:to>
                                        <p:strVal val="visible"/>
                                      </p:to>
                                    </p:set>
                                    <p:animEffect transition="in" filter="fade">
                                      <p:cBhvr>
                                        <p:cTn id="52" dur="2000"/>
                                        <p:tgtEl>
                                          <p:spTgt spid="7">
                                            <p:bg/>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2000"/>
                                        <p:tgtEl>
                                          <p:spTgt spid="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bg/>
                                          </p:spTgt>
                                        </p:tgtEl>
                                        <p:attrNameLst>
                                          <p:attrName>style.visibility</p:attrName>
                                        </p:attrNameLst>
                                      </p:cBhvr>
                                      <p:to>
                                        <p:strVal val="visible"/>
                                      </p:to>
                                    </p:set>
                                    <p:animEffect transition="in" filter="fade">
                                      <p:cBhvr>
                                        <p:cTn id="67" dur="2000"/>
                                        <p:tgtEl>
                                          <p:spTgt spid="8">
                                            <p:bg/>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0" end="0"/>
                                            </p:txEl>
                                          </p:spTgt>
                                        </p:tgtEl>
                                        <p:attrNameLst>
                                          <p:attrName>style.visibility</p:attrName>
                                        </p:attrNameLst>
                                      </p:cBhvr>
                                      <p:to>
                                        <p:strVal val="visible"/>
                                      </p:to>
                                    </p:set>
                                    <p:animEffect transition="in" filter="fade">
                                      <p:cBhvr>
                                        <p:cTn id="72" dur="2000"/>
                                        <p:tgtEl>
                                          <p:spTgt spid="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2">
                                            <p:bg/>
                                          </p:spTgt>
                                        </p:tgtEl>
                                        <p:attrNameLst>
                                          <p:attrName>style.visibility</p:attrName>
                                        </p:attrNameLst>
                                      </p:cBhvr>
                                      <p:to>
                                        <p:strVal val="visible"/>
                                      </p:to>
                                    </p:set>
                                    <p:animEffect transition="in" filter="fade">
                                      <p:cBhvr>
                                        <p:cTn id="77" dur="2000"/>
                                        <p:tgtEl>
                                          <p:spTgt spid="32">
                                            <p:bg/>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2">
                                            <p:txEl>
                                              <p:pRg st="0" end="0"/>
                                            </p:txEl>
                                          </p:spTgt>
                                        </p:tgtEl>
                                        <p:attrNameLst>
                                          <p:attrName>style.visibility</p:attrName>
                                        </p:attrNameLst>
                                      </p:cBhvr>
                                      <p:to>
                                        <p:strVal val="visible"/>
                                      </p:to>
                                    </p:set>
                                    <p:animEffect transition="in" filter="fade">
                                      <p:cBhvr>
                                        <p:cTn id="82" dur="2000"/>
                                        <p:tgtEl>
                                          <p:spTgt spid="3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bg/>
                                          </p:spTgt>
                                        </p:tgtEl>
                                        <p:attrNameLst>
                                          <p:attrName>style.visibility</p:attrName>
                                        </p:attrNameLst>
                                      </p:cBhvr>
                                      <p:to>
                                        <p:strVal val="visible"/>
                                      </p:to>
                                    </p:set>
                                    <p:animEffect transition="in" filter="fade">
                                      <p:cBhvr>
                                        <p:cTn id="87" dur="2000"/>
                                        <p:tgtEl>
                                          <p:spTgt spid="33">
                                            <p:bg/>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xEl>
                                              <p:pRg st="0" end="0"/>
                                            </p:txEl>
                                          </p:spTgt>
                                        </p:tgtEl>
                                        <p:attrNameLst>
                                          <p:attrName>style.visibility</p:attrName>
                                        </p:attrNameLst>
                                      </p:cBhvr>
                                      <p:to>
                                        <p:strVal val="visible"/>
                                      </p:to>
                                    </p:set>
                                    <p:animEffect transition="in" filter="fade">
                                      <p:cBhvr>
                                        <p:cTn id="92" dur="2000"/>
                                        <p:tgtEl>
                                          <p:spTgt spid="33">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4">
                                            <p:bg/>
                                          </p:spTgt>
                                        </p:tgtEl>
                                        <p:attrNameLst>
                                          <p:attrName>style.visibility</p:attrName>
                                        </p:attrNameLst>
                                      </p:cBhvr>
                                      <p:to>
                                        <p:strVal val="visible"/>
                                      </p:to>
                                    </p:set>
                                    <p:animEffect transition="in" filter="fade">
                                      <p:cBhvr>
                                        <p:cTn id="97" dur="2000"/>
                                        <p:tgtEl>
                                          <p:spTgt spid="34">
                                            <p:bg/>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4">
                                            <p:txEl>
                                              <p:pRg st="0" end="0"/>
                                            </p:txEl>
                                          </p:spTgt>
                                        </p:tgtEl>
                                        <p:attrNameLst>
                                          <p:attrName>style.visibility</p:attrName>
                                        </p:attrNameLst>
                                      </p:cBhvr>
                                      <p:to>
                                        <p:strVal val="visible"/>
                                      </p:to>
                                    </p:set>
                                    <p:animEffect transition="in" filter="fade">
                                      <p:cBhvr>
                                        <p:cTn id="102" dur="2000"/>
                                        <p:tgtEl>
                                          <p:spTgt spid="34">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20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20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20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fade">
                                      <p:cBhvr>
                                        <p:cTn id="122" dur="20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2000"/>
                                        <p:tgtEl>
                                          <p:spTgt spid="3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fade">
                                      <p:cBhvr>
                                        <p:cTn id="132" dur="20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20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9">
                                            <p:bg/>
                                          </p:spTgt>
                                        </p:tgtEl>
                                        <p:attrNameLst>
                                          <p:attrName>style.visibility</p:attrName>
                                        </p:attrNameLst>
                                      </p:cBhvr>
                                      <p:to>
                                        <p:strVal val="visible"/>
                                      </p:to>
                                    </p:set>
                                    <p:animEffect transition="in" filter="fade">
                                      <p:cBhvr>
                                        <p:cTn id="142" dur="2000"/>
                                        <p:tgtEl>
                                          <p:spTgt spid="9">
                                            <p:bg/>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9">
                                            <p:txEl>
                                              <p:pRg st="0" end="0"/>
                                            </p:txEl>
                                          </p:spTgt>
                                        </p:tgtEl>
                                        <p:attrNameLst>
                                          <p:attrName>style.visibility</p:attrName>
                                        </p:attrNameLst>
                                      </p:cBhvr>
                                      <p:to>
                                        <p:strVal val="visible"/>
                                      </p:to>
                                    </p:set>
                                    <p:animEffect transition="in" filter="fade">
                                      <p:cBhvr>
                                        <p:cTn id="147" dur="2000"/>
                                        <p:tgtEl>
                                          <p:spTgt spid="9">
                                            <p:txEl>
                                              <p:pRg st="0" end="0"/>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0">
                                            <p:bg/>
                                          </p:spTgt>
                                        </p:tgtEl>
                                        <p:attrNameLst>
                                          <p:attrName>style.visibility</p:attrName>
                                        </p:attrNameLst>
                                      </p:cBhvr>
                                      <p:to>
                                        <p:strVal val="visible"/>
                                      </p:to>
                                    </p:set>
                                    <p:animEffect transition="in" filter="fade">
                                      <p:cBhvr>
                                        <p:cTn id="152" dur="2000"/>
                                        <p:tgtEl>
                                          <p:spTgt spid="10">
                                            <p:bg/>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0">
                                            <p:txEl>
                                              <p:pRg st="0" end="0"/>
                                            </p:txEl>
                                          </p:spTgt>
                                        </p:tgtEl>
                                        <p:attrNameLst>
                                          <p:attrName>style.visibility</p:attrName>
                                        </p:attrNameLst>
                                      </p:cBhvr>
                                      <p:to>
                                        <p:strVal val="visible"/>
                                      </p:to>
                                    </p:set>
                                    <p:animEffect transition="in" filter="fade">
                                      <p:cBhvr>
                                        <p:cTn id="157" dur="2000"/>
                                        <p:tgtEl>
                                          <p:spTgt spid="10">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9"/>
                                        </p:tgtEl>
                                        <p:attrNameLst>
                                          <p:attrName>style.visibility</p:attrName>
                                        </p:attrNameLst>
                                      </p:cBhvr>
                                      <p:to>
                                        <p:strVal val="visible"/>
                                      </p:to>
                                    </p:set>
                                    <p:animEffect transition="in" filter="fade">
                                      <p:cBhvr>
                                        <p:cTn id="16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P spid="9" grpId="0" build="p" animBg="1"/>
      <p:bldP spid="10" grpId="0" build="p" animBg="1"/>
      <p:bldP spid="32" grpId="0" build="p" animBg="1"/>
      <p:bldP spid="33" grpId="0" build="p" animBg="1"/>
      <p:bldP spid="34" grpId="0" build="p" animBg="1"/>
      <p:bldP spid="35" grpId="0" animBg="1"/>
      <p:bldP spid="37" grpId="0" animBg="1"/>
      <p:bldP spid="38" grpId="0" animBg="1"/>
      <p:bldP spid="39" grpId="0" animBg="1"/>
      <p:bldP spid="28"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8336" y="1279474"/>
            <a:ext cx="1667741" cy="997527"/>
          </a:xfrm>
          <a:prstGeom prst="rect">
            <a:avLst/>
          </a:prstGeom>
          <a:solidFill>
            <a:srgbClr val="0085B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Master</a:t>
            </a:r>
            <a:endParaRPr lang="en-US" sz="2800" dirty="0"/>
          </a:p>
        </p:txBody>
      </p:sp>
      <p:sp>
        <p:nvSpPr>
          <p:cNvPr id="5" name="Rectangle 4"/>
          <p:cNvSpPr/>
          <p:nvPr/>
        </p:nvSpPr>
        <p:spPr>
          <a:xfrm>
            <a:off x="6196693" y="4597637"/>
            <a:ext cx="1667741" cy="997527"/>
          </a:xfrm>
          <a:prstGeom prst="rect">
            <a:avLst/>
          </a:prstGeom>
          <a:solidFill>
            <a:srgbClr val="90909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Feature 2</a:t>
            </a:r>
            <a:endParaRPr lang="en-US" sz="2800" dirty="0"/>
          </a:p>
        </p:txBody>
      </p:sp>
      <p:sp>
        <p:nvSpPr>
          <p:cNvPr id="6" name="Rectangle 5"/>
          <p:cNvSpPr/>
          <p:nvPr/>
        </p:nvSpPr>
        <p:spPr>
          <a:xfrm>
            <a:off x="1650670" y="4597637"/>
            <a:ext cx="1667741" cy="997527"/>
          </a:xfrm>
          <a:prstGeom prst="rect">
            <a:avLst/>
          </a:prstGeom>
          <a:solidFill>
            <a:srgbClr val="90909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Feature 1</a:t>
            </a:r>
            <a:endParaRPr lang="en-US" sz="2800" dirty="0"/>
          </a:p>
        </p:txBody>
      </p:sp>
      <p:cxnSp>
        <p:nvCxnSpPr>
          <p:cNvPr id="8" name="Straight Arrow Connector 7"/>
          <p:cNvCxnSpPr>
            <a:endCxn id="6" idx="0"/>
          </p:cNvCxnSpPr>
          <p:nvPr/>
        </p:nvCxnSpPr>
        <p:spPr>
          <a:xfrm flipH="1">
            <a:off x="2484541" y="2277000"/>
            <a:ext cx="2096366" cy="2320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0"/>
          </p:cNvCxnSpPr>
          <p:nvPr/>
        </p:nvCxnSpPr>
        <p:spPr>
          <a:xfrm>
            <a:off x="4583505" y="2283928"/>
            <a:ext cx="2447059" cy="231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rot="7981948">
            <a:off x="2184563" y="3303531"/>
            <a:ext cx="2267693" cy="267576"/>
          </a:xfrm>
          <a:prstGeom prst="rightArrow">
            <a:avLst/>
          </a:prstGeom>
          <a:solidFill>
            <a:srgbClr val="6A9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8834389">
            <a:off x="1982591" y="3181102"/>
            <a:ext cx="2267693" cy="26757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598790">
            <a:off x="4936444" y="3277367"/>
            <a:ext cx="2267693" cy="267576"/>
          </a:xfrm>
          <a:prstGeom prst="rightArrow">
            <a:avLst/>
          </a:prstGeom>
          <a:solidFill>
            <a:srgbClr val="6A9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374861">
            <a:off x="5268665" y="3190087"/>
            <a:ext cx="2082060" cy="22859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Capgemini Internal</a:t>
            </a:r>
            <a:endParaRPr lang="en-US"/>
          </a:p>
        </p:txBody>
      </p:sp>
      <p:sp>
        <p:nvSpPr>
          <p:cNvPr id="12" name="Title 1"/>
          <p:cNvSpPr>
            <a:spLocks noGrp="1"/>
          </p:cNvSpPr>
          <p:nvPr>
            <p:ph type="title"/>
          </p:nvPr>
        </p:nvSpPr>
        <p:spPr>
          <a:xfrm>
            <a:off x="0" y="161926"/>
            <a:ext cx="7886700" cy="739774"/>
          </a:xfrm>
        </p:spPr>
        <p:txBody>
          <a:bodyPr/>
          <a:lstStyle/>
          <a:p>
            <a:r>
              <a:rPr lang="en-US" sz="2800" b="1" dirty="0" smtClean="0"/>
              <a:t>Strategy for Hot fix</a:t>
            </a:r>
            <a:endParaRPr lang="en-US" sz="2800" b="1" dirty="0"/>
          </a:p>
        </p:txBody>
      </p:sp>
    </p:spTree>
    <p:extLst>
      <p:ext uri="{BB962C8B-B14F-4D97-AF65-F5344CB8AC3E}">
        <p14:creationId xmlns:p14="http://schemas.microsoft.com/office/powerpoint/2010/main" val="284563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fade">
                                      <p:cBhvr>
                                        <p:cTn id="22" dur="2000"/>
                                        <p:tgtEl>
                                          <p:spTgt spid="6">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Effect transition="in" filter="fade">
                                      <p:cBhvr>
                                        <p:cTn id="37" dur="2000"/>
                                        <p:tgtEl>
                                          <p:spTgt spid="5">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20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1" y="2921000"/>
            <a:ext cx="2984499" cy="1002135"/>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7" y="2143125"/>
            <a:ext cx="2883877" cy="2248140"/>
          </a:xfrm>
        </p:spPr>
        <p:txBody>
          <a:bodyPr/>
          <a:lstStyle/>
          <a:p>
            <a:r>
              <a:rPr smtClean="0"/>
              <a:t>Agenda</a:t>
            </a:r>
            <a:endParaRPr lang="en-US" dirty="0"/>
          </a:p>
        </p:txBody>
      </p:sp>
      <p:sp>
        <p:nvSpPr>
          <p:cNvPr id="3" name="Content Placeholder 2"/>
          <p:cNvSpPr>
            <a:spLocks noGrp="1"/>
          </p:cNvSpPr>
          <p:nvPr>
            <p:ph sz="quarter" idx="10"/>
          </p:nvPr>
        </p:nvSpPr>
        <p:spPr>
          <a:xfrm>
            <a:off x="3808839" y="1232600"/>
            <a:ext cx="4851889" cy="4788000"/>
          </a:xfrm>
        </p:spPr>
        <p:txBody>
          <a:bodyPr/>
          <a:lstStyle/>
          <a:p>
            <a:r>
              <a:rPr lang="en-US" dirty="0" smtClean="0"/>
              <a:t>Current Scenario</a:t>
            </a:r>
          </a:p>
          <a:p>
            <a:r>
              <a:rPr lang="en-US" dirty="0" smtClean="0"/>
              <a:t>Centralized Pros and Cons</a:t>
            </a:r>
          </a:p>
          <a:p>
            <a:r>
              <a:rPr lang="en-US" dirty="0" smtClean="0"/>
              <a:t>Solution: The Distributed Model</a:t>
            </a:r>
          </a:p>
          <a:p>
            <a:r>
              <a:rPr lang="en-US" dirty="0" smtClean="0"/>
              <a:t>Why is GIT better?</a:t>
            </a:r>
          </a:p>
          <a:p>
            <a:r>
              <a:rPr lang="en-US" dirty="0" smtClean="0"/>
              <a:t>GIT vs. TFS</a:t>
            </a:r>
          </a:p>
          <a:p>
            <a:r>
              <a:rPr lang="en-US" dirty="0" smtClean="0"/>
              <a:t>Configuration Management Strategy &amp; Roles </a:t>
            </a:r>
          </a:p>
          <a:p>
            <a:r>
              <a:rPr lang="en-US" dirty="0" smtClean="0"/>
              <a:t>Branching</a:t>
            </a:r>
          </a:p>
          <a:p>
            <a:r>
              <a:rPr lang="en-US" dirty="0" smtClean="0"/>
              <a:t>Simple Small Team Strategy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Current Scenario: The Centralized Model</a:t>
            </a:r>
            <a:endParaRPr lang="en-US" sz="2800" b="1" dirty="0"/>
          </a:p>
        </p:txBody>
      </p:sp>
      <p:sp>
        <p:nvSpPr>
          <p:cNvPr id="4" name="Rectangle 3"/>
          <p:cNvSpPr/>
          <p:nvPr/>
        </p:nvSpPr>
        <p:spPr>
          <a:xfrm>
            <a:off x="1231900" y="1993900"/>
            <a:ext cx="6350000" cy="905165"/>
          </a:xfrm>
          <a:prstGeom prst="rect">
            <a:avLst/>
          </a:prstGeom>
          <a:solidFill>
            <a:srgbClr val="4A9FB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Server: GE BOX</a:t>
            </a:r>
            <a:endParaRPr lang="en-US" sz="4000" dirty="0"/>
          </a:p>
        </p:txBody>
      </p:sp>
      <p:sp>
        <p:nvSpPr>
          <p:cNvPr id="5" name="Rectangle 4"/>
          <p:cNvSpPr/>
          <p:nvPr/>
        </p:nvSpPr>
        <p:spPr>
          <a:xfrm>
            <a:off x="1264371" y="4572000"/>
            <a:ext cx="1246909" cy="711200"/>
          </a:xfrm>
          <a:prstGeom prst="rect">
            <a:avLst/>
          </a:prstGeom>
          <a:solidFill>
            <a:srgbClr val="90909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3848100" y="4561609"/>
            <a:ext cx="1155700" cy="708891"/>
          </a:xfrm>
          <a:prstGeom prst="rect">
            <a:avLst/>
          </a:prstGeom>
          <a:solidFill>
            <a:srgbClr val="90909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Client</a:t>
            </a:r>
            <a:endParaRPr lang="en-US" sz="2800" dirty="0"/>
          </a:p>
        </p:txBody>
      </p:sp>
      <p:sp>
        <p:nvSpPr>
          <p:cNvPr id="7" name="Rectangle 6"/>
          <p:cNvSpPr/>
          <p:nvPr/>
        </p:nvSpPr>
        <p:spPr>
          <a:xfrm>
            <a:off x="6286569" y="4561609"/>
            <a:ext cx="1155700" cy="721591"/>
          </a:xfrm>
          <a:prstGeom prst="rect">
            <a:avLst/>
          </a:prstGeom>
          <a:solidFill>
            <a:srgbClr val="90909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Client</a:t>
            </a:r>
            <a:endParaRPr lang="en-US" sz="2800" dirty="0"/>
          </a:p>
        </p:txBody>
      </p:sp>
      <p:sp>
        <p:nvSpPr>
          <p:cNvPr id="8" name="Up-Down Arrow 7"/>
          <p:cNvSpPr/>
          <p:nvPr/>
        </p:nvSpPr>
        <p:spPr>
          <a:xfrm>
            <a:off x="1655329" y="2899065"/>
            <a:ext cx="464994" cy="1634835"/>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4271673" y="2922157"/>
            <a:ext cx="427327" cy="1611744"/>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6659126" y="2924465"/>
            <a:ext cx="410587" cy="1609436"/>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16"/>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354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Centralized Pros and Cons</a:t>
            </a:r>
            <a:endParaRPr lang="en-US" sz="2800" b="1" dirty="0"/>
          </a:p>
        </p:txBody>
      </p:sp>
      <p:sp>
        <p:nvSpPr>
          <p:cNvPr id="3" name="Content Placeholder 2"/>
          <p:cNvSpPr>
            <a:spLocks noGrp="1"/>
          </p:cNvSpPr>
          <p:nvPr>
            <p:ph idx="1"/>
          </p:nvPr>
        </p:nvSpPr>
        <p:spPr/>
        <p:txBody>
          <a:bodyPr/>
          <a:lstStyle/>
          <a:p>
            <a:pPr marL="0" indent="0">
              <a:buNone/>
            </a:pPr>
            <a:r>
              <a:rPr lang="en-US" dirty="0" smtClean="0"/>
              <a:t>Pros</a:t>
            </a:r>
          </a:p>
          <a:p>
            <a:r>
              <a:rPr lang="en-US" dirty="0" smtClean="0"/>
              <a:t>Simple</a:t>
            </a:r>
          </a:p>
          <a:p>
            <a:endParaRPr lang="en-US" dirty="0"/>
          </a:p>
          <a:p>
            <a:pPr marL="0" indent="0">
              <a:buNone/>
            </a:pPr>
            <a:r>
              <a:rPr lang="en-US" dirty="0" smtClean="0"/>
              <a:t>Cons</a:t>
            </a:r>
            <a:endParaRPr lang="en-US" dirty="0"/>
          </a:p>
          <a:p>
            <a:r>
              <a:rPr lang="en-US" dirty="0" smtClean="0"/>
              <a:t>No Versioning</a:t>
            </a:r>
          </a:p>
          <a:p>
            <a:r>
              <a:rPr lang="en-US" dirty="0"/>
              <a:t>Branching </a:t>
            </a:r>
            <a:r>
              <a:rPr lang="en-US" dirty="0" smtClean="0"/>
              <a:t>cannot be implemented</a:t>
            </a:r>
            <a:endParaRPr lang="en-US" dirty="0"/>
          </a:p>
          <a:p>
            <a:r>
              <a:rPr lang="en-US" dirty="0" smtClean="0"/>
              <a:t>Merging is an issue</a:t>
            </a:r>
            <a:endParaRPr lang="en-US" dirty="0"/>
          </a:p>
          <a:p>
            <a:r>
              <a:rPr lang="en-US" dirty="0"/>
              <a:t>Performance can be </a:t>
            </a:r>
            <a:r>
              <a:rPr lang="en-US" dirty="0" smtClean="0"/>
              <a:t>poor</a:t>
            </a:r>
            <a:endParaRPr lang="en-US" dirty="0"/>
          </a:p>
          <a:p>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130983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Solution: The Distributed Model</a:t>
            </a:r>
            <a:endParaRPr lang="en-US" sz="2800" b="1" dirty="0"/>
          </a:p>
        </p:txBody>
      </p:sp>
      <p:sp>
        <p:nvSpPr>
          <p:cNvPr id="4" name="Rectangle 3"/>
          <p:cNvSpPr/>
          <p:nvPr/>
        </p:nvSpPr>
        <p:spPr>
          <a:xfrm>
            <a:off x="763733" y="1866900"/>
            <a:ext cx="7224568" cy="897083"/>
          </a:xfrm>
          <a:prstGeom prst="rect">
            <a:avLst/>
          </a:prstGeom>
          <a:solidFill>
            <a:srgbClr val="4A9FB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Just Another Repository - GIT</a:t>
            </a:r>
            <a:endParaRPr lang="en-US" sz="3200" dirty="0"/>
          </a:p>
        </p:txBody>
      </p:sp>
      <p:sp>
        <p:nvSpPr>
          <p:cNvPr id="5" name="Rectangle 4"/>
          <p:cNvSpPr/>
          <p:nvPr/>
        </p:nvSpPr>
        <p:spPr>
          <a:xfrm>
            <a:off x="955963" y="3553691"/>
            <a:ext cx="1387187" cy="665018"/>
          </a:xfrm>
          <a:prstGeom prst="rect">
            <a:avLst/>
          </a:prstGeom>
          <a:solidFill>
            <a:srgbClr val="C269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Local Clone</a:t>
            </a:r>
            <a:endParaRPr lang="en-US" sz="1800" dirty="0"/>
          </a:p>
        </p:txBody>
      </p:sp>
      <p:sp>
        <p:nvSpPr>
          <p:cNvPr id="6" name="Rectangle 5"/>
          <p:cNvSpPr/>
          <p:nvPr/>
        </p:nvSpPr>
        <p:spPr>
          <a:xfrm>
            <a:off x="3710851" y="3553691"/>
            <a:ext cx="1387187" cy="665018"/>
          </a:xfrm>
          <a:prstGeom prst="rect">
            <a:avLst/>
          </a:prstGeom>
          <a:solidFill>
            <a:srgbClr val="C269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Local Clone</a:t>
            </a:r>
            <a:endParaRPr lang="en-US" sz="1800" dirty="0"/>
          </a:p>
        </p:txBody>
      </p:sp>
      <p:sp>
        <p:nvSpPr>
          <p:cNvPr id="7" name="Rectangle 6"/>
          <p:cNvSpPr/>
          <p:nvPr/>
        </p:nvSpPr>
        <p:spPr>
          <a:xfrm>
            <a:off x="6338455" y="3553691"/>
            <a:ext cx="1387187" cy="665018"/>
          </a:xfrm>
          <a:prstGeom prst="rect">
            <a:avLst/>
          </a:prstGeom>
          <a:solidFill>
            <a:srgbClr val="C269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Local Clone</a:t>
            </a:r>
            <a:endParaRPr lang="en-US" sz="1800" dirty="0"/>
          </a:p>
        </p:txBody>
      </p:sp>
      <p:sp>
        <p:nvSpPr>
          <p:cNvPr id="8" name="Rectangle 7"/>
          <p:cNvSpPr/>
          <p:nvPr/>
        </p:nvSpPr>
        <p:spPr>
          <a:xfrm>
            <a:off x="955963" y="5070761"/>
            <a:ext cx="1387187" cy="665018"/>
          </a:xfrm>
          <a:prstGeom prst="rect">
            <a:avLst/>
          </a:prstGeom>
          <a:solidFill>
            <a:srgbClr val="90909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Client</a:t>
            </a:r>
            <a:endParaRPr lang="en-US" sz="1800" dirty="0"/>
          </a:p>
        </p:txBody>
      </p:sp>
      <p:sp>
        <p:nvSpPr>
          <p:cNvPr id="9" name="Rectangle 8"/>
          <p:cNvSpPr/>
          <p:nvPr/>
        </p:nvSpPr>
        <p:spPr>
          <a:xfrm>
            <a:off x="3710851" y="5070761"/>
            <a:ext cx="1387187" cy="665018"/>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Client</a:t>
            </a:r>
            <a:endParaRPr lang="en-US" sz="1800" dirty="0"/>
          </a:p>
        </p:txBody>
      </p:sp>
      <p:sp>
        <p:nvSpPr>
          <p:cNvPr id="10" name="Rectangle 9"/>
          <p:cNvSpPr/>
          <p:nvPr/>
        </p:nvSpPr>
        <p:spPr>
          <a:xfrm>
            <a:off x="6338455" y="5008416"/>
            <a:ext cx="1387187" cy="665018"/>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Client</a:t>
            </a:r>
            <a:endParaRPr lang="en-US" sz="1800" dirty="0"/>
          </a:p>
        </p:txBody>
      </p:sp>
      <p:sp>
        <p:nvSpPr>
          <p:cNvPr id="11" name="Up-Down Arrow 10"/>
          <p:cNvSpPr/>
          <p:nvPr/>
        </p:nvSpPr>
        <p:spPr>
          <a:xfrm>
            <a:off x="1548246" y="2763983"/>
            <a:ext cx="202622" cy="7689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a:off x="1548245" y="4249882"/>
            <a:ext cx="202622" cy="7689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a:off x="4303134" y="2789960"/>
            <a:ext cx="202622" cy="7689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p:cNvSpPr/>
          <p:nvPr/>
        </p:nvSpPr>
        <p:spPr>
          <a:xfrm>
            <a:off x="6930737" y="2789961"/>
            <a:ext cx="202622" cy="7689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Down Arrow 14"/>
          <p:cNvSpPr/>
          <p:nvPr/>
        </p:nvSpPr>
        <p:spPr>
          <a:xfrm>
            <a:off x="4329112" y="4260272"/>
            <a:ext cx="202622" cy="7689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Down Arrow 15"/>
          <p:cNvSpPr/>
          <p:nvPr/>
        </p:nvSpPr>
        <p:spPr>
          <a:xfrm>
            <a:off x="6935933" y="4218710"/>
            <a:ext cx="197426" cy="7342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2514600" y="3719946"/>
            <a:ext cx="1078056" cy="332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5178135" y="3724562"/>
            <a:ext cx="1059872" cy="332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50867" y="2974367"/>
            <a:ext cx="1049482" cy="307777"/>
          </a:xfrm>
          <a:prstGeom prst="rect">
            <a:avLst/>
          </a:prstGeom>
          <a:noFill/>
        </p:spPr>
        <p:txBody>
          <a:bodyPr wrap="square" rtlCol="0">
            <a:spAutoFit/>
          </a:bodyPr>
          <a:lstStyle/>
          <a:p>
            <a:r>
              <a:rPr lang="en-US" sz="1400" dirty="0" smtClean="0"/>
              <a:t>Push/fetch</a:t>
            </a:r>
            <a:endParaRPr lang="en-US" sz="1400" dirty="0"/>
          </a:p>
        </p:txBody>
      </p:sp>
      <p:sp>
        <p:nvSpPr>
          <p:cNvPr id="21" name="TextBox 20"/>
          <p:cNvSpPr txBox="1"/>
          <p:nvPr/>
        </p:nvSpPr>
        <p:spPr>
          <a:xfrm>
            <a:off x="1750867" y="4545067"/>
            <a:ext cx="1345625" cy="307777"/>
          </a:xfrm>
          <a:prstGeom prst="rect">
            <a:avLst/>
          </a:prstGeom>
          <a:noFill/>
        </p:spPr>
        <p:txBody>
          <a:bodyPr wrap="square" rtlCol="0">
            <a:spAutoFit/>
          </a:bodyPr>
          <a:lstStyle/>
          <a:p>
            <a:r>
              <a:rPr lang="en-US" sz="1400" dirty="0" smtClean="0"/>
              <a:t>Commit/Merge</a:t>
            </a:r>
            <a:endParaRPr lang="en-US" sz="1400" dirty="0"/>
          </a:p>
        </p:txBody>
      </p:sp>
      <p:sp>
        <p:nvSpPr>
          <p:cNvPr id="22" name="TextBox 21"/>
          <p:cNvSpPr txBox="1"/>
          <p:nvPr/>
        </p:nvSpPr>
        <p:spPr>
          <a:xfrm>
            <a:off x="5247409" y="4052454"/>
            <a:ext cx="923491" cy="276999"/>
          </a:xfrm>
          <a:prstGeom prst="rect">
            <a:avLst/>
          </a:prstGeom>
          <a:noFill/>
        </p:spPr>
        <p:txBody>
          <a:bodyPr wrap="square" rtlCol="0">
            <a:spAutoFit/>
          </a:bodyPr>
          <a:lstStyle/>
          <a:p>
            <a:r>
              <a:rPr lang="en-US" sz="1200" dirty="0" smtClean="0"/>
              <a:t>Push/Pull</a:t>
            </a:r>
            <a:endParaRPr lang="en-US" sz="1200" dirty="0"/>
          </a:p>
        </p:txBody>
      </p:sp>
      <p:sp>
        <p:nvSpPr>
          <p:cNvPr id="18" name="Footer Placeholder 17"/>
          <p:cNvSpPr>
            <a:spLocks noGrp="1"/>
          </p:cNvSpPr>
          <p:nvPr>
            <p:ph type="ftr" sz="quarter" idx="11"/>
          </p:nvPr>
        </p:nvSpPr>
        <p:spPr/>
        <p:txBody>
          <a:bodyPr/>
          <a:lstStyle/>
          <a:p>
            <a:r>
              <a:rPr lang="en-US" smtClean="0"/>
              <a:t>Capgemini Internal</a:t>
            </a:r>
            <a:endParaRPr lang="en-US"/>
          </a:p>
        </p:txBody>
      </p:sp>
      <p:sp>
        <p:nvSpPr>
          <p:cNvPr id="24" name="TextBox 23"/>
          <p:cNvSpPr txBox="1"/>
          <p:nvPr/>
        </p:nvSpPr>
        <p:spPr>
          <a:xfrm>
            <a:off x="4557567" y="4583167"/>
            <a:ext cx="1345625" cy="307777"/>
          </a:xfrm>
          <a:prstGeom prst="rect">
            <a:avLst/>
          </a:prstGeom>
          <a:noFill/>
        </p:spPr>
        <p:txBody>
          <a:bodyPr wrap="square" rtlCol="0">
            <a:spAutoFit/>
          </a:bodyPr>
          <a:lstStyle/>
          <a:p>
            <a:r>
              <a:rPr lang="en-US" sz="1400" dirty="0" smtClean="0"/>
              <a:t>Commit/Merge</a:t>
            </a:r>
            <a:endParaRPr lang="en-US" sz="1400" dirty="0"/>
          </a:p>
        </p:txBody>
      </p:sp>
      <p:sp>
        <p:nvSpPr>
          <p:cNvPr id="25" name="TextBox 24"/>
          <p:cNvSpPr txBox="1"/>
          <p:nvPr/>
        </p:nvSpPr>
        <p:spPr>
          <a:xfrm>
            <a:off x="7199167" y="4557767"/>
            <a:ext cx="1345625" cy="307777"/>
          </a:xfrm>
          <a:prstGeom prst="rect">
            <a:avLst/>
          </a:prstGeom>
          <a:noFill/>
        </p:spPr>
        <p:txBody>
          <a:bodyPr wrap="square" rtlCol="0">
            <a:spAutoFit/>
          </a:bodyPr>
          <a:lstStyle/>
          <a:p>
            <a:r>
              <a:rPr lang="en-US" sz="1400" dirty="0" smtClean="0"/>
              <a:t>Commit/Merge</a:t>
            </a:r>
            <a:endParaRPr lang="en-US" sz="1400" dirty="0"/>
          </a:p>
        </p:txBody>
      </p:sp>
    </p:spTree>
    <p:extLst>
      <p:ext uri="{BB962C8B-B14F-4D97-AF65-F5344CB8AC3E}">
        <p14:creationId xmlns:p14="http://schemas.microsoft.com/office/powerpoint/2010/main" val="40040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2000"/>
                                        <p:tgtEl>
                                          <p:spTgt spid="21">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2000"/>
                                        <p:tgtEl>
                                          <p:spTgt spid="2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xEl>
                                              <p:pRg st="0" end="0"/>
                                            </p:txEl>
                                          </p:spTgt>
                                        </p:tgtEl>
                                        <p:attrNameLst>
                                          <p:attrName>style.visibility</p:attrName>
                                        </p:attrNameLst>
                                      </p:cBhvr>
                                      <p:to>
                                        <p:strVal val="visible"/>
                                      </p:to>
                                    </p:set>
                                    <p:animEffect transition="in" filter="fade">
                                      <p:cBhvr>
                                        <p:cTn id="24" dur="2000"/>
                                        <p:tgtEl>
                                          <p:spTgt spid="2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0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2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2000"/>
                                        <p:tgtEl>
                                          <p:spTgt spid="2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0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0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2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fade">
                                      <p:cBhvr>
                                        <p:cTn id="53"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9" grpId="0" animBg="1"/>
      <p:bldP spid="20" grpId="0" build="p"/>
      <p:bldP spid="21" grpId="0" build="p"/>
      <p:bldP spid="22" grpId="0" build="p"/>
      <p:bldP spid="24" grpId="0" build="p"/>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Why Git is better?</a:t>
            </a:r>
            <a:endParaRPr lang="en-US" sz="2800" b="1" dirty="0"/>
          </a:p>
        </p:txBody>
      </p:sp>
      <p:sp>
        <p:nvSpPr>
          <p:cNvPr id="3" name="Content Placeholder 2"/>
          <p:cNvSpPr>
            <a:spLocks noGrp="1"/>
          </p:cNvSpPr>
          <p:nvPr>
            <p:ph idx="1"/>
          </p:nvPr>
        </p:nvSpPr>
        <p:spPr/>
        <p:txBody>
          <a:bodyPr/>
          <a:lstStyle/>
          <a:p>
            <a:r>
              <a:rPr lang="en-US" b="1" dirty="0" smtClean="0"/>
              <a:t>Distributed</a:t>
            </a:r>
          </a:p>
          <a:p>
            <a:pPr lvl="1">
              <a:buFont typeface="Wingdings" panose="05000000000000000000" pitchFamily="2" charset="2"/>
              <a:buChar char="Ø"/>
            </a:pPr>
            <a:r>
              <a:rPr lang="en-US" b="1" dirty="0" smtClean="0"/>
              <a:t>One source of truth</a:t>
            </a:r>
          </a:p>
          <a:p>
            <a:pPr lvl="1">
              <a:buFont typeface="Wingdings" panose="05000000000000000000" pitchFamily="2" charset="2"/>
              <a:buChar char="Ø"/>
            </a:pPr>
            <a:r>
              <a:rPr lang="en-US" b="1" dirty="0" smtClean="0"/>
              <a:t>Have more than one repository e.g. Dev/Test/Prod</a:t>
            </a:r>
            <a:endParaRPr lang="en-US" b="1" dirty="0"/>
          </a:p>
          <a:p>
            <a:pPr lvl="1">
              <a:buFont typeface="Wingdings" panose="05000000000000000000" pitchFamily="2" charset="2"/>
              <a:buChar char="Ø"/>
            </a:pPr>
            <a:endParaRPr lang="en-US" b="1" dirty="0" smtClean="0"/>
          </a:p>
          <a:p>
            <a:r>
              <a:rPr lang="en-US" b="1" dirty="0" smtClean="0"/>
              <a:t>Fast</a:t>
            </a:r>
          </a:p>
          <a:p>
            <a:endParaRPr lang="en-US" b="1" dirty="0"/>
          </a:p>
          <a:p>
            <a:r>
              <a:rPr lang="en-US" b="1" dirty="0" smtClean="0"/>
              <a:t>Automation can be implemented</a:t>
            </a:r>
          </a:p>
          <a:p>
            <a:endParaRPr lang="en-US" b="1" dirty="0" smtClean="0"/>
          </a:p>
          <a:p>
            <a:endParaRPr lang="en-US" b="1" dirty="0" smtClean="0"/>
          </a:p>
        </p:txBody>
      </p:sp>
      <p:sp>
        <p:nvSpPr>
          <p:cNvPr id="5" name="Footer Placeholder 4"/>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3903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GIT vs TFS</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8699187"/>
              </p:ext>
            </p:extLst>
          </p:nvPr>
        </p:nvGraphicFramePr>
        <p:xfrm>
          <a:off x="711200" y="1230252"/>
          <a:ext cx="7962900" cy="4271935"/>
        </p:xfrm>
        <a:graphic>
          <a:graphicData uri="http://schemas.openxmlformats.org/drawingml/2006/table">
            <a:tbl>
              <a:tblPr firstRow="1" firstCol="1" bandRow="1">
                <a:tableStyleId>{5C22544A-7EE6-4342-B048-85BDC9FD1C3A}</a:tableStyleId>
              </a:tblPr>
              <a:tblGrid>
                <a:gridCol w="2654300"/>
                <a:gridCol w="2654300"/>
                <a:gridCol w="2654300"/>
              </a:tblGrid>
              <a:tr h="205862">
                <a:tc>
                  <a:txBody>
                    <a:bodyPr/>
                    <a:lstStyle/>
                    <a:p>
                      <a:pPr marL="0" marR="0" algn="ctr">
                        <a:lnSpc>
                          <a:spcPct val="115000"/>
                        </a:lnSpc>
                        <a:spcBef>
                          <a:spcPts val="1500"/>
                        </a:spcBef>
                        <a:spcAft>
                          <a:spcPts val="1500"/>
                        </a:spcAft>
                      </a:pPr>
                      <a:r>
                        <a:rPr lang="en-US" sz="1050" b="1" u="none" dirty="0">
                          <a:solidFill>
                            <a:schemeClr val="tx1"/>
                          </a:solidFill>
                          <a:effectLst/>
                        </a:rPr>
                        <a:t>Capability</a:t>
                      </a:r>
                      <a:endParaRPr lang="en-US" sz="1050" b="1" u="none" dirty="0">
                        <a:solidFill>
                          <a:schemeClr val="tx1"/>
                        </a:solidFill>
                        <a:effectLst/>
                        <a:latin typeface="Calibri"/>
                        <a:ea typeface="Calibri"/>
                        <a:cs typeface="Times New Roman"/>
                      </a:endParaRPr>
                    </a:p>
                  </a:txBody>
                  <a:tcPr marL="45811" marR="45811" marT="57264" marB="57264" anchor="ctr"/>
                </a:tc>
                <a:tc>
                  <a:txBody>
                    <a:bodyPr/>
                    <a:lstStyle/>
                    <a:p>
                      <a:pPr marL="0" marR="0" algn="ctr">
                        <a:lnSpc>
                          <a:spcPct val="115000"/>
                        </a:lnSpc>
                        <a:spcBef>
                          <a:spcPts val="1500"/>
                        </a:spcBef>
                        <a:spcAft>
                          <a:spcPts val="1500"/>
                        </a:spcAft>
                      </a:pPr>
                      <a:r>
                        <a:rPr lang="en-US" sz="1050" b="1" u="none" dirty="0" smtClean="0">
                          <a:solidFill>
                            <a:schemeClr val="tx1"/>
                          </a:solidFill>
                          <a:effectLst/>
                        </a:rPr>
                        <a:t>TFS</a:t>
                      </a:r>
                      <a:endParaRPr lang="en-US" sz="1050" b="1" u="none" dirty="0">
                        <a:solidFill>
                          <a:schemeClr val="tx1"/>
                        </a:solidFill>
                        <a:effectLst/>
                        <a:latin typeface="Calibri"/>
                        <a:ea typeface="Calibri"/>
                        <a:cs typeface="Times New Roman"/>
                      </a:endParaRPr>
                    </a:p>
                  </a:txBody>
                  <a:tcPr marL="45811" marR="45811" marT="57264" marB="57264" anchor="ctr"/>
                </a:tc>
                <a:tc>
                  <a:txBody>
                    <a:bodyPr/>
                    <a:lstStyle/>
                    <a:p>
                      <a:pPr marL="0" marR="0" algn="ctr">
                        <a:lnSpc>
                          <a:spcPct val="115000"/>
                        </a:lnSpc>
                        <a:spcBef>
                          <a:spcPts val="1500"/>
                        </a:spcBef>
                        <a:spcAft>
                          <a:spcPts val="1500"/>
                        </a:spcAft>
                      </a:pPr>
                      <a:r>
                        <a:rPr lang="en-US" sz="1050" b="1" u="none" dirty="0" smtClean="0">
                          <a:solidFill>
                            <a:schemeClr val="tx1"/>
                          </a:solidFill>
                          <a:effectLst/>
                        </a:rPr>
                        <a:t>GIT</a:t>
                      </a:r>
                      <a:endParaRPr lang="en-US" sz="1050" b="1" u="none" dirty="0">
                        <a:solidFill>
                          <a:schemeClr val="tx1"/>
                        </a:solidFill>
                        <a:effectLst/>
                        <a:latin typeface="Calibri"/>
                        <a:ea typeface="Calibri"/>
                        <a:cs typeface="Times New Roman"/>
                      </a:endParaRPr>
                    </a:p>
                  </a:txBody>
                  <a:tcPr marL="45811" marR="45811" marT="57264" marB="57264" anchor="ctr"/>
                </a:tc>
              </a:tr>
              <a:tr h="1031498">
                <a:tc>
                  <a:txBody>
                    <a:bodyPr/>
                    <a:lstStyle/>
                    <a:p>
                      <a:pPr marL="0" marR="0" algn="ctr">
                        <a:lnSpc>
                          <a:spcPct val="115000"/>
                        </a:lnSpc>
                        <a:spcBef>
                          <a:spcPts val="1500"/>
                        </a:spcBef>
                        <a:spcAft>
                          <a:spcPts val="1500"/>
                        </a:spcAft>
                      </a:pPr>
                      <a:r>
                        <a:rPr lang="en-US" sz="1050" b="1" u="none" dirty="0">
                          <a:solidFill>
                            <a:schemeClr val="tx1"/>
                          </a:solidFill>
                          <a:effectLst/>
                        </a:rPr>
                        <a:t>Changes</a:t>
                      </a:r>
                      <a:endParaRPr lang="en-US" sz="1050" b="1" u="none" dirty="0">
                        <a:solidFill>
                          <a:schemeClr val="tx1"/>
                        </a:solidFill>
                        <a:effectLst/>
                        <a:latin typeface="Calibri"/>
                        <a:ea typeface="Calibri"/>
                        <a:cs typeface="Times New Roman"/>
                      </a:endParaRPr>
                    </a:p>
                  </a:txBody>
                  <a:tcPr marL="45811" marR="45811" marT="57264" marB="57264" anchor="ctr"/>
                </a:tc>
                <a:tc>
                  <a:txBody>
                    <a:bodyPr/>
                    <a:lstStyle/>
                    <a:p>
                      <a:pPr marL="0" marR="0">
                        <a:lnSpc>
                          <a:spcPct val="115000"/>
                        </a:lnSpc>
                        <a:spcBef>
                          <a:spcPts val="0"/>
                        </a:spcBef>
                        <a:spcAft>
                          <a:spcPts val="750"/>
                        </a:spcAft>
                      </a:pPr>
                      <a:r>
                        <a:rPr lang="en-US" sz="1050" b="0" u="none" dirty="0" smtClean="0">
                          <a:solidFill>
                            <a:schemeClr val="tx1"/>
                          </a:solidFill>
                          <a:effectLst/>
                        </a:rPr>
                        <a:t>Team members can concurrently change files on their dev machines and upload change-sets.</a:t>
                      </a:r>
                      <a:endParaRPr lang="en-US" sz="1050" b="0" u="none" dirty="0">
                        <a:solidFill>
                          <a:schemeClr val="tx1"/>
                        </a:solidFill>
                        <a:effectLst/>
                      </a:endParaRPr>
                    </a:p>
                  </a:txBody>
                  <a:tcPr marL="45811" marR="45811" marT="57264" marB="57264" anchor="ctr"/>
                </a:tc>
                <a:tc>
                  <a:txBody>
                    <a:bodyPr/>
                    <a:lstStyle/>
                    <a:p>
                      <a:pPr marL="0" marR="0">
                        <a:lnSpc>
                          <a:spcPct val="115000"/>
                        </a:lnSpc>
                        <a:spcBef>
                          <a:spcPts val="0"/>
                        </a:spcBef>
                        <a:spcAft>
                          <a:spcPts val="750"/>
                        </a:spcAft>
                      </a:pPr>
                      <a:r>
                        <a:rPr lang="en-US" sz="1050" b="0" u="none" dirty="0" smtClean="0">
                          <a:solidFill>
                            <a:schemeClr val="tx1"/>
                          </a:solidFill>
                          <a:effectLst/>
                        </a:rPr>
                        <a:t>Team members can </a:t>
                      </a:r>
                      <a:r>
                        <a:rPr lang="en-US" sz="1050" b="0" u="none" baseline="0" dirty="0" smtClean="0">
                          <a:solidFill>
                            <a:schemeClr val="tx1"/>
                          </a:solidFill>
                          <a:effectLst/>
                        </a:rPr>
                        <a:t>concurrently change files on their dev machines and commits on dev machine independently.</a:t>
                      </a:r>
                      <a:endParaRPr lang="en-US" sz="1050" b="0" u="none" dirty="0">
                        <a:solidFill>
                          <a:schemeClr val="tx1"/>
                        </a:solidFill>
                        <a:effectLst/>
                      </a:endParaRPr>
                    </a:p>
                  </a:txBody>
                  <a:tcPr marL="45811" marR="45811" marT="57264" marB="57264" anchor="ctr"/>
                </a:tc>
              </a:tr>
              <a:tr h="693632">
                <a:tc>
                  <a:txBody>
                    <a:bodyPr/>
                    <a:lstStyle/>
                    <a:p>
                      <a:pPr marL="0" marR="0" algn="ctr">
                        <a:lnSpc>
                          <a:spcPct val="115000"/>
                        </a:lnSpc>
                        <a:spcBef>
                          <a:spcPts val="0"/>
                        </a:spcBef>
                        <a:spcAft>
                          <a:spcPts val="0"/>
                        </a:spcAft>
                      </a:pPr>
                      <a:r>
                        <a:rPr lang="en-US" sz="1050" b="1" u="none" dirty="0">
                          <a:solidFill>
                            <a:schemeClr val="tx1"/>
                          </a:solidFill>
                          <a:effectLst/>
                        </a:rPr>
                        <a:t>Branching</a:t>
                      </a:r>
                      <a:endParaRPr lang="en-US" sz="1050" b="1" u="none" dirty="0">
                        <a:solidFill>
                          <a:schemeClr val="tx1"/>
                        </a:solidFill>
                        <a:effectLst/>
                        <a:latin typeface="Calibri"/>
                        <a:ea typeface="Calibri"/>
                        <a:cs typeface="Times New Roman"/>
                      </a:endParaRPr>
                    </a:p>
                  </a:txBody>
                  <a:tcPr marL="45811" marR="45811" marT="57264" marB="57264" anchor="ctr"/>
                </a:tc>
                <a:tc>
                  <a:txBody>
                    <a:bodyPr/>
                    <a:lstStyle/>
                    <a:p>
                      <a:pPr marL="0" marR="0">
                        <a:lnSpc>
                          <a:spcPct val="115000"/>
                        </a:lnSpc>
                        <a:spcBef>
                          <a:spcPts val="0"/>
                        </a:spcBef>
                        <a:spcAft>
                          <a:spcPts val="750"/>
                        </a:spcAft>
                      </a:pPr>
                      <a:r>
                        <a:rPr lang="en-US" sz="1050" b="0" u="none" dirty="0">
                          <a:solidFill>
                            <a:schemeClr val="tx1"/>
                          </a:solidFill>
                          <a:effectLst/>
                        </a:rPr>
                        <a:t>Path-based branches are used mostly as long-standing constructs to isolate risk of change among feature teams and releases</a:t>
                      </a:r>
                      <a:r>
                        <a:rPr lang="en-US" sz="1050" b="0" u="none" dirty="0" smtClean="0">
                          <a:solidFill>
                            <a:schemeClr val="tx1"/>
                          </a:solidFill>
                          <a:effectLst/>
                        </a:rPr>
                        <a:t>.</a:t>
                      </a:r>
                      <a:endParaRPr lang="en-US" sz="1050" b="0" u="none" dirty="0">
                        <a:solidFill>
                          <a:schemeClr val="tx1"/>
                        </a:solidFill>
                        <a:effectLst/>
                      </a:endParaRPr>
                    </a:p>
                  </a:txBody>
                  <a:tcPr marL="45811" marR="45811" marT="57264" marB="57264" anchor="ctr"/>
                </a:tc>
                <a:tc>
                  <a:txBody>
                    <a:bodyPr/>
                    <a:lstStyle/>
                    <a:p>
                      <a:pPr marL="0" marR="0">
                        <a:lnSpc>
                          <a:spcPct val="115000"/>
                        </a:lnSpc>
                        <a:spcBef>
                          <a:spcPts val="0"/>
                        </a:spcBef>
                        <a:spcAft>
                          <a:spcPts val="750"/>
                        </a:spcAft>
                      </a:pPr>
                      <a:r>
                        <a:rPr lang="en-US" sz="1050" b="0" u="none" dirty="0" smtClean="0">
                          <a:solidFill>
                            <a:schemeClr val="tx1"/>
                          </a:solidFill>
                          <a:effectLst/>
                        </a:rPr>
                        <a:t>Branching</a:t>
                      </a:r>
                      <a:r>
                        <a:rPr lang="en-US" sz="1050" b="0" u="none" baseline="0" dirty="0" smtClean="0">
                          <a:solidFill>
                            <a:schemeClr val="tx1"/>
                          </a:solidFill>
                          <a:effectLst/>
                        </a:rPr>
                        <a:t> is lightweight and path independent, developer can create a new branch for every new feature.</a:t>
                      </a:r>
                      <a:endParaRPr lang="en-US" sz="1050" b="0" u="none" dirty="0" smtClean="0">
                        <a:solidFill>
                          <a:schemeClr val="tx1"/>
                        </a:solidFill>
                        <a:effectLst/>
                      </a:endParaRPr>
                    </a:p>
                  </a:txBody>
                  <a:tcPr marL="45811" marR="45811" marT="57264" marB="57264" anchor="ctr"/>
                </a:tc>
              </a:tr>
              <a:tr h="1045633">
                <a:tc>
                  <a:txBody>
                    <a:bodyPr/>
                    <a:lstStyle/>
                    <a:p>
                      <a:pPr marL="0" marR="0" algn="ctr">
                        <a:lnSpc>
                          <a:spcPct val="115000"/>
                        </a:lnSpc>
                        <a:spcBef>
                          <a:spcPts val="0"/>
                        </a:spcBef>
                        <a:spcAft>
                          <a:spcPts val="0"/>
                        </a:spcAft>
                      </a:pPr>
                      <a:r>
                        <a:rPr lang="en-US" sz="1050" b="1" u="none" dirty="0">
                          <a:solidFill>
                            <a:schemeClr val="tx1"/>
                          </a:solidFill>
                          <a:effectLst/>
                          <a:latin typeface="Segoe UI"/>
                          <a:ea typeface="Times New Roman"/>
                          <a:cs typeface="Times New Roman"/>
                        </a:rPr>
                        <a:t>Conflict resolution</a:t>
                      </a:r>
                      <a:endParaRPr lang="en-US" sz="1050" b="1" u="none" dirty="0">
                        <a:solidFill>
                          <a:schemeClr val="tx1"/>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0"/>
                        </a:spcAft>
                      </a:pPr>
                      <a:r>
                        <a:rPr lang="en-US" sz="1050" b="0" u="none" dirty="0">
                          <a:solidFill>
                            <a:schemeClr val="tx1"/>
                          </a:solidFill>
                          <a:effectLst/>
                          <a:latin typeface="Segoe UI"/>
                          <a:ea typeface="Times New Roman"/>
                          <a:cs typeface="Times New Roman"/>
                        </a:rPr>
                        <a:t>You might have to resolve </a:t>
                      </a:r>
                      <a:r>
                        <a:rPr lang="en-US" sz="1050" b="0" u="none" dirty="0" smtClean="0">
                          <a:solidFill>
                            <a:schemeClr val="tx1"/>
                          </a:solidFill>
                          <a:effectLst/>
                          <a:latin typeface="Segoe UI"/>
                          <a:ea typeface="Times New Roman"/>
                          <a:cs typeface="Times New Roman"/>
                        </a:rPr>
                        <a:t>conflicts</a:t>
                      </a:r>
                      <a:r>
                        <a:rPr lang="en-US" sz="1050" b="0" u="none" dirty="0">
                          <a:solidFill>
                            <a:schemeClr val="tx1"/>
                          </a:solidFill>
                          <a:effectLst/>
                          <a:latin typeface="Segoe UI"/>
                          <a:ea typeface="Times New Roman"/>
                          <a:cs typeface="Times New Roman"/>
                        </a:rPr>
                        <a:t> when you get, check in, </a:t>
                      </a:r>
                      <a:r>
                        <a:rPr lang="en-US" sz="1050" b="0" u="none" dirty="0" smtClean="0">
                          <a:solidFill>
                            <a:schemeClr val="tx1"/>
                          </a:solidFill>
                          <a:effectLst/>
                          <a:latin typeface="Segoe UI"/>
                          <a:ea typeface="Times New Roman"/>
                          <a:cs typeface="Times New Roman"/>
                        </a:rPr>
                        <a:t>merge.</a:t>
                      </a:r>
                      <a:r>
                        <a:rPr lang="en-US" sz="1050" b="0" u="none" baseline="0" dirty="0" smtClean="0">
                          <a:solidFill>
                            <a:schemeClr val="tx1"/>
                          </a:solidFill>
                          <a:effectLst/>
                          <a:latin typeface="Segoe UI"/>
                          <a:ea typeface="Times New Roman"/>
                          <a:cs typeface="Times New Roman"/>
                        </a:rPr>
                        <a:t> </a:t>
                      </a:r>
                      <a:r>
                        <a:rPr lang="en-US" sz="1050" b="0" u="none" dirty="0" smtClean="0">
                          <a:solidFill>
                            <a:schemeClr val="tx1"/>
                          </a:solidFill>
                          <a:effectLst/>
                          <a:latin typeface="Segoe UI"/>
                          <a:ea typeface="Times New Roman"/>
                          <a:cs typeface="Times New Roman"/>
                        </a:rPr>
                        <a:t>You </a:t>
                      </a:r>
                      <a:r>
                        <a:rPr lang="en-US" sz="1050" b="0" u="none" dirty="0">
                          <a:solidFill>
                            <a:schemeClr val="tx1"/>
                          </a:solidFill>
                          <a:effectLst/>
                          <a:latin typeface="Segoe UI"/>
                          <a:ea typeface="Times New Roman"/>
                          <a:cs typeface="Times New Roman"/>
                        </a:rPr>
                        <a:t>can resolve all types of conflicts in Visual Studio.</a:t>
                      </a:r>
                      <a:endParaRPr lang="en-US" sz="1050" b="0" u="none" dirty="0">
                        <a:solidFill>
                          <a:schemeClr val="tx1"/>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0"/>
                        </a:spcAft>
                      </a:pPr>
                      <a:r>
                        <a:rPr lang="en-US" sz="1050" b="0" u="none" dirty="0">
                          <a:solidFill>
                            <a:schemeClr val="tx1"/>
                          </a:solidFill>
                          <a:effectLst/>
                          <a:latin typeface="Segoe UI"/>
                          <a:ea typeface="Times New Roman"/>
                          <a:cs typeface="Times New Roman"/>
                        </a:rPr>
                        <a:t>You might have to resolve conflicts when you pull or merge. You can resolve content conflicts in Visual Studio or from the command prompt.</a:t>
                      </a:r>
                      <a:endParaRPr lang="en-US" sz="1050" b="0" u="none" dirty="0">
                        <a:solidFill>
                          <a:schemeClr val="tx1"/>
                        </a:solidFill>
                        <a:effectLst/>
                        <a:latin typeface="Calibri"/>
                        <a:ea typeface="Calibri"/>
                        <a:cs typeface="Times New Roman"/>
                      </a:endParaRPr>
                    </a:p>
                  </a:txBody>
                  <a:tcPr marL="76200" marR="76200" marT="95250" marB="95250" anchor="ctr"/>
                </a:tc>
              </a:tr>
              <a:tr h="1045633">
                <a:tc>
                  <a:txBody>
                    <a:bodyPr/>
                    <a:lstStyle/>
                    <a:p>
                      <a:pPr marL="0" marR="0" algn="ctr">
                        <a:lnSpc>
                          <a:spcPct val="115000"/>
                        </a:lnSpc>
                        <a:spcBef>
                          <a:spcPts val="0"/>
                        </a:spcBef>
                        <a:spcAft>
                          <a:spcPts val="0"/>
                        </a:spcAft>
                      </a:pPr>
                      <a:r>
                        <a:rPr lang="en-US" sz="1050" b="1" dirty="0">
                          <a:solidFill>
                            <a:schemeClr val="tx1"/>
                          </a:solidFill>
                          <a:effectLst/>
                          <a:latin typeface="Segoe UI"/>
                          <a:ea typeface="Times New Roman"/>
                          <a:cs typeface="Times New Roman"/>
                        </a:rPr>
                        <a:t>File storage</a:t>
                      </a:r>
                      <a:endParaRPr lang="en-US" sz="1050" b="1" dirty="0">
                        <a:solidFill>
                          <a:schemeClr val="tx1"/>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0"/>
                        </a:spcAft>
                      </a:pPr>
                      <a:r>
                        <a:rPr lang="en-US" sz="1050" b="0" dirty="0">
                          <a:solidFill>
                            <a:schemeClr val="tx1"/>
                          </a:solidFill>
                          <a:effectLst/>
                          <a:latin typeface="Segoe UI"/>
                          <a:ea typeface="Times New Roman"/>
                          <a:cs typeface="Times New Roman"/>
                        </a:rPr>
                        <a:t>You can check in </a:t>
                      </a:r>
                      <a:r>
                        <a:rPr lang="en-US" sz="1050" b="0" dirty="0" smtClean="0">
                          <a:solidFill>
                            <a:schemeClr val="tx1"/>
                          </a:solidFill>
                          <a:effectLst/>
                          <a:latin typeface="Segoe UI"/>
                          <a:ea typeface="Times New Roman"/>
                          <a:cs typeface="Times New Roman"/>
                        </a:rPr>
                        <a:t>large.</a:t>
                      </a:r>
                      <a:r>
                        <a:rPr lang="en-US" sz="1050" b="0" baseline="0" dirty="0" smtClean="0">
                          <a:solidFill>
                            <a:schemeClr val="tx1"/>
                          </a:solidFill>
                          <a:effectLst/>
                          <a:latin typeface="Segoe UI"/>
                          <a:ea typeface="Times New Roman"/>
                          <a:cs typeface="Times New Roman"/>
                        </a:rPr>
                        <a:t> </a:t>
                      </a:r>
                      <a:r>
                        <a:rPr lang="en-US" sz="1050" b="0" dirty="0" smtClean="0">
                          <a:solidFill>
                            <a:schemeClr val="tx1"/>
                          </a:solidFill>
                          <a:effectLst/>
                          <a:latin typeface="Segoe UI"/>
                          <a:ea typeface="Times New Roman"/>
                          <a:cs typeface="Times New Roman"/>
                        </a:rPr>
                        <a:t>You </a:t>
                      </a:r>
                      <a:r>
                        <a:rPr lang="en-US" sz="1050" b="0" dirty="0">
                          <a:solidFill>
                            <a:schemeClr val="tx1"/>
                          </a:solidFill>
                          <a:effectLst/>
                          <a:latin typeface="Segoe UI"/>
                          <a:ea typeface="Times New Roman"/>
                          <a:cs typeface="Times New Roman"/>
                        </a:rPr>
                        <a:t>might also want to use NuGet in combination or as an alternative.</a:t>
                      </a:r>
                      <a:endParaRPr lang="en-US" sz="1050" b="0" dirty="0">
                        <a:solidFill>
                          <a:schemeClr val="tx1"/>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0"/>
                        </a:spcAft>
                      </a:pPr>
                      <a:r>
                        <a:rPr lang="en-US" sz="1050" b="0" dirty="0">
                          <a:solidFill>
                            <a:schemeClr val="tx1"/>
                          </a:solidFill>
                          <a:effectLst/>
                          <a:latin typeface="Segoe UI"/>
                          <a:ea typeface="Times New Roman"/>
                          <a:cs typeface="Times New Roman"/>
                        </a:rPr>
                        <a:t>You can check in </a:t>
                      </a:r>
                      <a:r>
                        <a:rPr lang="en-US" sz="1050" b="0" dirty="0" smtClean="0">
                          <a:solidFill>
                            <a:schemeClr val="tx1"/>
                          </a:solidFill>
                          <a:effectLst/>
                          <a:latin typeface="Segoe UI"/>
                          <a:ea typeface="Times New Roman"/>
                          <a:cs typeface="Times New Roman"/>
                        </a:rPr>
                        <a:t>small</a:t>
                      </a:r>
                      <a:r>
                        <a:rPr lang="en-US" sz="1050" b="0" baseline="0" dirty="0" smtClean="0">
                          <a:solidFill>
                            <a:schemeClr val="tx1"/>
                          </a:solidFill>
                          <a:effectLst/>
                          <a:latin typeface="Segoe UI"/>
                          <a:ea typeface="Times New Roman"/>
                          <a:cs typeface="Times New Roman"/>
                        </a:rPr>
                        <a:t> </a:t>
                      </a:r>
                      <a:r>
                        <a:rPr lang="en-US" sz="1050" b="0" dirty="0" smtClean="0">
                          <a:solidFill>
                            <a:schemeClr val="tx1"/>
                          </a:solidFill>
                          <a:effectLst/>
                          <a:latin typeface="Segoe UI"/>
                          <a:ea typeface="Times New Roman"/>
                          <a:cs typeface="Times New Roman"/>
                        </a:rPr>
                        <a:t>files </a:t>
                      </a:r>
                      <a:r>
                        <a:rPr lang="en-US" sz="1050" b="0" dirty="0">
                          <a:solidFill>
                            <a:schemeClr val="tx1"/>
                          </a:solidFill>
                          <a:effectLst/>
                          <a:latin typeface="Segoe UI"/>
                          <a:ea typeface="Times New Roman"/>
                          <a:cs typeface="Times New Roman"/>
                        </a:rPr>
                        <a:t>as you would regular files. When working with large </a:t>
                      </a:r>
                      <a:r>
                        <a:rPr lang="en-US" sz="1050" b="0" dirty="0" smtClean="0">
                          <a:solidFill>
                            <a:schemeClr val="tx1"/>
                          </a:solidFill>
                          <a:effectLst/>
                          <a:latin typeface="Segoe UI"/>
                          <a:ea typeface="Times New Roman"/>
                          <a:cs typeface="Times New Roman"/>
                        </a:rPr>
                        <a:t>files</a:t>
                      </a:r>
                      <a:r>
                        <a:rPr lang="en-US" sz="1050" b="0" dirty="0">
                          <a:solidFill>
                            <a:schemeClr val="tx1"/>
                          </a:solidFill>
                          <a:effectLst/>
                          <a:latin typeface="Segoe UI"/>
                          <a:ea typeface="Times New Roman"/>
                          <a:cs typeface="Times New Roman"/>
                        </a:rPr>
                        <a:t>, use </a:t>
                      </a:r>
                      <a:r>
                        <a:rPr lang="en-US" sz="1050" b="0" dirty="0" smtClean="0">
                          <a:solidFill>
                            <a:schemeClr val="tx1"/>
                          </a:solidFill>
                          <a:effectLst/>
                          <a:latin typeface="Segoe UI"/>
                          <a:ea typeface="Times New Roman"/>
                          <a:cs typeface="Times New Roman"/>
                        </a:rPr>
                        <a:t>Git-LFS</a:t>
                      </a:r>
                      <a:r>
                        <a:rPr lang="en-US" sz="1050" b="0" baseline="0" dirty="0" smtClean="0">
                          <a:solidFill>
                            <a:schemeClr val="tx1"/>
                          </a:solidFill>
                          <a:effectLst/>
                          <a:latin typeface="Segoe UI"/>
                          <a:ea typeface="Times New Roman"/>
                          <a:cs typeface="Times New Roman"/>
                        </a:rPr>
                        <a:t> </a:t>
                      </a:r>
                      <a:r>
                        <a:rPr lang="en-US" sz="1050" b="0" dirty="0" smtClean="0">
                          <a:solidFill>
                            <a:schemeClr val="tx1"/>
                          </a:solidFill>
                          <a:effectLst/>
                          <a:latin typeface="Segoe UI"/>
                          <a:ea typeface="Times New Roman"/>
                          <a:cs typeface="Times New Roman"/>
                        </a:rPr>
                        <a:t>to </a:t>
                      </a:r>
                      <a:r>
                        <a:rPr lang="en-US" sz="1050" b="0" dirty="0">
                          <a:solidFill>
                            <a:schemeClr val="tx1"/>
                          </a:solidFill>
                          <a:effectLst/>
                          <a:latin typeface="Segoe UI"/>
                          <a:ea typeface="Times New Roman"/>
                          <a:cs typeface="Times New Roman"/>
                        </a:rPr>
                        <a:t>store your </a:t>
                      </a:r>
                      <a:r>
                        <a:rPr lang="en-US" sz="1050" b="0" dirty="0" smtClean="0">
                          <a:solidFill>
                            <a:schemeClr val="tx1"/>
                          </a:solidFill>
                          <a:effectLst/>
                          <a:latin typeface="Segoe UI"/>
                          <a:ea typeface="Times New Roman"/>
                          <a:cs typeface="Times New Roman"/>
                        </a:rPr>
                        <a:t>large</a:t>
                      </a:r>
                      <a:r>
                        <a:rPr lang="en-US" sz="1050" b="0" baseline="0" dirty="0" smtClean="0">
                          <a:solidFill>
                            <a:schemeClr val="tx1"/>
                          </a:solidFill>
                          <a:effectLst/>
                          <a:latin typeface="Segoe UI"/>
                          <a:ea typeface="Times New Roman"/>
                          <a:cs typeface="Times New Roman"/>
                        </a:rPr>
                        <a:t> </a:t>
                      </a:r>
                      <a:r>
                        <a:rPr lang="en-US" sz="1050" b="0" dirty="0" smtClean="0">
                          <a:solidFill>
                            <a:schemeClr val="tx1"/>
                          </a:solidFill>
                          <a:effectLst/>
                          <a:latin typeface="Segoe UI"/>
                          <a:ea typeface="Times New Roman"/>
                          <a:cs typeface="Times New Roman"/>
                        </a:rPr>
                        <a:t>files </a:t>
                      </a:r>
                      <a:r>
                        <a:rPr lang="en-US" sz="1050" b="0" dirty="0">
                          <a:solidFill>
                            <a:schemeClr val="tx1"/>
                          </a:solidFill>
                          <a:effectLst/>
                          <a:latin typeface="Segoe UI"/>
                          <a:ea typeface="Times New Roman"/>
                          <a:cs typeface="Times New Roman"/>
                        </a:rPr>
                        <a:t>in Team Services.</a:t>
                      </a:r>
                      <a:endParaRPr lang="en-US" sz="1050" b="0" dirty="0">
                        <a:solidFill>
                          <a:schemeClr val="tx1"/>
                        </a:solidFill>
                        <a:effectLst/>
                        <a:latin typeface="Calibri"/>
                        <a:ea typeface="Calibri"/>
                        <a:cs typeface="Times New Roman"/>
                      </a:endParaRPr>
                    </a:p>
                  </a:txBody>
                  <a:tcPr marL="76200" marR="76200" marT="95250" marB="95250" anchor="ctr"/>
                </a:tc>
              </a:tr>
            </a:tbl>
          </a:graphicData>
        </a:graphic>
      </p:graphicFrame>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304039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69909637"/>
              </p:ext>
            </p:extLst>
          </p:nvPr>
        </p:nvGraphicFramePr>
        <p:xfrm>
          <a:off x="736601" y="1563275"/>
          <a:ext cx="7943850" cy="4202271"/>
        </p:xfrm>
        <a:graphic>
          <a:graphicData uri="http://schemas.openxmlformats.org/drawingml/2006/table">
            <a:tbl>
              <a:tblPr firstRow="1" firstCol="1" bandRow="1">
                <a:tableStyleId>{5C22544A-7EE6-4342-B048-85BDC9FD1C3A}</a:tableStyleId>
              </a:tblPr>
              <a:tblGrid>
                <a:gridCol w="2209799"/>
                <a:gridCol w="3086101"/>
                <a:gridCol w="2647950"/>
              </a:tblGrid>
              <a:tr h="1789525">
                <a:tc>
                  <a:txBody>
                    <a:bodyPr/>
                    <a:lstStyle/>
                    <a:p>
                      <a:pPr marL="0" marR="0" algn="ctr">
                        <a:lnSpc>
                          <a:spcPct val="115000"/>
                        </a:lnSpc>
                        <a:spcBef>
                          <a:spcPts val="1500"/>
                        </a:spcBef>
                        <a:spcAft>
                          <a:spcPts val="1500"/>
                        </a:spcAft>
                      </a:pPr>
                      <a:r>
                        <a:rPr lang="en-US" sz="1100" b="1" u="none" dirty="0">
                          <a:solidFill>
                            <a:srgbClr val="000000"/>
                          </a:solidFill>
                          <a:effectLst/>
                        </a:rPr>
                        <a:t>Files</a:t>
                      </a:r>
                      <a:endParaRPr lang="en-US" sz="1100" b="1" u="none" dirty="0">
                        <a:solidFill>
                          <a:srgbClr val="000000"/>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750"/>
                        </a:spcAft>
                      </a:pPr>
                      <a:r>
                        <a:rPr lang="en-US" sz="1100" b="0" u="none" dirty="0">
                          <a:solidFill>
                            <a:srgbClr val="000000"/>
                          </a:solidFill>
                          <a:effectLst/>
                        </a:rPr>
                        <a:t>Each team project contains all files under a single root path (for </a:t>
                      </a:r>
                      <a:r>
                        <a:rPr lang="en-US" sz="1100" b="0" u="none" dirty="0" smtClean="0">
                          <a:solidFill>
                            <a:srgbClr val="000000"/>
                          </a:solidFill>
                          <a:effectLst/>
                        </a:rPr>
                        <a:t>Example</a:t>
                      </a:r>
                      <a:r>
                        <a:rPr lang="en-US" sz="1100" b="0" u="none" dirty="0">
                          <a:solidFill>
                            <a:srgbClr val="000000"/>
                          </a:solidFill>
                          <a:effectLst/>
                        </a:rPr>
                        <a:t>: $/FabrikamTFVC). You can apply permissions at the file level. You can lock </a:t>
                      </a:r>
                      <a:r>
                        <a:rPr lang="en-US" sz="1100" b="0" u="none" dirty="0" smtClean="0">
                          <a:solidFill>
                            <a:srgbClr val="000000"/>
                          </a:solidFill>
                          <a:effectLst/>
                        </a:rPr>
                        <a:t>files.</a:t>
                      </a:r>
                      <a:endParaRPr lang="en-US" sz="1100" b="0" u="none" dirty="0">
                        <a:solidFill>
                          <a:srgbClr val="000000"/>
                        </a:solidFill>
                        <a:effectLst/>
                      </a:endParaRPr>
                    </a:p>
                    <a:p>
                      <a:pPr marL="0" marR="0">
                        <a:lnSpc>
                          <a:spcPct val="115000"/>
                        </a:lnSpc>
                        <a:spcBef>
                          <a:spcPts val="0"/>
                        </a:spcBef>
                        <a:spcAft>
                          <a:spcPts val="750"/>
                        </a:spcAft>
                      </a:pPr>
                      <a:r>
                        <a:rPr lang="en-US" sz="1100" b="0" u="none" dirty="0" smtClean="0">
                          <a:solidFill>
                            <a:srgbClr val="000000"/>
                          </a:solidFill>
                          <a:effectLst/>
                        </a:rPr>
                        <a:t>Your </a:t>
                      </a:r>
                      <a:r>
                        <a:rPr lang="en-US" sz="1100" b="0" u="none" dirty="0">
                          <a:solidFill>
                            <a:srgbClr val="000000"/>
                          </a:solidFill>
                          <a:effectLst/>
                        </a:rPr>
                        <a:t>team project exists on only one server.</a:t>
                      </a:r>
                      <a:endParaRPr lang="en-US" sz="1100" b="0" u="none" dirty="0">
                        <a:solidFill>
                          <a:srgbClr val="000000"/>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750"/>
                        </a:spcAft>
                      </a:pPr>
                      <a:r>
                        <a:rPr lang="en-US" sz="1100" b="0" u="none" dirty="0">
                          <a:solidFill>
                            <a:srgbClr val="000000"/>
                          </a:solidFill>
                          <a:effectLst/>
                        </a:rPr>
                        <a:t>Each team project can contain one or more Git repositories and each Git repository can contain one or more branches. The most granular permissions you can apply are to a repository or a branch. Files cannot be </a:t>
                      </a:r>
                      <a:r>
                        <a:rPr lang="en-US" sz="1100" b="0" u="none" dirty="0" smtClean="0">
                          <a:solidFill>
                            <a:srgbClr val="000000"/>
                          </a:solidFill>
                          <a:effectLst/>
                        </a:rPr>
                        <a:t>locked.</a:t>
                      </a:r>
                      <a:endParaRPr lang="en-US" sz="1100" b="0" u="none" dirty="0">
                        <a:solidFill>
                          <a:srgbClr val="000000"/>
                        </a:solidFill>
                        <a:effectLst/>
                      </a:endParaRPr>
                    </a:p>
                    <a:p>
                      <a:pPr marL="0" marR="0">
                        <a:lnSpc>
                          <a:spcPct val="115000"/>
                        </a:lnSpc>
                        <a:spcBef>
                          <a:spcPts val="0"/>
                        </a:spcBef>
                        <a:spcAft>
                          <a:spcPts val="750"/>
                        </a:spcAft>
                      </a:pPr>
                      <a:r>
                        <a:rPr lang="en-US" sz="1100" b="0" u="none" dirty="0">
                          <a:solidFill>
                            <a:srgbClr val="000000"/>
                          </a:solidFill>
                          <a:effectLst/>
                        </a:rPr>
                        <a:t>You can push commits to multiple remote repositories (for example to both your team project repository and to your web site </a:t>
                      </a:r>
                      <a:r>
                        <a:rPr lang="en-US" sz="1100" b="0" u="none" dirty="0" smtClean="0">
                          <a:solidFill>
                            <a:srgbClr val="000000"/>
                          </a:solidFill>
                          <a:effectLst/>
                        </a:rPr>
                        <a:t>hosted.</a:t>
                      </a:r>
                      <a:endParaRPr lang="en-US" sz="1100" b="0" u="none" dirty="0">
                        <a:solidFill>
                          <a:srgbClr val="000000"/>
                        </a:solidFill>
                        <a:effectLst/>
                        <a:latin typeface="Calibri"/>
                        <a:ea typeface="Calibri"/>
                        <a:cs typeface="Times New Roman"/>
                      </a:endParaRPr>
                    </a:p>
                  </a:txBody>
                  <a:tcPr marL="76200" marR="76200" marT="95250" marB="95250" anchor="ctr"/>
                </a:tc>
              </a:tr>
              <a:tr h="1789525">
                <a:tc>
                  <a:txBody>
                    <a:bodyPr/>
                    <a:lstStyle/>
                    <a:p>
                      <a:pPr marL="0" marR="0" algn="ctr">
                        <a:lnSpc>
                          <a:spcPct val="115000"/>
                        </a:lnSpc>
                        <a:spcBef>
                          <a:spcPts val="0"/>
                        </a:spcBef>
                        <a:spcAft>
                          <a:spcPts val="0"/>
                        </a:spcAft>
                      </a:pPr>
                      <a:r>
                        <a:rPr lang="en-US" sz="1100" b="1" u="none" dirty="0">
                          <a:solidFill>
                            <a:srgbClr val="000000"/>
                          </a:solidFill>
                          <a:effectLst/>
                          <a:latin typeface="Segoe UI"/>
                          <a:ea typeface="Times New Roman"/>
                          <a:cs typeface="Times New Roman"/>
                        </a:rPr>
                        <a:t>Visual Studio compatibility</a:t>
                      </a:r>
                      <a:endParaRPr lang="en-US" sz="1100" b="1" u="none" dirty="0">
                        <a:solidFill>
                          <a:srgbClr val="000000"/>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0"/>
                        </a:spcAft>
                      </a:pPr>
                      <a:r>
                        <a:rPr lang="en-US" sz="1100" b="0" u="none" dirty="0">
                          <a:solidFill>
                            <a:srgbClr val="000000"/>
                          </a:solidFill>
                          <a:effectLst/>
                          <a:latin typeface="Segoe UI"/>
                          <a:ea typeface="Times New Roman"/>
                          <a:cs typeface="Times New Roman"/>
                        </a:rPr>
                        <a:t>You can use all supported previous versions of Visual Studio.</a:t>
                      </a:r>
                      <a:endParaRPr lang="en-US" sz="1100" b="0" u="none" dirty="0">
                        <a:solidFill>
                          <a:srgbClr val="000000"/>
                        </a:solidFill>
                        <a:effectLst/>
                        <a:latin typeface="Calibri"/>
                        <a:ea typeface="Calibri"/>
                        <a:cs typeface="Times New Roman"/>
                      </a:endParaRPr>
                    </a:p>
                  </a:txBody>
                  <a:tcPr marL="76200" marR="76200" marT="95250" marB="95250" anchor="ctr"/>
                </a:tc>
                <a:tc>
                  <a:txBody>
                    <a:bodyPr/>
                    <a:lstStyle/>
                    <a:p>
                      <a:pPr marL="0" marR="0">
                        <a:lnSpc>
                          <a:spcPct val="115000"/>
                        </a:lnSpc>
                        <a:spcBef>
                          <a:spcPts val="0"/>
                        </a:spcBef>
                        <a:spcAft>
                          <a:spcPts val="750"/>
                        </a:spcAft>
                      </a:pPr>
                      <a:r>
                        <a:rPr lang="en-US" sz="1100" b="0" u="none" dirty="0">
                          <a:solidFill>
                            <a:srgbClr val="000000"/>
                          </a:solidFill>
                          <a:effectLst/>
                          <a:latin typeface="Segoe UI"/>
                          <a:ea typeface="Times New Roman"/>
                          <a:cs typeface="Times New Roman"/>
                        </a:rPr>
                        <a:t>Git is built into with </a:t>
                      </a:r>
                      <a:r>
                        <a:rPr lang="en-US" sz="1100" b="0" u="none" dirty="0" smtClean="0">
                          <a:solidFill>
                            <a:srgbClr val="000000"/>
                          </a:solidFill>
                          <a:effectLst/>
                          <a:latin typeface="Segoe UI"/>
                          <a:ea typeface="Times New Roman"/>
                          <a:cs typeface="Times New Roman"/>
                        </a:rPr>
                        <a:t>Visual </a:t>
                      </a:r>
                      <a:r>
                        <a:rPr lang="en-US" sz="1100" b="0" u="none" dirty="0">
                          <a:solidFill>
                            <a:srgbClr val="000000"/>
                          </a:solidFill>
                          <a:effectLst/>
                          <a:latin typeface="Segoe UI"/>
                          <a:ea typeface="Times New Roman"/>
                          <a:cs typeface="Times New Roman"/>
                        </a:rPr>
                        <a:t>Studio </a:t>
                      </a:r>
                      <a:r>
                        <a:rPr lang="en-US" sz="1100" b="0" u="none" dirty="0" smtClean="0">
                          <a:solidFill>
                            <a:srgbClr val="000000"/>
                          </a:solidFill>
                          <a:effectLst/>
                          <a:latin typeface="Segoe UI"/>
                          <a:ea typeface="Times New Roman"/>
                          <a:cs typeface="Times New Roman"/>
                        </a:rPr>
                        <a:t>2013 and above.</a:t>
                      </a:r>
                      <a:endParaRPr lang="en-US" sz="1100" b="0" u="none" dirty="0">
                        <a:solidFill>
                          <a:srgbClr val="000000"/>
                        </a:solidFill>
                        <a:effectLst/>
                        <a:latin typeface="Calibri"/>
                        <a:ea typeface="Calibri"/>
                        <a:cs typeface="Times New Roman"/>
                      </a:endParaRPr>
                    </a:p>
                    <a:p>
                      <a:pPr marL="0" marR="0">
                        <a:lnSpc>
                          <a:spcPct val="115000"/>
                        </a:lnSpc>
                        <a:spcBef>
                          <a:spcPts val="0"/>
                        </a:spcBef>
                        <a:spcAft>
                          <a:spcPts val="750"/>
                        </a:spcAft>
                      </a:pPr>
                      <a:r>
                        <a:rPr lang="en-US" sz="1100" b="0" u="none" dirty="0">
                          <a:solidFill>
                            <a:srgbClr val="000000"/>
                          </a:solidFill>
                          <a:effectLst/>
                          <a:latin typeface="Segoe UI"/>
                          <a:ea typeface="Times New Roman"/>
                          <a:cs typeface="Times New Roman"/>
                        </a:rPr>
                        <a:t>You can also use Visual Studio 2012 Update 4 (you must also install Visual Studio Tools for Git).</a:t>
                      </a:r>
                      <a:endParaRPr lang="en-US" sz="1100" b="0" u="none" dirty="0">
                        <a:solidFill>
                          <a:srgbClr val="000000"/>
                        </a:solidFill>
                        <a:effectLst/>
                        <a:latin typeface="Calibri"/>
                        <a:ea typeface="Calibri"/>
                        <a:cs typeface="Times New Roman"/>
                      </a:endParaRPr>
                    </a:p>
                  </a:txBody>
                  <a:tcPr marL="76200" marR="76200" marT="95250" marB="95250" anchor="ctr"/>
                </a:tc>
              </a:tr>
            </a:tbl>
          </a:graphicData>
        </a:graphic>
      </p:graphicFrame>
      <p:sp>
        <p:nvSpPr>
          <p:cNvPr id="3" name="Footer Placeholder 2"/>
          <p:cNvSpPr>
            <a:spLocks noGrp="1"/>
          </p:cNvSpPr>
          <p:nvPr>
            <p:ph type="ftr" sz="quarter" idx="11"/>
          </p:nvPr>
        </p:nvSpPr>
        <p:spPr/>
        <p:txBody>
          <a:bodyPr/>
          <a:lstStyle/>
          <a:p>
            <a:r>
              <a:rPr lang="en-US" smtClean="0"/>
              <a:t>Capgemini Internal</a:t>
            </a:r>
            <a:endParaRPr lang="en-US"/>
          </a:p>
        </p:txBody>
      </p:sp>
      <p:sp>
        <p:nvSpPr>
          <p:cNvPr id="6" name="Title 1"/>
          <p:cNvSpPr txBox="1">
            <a:spLocks/>
          </p:cNvSpPr>
          <p:nvPr/>
        </p:nvSpPr>
        <p:spPr>
          <a:xfrm>
            <a:off x="1" y="152400"/>
            <a:ext cx="9143999" cy="735435"/>
          </a:xfrm>
          <a:prstGeom prst="rect">
            <a:avLst/>
          </a:prstGeom>
        </p:spPr>
        <p:txBody>
          <a:bodyPr vert="horz" lIns="297529" tIns="33059" rIns="165294" bIns="33059" rtlCol="0" anchor="ctr">
            <a:noAutofit/>
          </a:bodyPr>
          <a:lstStyle/>
          <a:p>
            <a:pPr marL="0" marR="0" lvl="0" indent="0" algn="l" defTabSz="914342" rtl="0" eaLnBrk="1" fontAlgn="auto" latinLnBrk="0" hangingPunct="1">
              <a:lnSpc>
                <a:spcPct val="85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GIT vs</a:t>
            </a:r>
            <a:r>
              <a:rPr kumimoji="0" lang="en-US" sz="2800" b="1" i="0" u="none" strike="noStrike" kern="1200" cap="none" spc="0" normalizeH="0" noProof="0" dirty="0" smtClean="0">
                <a:ln>
                  <a:noFill/>
                </a:ln>
                <a:solidFill>
                  <a:schemeClr val="tx1"/>
                </a:solidFill>
                <a:effectLst/>
                <a:uLnTx/>
                <a:uFillTx/>
                <a:latin typeface="+mj-lt"/>
                <a:ea typeface="+mj-ea"/>
                <a:cs typeface="+mj-cs"/>
              </a:rPr>
              <a:t> </a:t>
            </a:r>
            <a:r>
              <a:rPr kumimoji="0" lang="en-US" sz="2800" b="1" i="0" u="none" strike="noStrike" kern="1200" cap="none" spc="0" normalizeH="0" baseline="0" noProof="0" dirty="0" smtClean="0">
                <a:ln>
                  <a:noFill/>
                </a:ln>
                <a:solidFill>
                  <a:schemeClr val="tx1"/>
                </a:solidFill>
                <a:effectLst/>
                <a:uLnTx/>
                <a:uFillTx/>
                <a:latin typeface="+mj-lt"/>
                <a:ea typeface="+mj-ea"/>
                <a:cs typeface="+mj-cs"/>
              </a:rPr>
              <a:t>TFS</a:t>
            </a: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309691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Configuration Management Strategy</a:t>
            </a:r>
            <a:endParaRPr lang="en-US" sz="2800" b="1" dirty="0"/>
          </a:p>
        </p:txBody>
      </p:sp>
      <p:sp>
        <p:nvSpPr>
          <p:cNvPr id="5" name="Footer Placeholder 4"/>
          <p:cNvSpPr>
            <a:spLocks noGrp="1"/>
          </p:cNvSpPr>
          <p:nvPr>
            <p:ph type="ftr" sz="quarter" idx="11"/>
          </p:nvPr>
        </p:nvSpPr>
        <p:spPr/>
        <p:txBody>
          <a:bodyPr/>
          <a:lstStyle/>
          <a:p>
            <a:r>
              <a:rPr lang="en-US" smtClean="0"/>
              <a:t>Capgemini Internal</a:t>
            </a:r>
            <a:endParaRPr lang="en-US"/>
          </a:p>
        </p:txBody>
      </p:sp>
      <p:sp>
        <p:nvSpPr>
          <p:cNvPr id="6" name="Rounded Rectangle 5"/>
          <p:cNvSpPr/>
          <p:nvPr/>
        </p:nvSpPr>
        <p:spPr>
          <a:xfrm>
            <a:off x="2349500" y="2095499"/>
            <a:ext cx="4292600" cy="6604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GITHub Server</a:t>
            </a:r>
          </a:p>
        </p:txBody>
      </p:sp>
      <p:pic>
        <p:nvPicPr>
          <p:cNvPr id="191490" name="Picture 2" descr="C:\Users\Kanishka\Desktop\employee.png"/>
          <p:cNvPicPr>
            <a:picLocks noChangeAspect="1" noChangeArrowheads="1"/>
          </p:cNvPicPr>
          <p:nvPr/>
        </p:nvPicPr>
        <p:blipFill>
          <a:blip r:embed="rId2"/>
          <a:srcRect/>
          <a:stretch>
            <a:fillRect/>
          </a:stretch>
        </p:blipFill>
        <p:spPr bwMode="auto">
          <a:xfrm>
            <a:off x="1028700" y="1054099"/>
            <a:ext cx="850900" cy="850900"/>
          </a:xfrm>
          <a:prstGeom prst="rect">
            <a:avLst/>
          </a:prstGeom>
          <a:noFill/>
        </p:spPr>
      </p:pic>
      <p:sp>
        <p:nvSpPr>
          <p:cNvPr id="7" name="Left-Up Arrow 6"/>
          <p:cNvSpPr/>
          <p:nvPr/>
        </p:nvSpPr>
        <p:spPr>
          <a:xfrm rot="16200000">
            <a:off x="2952750" y="247649"/>
            <a:ext cx="762000" cy="2857500"/>
          </a:xfrm>
          <a:prstGeom prst="leftUpArrow">
            <a:avLst/>
          </a:prstGeom>
          <a:solidFill>
            <a:srgbClr val="FF33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191491" name="Picture 3" descr="C:\Users\Kanishka\Desktop\epo blue heads logo (1).png"/>
          <p:cNvPicPr>
            <a:picLocks noChangeAspect="1" noChangeArrowheads="1"/>
          </p:cNvPicPr>
          <p:nvPr/>
        </p:nvPicPr>
        <p:blipFill>
          <a:blip r:embed="rId3"/>
          <a:srcRect/>
          <a:stretch>
            <a:fillRect/>
          </a:stretch>
        </p:blipFill>
        <p:spPr bwMode="auto">
          <a:xfrm>
            <a:off x="3035300" y="5524500"/>
            <a:ext cx="3086100" cy="679449"/>
          </a:xfrm>
          <a:prstGeom prst="rect">
            <a:avLst/>
          </a:prstGeom>
          <a:noFill/>
        </p:spPr>
      </p:pic>
      <p:sp>
        <p:nvSpPr>
          <p:cNvPr id="9" name="Up Arrow 8"/>
          <p:cNvSpPr/>
          <p:nvPr/>
        </p:nvSpPr>
        <p:spPr>
          <a:xfrm>
            <a:off x="3333750" y="4711700"/>
            <a:ext cx="215900" cy="812800"/>
          </a:xfrm>
          <a:prstGeom prst="upArrow">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Up Arrow 9"/>
          <p:cNvSpPr/>
          <p:nvPr/>
        </p:nvSpPr>
        <p:spPr>
          <a:xfrm>
            <a:off x="4406900" y="4749800"/>
            <a:ext cx="215900" cy="736600"/>
          </a:xfrm>
          <a:prstGeom prst="upArrow">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Up Arrow 10"/>
          <p:cNvSpPr/>
          <p:nvPr/>
        </p:nvSpPr>
        <p:spPr>
          <a:xfrm>
            <a:off x="5365750" y="4635500"/>
            <a:ext cx="215900" cy="850900"/>
          </a:xfrm>
          <a:prstGeom prst="upArrow">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Rounded Rectangle 13"/>
          <p:cNvSpPr/>
          <p:nvPr/>
        </p:nvSpPr>
        <p:spPr>
          <a:xfrm>
            <a:off x="2743201" y="3022599"/>
            <a:ext cx="3562350" cy="6604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Integrated Repository</a:t>
            </a:r>
          </a:p>
        </p:txBody>
      </p:sp>
      <p:sp>
        <p:nvSpPr>
          <p:cNvPr id="15" name="Up Arrow 14"/>
          <p:cNvSpPr/>
          <p:nvPr/>
        </p:nvSpPr>
        <p:spPr>
          <a:xfrm>
            <a:off x="5403850" y="3721098"/>
            <a:ext cx="215900" cy="406400"/>
          </a:xfrm>
          <a:prstGeom prst="upArrow">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Up Arrow 12"/>
          <p:cNvSpPr/>
          <p:nvPr/>
        </p:nvSpPr>
        <p:spPr>
          <a:xfrm>
            <a:off x="4514850" y="2755899"/>
            <a:ext cx="215900" cy="266700"/>
          </a:xfrm>
          <a:prstGeom prst="upArrow">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Rounded Rectangle 15"/>
          <p:cNvSpPr/>
          <p:nvPr/>
        </p:nvSpPr>
        <p:spPr>
          <a:xfrm>
            <a:off x="2892425" y="4190999"/>
            <a:ext cx="892175" cy="482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Local Clone</a:t>
            </a:r>
          </a:p>
        </p:txBody>
      </p:sp>
      <p:sp>
        <p:nvSpPr>
          <p:cNvPr id="17" name="Rounded Rectangle 16"/>
          <p:cNvSpPr/>
          <p:nvPr/>
        </p:nvSpPr>
        <p:spPr>
          <a:xfrm>
            <a:off x="4024312" y="4152900"/>
            <a:ext cx="892175" cy="482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Local Clone</a:t>
            </a:r>
          </a:p>
        </p:txBody>
      </p:sp>
      <p:sp>
        <p:nvSpPr>
          <p:cNvPr id="18" name="Rounded Rectangle 17"/>
          <p:cNvSpPr/>
          <p:nvPr/>
        </p:nvSpPr>
        <p:spPr>
          <a:xfrm>
            <a:off x="5027612" y="4127498"/>
            <a:ext cx="892175" cy="482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Local Clone</a:t>
            </a:r>
          </a:p>
        </p:txBody>
      </p:sp>
      <p:sp>
        <p:nvSpPr>
          <p:cNvPr id="19" name="Up Arrow 18"/>
          <p:cNvSpPr/>
          <p:nvPr/>
        </p:nvSpPr>
        <p:spPr>
          <a:xfrm>
            <a:off x="3232150" y="3746500"/>
            <a:ext cx="215900" cy="406400"/>
          </a:xfrm>
          <a:prstGeom prst="upArrow">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0" name="Up Arrow 19"/>
          <p:cNvSpPr/>
          <p:nvPr/>
        </p:nvSpPr>
        <p:spPr>
          <a:xfrm>
            <a:off x="4314826" y="3721097"/>
            <a:ext cx="215900" cy="406400"/>
          </a:xfrm>
          <a:prstGeom prst="upArrow">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42735244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02EMC-MonthlyUpdate-02Feb2016">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Props1.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3.xml><?xml version="1.0" encoding="utf-8"?>
<ds:datastoreItem xmlns:ds="http://schemas.openxmlformats.org/officeDocument/2006/customXml" ds:itemID="{3AE31A12-D36A-4237-B532-06887790980D}">
  <ds:schemaRefs>
    <ds:schemaRef ds:uri="office.server.policy"/>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7A8FE5C5-5E17-4A4E-BC06-FF92EEF2479D}">
  <ds:schemaRefs>
    <ds:schemaRef ds:uri="http://purl.org/dc/elements/1.1/"/>
    <ds:schemaRef ds:uri="http://www.w3.org/XML/1998/namespace"/>
    <ds:schemaRef ds:uri="http://purl.org/dc/terms/"/>
    <ds:schemaRef ds:uri="1a15b7a5-8bf3-48ec-9406-33eddee50b6e"/>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5879bab2-9d8b-41cd-9756-d839d4d848c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02EMC-MonthlyUpdate-02Feb2016</Template>
  <TotalTime>19905</TotalTime>
  <Words>459</Words>
  <Application>Microsoft Office PowerPoint</Application>
  <PresentationFormat>On-screen Show (4:3)</PresentationFormat>
  <Paragraphs>125</Paragraphs>
  <Slides>15</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02EMC-MonthlyUpdate-02Feb2016</vt:lpstr>
      <vt:lpstr>Section break</vt:lpstr>
      <vt:lpstr>Closing slides</vt:lpstr>
      <vt:lpstr>think-cell Slide</vt:lpstr>
      <vt:lpstr>Code Versioning</vt:lpstr>
      <vt:lpstr>Agenda</vt:lpstr>
      <vt:lpstr>Current Scenario: The Centralized Model</vt:lpstr>
      <vt:lpstr>Centralized Pros and Cons</vt:lpstr>
      <vt:lpstr>Solution: The Distributed Model</vt:lpstr>
      <vt:lpstr>Why Git is better?</vt:lpstr>
      <vt:lpstr>GIT vs TFS</vt:lpstr>
      <vt:lpstr>                   </vt:lpstr>
      <vt:lpstr>Configuration Management Strategy</vt:lpstr>
      <vt:lpstr>Configuration Management Roles</vt:lpstr>
      <vt:lpstr>GIT Automated Test Scripts</vt:lpstr>
      <vt:lpstr>Branching and Merging Strategies</vt:lpstr>
      <vt:lpstr>Strategy for Hot fix</vt:lpstr>
      <vt:lpstr>Thank You</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EMC – Monthly Updates(Jan 2016)</dc:title>
  <dc:subject>ppt Template</dc:subject>
  <dc:creator>Kunal Malhotra</dc:creator>
  <cp:lastModifiedBy>Sathyaraj Rajasekar</cp:lastModifiedBy>
  <cp:revision>247</cp:revision>
  <dcterms:created xsi:type="dcterms:W3CDTF">2016-02-02T09:04:43Z</dcterms:created>
  <dcterms:modified xsi:type="dcterms:W3CDTF">2017-01-09T17:16:58Z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