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6"/>
    <p:sldMasterId id="2147483946" r:id="rId7"/>
    <p:sldMasterId id="2147483939" r:id="rId8"/>
  </p:sldMasterIdLst>
  <p:notesMasterIdLst>
    <p:notesMasterId r:id="rId33"/>
  </p:notesMasterIdLst>
  <p:handoutMasterIdLst>
    <p:handoutMasterId r:id="rId34"/>
  </p:handoutMasterIdLst>
  <p:sldIdLst>
    <p:sldId id="358" r:id="rId9"/>
    <p:sldId id="359" r:id="rId10"/>
    <p:sldId id="415" r:id="rId11"/>
    <p:sldId id="384" r:id="rId12"/>
    <p:sldId id="400" r:id="rId13"/>
    <p:sldId id="401" r:id="rId14"/>
    <p:sldId id="394" r:id="rId15"/>
    <p:sldId id="386" r:id="rId16"/>
    <p:sldId id="403" r:id="rId17"/>
    <p:sldId id="398" r:id="rId18"/>
    <p:sldId id="404" r:id="rId19"/>
    <p:sldId id="372" r:id="rId20"/>
    <p:sldId id="405" r:id="rId21"/>
    <p:sldId id="377" r:id="rId22"/>
    <p:sldId id="406" r:id="rId23"/>
    <p:sldId id="407" r:id="rId24"/>
    <p:sldId id="408" r:id="rId25"/>
    <p:sldId id="409" r:id="rId26"/>
    <p:sldId id="417" r:id="rId27"/>
    <p:sldId id="411" r:id="rId28"/>
    <p:sldId id="412" r:id="rId29"/>
    <p:sldId id="413" r:id="rId30"/>
    <p:sldId id="414" r:id="rId31"/>
    <p:sldId id="351" r:id="rId32"/>
  </p:sldIdLst>
  <p:sldSz cx="9144000" cy="6858000" type="screen4x3"/>
  <p:notesSz cx="6797675" cy="9874250"/>
  <p:custDataLst>
    <p:tags r:id="rId3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4">
          <p15:clr>
            <a:srgbClr val="A4A3A4"/>
          </p15:clr>
        </p15:guide>
        <p15:guide id="2" pos="5499">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esh Soni" initials="JS"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436"/>
    <a:srgbClr val="00A0D6"/>
    <a:srgbClr val="000000"/>
    <a:srgbClr val="A2BFAF"/>
    <a:srgbClr val="ACB7B2"/>
    <a:srgbClr val="AF1C63"/>
    <a:srgbClr val="6A9529"/>
    <a:srgbClr val="0085B3"/>
    <a:srgbClr val="005B7C"/>
    <a:srgbClr val="9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38" autoAdjust="0"/>
    <p:restoredTop sz="83126" autoAdjust="0"/>
  </p:normalViewPr>
  <p:slideViewPr>
    <p:cSldViewPr snapToGrid="0">
      <p:cViewPr>
        <p:scale>
          <a:sx n="75" d="100"/>
          <a:sy n="75" d="100"/>
        </p:scale>
        <p:origin x="-96" y="-72"/>
      </p:cViewPr>
      <p:guideLst>
        <p:guide orient="horz" pos="954"/>
        <p:guide pos="549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90" d="100"/>
          <a:sy n="90" d="100"/>
        </p:scale>
        <p:origin x="-2754" y="-60"/>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handoutMaster" Target="handoutMasters/handoutMaster1.xml"/><Relationship Id="rId7" Type="http://schemas.openxmlformats.org/officeDocument/2006/relationships/slideMaster" Target="slideMasters/slideMaster2.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en-US"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en-US" sz="800" smtClean="0">
                <a:latin typeface="Arial" pitchFamily="34" charset="0"/>
                <a:cs typeface="Arial" pitchFamily="34" charset="0"/>
              </a:rPr>
              <a:t>© 2015 Capgemini. All rights reserved.</a:t>
            </a:r>
            <a:endParaRPr lang="en-US" sz="80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en-US" sz="800" smtClean="0">
                <a:latin typeface="Arial" pitchFamily="34" charset="0"/>
                <a:cs typeface="Arial" pitchFamily="34" charset="0"/>
              </a:rPr>
              <a:pPr/>
              <a:t>‹#›</a:t>
            </a:fld>
            <a:endParaRPr lang="en-US" sz="800">
              <a:latin typeface="Arial" pitchFamily="34" charset="0"/>
              <a:cs typeface="Arial" pitchFamily="34" charset="0"/>
            </a:endParaRPr>
          </a:p>
        </p:txBody>
      </p:sp>
    </p:spTree>
    <p:extLst>
      <p:ext uri="{BB962C8B-B14F-4D97-AF65-F5344CB8AC3E}">
        <p14:creationId xmlns:p14="http://schemas.microsoft.com/office/powerpoint/2010/main" val="3051520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1/10/2017</a:t>
            </a:fld>
            <a:endParaRPr lang="en-US"/>
          </a:p>
        </p:txBody>
      </p:sp>
      <p:sp>
        <p:nvSpPr>
          <p:cNvPr id="4" name="Slide Image Placeholder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a:p>
        </p:txBody>
      </p:sp>
    </p:spTree>
    <p:extLst>
      <p:ext uri="{BB962C8B-B14F-4D97-AF65-F5344CB8AC3E}">
        <p14:creationId xmlns:p14="http://schemas.microsoft.com/office/powerpoint/2010/main" val="3097556005"/>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SME – From </a:t>
            </a:r>
            <a:r>
              <a:rPr lang="en-US" smtClean="0"/>
              <a:t>Rohit</a:t>
            </a:r>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val="222801512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5.emf"/><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4.jpeg"/><Relationship Id="rId4" Type="http://schemas.openxmlformats.org/officeDocument/2006/relationships/tags" Target="../tags/tag12.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0.xml"/><Relationship Id="rId7" Type="http://schemas.openxmlformats.org/officeDocument/2006/relationships/oleObject" Target="../embeddings/oleObject11.bin"/><Relationship Id="rId2" Type="http://schemas.openxmlformats.org/officeDocument/2006/relationships/tags" Target="../tags/tag39.xml"/><Relationship Id="rId1" Type="http://schemas.openxmlformats.org/officeDocument/2006/relationships/vmlDrawing" Target="../drawings/vmlDrawing11.vml"/><Relationship Id="rId6" Type="http://schemas.openxmlformats.org/officeDocument/2006/relationships/image" Target="../media/image3.jpeg"/><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2.xml"/><Relationship Id="rId7" Type="http://schemas.openxmlformats.org/officeDocument/2006/relationships/image" Target="../media/image1.emf"/><Relationship Id="rId2" Type="http://schemas.openxmlformats.org/officeDocument/2006/relationships/tags" Target="../tags/tag5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53.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slideMaster" Target="../slideMasters/slideMaster3.xml"/><Relationship Id="rId4" Type="http://schemas.openxmlformats.org/officeDocument/2006/relationships/tags" Target="../tags/tag56.xml"/><Relationship Id="rId9"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5.bin"/><Relationship Id="rId2" Type="http://schemas.openxmlformats.org/officeDocument/2006/relationships/tags" Target="../tags/tag21.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6.xml"/><Relationship Id="rId7" Type="http://schemas.openxmlformats.org/officeDocument/2006/relationships/oleObject" Target="../embeddings/oleObject6.bin"/><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tags" Target="../tags/tag33.xml"/><Relationship Id="rId5" Type="http://schemas.openxmlformats.org/officeDocument/2006/relationships/tags" Target="../tags/tag32.xml"/><Relationship Id="rId10" Type="http://schemas.openxmlformats.org/officeDocument/2006/relationships/image" Target="../media/image1.emf"/><Relationship Id="rId4" Type="http://schemas.openxmlformats.org/officeDocument/2006/relationships/tags" Target="../tags/tag31.xml"/><Relationship Id="rId9"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shutterstock_111035876.jpg"/>
          <p:cNvPicPr>
            <a:picLocks noChangeAspect="1"/>
          </p:cNvPicPr>
          <p:nvPr userDrawn="1"/>
        </p:nvPicPr>
        <p:blipFill>
          <a:blip r:embed="rId9" cstate="print"/>
          <a:srcRect b="6147"/>
          <a:stretch>
            <a:fillRect/>
          </a:stretch>
        </p:blipFill>
        <p:spPr>
          <a:xfrm>
            <a:off x="0" y="972965"/>
            <a:ext cx="9144000" cy="5885035"/>
          </a:xfrm>
          <a:prstGeom prst="rect">
            <a:avLst/>
          </a:prstGeom>
          <a:noFill/>
          <a:ln>
            <a:noFill/>
          </a:ln>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880360" cy="685800"/>
          </a:xfrm>
          <a:prstGeom prst="rect">
            <a:avLst/>
          </a:prstGeom>
          <a:noFill/>
          <a:ln>
            <a:noFill/>
          </a:ln>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278" name="think-cell Slide" r:id="rId11" imgW="360" imgH="360" progId="">
                  <p:embed/>
                </p:oleObj>
              </mc:Choice>
              <mc:Fallback>
                <p:oleObj name="think-cell Slide" r:id="rId11" imgW="360" imgH="360" progId="">
                  <p:embed/>
                  <p:pic>
                    <p:nvPicPr>
                      <p:cNvPr id="0" name="Picture 2"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tretch>
            <a:fillRect/>
          </a:stretch>
        </p:blipFill>
        <p:spPr bwMode="auto">
          <a:xfrm>
            <a:off x="5910040" y="6509494"/>
            <a:ext cx="2889576" cy="239889"/>
          </a:xfrm>
          <a:prstGeom prst="rect">
            <a:avLst/>
          </a:prstGeom>
          <a:noFill/>
          <a:ln>
            <a:noFill/>
          </a:ln>
        </p:spPr>
      </p:pic>
      <p:sp>
        <p:nvSpPr>
          <p:cNvPr id="2" name="Title 1"/>
          <p:cNvSpPr>
            <a:spLocks noGrp="1"/>
          </p:cNvSpPr>
          <p:nvPr>
            <p:ph type="ctrTitle" hasCustomPrompt="1"/>
            <p:custDataLst>
              <p:tags r:id="rId6"/>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6" name="Image 5" descr="shutterstock_111035876.jpg"/>
          <p:cNvPicPr>
            <a:picLocks noChangeAspect="1"/>
          </p:cNvPicPr>
          <p:nvPr userDrawn="1"/>
        </p:nvPicPr>
        <p:blipFill>
          <a:blip r:embed="rId6" cstate="print"/>
          <a:srcRect t="17534"/>
          <a:stretch>
            <a:fillRect/>
          </a:stretch>
        </p:blipFill>
        <p:spPr>
          <a:xfrm>
            <a:off x="0" y="0"/>
            <a:ext cx="9144000" cy="517104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7710" name="think-cell Slide" r:id="rId7" imgW="360" imgH="360" progId="">
                  <p:embed/>
                </p:oleObj>
              </mc:Choice>
              <mc:Fallback>
                <p:oleObj name="think-cell Slide" r:id="rId7" imgW="360" imgH="360" progId="">
                  <p:embed/>
                  <p:pic>
                    <p:nvPicPr>
                      <p:cNvPr id="0"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1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8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4878"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8"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55902" name="think-cell Slide" r:id="rId6" imgW="360" imgH="360" progId="">
                  <p:embed/>
                </p:oleObj>
              </mc:Choice>
              <mc:Fallback>
                <p:oleObj name="think-cell Slide" r:id="rId6" imgW="360" imgH="360" progId="">
                  <p:embed/>
                  <p:pic>
                    <p:nvPicPr>
                      <p:cNvPr id="0" name="Picture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4"/>
            </p:custDataLst>
          </p:nvPr>
        </p:nvSpPr>
        <p:spPr bwMode="gray">
          <a:xfrm>
            <a:off x="1021004" y="3693227"/>
            <a:ext cx="3932160" cy="2161309"/>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IN" sz="1000" dirty="0" smtClean="0">
                <a:solidFill>
                  <a:schemeClr val="bg1"/>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a:t>
            </a:r>
          </a:p>
          <a:p>
            <a:pPr marL="0" indent="0" algn="l">
              <a:spcBef>
                <a:spcPts val="600"/>
              </a:spcBef>
            </a:pPr>
            <a:r>
              <a:rPr lang="en-IN"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t>
            </a:r>
          </a:p>
          <a:p>
            <a:pPr marL="0" indent="0" algn="l">
              <a:spcBef>
                <a:spcPts val="600"/>
              </a:spcBef>
            </a:pPr>
            <a:r>
              <a:rPr lang="en-IN" sz="1000" dirty="0" smtClean="0">
                <a:solidFill>
                  <a:schemeClr val="bg1"/>
                </a:solidFill>
                <a:latin typeface="Arial" pitchFamily="34" charset="0"/>
                <a:cs typeface="Arial" pitchFamily="34" charset="0"/>
              </a:rPr>
              <a:t>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IN" sz="1000" dirty="0" smtClean="0">
                <a:solidFill>
                  <a:schemeClr val="bg1"/>
                </a:solidFill>
                <a:latin typeface="Arial" pitchFamily="34" charset="0"/>
                <a:cs typeface="Arial" pitchFamily="34" charset="0"/>
              </a:rPr>
              <a:t>, and draws on </a:t>
            </a:r>
            <a:r>
              <a:rPr lang="en-IN" sz="1000" dirty="0" err="1" smtClean="0">
                <a:solidFill>
                  <a:schemeClr val="bg1"/>
                </a:solidFill>
                <a:latin typeface="Arial" pitchFamily="34" charset="0"/>
                <a:cs typeface="Arial" pitchFamily="34" charset="0"/>
              </a:rPr>
              <a:t>Rightshore</a:t>
            </a:r>
            <a:r>
              <a:rPr lang="en-US" sz="1000" b="1" baseline="30000" dirty="0" smtClean="0">
                <a:solidFill>
                  <a:schemeClr val="bg1"/>
                </a:solidFill>
                <a:latin typeface="Arial" pitchFamily="34" charset="0"/>
                <a:cs typeface="Arial" pitchFamily="34" charset="0"/>
              </a:rPr>
              <a:t>®</a:t>
            </a:r>
            <a:r>
              <a:rPr lang="en-IN" sz="1000" dirty="0" smtClean="0">
                <a:solidFill>
                  <a:schemeClr val="bg1"/>
                </a:solidFill>
                <a:latin typeface="Arial" pitchFamily="34" charset="0"/>
                <a:cs typeface="Arial" pitchFamily="34" charset="0"/>
              </a:rPr>
              <a:t>, its worldwide delivery model.</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8" cstate="email"/>
          <a:stretch>
            <a:fillRect/>
          </a:stretch>
        </p:blipFill>
        <p:spPr>
          <a:xfrm>
            <a:off x="742273" y="3458687"/>
            <a:ext cx="571500" cy="571500"/>
          </a:xfrm>
          <a:prstGeom prst="rect">
            <a:avLst/>
          </a:prstGeom>
          <a:noFill/>
          <a:ln>
            <a:noFill/>
          </a:ln>
        </p:spPr>
      </p:pic>
      <p:pic>
        <p:nvPicPr>
          <p:cNvPr id="8" name="Image 7" descr="Locations_Map_2014.png"/>
          <p:cNvPicPr>
            <a:picLocks noChangeAspect="1"/>
          </p:cNvPicPr>
          <p:nvPr userDrawn="1"/>
        </p:nvPicPr>
        <p:blipFill>
          <a:blip r:embed="rId9" cstate="print"/>
          <a:stretch>
            <a:fillRect/>
          </a:stretch>
        </p:blipFill>
        <p:spPr>
          <a:xfrm>
            <a:off x="5042446" y="3376052"/>
            <a:ext cx="3677432" cy="1767448"/>
          </a:xfrm>
          <a:prstGeom prst="rect">
            <a:avLst/>
          </a:prstGeom>
          <a:noFill/>
          <a:ln>
            <a:noFill/>
          </a:ln>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0301"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userDrawn="1">
            <p:custDataLst>
              <p:tags r:id="rId3"/>
            </p:custDataLst>
          </p:nvPr>
        </p:nvSpPr>
        <p:spPr>
          <a:xfrm>
            <a:off x="4527501"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2015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8670" name="think-cell Slide" r:id="rId5" imgW="360" imgH="360" progId="">
                  <p:embed/>
                </p:oleObj>
              </mc:Choice>
              <mc:Fallback>
                <p:oleObj name="think-cell Slide" r:id="rId5" imgW="360" imgH="360" progId="">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reeform 7"/>
          <p:cNvSpPr>
            <a:spLocks/>
          </p:cNvSpPr>
          <p:nvPr userDrawn="1"/>
        </p:nvSpPr>
        <p:spPr bwMode="auto">
          <a:xfrm flipH="1">
            <a:off x="0" y="0"/>
            <a:ext cx="3675138" cy="6858000"/>
          </a:xfrm>
          <a:custGeom>
            <a:avLst/>
            <a:gdLst>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10000 w 38019"/>
              <a:gd name="connsiteY7" fmla="*/ 10000 h 10000"/>
              <a:gd name="connsiteX8" fmla="*/ 38019 w 38019"/>
              <a:gd name="connsiteY8" fmla="*/ 0 h 10000"/>
              <a:gd name="connsiteX9" fmla="*/ 2443 w 38019"/>
              <a:gd name="connsiteY9" fmla="*/ 0 h 10000"/>
              <a:gd name="connsiteX0" fmla="*/ 2443 w 38019"/>
              <a:gd name="connsiteY0" fmla="*/ 0 h 10000"/>
              <a:gd name="connsiteX1" fmla="*/ 2443 w 38019"/>
              <a:gd name="connsiteY1" fmla="*/ 1594 h 10000"/>
              <a:gd name="connsiteX2" fmla="*/ 1145 w 38019"/>
              <a:gd name="connsiteY2" fmla="*/ 2750 h 10000"/>
              <a:gd name="connsiteX3" fmla="*/ 0 w 38019"/>
              <a:gd name="connsiteY3" fmla="*/ 3031 h 10000"/>
              <a:gd name="connsiteX4" fmla="*/ 420 w 38019"/>
              <a:gd name="connsiteY4" fmla="*/ 3124 h 10000"/>
              <a:gd name="connsiteX5" fmla="*/ 2443 w 38019"/>
              <a:gd name="connsiteY5" fmla="*/ 4538 h 10000"/>
              <a:gd name="connsiteX6" fmla="*/ 2443 w 38019"/>
              <a:gd name="connsiteY6" fmla="*/ 10000 h 10000"/>
              <a:gd name="connsiteX7" fmla="*/ 38019 w 38019"/>
              <a:gd name="connsiteY7" fmla="*/ 9997 h 10000"/>
              <a:gd name="connsiteX8" fmla="*/ 38019 w 38019"/>
              <a:gd name="connsiteY8" fmla="*/ 0 h 10000"/>
              <a:gd name="connsiteX9" fmla="*/ 2443 w 38019"/>
              <a:gd name="connsiteY9" fmla="*/ 0 h 10000"/>
              <a:gd name="connsiteX0" fmla="*/ 2443 w 38019"/>
              <a:gd name="connsiteY0" fmla="*/ 14 h 10014"/>
              <a:gd name="connsiteX1" fmla="*/ 2443 w 38019"/>
              <a:gd name="connsiteY1" fmla="*/ 1608 h 10014"/>
              <a:gd name="connsiteX2" fmla="*/ 1145 w 38019"/>
              <a:gd name="connsiteY2" fmla="*/ 2764 h 10014"/>
              <a:gd name="connsiteX3" fmla="*/ 0 w 38019"/>
              <a:gd name="connsiteY3" fmla="*/ 3045 h 10014"/>
              <a:gd name="connsiteX4" fmla="*/ 420 w 38019"/>
              <a:gd name="connsiteY4" fmla="*/ 3138 h 10014"/>
              <a:gd name="connsiteX5" fmla="*/ 2443 w 38019"/>
              <a:gd name="connsiteY5" fmla="*/ 4552 h 10014"/>
              <a:gd name="connsiteX6" fmla="*/ 2443 w 38019"/>
              <a:gd name="connsiteY6" fmla="*/ 10014 h 10014"/>
              <a:gd name="connsiteX7" fmla="*/ 38019 w 38019"/>
              <a:gd name="connsiteY7" fmla="*/ 10011 h 10014"/>
              <a:gd name="connsiteX8" fmla="*/ 33103 w 38019"/>
              <a:gd name="connsiteY8" fmla="*/ 0 h 10014"/>
              <a:gd name="connsiteX9" fmla="*/ 2443 w 38019"/>
              <a:gd name="connsiteY9" fmla="*/ 14 h 10014"/>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3103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1946 w 33832"/>
              <a:gd name="connsiteY8" fmla="*/ 0 h 10025"/>
              <a:gd name="connsiteX9" fmla="*/ 2443 w 33832"/>
              <a:gd name="connsiteY9" fmla="*/ 14 h 10025"/>
              <a:gd name="connsiteX0" fmla="*/ 2443 w 33832"/>
              <a:gd name="connsiteY0" fmla="*/ 14 h 10025"/>
              <a:gd name="connsiteX1" fmla="*/ 2443 w 33832"/>
              <a:gd name="connsiteY1" fmla="*/ 1608 h 10025"/>
              <a:gd name="connsiteX2" fmla="*/ 1145 w 33832"/>
              <a:gd name="connsiteY2" fmla="*/ 2764 h 10025"/>
              <a:gd name="connsiteX3" fmla="*/ 0 w 33832"/>
              <a:gd name="connsiteY3" fmla="*/ 3045 h 10025"/>
              <a:gd name="connsiteX4" fmla="*/ 420 w 33832"/>
              <a:gd name="connsiteY4" fmla="*/ 3138 h 10025"/>
              <a:gd name="connsiteX5" fmla="*/ 2443 w 33832"/>
              <a:gd name="connsiteY5" fmla="*/ 4552 h 10025"/>
              <a:gd name="connsiteX6" fmla="*/ 2443 w 33832"/>
              <a:gd name="connsiteY6" fmla="*/ 10014 h 10025"/>
              <a:gd name="connsiteX7" fmla="*/ 33832 w 33832"/>
              <a:gd name="connsiteY7" fmla="*/ 10025 h 10025"/>
              <a:gd name="connsiteX8" fmla="*/ 32061 w 33832"/>
              <a:gd name="connsiteY8" fmla="*/ 0 h 10025"/>
              <a:gd name="connsiteX9" fmla="*/ 2443 w 33832"/>
              <a:gd name="connsiteY9" fmla="*/ 14 h 10025"/>
              <a:gd name="connsiteX0" fmla="*/ 2443 w 33832"/>
              <a:gd name="connsiteY0" fmla="*/ 28 h 10039"/>
              <a:gd name="connsiteX1" fmla="*/ 2443 w 33832"/>
              <a:gd name="connsiteY1" fmla="*/ 1622 h 10039"/>
              <a:gd name="connsiteX2" fmla="*/ 1145 w 33832"/>
              <a:gd name="connsiteY2" fmla="*/ 2778 h 10039"/>
              <a:gd name="connsiteX3" fmla="*/ 0 w 33832"/>
              <a:gd name="connsiteY3" fmla="*/ 3059 h 10039"/>
              <a:gd name="connsiteX4" fmla="*/ 420 w 33832"/>
              <a:gd name="connsiteY4" fmla="*/ 3152 h 10039"/>
              <a:gd name="connsiteX5" fmla="*/ 2443 w 33832"/>
              <a:gd name="connsiteY5" fmla="*/ 4566 h 10039"/>
              <a:gd name="connsiteX6" fmla="*/ 2443 w 33832"/>
              <a:gd name="connsiteY6" fmla="*/ 10028 h 10039"/>
              <a:gd name="connsiteX7" fmla="*/ 33832 w 33832"/>
              <a:gd name="connsiteY7" fmla="*/ 10039 h 10039"/>
              <a:gd name="connsiteX8" fmla="*/ 31946 w 33832"/>
              <a:gd name="connsiteY8" fmla="*/ 0 h 10039"/>
              <a:gd name="connsiteX9" fmla="*/ 2443 w 33832"/>
              <a:gd name="connsiteY9" fmla="*/ 28 h 10039"/>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2061 w 33832"/>
              <a:gd name="connsiteY8" fmla="*/ 69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27 h 10011"/>
              <a:gd name="connsiteX9" fmla="*/ 2443 w 33832"/>
              <a:gd name="connsiteY9" fmla="*/ 0 h 10011"/>
              <a:gd name="connsiteX0" fmla="*/ 2443 w 33832"/>
              <a:gd name="connsiteY0" fmla="*/ 0 h 10011"/>
              <a:gd name="connsiteX1" fmla="*/ 2443 w 33832"/>
              <a:gd name="connsiteY1" fmla="*/ 1594 h 10011"/>
              <a:gd name="connsiteX2" fmla="*/ 1145 w 33832"/>
              <a:gd name="connsiteY2" fmla="*/ 2750 h 10011"/>
              <a:gd name="connsiteX3" fmla="*/ 0 w 33832"/>
              <a:gd name="connsiteY3" fmla="*/ 3031 h 10011"/>
              <a:gd name="connsiteX4" fmla="*/ 420 w 33832"/>
              <a:gd name="connsiteY4" fmla="*/ 3124 h 10011"/>
              <a:gd name="connsiteX5" fmla="*/ 2443 w 33832"/>
              <a:gd name="connsiteY5" fmla="*/ 4538 h 10011"/>
              <a:gd name="connsiteX6" fmla="*/ 2443 w 33832"/>
              <a:gd name="connsiteY6" fmla="*/ 10000 h 10011"/>
              <a:gd name="connsiteX7" fmla="*/ 33832 w 33832"/>
              <a:gd name="connsiteY7" fmla="*/ 10011 h 10011"/>
              <a:gd name="connsiteX8" fmla="*/ 31946 w 33832"/>
              <a:gd name="connsiteY8" fmla="*/ 13 h 10011"/>
              <a:gd name="connsiteX9" fmla="*/ 2443 w 33832"/>
              <a:gd name="connsiteY9" fmla="*/ 0 h 10011"/>
              <a:gd name="connsiteX0" fmla="*/ 2443 w 33832"/>
              <a:gd name="connsiteY0" fmla="*/ 29 h 10040"/>
              <a:gd name="connsiteX1" fmla="*/ 2443 w 33832"/>
              <a:gd name="connsiteY1" fmla="*/ 1623 h 10040"/>
              <a:gd name="connsiteX2" fmla="*/ 1145 w 33832"/>
              <a:gd name="connsiteY2" fmla="*/ 2779 h 10040"/>
              <a:gd name="connsiteX3" fmla="*/ 0 w 33832"/>
              <a:gd name="connsiteY3" fmla="*/ 3060 h 10040"/>
              <a:gd name="connsiteX4" fmla="*/ 420 w 33832"/>
              <a:gd name="connsiteY4" fmla="*/ 3153 h 10040"/>
              <a:gd name="connsiteX5" fmla="*/ 2443 w 33832"/>
              <a:gd name="connsiteY5" fmla="*/ 4567 h 10040"/>
              <a:gd name="connsiteX6" fmla="*/ 2443 w 33832"/>
              <a:gd name="connsiteY6" fmla="*/ 10029 h 10040"/>
              <a:gd name="connsiteX7" fmla="*/ 33832 w 33832"/>
              <a:gd name="connsiteY7" fmla="*/ 10040 h 10040"/>
              <a:gd name="connsiteX8" fmla="*/ 31946 w 33832"/>
              <a:gd name="connsiteY8" fmla="*/ 0 h 10040"/>
              <a:gd name="connsiteX9" fmla="*/ 2443 w 33832"/>
              <a:gd name="connsiteY9" fmla="*/ 29 h 10040"/>
              <a:gd name="connsiteX0" fmla="*/ 2443 w 31997"/>
              <a:gd name="connsiteY0" fmla="*/ 29 h 10029"/>
              <a:gd name="connsiteX1" fmla="*/ 2443 w 31997"/>
              <a:gd name="connsiteY1" fmla="*/ 1623 h 10029"/>
              <a:gd name="connsiteX2" fmla="*/ 1145 w 31997"/>
              <a:gd name="connsiteY2" fmla="*/ 2779 h 10029"/>
              <a:gd name="connsiteX3" fmla="*/ 0 w 31997"/>
              <a:gd name="connsiteY3" fmla="*/ 3060 h 10029"/>
              <a:gd name="connsiteX4" fmla="*/ 420 w 31997"/>
              <a:gd name="connsiteY4" fmla="*/ 3153 h 10029"/>
              <a:gd name="connsiteX5" fmla="*/ 2443 w 31997"/>
              <a:gd name="connsiteY5" fmla="*/ 4567 h 10029"/>
              <a:gd name="connsiteX6" fmla="*/ 2443 w 31997"/>
              <a:gd name="connsiteY6" fmla="*/ 10029 h 10029"/>
              <a:gd name="connsiteX7" fmla="*/ 31997 w 31997"/>
              <a:gd name="connsiteY7" fmla="*/ 10026 h 10029"/>
              <a:gd name="connsiteX8" fmla="*/ 31946 w 31997"/>
              <a:gd name="connsiteY8" fmla="*/ 0 h 10029"/>
              <a:gd name="connsiteX9" fmla="*/ 2443 w 31997"/>
              <a:gd name="connsiteY9" fmla="*/ 29 h 10029"/>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46 w 31997"/>
              <a:gd name="connsiteY8" fmla="*/ 13 h 10042"/>
              <a:gd name="connsiteX9" fmla="*/ 2443 w 31997"/>
              <a:gd name="connsiteY9" fmla="*/ 0 h 10042"/>
              <a:gd name="connsiteX0" fmla="*/ 2443 w 31997"/>
              <a:gd name="connsiteY0" fmla="*/ 0 h 10042"/>
              <a:gd name="connsiteX1" fmla="*/ 2443 w 31997"/>
              <a:gd name="connsiteY1" fmla="*/ 1636 h 10042"/>
              <a:gd name="connsiteX2" fmla="*/ 1145 w 31997"/>
              <a:gd name="connsiteY2" fmla="*/ 2792 h 10042"/>
              <a:gd name="connsiteX3" fmla="*/ 0 w 31997"/>
              <a:gd name="connsiteY3" fmla="*/ 3073 h 10042"/>
              <a:gd name="connsiteX4" fmla="*/ 420 w 31997"/>
              <a:gd name="connsiteY4" fmla="*/ 3166 h 10042"/>
              <a:gd name="connsiteX5" fmla="*/ 2443 w 31997"/>
              <a:gd name="connsiteY5" fmla="*/ 4580 h 10042"/>
              <a:gd name="connsiteX6" fmla="*/ 2443 w 31997"/>
              <a:gd name="connsiteY6" fmla="*/ 10042 h 10042"/>
              <a:gd name="connsiteX7" fmla="*/ 31997 w 31997"/>
              <a:gd name="connsiteY7" fmla="*/ 10039 h 10042"/>
              <a:gd name="connsiteX8" fmla="*/ 31997 w 31997"/>
              <a:gd name="connsiteY8" fmla="*/ 0 h 10042"/>
              <a:gd name="connsiteX9" fmla="*/ 2443 w 31997"/>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31997 w 40083"/>
              <a:gd name="connsiteY7" fmla="*/ 10039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40083 w 40083"/>
              <a:gd name="connsiteY8" fmla="*/ 0 h 10042"/>
              <a:gd name="connsiteX9" fmla="*/ 2443 w 40083"/>
              <a:gd name="connsiteY9" fmla="*/ 0 h 10042"/>
              <a:gd name="connsiteX0" fmla="*/ 2443 w 40083"/>
              <a:gd name="connsiteY0" fmla="*/ 0 h 10042"/>
              <a:gd name="connsiteX1" fmla="*/ 2443 w 40083"/>
              <a:gd name="connsiteY1" fmla="*/ 1636 h 10042"/>
              <a:gd name="connsiteX2" fmla="*/ 1145 w 40083"/>
              <a:gd name="connsiteY2" fmla="*/ 2792 h 10042"/>
              <a:gd name="connsiteX3" fmla="*/ 0 w 40083"/>
              <a:gd name="connsiteY3" fmla="*/ 3073 h 10042"/>
              <a:gd name="connsiteX4" fmla="*/ 420 w 40083"/>
              <a:gd name="connsiteY4" fmla="*/ 3166 h 10042"/>
              <a:gd name="connsiteX5" fmla="*/ 2443 w 40083"/>
              <a:gd name="connsiteY5" fmla="*/ 4580 h 10042"/>
              <a:gd name="connsiteX6" fmla="*/ 2443 w 40083"/>
              <a:gd name="connsiteY6" fmla="*/ 10042 h 10042"/>
              <a:gd name="connsiteX7" fmla="*/ 40083 w 40083"/>
              <a:gd name="connsiteY7" fmla="*/ 10042 h 10042"/>
              <a:gd name="connsiteX8" fmla="*/ 24076 w 40083"/>
              <a:gd name="connsiteY8" fmla="*/ 14 h 10042"/>
              <a:gd name="connsiteX9" fmla="*/ 2443 w 40083"/>
              <a:gd name="connsiteY9" fmla="*/ 0 h 10042"/>
              <a:gd name="connsiteX0" fmla="*/ 2443 w 24076"/>
              <a:gd name="connsiteY0" fmla="*/ 0 h 10042"/>
              <a:gd name="connsiteX1" fmla="*/ 2443 w 24076"/>
              <a:gd name="connsiteY1" fmla="*/ 1636 h 10042"/>
              <a:gd name="connsiteX2" fmla="*/ 1145 w 24076"/>
              <a:gd name="connsiteY2" fmla="*/ 2792 h 10042"/>
              <a:gd name="connsiteX3" fmla="*/ 0 w 24076"/>
              <a:gd name="connsiteY3" fmla="*/ 3073 h 10042"/>
              <a:gd name="connsiteX4" fmla="*/ 420 w 24076"/>
              <a:gd name="connsiteY4" fmla="*/ 3166 h 10042"/>
              <a:gd name="connsiteX5" fmla="*/ 2443 w 24076"/>
              <a:gd name="connsiteY5" fmla="*/ 4580 h 10042"/>
              <a:gd name="connsiteX6" fmla="*/ 2443 w 24076"/>
              <a:gd name="connsiteY6" fmla="*/ 10042 h 10042"/>
              <a:gd name="connsiteX7" fmla="*/ 24076 w 24076"/>
              <a:gd name="connsiteY7" fmla="*/ 10042 h 10042"/>
              <a:gd name="connsiteX8" fmla="*/ 24076 w 24076"/>
              <a:gd name="connsiteY8" fmla="*/ 14 h 10042"/>
              <a:gd name="connsiteX9" fmla="*/ 2443 w 24076"/>
              <a:gd name="connsiteY9" fmla="*/ 0 h 1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76" h="10042">
                <a:moveTo>
                  <a:pt x="2443" y="0"/>
                </a:moveTo>
                <a:lnTo>
                  <a:pt x="2443" y="1636"/>
                </a:lnTo>
                <a:cubicBezTo>
                  <a:pt x="2443" y="2080"/>
                  <a:pt x="2023" y="2477"/>
                  <a:pt x="1145" y="2792"/>
                </a:cubicBezTo>
                <a:cubicBezTo>
                  <a:pt x="821" y="2898"/>
                  <a:pt x="439" y="2967"/>
                  <a:pt x="0" y="3073"/>
                </a:cubicBezTo>
                <a:cubicBezTo>
                  <a:pt x="153" y="3110"/>
                  <a:pt x="286" y="3143"/>
                  <a:pt x="420" y="3166"/>
                </a:cubicBezTo>
                <a:cubicBezTo>
                  <a:pt x="1813" y="3494"/>
                  <a:pt x="2443" y="3975"/>
                  <a:pt x="2443" y="4580"/>
                </a:cubicBezTo>
                <a:lnTo>
                  <a:pt x="2443" y="10042"/>
                </a:lnTo>
                <a:lnTo>
                  <a:pt x="24076" y="10042"/>
                </a:lnTo>
                <a:lnTo>
                  <a:pt x="24076" y="14"/>
                </a:lnTo>
                <a:lnTo>
                  <a:pt x="2443" y="0"/>
                </a:lnTo>
                <a:close/>
              </a:path>
            </a:pathLst>
          </a:custGeom>
          <a:solidFill>
            <a:schemeClr val="accent5"/>
          </a:solid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pPr algn="ctr" rtl="0" eaLnBrk="0" fontAlgn="base" hangingPunct="0">
              <a:lnSpc>
                <a:spcPct val="85000"/>
              </a:lnSpc>
              <a:spcBef>
                <a:spcPct val="0"/>
              </a:spcBef>
              <a:spcAft>
                <a:spcPct val="0"/>
              </a:spcAft>
            </a:pPr>
            <a:endParaRPr lang="en-US" sz="2000" b="1" kern="1200" noProof="0" dirty="0">
              <a:solidFill>
                <a:schemeClr val="bg2"/>
              </a:solidFill>
              <a:latin typeface="Arial" charset="0"/>
              <a:ea typeface="+mn-ea"/>
              <a:cs typeface="+mn-cs"/>
            </a:endParaRPr>
          </a:p>
        </p:txBody>
      </p:sp>
      <p:sp>
        <p:nvSpPr>
          <p:cNvPr id="2" name="Titre 1"/>
          <p:cNvSpPr>
            <a:spLocks noGrp="1"/>
          </p:cNvSpPr>
          <p:nvPr>
            <p:ph type="title" hasCustomPrompt="1"/>
            <p:custDataLst>
              <p:tags r:id="rId3"/>
            </p:custDataLst>
          </p:nvPr>
        </p:nvSpPr>
        <p:spPr>
          <a:xfrm>
            <a:off x="290147" y="962025"/>
            <a:ext cx="2883877" cy="2248140"/>
          </a:xfrm>
          <a:prstGeom prst="rect">
            <a:avLst/>
          </a:prstGeom>
        </p:spPr>
        <p:txBody>
          <a:bodyPr lIns="180000" tIns="33059" rIns="36000" bIns="33059" anchor="ctr" anchorCtr="0"/>
          <a:lstStyle>
            <a:lvl1pPr algn="l">
              <a:defRPr lang="en-US" sz="4000" b="1" kern="1200" baseline="0" noProof="0" dirty="0" smtClean="0">
                <a:solidFill>
                  <a:schemeClr val="accent5">
                    <a:lumMod val="20000"/>
                    <a:lumOff val="80000"/>
                  </a:schemeClr>
                </a:solidFill>
                <a:latin typeface="Arial" pitchFamily="34" charset="0"/>
                <a:ea typeface="+mj-ea"/>
                <a:cs typeface="Arial" pitchFamily="34" charset="0"/>
              </a:defRPr>
            </a:lvl1pPr>
          </a:lstStyle>
          <a:p>
            <a:pPr lvl="0" algn="l" defTabSz="839694" rtl="0" eaLnBrk="1" latinLnBrk="0" hangingPunct="1">
              <a:spcBef>
                <a:spcPct val="0"/>
              </a:spcBef>
              <a:buNone/>
            </a:pPr>
            <a:r>
              <a:rPr lang="en-US" noProof="0" dirty="0" smtClean="0"/>
              <a:t>Click here to edit master text</a:t>
            </a:r>
          </a:p>
        </p:txBody>
      </p:sp>
      <p:sp>
        <p:nvSpPr>
          <p:cNvPr id="10" name="Espace réservé du contenu 9"/>
          <p:cNvSpPr>
            <a:spLocks noGrp="1"/>
          </p:cNvSpPr>
          <p:nvPr>
            <p:ph sz="quarter" idx="10"/>
          </p:nvPr>
        </p:nvSpPr>
        <p:spPr>
          <a:xfrm>
            <a:off x="3821539" y="1512000"/>
            <a:ext cx="4851889" cy="4788000"/>
          </a:xfrm>
        </p:spPr>
        <p:txBody>
          <a:bodyPr/>
          <a:lstStyle/>
          <a:p>
            <a:pPr lvl="0"/>
            <a:r>
              <a:rPr lang="en-US" smtClean="0"/>
              <a:t>Click to edit Master text styles</a:t>
            </a:r>
          </a:p>
          <a:p>
            <a:pPr lvl="1"/>
            <a:r>
              <a:rPr lang="en-US" smtClean="0"/>
              <a:t>Second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9038" name="think-cell Slide" r:id="rId6" imgW="360" imgH="360" progId="">
                  <p:embed/>
                </p:oleObj>
              </mc:Choice>
              <mc:Fallback>
                <p:oleObj name="think-cell Slide" r:id="rId6" imgW="360" imgH="360" progId="">
                  <p:embed/>
                  <p:pic>
                    <p:nvPicPr>
                      <p:cNvPr id="0" name="Object 2"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0062" name="think-cell Slide" r:id="rId7" imgW="360" imgH="360" progId="">
                  <p:embed/>
                </p:oleObj>
              </mc:Choice>
              <mc:Fallback>
                <p:oleObj name="think-cell Slide" r:id="rId7" imgW="360" imgH="360" progId="">
                  <p:embed/>
                  <p:pic>
                    <p:nvPicPr>
                      <p:cNvPr id="0" name="Object 2"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4157" name="think-cell Slide" r:id="rId7" imgW="360" imgH="360" progId="">
                  <p:embed/>
                </p:oleObj>
              </mc:Choice>
              <mc:Fallback>
                <p:oleObj name="think-cell Slide" r:id="rId7" imgW="360" imgH="360" progId="">
                  <p:embed/>
                  <p:pic>
                    <p:nvPicPr>
                      <p:cNvPr id="0" name="Picture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3133" name="think-cell Slide" r:id="rId9" imgW="360" imgH="360" progId="">
                  <p:embed/>
                </p:oleObj>
              </mc:Choice>
              <mc:Fallback>
                <p:oleObj name="think-cell Slide" r:id="rId9" imgW="360" imgH="360" progId="">
                  <p:embed/>
                  <p:pic>
                    <p:nvPicPr>
                      <p:cNvPr id="0" name="Picture 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2109"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77053" name="think-cell Slide" r:id="rId4" imgW="360" imgH="360" progId="">
                  <p:embed/>
                </p:oleObj>
              </mc:Choice>
              <mc:Fallback>
                <p:oleObj name="think-cell Slide" r:id="rId4" imgW="360" imgH="360" progId="">
                  <p:embed/>
                  <p:pic>
                    <p:nvPicPr>
                      <p:cNvPr id="0" name="Picture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10.vml"/><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3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3.xml"/><Relationship Id="rId21" Type="http://schemas.openxmlformats.org/officeDocument/2006/relationships/image" Target="../media/image7.png"/><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image" Target="../media/image5.emf"/><Relationship Id="rId25" Type="http://schemas.openxmlformats.org/officeDocument/2006/relationships/image" Target="../media/image9.png"/><Relationship Id="rId2" Type="http://schemas.openxmlformats.org/officeDocument/2006/relationships/slideLayout" Target="../slideLayouts/slideLayout12.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1.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hyperlink" Target="http://www.youtube.com/capgeminimedia"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8.png"/><Relationship Id="rId28" Type="http://schemas.openxmlformats.org/officeDocument/2006/relationships/image" Target="../media/image4.jpeg"/><Relationship Id="rId10" Type="http://schemas.openxmlformats.org/officeDocument/2006/relationships/tags" Target="../tags/tag46.xml"/><Relationship Id="rId19" Type="http://schemas.openxmlformats.org/officeDocument/2006/relationships/image" Target="../media/image6.png"/><Relationship Id="rId4" Type="http://schemas.openxmlformats.org/officeDocument/2006/relationships/theme" Target="../theme/theme3.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hyperlink" Target="http://www.twitter.com/capgemini" TargetMode="External"/><Relationship Id="rId27" Type="http://schemas.openxmlformats.org/officeDocument/2006/relationships/image" Target="../media/image10.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01" name="think-cell Slide" r:id="rId20" imgW="360" imgH="360" progId="">
                  <p:embed/>
                </p:oleObj>
              </mc:Choice>
              <mc:Fallback>
                <p:oleObj name="think-cell Slide" r:id="rId20" imgW="360" imgH="360" progId="">
                  <p:embed/>
                  <p:pic>
                    <p:nvPicPr>
                      <p:cNvPr id="0" name="Picture 1" hidden="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sp>
        <p:nvSpPr>
          <p:cNvPr id="13" name="Rectangle 12"/>
          <p:cNvSpPr/>
          <p:nvPr>
            <p:custDataLst>
              <p:tags r:id="rId18"/>
            </p:custDataLst>
          </p:nvPr>
        </p:nvSpPr>
        <p:spPr>
          <a:xfrm>
            <a:off x="6911926" y="6427223"/>
            <a:ext cx="1767281"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270463" y="6439028"/>
            <a:ext cx="1438102" cy="344978"/>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28" r:id="rId1"/>
    <p:sldLayoutId id="2147483989" r:id="rId2"/>
    <p:sldLayoutId id="2147483965" r:id="rId3"/>
    <p:sldLayoutId id="2147483966" r:id="rId4"/>
    <p:sldLayoutId id="2147483962" r:id="rId5"/>
    <p:sldLayoutId id="2147483963" r:id="rId6"/>
    <p:sldLayoutId id="2147483968" r:id="rId7"/>
    <p:sldLayoutId id="2147483964" r:id="rId8"/>
    <p:sldLayoutId id="2147483934" r:id="rId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29277" name="think-cell Slide" r:id="rId5" imgW="360" imgH="360" progId="">
                  <p:embed/>
                </p:oleObj>
              </mc:Choice>
              <mc:Fallback>
                <p:oleObj name="think-cell Slide" r:id="rId5" imgW="360" imgH="360" progId="">
                  <p:embed/>
                  <p:pic>
                    <p:nvPicPr>
                      <p:cNvPr id="0" name="Picture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71"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373" name="think-cell Slide" r:id="rId15" imgW="360" imgH="360" progId="">
                  <p:embed/>
                </p:oleObj>
              </mc:Choice>
              <mc:Fallback>
                <p:oleObj name="think-cell Slide" r:id="rId15" imgW="360" imgH="360" progId="">
                  <p:embed/>
                  <p:pic>
                    <p:nvPicPr>
                      <p:cNvPr id="0" name="Picture 1" hidden="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tretch>
            <a:fillRect/>
          </a:stretch>
        </p:blipFill>
        <p:spPr bwMode="auto">
          <a:xfrm>
            <a:off x="5510275" y="1119830"/>
            <a:ext cx="2873702" cy="238571"/>
          </a:xfrm>
          <a:prstGeom prst="rect">
            <a:avLst/>
          </a:prstGeom>
          <a:noFill/>
          <a:ln>
            <a:noFill/>
          </a:ln>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tretch>
            <a:fillRect/>
          </a:stretch>
        </p:blipFill>
        <p:spPr bwMode="auto">
          <a:xfrm>
            <a:off x="7079297" y="5932547"/>
            <a:ext cx="276225" cy="266700"/>
          </a:xfrm>
          <a:prstGeom prst="rect">
            <a:avLst/>
          </a:prstGeom>
          <a:noFill/>
          <a:ln>
            <a:noFill/>
          </a:ln>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tretch>
            <a:fillRect/>
          </a:stretch>
        </p:blipFill>
        <p:spPr bwMode="auto">
          <a:xfrm>
            <a:off x="7374619" y="5932547"/>
            <a:ext cx="285750" cy="266700"/>
          </a:xfrm>
          <a:prstGeom prst="rect">
            <a:avLst/>
          </a:prstGeom>
          <a:noFill/>
          <a:ln>
            <a:noFill/>
          </a:ln>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tretch>
            <a:fillRect/>
          </a:stretch>
        </p:blipFill>
        <p:spPr bwMode="auto">
          <a:xfrm>
            <a:off x="7993389" y="5932547"/>
            <a:ext cx="285750" cy="266700"/>
          </a:xfrm>
          <a:prstGeom prst="rect">
            <a:avLst/>
          </a:prstGeom>
          <a:noFill/>
          <a:ln>
            <a:noFill/>
          </a:ln>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tretch>
            <a:fillRect/>
          </a:stretch>
        </p:blipFill>
        <p:spPr bwMode="auto">
          <a:xfrm>
            <a:off x="8301091" y="5932547"/>
            <a:ext cx="285750" cy="266700"/>
          </a:xfrm>
          <a:prstGeom prst="rect">
            <a:avLst/>
          </a:prstGeom>
          <a:noFill/>
          <a:ln>
            <a:noFill/>
          </a:ln>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696609" y="5932548"/>
            <a:ext cx="25200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796937" y="896215"/>
            <a:ext cx="2880360" cy="6858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959926"/>
            <a:ext cx="7943850" cy="1098157"/>
          </a:xfrm>
        </p:spPr>
        <p:txBody>
          <a:bodyPr/>
          <a:lstStyle/>
          <a:p>
            <a:r>
              <a:rPr lang="en-US" sz="4000" dirty="0" smtClean="0">
                <a:sym typeface="Gill Sans" charset="0"/>
              </a:rPr>
              <a:t>Devops Development Model</a:t>
            </a:r>
            <a:r>
              <a:rPr lang="en-US" sz="4000" dirty="0">
                <a:sym typeface="Gill Sans" charset="0"/>
              </a:rPr>
              <a:t/>
            </a:r>
            <a:br>
              <a:rPr lang="en-US" sz="4000" dirty="0">
                <a:sym typeface="Gill Sans" charset="0"/>
              </a:rPr>
            </a:br>
            <a:endParaRPr lang="en-US" sz="3700" dirty="0"/>
          </a:p>
        </p:txBody>
      </p:sp>
      <p:sp>
        <p:nvSpPr>
          <p:cNvPr id="4" name="TextBox 3"/>
          <p:cNvSpPr txBox="1"/>
          <p:nvPr/>
        </p:nvSpPr>
        <p:spPr>
          <a:xfrm>
            <a:off x="6135029" y="4796883"/>
            <a:ext cx="2133600" cy="707886"/>
          </a:xfrm>
          <a:prstGeom prst="rect">
            <a:avLst/>
          </a:prstGeom>
          <a:noFill/>
        </p:spPr>
        <p:txBody>
          <a:bodyPr wrap="square" rtlCol="0">
            <a:spAutoFit/>
          </a:bodyPr>
          <a:lstStyle/>
          <a:p>
            <a:r>
              <a:rPr lang="en-US" sz="2000" b="1" dirty="0" smtClean="0">
                <a:solidFill>
                  <a:schemeClr val="tx2">
                    <a:lumMod val="50000"/>
                  </a:schemeClr>
                </a:solidFill>
              </a:rPr>
              <a:t>Presented by:</a:t>
            </a:r>
          </a:p>
          <a:p>
            <a:r>
              <a:rPr lang="en-US" sz="2000" b="1" dirty="0" smtClean="0">
                <a:solidFill>
                  <a:schemeClr val="tx2">
                    <a:lumMod val="50000"/>
                  </a:schemeClr>
                </a:solidFill>
              </a:rPr>
              <a:t>    CG Team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EXECUTION</a:t>
            </a:r>
            <a:endParaRPr lang="en-US" dirty="0"/>
          </a:p>
        </p:txBody>
      </p:sp>
      <p:sp>
        <p:nvSpPr>
          <p:cNvPr id="4" name="Content Placeholder 3"/>
          <p:cNvSpPr>
            <a:spLocks noGrp="1"/>
          </p:cNvSpPr>
          <p:nvPr>
            <p:ph idx="1"/>
          </p:nvPr>
        </p:nvSpPr>
        <p:spPr>
          <a:xfrm>
            <a:off x="298516" y="1204834"/>
            <a:ext cx="8845484" cy="4906034"/>
          </a:xfrm>
        </p:spPr>
        <p:txBody>
          <a:bodyPr/>
          <a:lstStyle/>
          <a:p>
            <a:pPr marL="161203" indent="-161203" defTabSz="886911">
              <a:lnSpc>
                <a:spcPct val="100000"/>
              </a:lnSpc>
              <a:spcBef>
                <a:spcPts val="500"/>
              </a:spcBef>
              <a:defRPr sz="1746">
                <a:latin typeface="Trebuchet MS"/>
                <a:ea typeface="Trebuchet MS"/>
                <a:cs typeface="Trebuchet MS"/>
                <a:sym typeface="Trebuchet MS"/>
              </a:defRPr>
            </a:pPr>
            <a:r>
              <a:rPr lang="en-US" dirty="0" smtClean="0"/>
              <a:t>During Sprint execution if we have any queries we will clarify that with the product owner.</a:t>
            </a:r>
            <a:endParaRPr lang="en-US" dirty="0"/>
          </a:p>
          <a:p>
            <a:pPr marL="161203" indent="-161203" defTabSz="886911">
              <a:lnSpc>
                <a:spcPct val="100000"/>
              </a:lnSpc>
              <a:spcBef>
                <a:spcPts val="500"/>
              </a:spcBef>
              <a:defRPr sz="1746">
                <a:latin typeface="Trebuchet MS"/>
                <a:ea typeface="Trebuchet MS"/>
                <a:cs typeface="Trebuchet MS"/>
                <a:sym typeface="Trebuchet MS"/>
              </a:defRPr>
            </a:pPr>
            <a:r>
              <a:rPr lang="en-US" dirty="0"/>
              <a:t>For development practices we will be using XP practices.</a:t>
            </a:r>
          </a:p>
          <a:p>
            <a:pPr marL="161203" indent="-161203" defTabSz="886911">
              <a:lnSpc>
                <a:spcPct val="100000"/>
              </a:lnSpc>
              <a:spcBef>
                <a:spcPts val="500"/>
              </a:spcBef>
              <a:defRPr sz="1746">
                <a:latin typeface="Trebuchet MS"/>
                <a:ea typeface="Trebuchet MS"/>
                <a:cs typeface="Trebuchet MS"/>
                <a:sym typeface="Trebuchet MS"/>
              </a:defRPr>
            </a:pPr>
            <a:r>
              <a:rPr lang="en-US" dirty="0"/>
              <a:t>Team will perform unit testing, integration testing along with the coding.</a:t>
            </a:r>
          </a:p>
          <a:p>
            <a:pPr marL="161203" indent="-161203" defTabSz="886911">
              <a:lnSpc>
                <a:spcPct val="100000"/>
              </a:lnSpc>
              <a:spcBef>
                <a:spcPts val="500"/>
              </a:spcBef>
              <a:defRPr sz="1746">
                <a:latin typeface="Trebuchet MS"/>
                <a:ea typeface="Trebuchet MS"/>
                <a:cs typeface="Trebuchet MS"/>
                <a:sym typeface="Trebuchet MS"/>
              </a:defRPr>
            </a:pPr>
            <a:r>
              <a:rPr lang="en-US" dirty="0" smtClean="0"/>
              <a:t>Defect </a:t>
            </a:r>
            <a:r>
              <a:rPr lang="en-US" dirty="0"/>
              <a:t>mechanism during following environments</a:t>
            </a:r>
          </a:p>
          <a:p>
            <a:pPr marL="344931" lvl="1" indent="-175545" defTabSz="886911">
              <a:lnSpc>
                <a:spcPct val="100000"/>
              </a:lnSpc>
              <a:spcBef>
                <a:spcPts val="500"/>
              </a:spcBef>
              <a:buClr>
                <a:schemeClr val="accent3"/>
              </a:buClr>
              <a:defRPr sz="1746">
                <a:latin typeface="Trebuchet MS"/>
                <a:ea typeface="Trebuchet MS"/>
                <a:cs typeface="Trebuchet MS"/>
                <a:sym typeface="Trebuchet MS"/>
              </a:defRPr>
            </a:pPr>
            <a:r>
              <a:rPr lang="en-US" dirty="0"/>
              <a:t>Development – Rally</a:t>
            </a:r>
          </a:p>
          <a:p>
            <a:pPr marL="344931" lvl="1" indent="-175545" defTabSz="886911">
              <a:lnSpc>
                <a:spcPct val="100000"/>
              </a:lnSpc>
              <a:spcBef>
                <a:spcPts val="500"/>
              </a:spcBef>
              <a:buClr>
                <a:schemeClr val="accent3"/>
              </a:buClr>
              <a:defRPr sz="1746">
                <a:latin typeface="Trebuchet MS"/>
                <a:ea typeface="Trebuchet MS"/>
                <a:cs typeface="Trebuchet MS"/>
                <a:sym typeface="Trebuchet MS"/>
              </a:defRPr>
            </a:pPr>
            <a:r>
              <a:rPr lang="en-US" dirty="0"/>
              <a:t>Stage – ALM</a:t>
            </a:r>
          </a:p>
          <a:p>
            <a:pPr marL="344931" lvl="1" indent="-175545" defTabSz="886911">
              <a:lnSpc>
                <a:spcPct val="100000"/>
              </a:lnSpc>
              <a:spcBef>
                <a:spcPts val="500"/>
              </a:spcBef>
              <a:buClr>
                <a:schemeClr val="accent3"/>
              </a:buClr>
              <a:defRPr sz="1746">
                <a:latin typeface="Trebuchet MS"/>
                <a:ea typeface="Trebuchet MS"/>
                <a:cs typeface="Trebuchet MS"/>
                <a:sym typeface="Trebuchet MS"/>
              </a:defRPr>
            </a:pPr>
            <a:r>
              <a:rPr lang="en-US" dirty="0"/>
              <a:t>Production –Service </a:t>
            </a:r>
            <a:r>
              <a:rPr lang="en-US" dirty="0" smtClean="0"/>
              <a:t>now</a:t>
            </a:r>
            <a:endParaRPr lang="en-US" dirty="0"/>
          </a:p>
          <a:p>
            <a:pPr marL="161203" indent="-161203" defTabSz="886911">
              <a:lnSpc>
                <a:spcPct val="100000"/>
              </a:lnSpc>
              <a:spcBef>
                <a:spcPts val="500"/>
              </a:spcBef>
              <a:defRPr sz="1746">
                <a:latin typeface="Trebuchet MS"/>
                <a:ea typeface="Trebuchet MS"/>
                <a:cs typeface="Trebuchet MS"/>
                <a:sym typeface="Trebuchet MS"/>
              </a:defRPr>
            </a:pPr>
            <a:r>
              <a:rPr lang="en-US" dirty="0"/>
              <a:t>Once the development stage is tested we will move the build to stage for testing and any defects found will get loaded in ALM.</a:t>
            </a:r>
          </a:p>
          <a:p>
            <a:pPr marL="161203" indent="-161203" defTabSz="886911">
              <a:lnSpc>
                <a:spcPct val="100000"/>
              </a:lnSpc>
              <a:spcBef>
                <a:spcPts val="500"/>
              </a:spcBef>
              <a:defRPr sz="1746">
                <a:latin typeface="Trebuchet MS"/>
                <a:ea typeface="Trebuchet MS"/>
                <a:cs typeface="Trebuchet MS"/>
                <a:sym typeface="Trebuchet MS"/>
              </a:defRPr>
            </a:pPr>
            <a:r>
              <a:rPr lang="en-US" dirty="0"/>
              <a:t>Based on the Release on production every quarter we will be integrating 4-5 sprints and will get deployed on production with the help of web Coe team after getting approval from Validation Manager.</a:t>
            </a:r>
          </a:p>
          <a:p>
            <a:endParaRPr lang="en-US" dirty="0"/>
          </a:p>
        </p:txBody>
      </p:sp>
    </p:spTree>
    <p:extLst>
      <p:ext uri="{BB962C8B-B14F-4D97-AF65-F5344CB8AC3E}">
        <p14:creationId xmlns:p14="http://schemas.microsoft.com/office/powerpoint/2010/main" val="375971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SCRUM MEETING</a:t>
            </a:r>
            <a:endParaRPr lang="en-US" dirty="0"/>
          </a:p>
        </p:txBody>
      </p:sp>
      <p:sp>
        <p:nvSpPr>
          <p:cNvPr id="3" name="Shape 318"/>
          <p:cNvSpPr txBox="1">
            <a:spLocks/>
          </p:cNvSpPr>
          <p:nvPr/>
        </p:nvSpPr>
        <p:spPr>
          <a:xfrm>
            <a:off x="334513" y="1513896"/>
            <a:ext cx="4563488" cy="3639927"/>
          </a:xfrm>
          <a:prstGeom prst="rect">
            <a:avLst/>
          </a:prstGeom>
          <a:solidFill>
            <a:srgbClr val="67B782">
              <a:alpha val="21543"/>
            </a:srgbClr>
          </a:solidFill>
          <a:ln>
            <a:solidFill>
              <a:srgbClr val="36DD89"/>
            </a:solidFill>
          </a:ln>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Arial"/>
              <a:buChar char="•"/>
              <a:defRPr sz="1800">
                <a:solidFill>
                  <a:srgbClr val="00B0F0"/>
                </a:solidFill>
                <a:latin typeface="Trebuchet MS"/>
                <a:ea typeface="Trebuchet MS"/>
                <a:cs typeface="Trebuchet MS"/>
                <a:sym typeface="Trebuchet MS"/>
              </a:defRPr>
            </a:pPr>
            <a:r>
              <a:rPr lang="en-US" sz="1800" smtClean="0">
                <a:solidFill>
                  <a:srgbClr val="00B0F0"/>
                </a:solidFill>
                <a:latin typeface="Trebuchet MS"/>
                <a:ea typeface="Trebuchet MS"/>
                <a:cs typeface="Trebuchet MS"/>
                <a:sym typeface="Trebuchet MS"/>
              </a:rPr>
              <a:t>Participants</a:t>
            </a:r>
            <a:r>
              <a:rPr lang="en-US" sz="1800" smtClean="0">
                <a:solidFill>
                  <a:srgbClr val="00264A"/>
                </a:solidFill>
                <a:latin typeface="Trebuchet MS"/>
                <a:ea typeface="Trebuchet MS"/>
                <a:cs typeface="Trebuchet MS"/>
                <a:sym typeface="Trebuchet MS"/>
              </a:rPr>
              <a:t>: Development Team, Scrum Master ,Product owner(optional)</a:t>
            </a:r>
            <a:endParaRPr lang="en-US" sz="1800" b="1" smtClean="0">
              <a:solidFill>
                <a:schemeClr val="accent2"/>
              </a:solidFill>
              <a:latin typeface="Arial"/>
              <a:ea typeface="Arial"/>
              <a:cs typeface="Arial"/>
              <a:sym typeface="Arial"/>
            </a:endParaRPr>
          </a:p>
          <a:p>
            <a:pPr marL="342900" indent="-342900">
              <a:buFont typeface="Arial"/>
              <a:buChar char="•"/>
              <a:defRPr sz="1800">
                <a:solidFill>
                  <a:srgbClr val="00B0F0"/>
                </a:solidFill>
                <a:latin typeface="Trebuchet MS"/>
                <a:ea typeface="Trebuchet MS"/>
                <a:cs typeface="Trebuchet MS"/>
                <a:sym typeface="Trebuchet MS"/>
              </a:defRPr>
            </a:pPr>
            <a:endParaRPr lang="en-US" sz="1800" b="1" smtClean="0">
              <a:solidFill>
                <a:schemeClr val="accent2"/>
              </a:solidFill>
              <a:latin typeface="Arial"/>
              <a:ea typeface="Arial"/>
              <a:cs typeface="Arial"/>
              <a:sym typeface="Arial"/>
            </a:endParaRPr>
          </a:p>
          <a:p>
            <a:pPr marL="342900" indent="-342900">
              <a:buFont typeface="Arial"/>
              <a:buChar char="•"/>
              <a:defRPr sz="1800">
                <a:solidFill>
                  <a:srgbClr val="00B0F0"/>
                </a:solidFill>
                <a:latin typeface="Trebuchet MS"/>
                <a:ea typeface="Trebuchet MS"/>
                <a:cs typeface="Trebuchet MS"/>
                <a:sym typeface="Trebuchet MS"/>
              </a:defRPr>
            </a:pPr>
            <a:r>
              <a:rPr lang="en-US" sz="1800" smtClean="0">
                <a:solidFill>
                  <a:srgbClr val="00B0F0"/>
                </a:solidFill>
                <a:latin typeface="Trebuchet MS"/>
                <a:ea typeface="Trebuchet MS"/>
                <a:cs typeface="Trebuchet MS"/>
                <a:sym typeface="Trebuchet MS"/>
              </a:rPr>
              <a:t>Duration</a:t>
            </a:r>
            <a:r>
              <a:rPr lang="en-US" sz="1800" smtClean="0">
                <a:solidFill>
                  <a:srgbClr val="00264A"/>
                </a:solidFill>
                <a:latin typeface="Trebuchet MS"/>
                <a:ea typeface="Trebuchet MS"/>
                <a:cs typeface="Trebuchet MS"/>
                <a:sym typeface="Trebuchet MS"/>
              </a:rPr>
              <a:t>: Daily 15-minute.</a:t>
            </a:r>
            <a:endParaRPr lang="en-US" sz="1800" b="1" smtClean="0">
              <a:solidFill>
                <a:schemeClr val="accent2"/>
              </a:solidFill>
              <a:latin typeface="Arial"/>
              <a:ea typeface="Arial"/>
              <a:cs typeface="Arial"/>
              <a:sym typeface="Arial"/>
            </a:endParaRPr>
          </a:p>
          <a:p>
            <a:pPr marL="342900" indent="-342900">
              <a:buFont typeface="Arial"/>
              <a:buChar char="•"/>
              <a:defRPr sz="1800">
                <a:solidFill>
                  <a:srgbClr val="00264A"/>
                </a:solidFill>
                <a:latin typeface="Trebuchet MS"/>
                <a:ea typeface="Trebuchet MS"/>
                <a:cs typeface="Trebuchet MS"/>
                <a:sym typeface="Trebuchet MS"/>
              </a:defRPr>
            </a:pPr>
            <a:endParaRPr lang="en-US" sz="1800" b="1" smtClean="0">
              <a:solidFill>
                <a:schemeClr val="accent2"/>
              </a:solidFill>
              <a:latin typeface="Arial"/>
              <a:ea typeface="Arial"/>
              <a:cs typeface="Arial"/>
              <a:sym typeface="Arial"/>
            </a:endParaRPr>
          </a:p>
          <a:p>
            <a:pPr marL="342900" indent="-342900">
              <a:buFont typeface="Arial"/>
              <a:buChar char="•"/>
              <a:defRPr sz="1800">
                <a:solidFill>
                  <a:srgbClr val="00264A"/>
                </a:solidFill>
                <a:latin typeface="Trebuchet MS"/>
                <a:ea typeface="Trebuchet MS"/>
                <a:cs typeface="Trebuchet MS"/>
                <a:sym typeface="Trebuchet MS"/>
              </a:defRPr>
            </a:pPr>
            <a:r>
              <a:rPr lang="en-US" sz="1800" smtClean="0">
                <a:solidFill>
                  <a:srgbClr val="00264A"/>
                </a:solidFill>
                <a:latin typeface="Trebuchet MS"/>
                <a:ea typeface="Trebuchet MS"/>
                <a:cs typeface="Trebuchet MS"/>
                <a:sym typeface="Trebuchet MS"/>
              </a:rPr>
              <a:t>As SDT team members are co located at Mumbai, Bangalore and Chennai we will have scrum call over WebEx and audio bridge.</a:t>
            </a:r>
          </a:p>
          <a:p>
            <a:pPr marL="342900" indent="-342900">
              <a:buFont typeface="Arial"/>
              <a:buChar char="•"/>
              <a:defRPr sz="1800">
                <a:solidFill>
                  <a:srgbClr val="00264A"/>
                </a:solidFill>
                <a:latin typeface="Trebuchet MS"/>
                <a:ea typeface="Trebuchet MS"/>
                <a:cs typeface="Trebuchet MS"/>
                <a:sym typeface="Trebuchet MS"/>
              </a:defRPr>
            </a:pPr>
            <a:r>
              <a:rPr lang="en-US" sz="1800" smtClean="0">
                <a:solidFill>
                  <a:srgbClr val="00264A"/>
                </a:solidFill>
                <a:latin typeface="Trebuchet MS"/>
                <a:ea typeface="Trebuchet MS"/>
                <a:cs typeface="Trebuchet MS"/>
                <a:sym typeface="Trebuchet MS"/>
              </a:rPr>
              <a:t>Held at the same time and place each day to reduce complexity </a:t>
            </a:r>
            <a:endParaRPr lang="en-US" sz="1800" b="1" smtClean="0">
              <a:solidFill>
                <a:schemeClr val="accent2"/>
              </a:solidFill>
              <a:latin typeface="Arial"/>
              <a:ea typeface="Arial"/>
              <a:cs typeface="Arial"/>
              <a:sym typeface="Arial"/>
            </a:endParaRPr>
          </a:p>
          <a:p>
            <a:pPr marL="342900" indent="-342900">
              <a:buFont typeface="Arial"/>
              <a:buChar char="•"/>
              <a:defRPr sz="1800">
                <a:solidFill>
                  <a:srgbClr val="00264A"/>
                </a:solidFill>
                <a:latin typeface="Trebuchet MS"/>
                <a:ea typeface="Trebuchet MS"/>
                <a:cs typeface="Trebuchet MS"/>
                <a:sym typeface="Trebuchet MS"/>
              </a:defRPr>
            </a:pPr>
            <a:r>
              <a:rPr lang="en-US" sz="1800" smtClean="0">
                <a:solidFill>
                  <a:srgbClr val="00264A"/>
                </a:solidFill>
                <a:latin typeface="Trebuchet MS"/>
                <a:ea typeface="Trebuchet MS"/>
                <a:cs typeface="Trebuchet MS"/>
                <a:sym typeface="Trebuchet MS"/>
              </a:rPr>
              <a:t>Everyone answers 3 questions</a:t>
            </a:r>
            <a:endParaRPr lang="en-US" sz="1800">
              <a:solidFill>
                <a:srgbClr val="00264A"/>
              </a:solidFill>
              <a:latin typeface="Trebuchet MS"/>
              <a:ea typeface="Trebuchet MS"/>
              <a:cs typeface="Trebuchet MS"/>
              <a:sym typeface="Trebuchet MS"/>
            </a:endParaRPr>
          </a:p>
        </p:txBody>
      </p:sp>
      <p:pic>
        <p:nvPicPr>
          <p:cNvPr id="4" name="image21.png"/>
          <p:cNvPicPr>
            <a:picLocks noChangeAspect="1"/>
          </p:cNvPicPr>
          <p:nvPr/>
        </p:nvPicPr>
        <p:blipFill>
          <a:blip r:embed="rId2">
            <a:extLst/>
          </a:blip>
          <a:stretch>
            <a:fillRect/>
          </a:stretch>
        </p:blipFill>
        <p:spPr>
          <a:xfrm>
            <a:off x="4974524" y="1748372"/>
            <a:ext cx="3997003" cy="2693489"/>
          </a:xfrm>
          <a:prstGeom prst="rect">
            <a:avLst/>
          </a:prstGeom>
          <a:ln w="12700">
            <a:miter lim="400000"/>
          </a:ln>
        </p:spPr>
      </p:pic>
    </p:spTree>
    <p:extLst>
      <p:ext uri="{BB962C8B-B14F-4D97-AF65-F5344CB8AC3E}">
        <p14:creationId xmlns:p14="http://schemas.microsoft.com/office/powerpoint/2010/main" val="1139263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REVIEW MEETING</a:t>
            </a:r>
            <a:endParaRPr lang="en-US" dirty="0"/>
          </a:p>
        </p:txBody>
      </p:sp>
      <p:sp>
        <p:nvSpPr>
          <p:cNvPr id="7" name="Content Placeholder 6"/>
          <p:cNvSpPr>
            <a:spLocks noGrp="1"/>
          </p:cNvSpPr>
          <p:nvPr>
            <p:ph idx="1"/>
          </p:nvPr>
        </p:nvSpPr>
        <p:spPr>
          <a:xfrm>
            <a:off x="203513" y="1506314"/>
            <a:ext cx="8845484" cy="4716356"/>
          </a:xfrm>
        </p:spPr>
        <p:txBody>
          <a:bodyPr/>
          <a:lstStyle/>
          <a:p>
            <a:pPr>
              <a:spcAft>
                <a:spcPts val="1200"/>
              </a:spcAft>
            </a:pPr>
            <a:endParaRPr lang="en-US" sz="2200" dirty="0" smtClean="0">
              <a:latin typeface="Trebuchet MS" panose="020B0603020202020204" pitchFamily="34" charset="0"/>
              <a:ea typeface="Tahoma" panose="020B0604030504040204" pitchFamily="34" charset="0"/>
              <a:cs typeface="Tahoma" panose="020B0604030504040204" pitchFamily="34" charset="0"/>
            </a:endParaRPr>
          </a:p>
          <a:p>
            <a:pPr marL="174625" lvl="1" indent="0">
              <a:spcAft>
                <a:spcPts val="1200"/>
              </a:spcAft>
              <a:buNone/>
            </a:pPr>
            <a:endParaRPr lang="en-US" sz="2200" dirty="0" smtClean="0">
              <a:latin typeface="Trebuchet MS" panose="020B0603020202020204" pitchFamily="34" charset="0"/>
              <a:ea typeface="Tahoma" panose="020B0604030504040204" pitchFamily="34" charset="0"/>
              <a:cs typeface="Tahoma" panose="020B0604030504040204" pitchFamily="34" charset="0"/>
            </a:endParaRPr>
          </a:p>
        </p:txBody>
      </p:sp>
      <p:sp>
        <p:nvSpPr>
          <p:cNvPr id="6" name="Shape 323"/>
          <p:cNvSpPr>
            <a:spLocks noGrp="1"/>
          </p:cNvSpPr>
          <p:nvPr>
            <p:ph type="body" sz="half" idx="1"/>
          </p:nvPr>
        </p:nvSpPr>
        <p:spPr>
          <a:xfrm>
            <a:off x="314275" y="1506314"/>
            <a:ext cx="8464120" cy="1718429"/>
          </a:xfrm>
          <a:prstGeom prst="rect">
            <a:avLst/>
          </a:prstGeom>
        </p:spPr>
        <p:txBody>
          <a:bodyPr/>
          <a:lstStyle/>
          <a:p>
            <a:pPr>
              <a:spcBef>
                <a:spcPts val="1200"/>
              </a:spcBef>
              <a:defRPr sz="1800">
                <a:solidFill>
                  <a:srgbClr val="00B0F0"/>
                </a:solidFill>
                <a:latin typeface="Trebuchet MS"/>
                <a:ea typeface="Trebuchet MS"/>
                <a:cs typeface="Trebuchet MS"/>
                <a:sym typeface="Trebuchet MS"/>
              </a:defRPr>
            </a:pPr>
            <a:r>
              <a:rPr dirty="0"/>
              <a:t>Participants</a:t>
            </a:r>
            <a:r>
              <a:rPr dirty="0">
                <a:solidFill>
                  <a:srgbClr val="484848"/>
                </a:solidFill>
              </a:rPr>
              <a:t>: Product Owner, Development team, Scrum Master and other stakeholders.</a:t>
            </a:r>
          </a:p>
          <a:p>
            <a:pPr>
              <a:spcBef>
                <a:spcPts val="1200"/>
              </a:spcBef>
              <a:defRPr sz="1800">
                <a:solidFill>
                  <a:srgbClr val="00B0F0"/>
                </a:solidFill>
                <a:latin typeface="Trebuchet MS"/>
                <a:ea typeface="Trebuchet MS"/>
                <a:cs typeface="Trebuchet MS"/>
                <a:sym typeface="Trebuchet MS"/>
              </a:defRPr>
            </a:pPr>
            <a:r>
              <a:rPr dirty="0"/>
              <a:t>Duration</a:t>
            </a:r>
            <a:r>
              <a:rPr dirty="0">
                <a:solidFill>
                  <a:srgbClr val="484848"/>
                </a:solidFill>
              </a:rPr>
              <a:t>: 2 hours for 2 week sprint</a:t>
            </a:r>
          </a:p>
          <a:p>
            <a:pPr>
              <a:spcBef>
                <a:spcPts val="1200"/>
              </a:spcBef>
              <a:defRPr sz="1800">
                <a:solidFill>
                  <a:srgbClr val="00B0F0"/>
                </a:solidFill>
                <a:latin typeface="Trebuchet MS"/>
                <a:ea typeface="Trebuchet MS"/>
                <a:cs typeface="Trebuchet MS"/>
                <a:sym typeface="Trebuchet MS"/>
              </a:defRPr>
            </a:pPr>
            <a:r>
              <a:rPr dirty="0"/>
              <a:t>When</a:t>
            </a:r>
            <a:r>
              <a:rPr dirty="0">
                <a:solidFill>
                  <a:srgbClr val="484848"/>
                </a:solidFill>
              </a:rPr>
              <a:t>: At the end of each sprint.</a:t>
            </a:r>
          </a:p>
        </p:txBody>
      </p:sp>
      <p:sp>
        <p:nvSpPr>
          <p:cNvPr id="8" name="Shape 324"/>
          <p:cNvSpPr/>
          <p:nvPr/>
        </p:nvSpPr>
        <p:spPr>
          <a:xfrm>
            <a:off x="339940" y="3322331"/>
            <a:ext cx="8464120" cy="2630100"/>
          </a:xfrm>
          <a:prstGeom prst="rect">
            <a:avLst/>
          </a:prstGeom>
          <a:solidFill>
            <a:srgbClr val="DDDDDD">
              <a:alpha val="49445"/>
            </a:srgbClr>
          </a:solidFill>
          <a:ln w="12700">
            <a:miter lim="400000"/>
          </a:ln>
          <a:extLst>
            <a:ext uri="{C572A759-6A51-4108-AA02-DFA0A04FC94B}">
              <ma14:wrappingTextBoxFlag xmlns:ma14="http://schemas.microsoft.com/office/mac/drawingml/2011/main" xmlns="" val="1"/>
            </a:ext>
          </a:extLst>
        </p:spPr>
        <p:txBody>
          <a:bodyPr lIns="72000" tIns="72000" rIns="72000" bIns="72000">
            <a:normAutofit/>
          </a:bodyPr>
          <a:lstStyle/>
          <a:p>
            <a:pPr marL="166188" indent="-166188" defTabSz="914341">
              <a:lnSpc>
                <a:spcPct val="90000"/>
              </a:lnSpc>
              <a:spcBef>
                <a:spcPts val="1200"/>
              </a:spcBef>
              <a:buClr>
                <a:schemeClr val="accent5"/>
              </a:buClr>
              <a:buSzPct val="100000"/>
              <a:buFont typeface="Wingdings"/>
              <a:buChar char="▪"/>
              <a:defRPr sz="1800">
                <a:solidFill>
                  <a:srgbClr val="00B0F0"/>
                </a:solidFill>
                <a:latin typeface="Trebuchet MS"/>
                <a:ea typeface="Trebuchet MS"/>
                <a:cs typeface="Trebuchet MS"/>
                <a:sym typeface="Trebuchet MS"/>
              </a:defRPr>
            </a:pPr>
            <a:r>
              <a:t>Agenda</a:t>
            </a:r>
            <a:r>
              <a:rPr>
                <a:solidFill>
                  <a:srgbClr val="484848"/>
                </a:solidFill>
              </a:rPr>
              <a:t>:</a:t>
            </a:r>
          </a:p>
          <a:p>
            <a:pPr marL="355600" lvl="1" indent="-180975" defTabSz="914341">
              <a:lnSpc>
                <a:spcPct val="90000"/>
              </a:lnSpc>
              <a:spcBef>
                <a:spcPts val="1200"/>
              </a:spcBef>
              <a:buClr>
                <a:schemeClr val="accent3"/>
              </a:buClr>
              <a:buSzPct val="100000"/>
              <a:buFont typeface="Wingdings"/>
              <a:buChar char="▪"/>
              <a:defRPr sz="1800">
                <a:solidFill>
                  <a:srgbClr val="484848"/>
                </a:solidFill>
                <a:latin typeface="Trebuchet MS"/>
                <a:ea typeface="Trebuchet MS"/>
                <a:cs typeface="Trebuchet MS"/>
                <a:sym typeface="Trebuchet MS"/>
              </a:defRPr>
            </a:pPr>
            <a:r>
              <a:t> We will showcase live product demonstration to product owner and stakeholders.</a:t>
            </a:r>
          </a:p>
          <a:p>
            <a:pPr marL="355600" lvl="1" indent="-180975" defTabSz="914341">
              <a:lnSpc>
                <a:spcPct val="90000"/>
              </a:lnSpc>
              <a:spcBef>
                <a:spcPts val="1200"/>
              </a:spcBef>
              <a:buClr>
                <a:schemeClr val="accent3"/>
              </a:buClr>
              <a:buSzPct val="100000"/>
              <a:buFont typeface="Wingdings"/>
              <a:buChar char="▪"/>
              <a:defRPr sz="1800">
                <a:solidFill>
                  <a:srgbClr val="484848"/>
                </a:solidFill>
                <a:latin typeface="Trebuchet MS"/>
                <a:ea typeface="Trebuchet MS"/>
                <a:cs typeface="Trebuchet MS"/>
                <a:sym typeface="Trebuchet MS"/>
              </a:defRPr>
            </a:pPr>
            <a:r>
              <a:t>Product owner declares what is done.</a:t>
            </a:r>
          </a:p>
          <a:p>
            <a:pPr marL="355600" lvl="1" indent="-180975" defTabSz="914341">
              <a:lnSpc>
                <a:spcPct val="90000"/>
              </a:lnSpc>
              <a:spcBef>
                <a:spcPts val="1200"/>
              </a:spcBef>
              <a:buClr>
                <a:schemeClr val="accent3"/>
              </a:buClr>
              <a:buSzPct val="100000"/>
              <a:buFont typeface="Wingdings"/>
              <a:buChar char="▪"/>
              <a:defRPr sz="1800">
                <a:solidFill>
                  <a:srgbClr val="484848"/>
                </a:solidFill>
                <a:latin typeface="Trebuchet MS"/>
                <a:ea typeface="Trebuchet MS"/>
                <a:cs typeface="Trebuchet MS"/>
                <a:sym typeface="Trebuchet MS"/>
              </a:defRPr>
            </a:pPr>
            <a:r>
              <a:t>Once we received feedback from customer and stakeholders which may result in new product backlog items.</a:t>
            </a:r>
          </a:p>
        </p:txBody>
      </p:sp>
    </p:spTree>
    <p:extLst>
      <p:ext uri="{BB962C8B-B14F-4D97-AF65-F5344CB8AC3E}">
        <p14:creationId xmlns:p14="http://schemas.microsoft.com/office/powerpoint/2010/main" val="1635274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RETROSPECTIVES</a:t>
            </a:r>
            <a:endParaRPr lang="en-US" dirty="0"/>
          </a:p>
        </p:txBody>
      </p:sp>
      <p:sp>
        <p:nvSpPr>
          <p:cNvPr id="3" name="Shape 328"/>
          <p:cNvSpPr txBox="1">
            <a:spLocks/>
          </p:cNvSpPr>
          <p:nvPr/>
        </p:nvSpPr>
        <p:spPr>
          <a:xfrm>
            <a:off x="298515" y="1425038"/>
            <a:ext cx="8845486" cy="4713478"/>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solidFill>
                  <a:srgbClr val="00B0F0"/>
                </a:solidFill>
                <a:latin typeface="Trebuchet MS"/>
                <a:ea typeface="Trebuchet MS"/>
                <a:cs typeface="Trebuchet MS"/>
                <a:sym typeface="Trebuchet MS"/>
              </a:defRPr>
            </a:pPr>
            <a:r>
              <a:rPr lang="en-US" dirty="0" smtClean="0">
                <a:solidFill>
                  <a:srgbClr val="00B0F0"/>
                </a:solidFill>
                <a:latin typeface="Trebuchet MS"/>
                <a:ea typeface="Trebuchet MS"/>
                <a:cs typeface="Trebuchet MS"/>
                <a:sym typeface="Trebuchet MS"/>
              </a:rPr>
              <a:t>Participants</a:t>
            </a:r>
            <a:r>
              <a:rPr lang="en-US" dirty="0" smtClean="0">
                <a:solidFill>
                  <a:srgbClr val="484848"/>
                </a:solidFill>
                <a:latin typeface="Trebuchet MS"/>
                <a:ea typeface="Trebuchet MS"/>
                <a:cs typeface="Trebuchet MS"/>
                <a:sym typeface="Trebuchet MS"/>
              </a:rPr>
              <a:t>: Development team, Scrum Master , PO(optional)</a:t>
            </a:r>
          </a:p>
          <a:p>
            <a:pPr>
              <a:defRPr>
                <a:solidFill>
                  <a:srgbClr val="00B0F0"/>
                </a:solidFill>
                <a:latin typeface="Trebuchet MS"/>
                <a:ea typeface="Trebuchet MS"/>
                <a:cs typeface="Trebuchet MS"/>
                <a:sym typeface="Trebuchet MS"/>
              </a:defRPr>
            </a:pPr>
            <a:r>
              <a:rPr lang="en-US" dirty="0" smtClean="0">
                <a:solidFill>
                  <a:srgbClr val="00B0F0"/>
                </a:solidFill>
                <a:latin typeface="Trebuchet MS"/>
                <a:ea typeface="Trebuchet MS"/>
                <a:cs typeface="Trebuchet MS"/>
                <a:sym typeface="Trebuchet MS"/>
              </a:rPr>
              <a:t>Duration</a:t>
            </a:r>
            <a:r>
              <a:rPr lang="en-US" dirty="0" smtClean="0">
                <a:solidFill>
                  <a:srgbClr val="484848"/>
                </a:solidFill>
                <a:latin typeface="Trebuchet MS"/>
                <a:ea typeface="Trebuchet MS"/>
                <a:cs typeface="Trebuchet MS"/>
                <a:sym typeface="Trebuchet MS"/>
              </a:rPr>
              <a:t>: </a:t>
            </a:r>
            <a:r>
              <a:rPr lang="en-US" dirty="0" smtClean="0">
                <a:solidFill>
                  <a:srgbClr val="00B0F0"/>
                </a:solidFill>
                <a:latin typeface="Trebuchet MS"/>
                <a:ea typeface="Trebuchet MS"/>
                <a:cs typeface="Trebuchet MS"/>
                <a:sym typeface="Trebuchet MS"/>
              </a:rPr>
              <a:t>1.5 hours </a:t>
            </a:r>
            <a:r>
              <a:rPr lang="en-US" dirty="0" smtClean="0">
                <a:solidFill>
                  <a:srgbClr val="484848"/>
                </a:solidFill>
                <a:latin typeface="Trebuchet MS"/>
                <a:ea typeface="Trebuchet MS"/>
                <a:cs typeface="Trebuchet MS"/>
                <a:sym typeface="Trebuchet MS"/>
              </a:rPr>
              <a:t>for 2 week sprint( or less for shorter sprints)</a:t>
            </a:r>
          </a:p>
          <a:p>
            <a:pPr>
              <a:defRPr>
                <a:solidFill>
                  <a:srgbClr val="00B0F0"/>
                </a:solidFill>
                <a:latin typeface="Trebuchet MS"/>
                <a:ea typeface="Trebuchet MS"/>
                <a:cs typeface="Trebuchet MS"/>
                <a:sym typeface="Trebuchet MS"/>
              </a:defRPr>
            </a:pPr>
            <a:r>
              <a:rPr lang="en-US" dirty="0" smtClean="0">
                <a:solidFill>
                  <a:srgbClr val="00B0F0"/>
                </a:solidFill>
                <a:latin typeface="Trebuchet MS"/>
                <a:ea typeface="Trebuchet MS"/>
                <a:cs typeface="Trebuchet MS"/>
                <a:sym typeface="Trebuchet MS"/>
              </a:rPr>
              <a:t>When</a:t>
            </a:r>
            <a:r>
              <a:rPr lang="en-US" dirty="0" smtClean="0">
                <a:solidFill>
                  <a:srgbClr val="484848"/>
                </a:solidFill>
                <a:latin typeface="Trebuchet MS"/>
                <a:ea typeface="Trebuchet MS"/>
                <a:cs typeface="Trebuchet MS"/>
                <a:sym typeface="Trebuchet MS"/>
              </a:rPr>
              <a:t>: At the end of sprint.(After Sprint Review)</a:t>
            </a:r>
          </a:p>
          <a:p>
            <a:pPr>
              <a:defRPr>
                <a:solidFill>
                  <a:srgbClr val="00B0F0"/>
                </a:solidFill>
                <a:latin typeface="Trebuchet MS"/>
                <a:ea typeface="Trebuchet MS"/>
                <a:cs typeface="Trebuchet MS"/>
                <a:sym typeface="Trebuchet MS"/>
              </a:defRPr>
            </a:pPr>
            <a:endParaRPr lang="en-US" dirty="0" smtClean="0">
              <a:solidFill>
                <a:srgbClr val="484848"/>
              </a:solidFill>
              <a:latin typeface="Trebuchet MS"/>
              <a:ea typeface="Trebuchet MS"/>
              <a:cs typeface="Trebuchet MS"/>
              <a:sym typeface="Trebuchet MS"/>
            </a:endParaRPr>
          </a:p>
          <a:p>
            <a:pPr>
              <a:defRPr>
                <a:solidFill>
                  <a:srgbClr val="00B0F0"/>
                </a:solidFill>
                <a:latin typeface="Trebuchet MS"/>
                <a:ea typeface="Trebuchet MS"/>
                <a:cs typeface="Trebuchet MS"/>
                <a:sym typeface="Trebuchet MS"/>
              </a:defRPr>
            </a:pPr>
            <a:endParaRPr lang="en-US" dirty="0" smtClean="0">
              <a:solidFill>
                <a:srgbClr val="484848"/>
              </a:solidFill>
              <a:latin typeface="Trebuchet MS"/>
              <a:ea typeface="Trebuchet MS"/>
              <a:cs typeface="Trebuchet MS"/>
              <a:sym typeface="Trebuchet MS"/>
            </a:endParaRPr>
          </a:p>
          <a:p>
            <a:pPr>
              <a:defRPr>
                <a:solidFill>
                  <a:srgbClr val="00B0F0"/>
                </a:solidFill>
                <a:latin typeface="Trebuchet MS"/>
                <a:ea typeface="Trebuchet MS"/>
                <a:cs typeface="Trebuchet MS"/>
                <a:sym typeface="Trebuchet MS"/>
              </a:defRPr>
            </a:pPr>
            <a:r>
              <a:rPr lang="en-US" dirty="0" smtClean="0">
                <a:solidFill>
                  <a:srgbClr val="00B0F0"/>
                </a:solidFill>
                <a:latin typeface="Trebuchet MS"/>
                <a:ea typeface="Trebuchet MS"/>
                <a:cs typeface="Trebuchet MS"/>
                <a:sym typeface="Trebuchet MS"/>
              </a:rPr>
              <a:t>Agenda</a:t>
            </a:r>
            <a:r>
              <a:rPr lang="en-US" dirty="0" smtClean="0">
                <a:solidFill>
                  <a:srgbClr val="484848"/>
                </a:solidFill>
                <a:latin typeface="Trebuchet MS"/>
                <a:ea typeface="Trebuchet MS"/>
                <a:cs typeface="Trebuchet MS"/>
                <a:sym typeface="Trebuchet MS"/>
              </a:rPr>
              <a:t>:</a:t>
            </a:r>
          </a:p>
          <a:p>
            <a:pPr lvl="1">
              <a:defRPr>
                <a:latin typeface="Trebuchet MS"/>
                <a:ea typeface="Trebuchet MS"/>
                <a:cs typeface="Trebuchet MS"/>
                <a:sym typeface="Trebuchet MS"/>
              </a:defRPr>
            </a:pPr>
            <a:r>
              <a:rPr lang="en-US" dirty="0" smtClean="0">
                <a:latin typeface="Trebuchet MS"/>
                <a:ea typeface="Trebuchet MS"/>
                <a:cs typeface="Trebuchet MS"/>
                <a:sym typeface="Trebuchet MS"/>
              </a:rPr>
              <a:t> We will Inspect and </a:t>
            </a:r>
          </a:p>
          <a:p>
            <a:pPr marL="0" lvl="1" indent="228600">
              <a:buClrTx/>
              <a:buFontTx/>
              <a:buNone/>
              <a:defRPr>
                <a:latin typeface="Trebuchet MS"/>
                <a:ea typeface="Trebuchet MS"/>
                <a:cs typeface="Trebuchet MS"/>
                <a:sym typeface="Trebuchet MS"/>
              </a:defRPr>
            </a:pPr>
            <a:r>
              <a:rPr lang="en-US" dirty="0" smtClean="0">
                <a:latin typeface="Trebuchet MS"/>
                <a:ea typeface="Trebuchet MS"/>
                <a:cs typeface="Trebuchet MS"/>
                <a:sym typeface="Trebuchet MS"/>
              </a:rPr>
              <a:t>   adapt regarding the </a:t>
            </a:r>
          </a:p>
          <a:p>
            <a:pPr lvl="1">
              <a:defRPr>
                <a:latin typeface="Trebuchet MS"/>
                <a:ea typeface="Trebuchet MS"/>
                <a:cs typeface="Trebuchet MS"/>
                <a:sym typeface="Trebuchet MS"/>
              </a:defRPr>
            </a:pPr>
            <a:r>
              <a:rPr lang="en-US" dirty="0" smtClean="0">
                <a:latin typeface="Trebuchet MS"/>
                <a:ea typeface="Trebuchet MS"/>
                <a:cs typeface="Trebuchet MS"/>
                <a:sym typeface="Trebuchet MS"/>
              </a:rPr>
              <a:t> SDT application </a:t>
            </a:r>
          </a:p>
          <a:p>
            <a:pPr lvl="1">
              <a:defRPr>
                <a:latin typeface="Trebuchet MS"/>
                <a:ea typeface="Trebuchet MS"/>
                <a:cs typeface="Trebuchet MS"/>
                <a:sym typeface="Trebuchet MS"/>
              </a:defRPr>
            </a:pPr>
            <a:r>
              <a:rPr lang="en-US" dirty="0" smtClean="0">
                <a:latin typeface="Trebuchet MS"/>
                <a:ea typeface="Trebuchet MS"/>
                <a:cs typeface="Trebuchet MS"/>
                <a:sym typeface="Trebuchet MS"/>
              </a:rPr>
              <a:t> Process and environment.</a:t>
            </a:r>
            <a:endParaRPr lang="en-US" dirty="0">
              <a:latin typeface="Trebuchet MS"/>
              <a:ea typeface="Trebuchet MS"/>
              <a:cs typeface="Trebuchet MS"/>
              <a:sym typeface="Trebuchet MS"/>
            </a:endParaRPr>
          </a:p>
        </p:txBody>
      </p:sp>
      <p:pic>
        <p:nvPicPr>
          <p:cNvPr id="4" name="image22.png"/>
          <p:cNvPicPr>
            <a:picLocks noChangeAspect="1"/>
          </p:cNvPicPr>
          <p:nvPr/>
        </p:nvPicPr>
        <p:blipFill>
          <a:blip r:embed="rId2">
            <a:extLst/>
          </a:blip>
          <a:stretch>
            <a:fillRect/>
          </a:stretch>
        </p:blipFill>
        <p:spPr>
          <a:xfrm>
            <a:off x="4638542" y="2934932"/>
            <a:ext cx="4385843" cy="2419600"/>
          </a:xfrm>
          <a:prstGeom prst="rect">
            <a:avLst/>
          </a:prstGeom>
          <a:ln w="12700">
            <a:miter lim="400000"/>
          </a:ln>
        </p:spPr>
      </p:pic>
    </p:spTree>
    <p:extLst>
      <p:ext uri="{BB962C8B-B14F-4D97-AF65-F5344CB8AC3E}">
        <p14:creationId xmlns:p14="http://schemas.microsoft.com/office/powerpoint/2010/main" val="553244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BURNDOWN CHART</a:t>
            </a:r>
            <a:endParaRPr lang="en-US" dirty="0"/>
          </a:p>
        </p:txBody>
      </p:sp>
      <p:sp>
        <p:nvSpPr>
          <p:cNvPr id="7" name="Shape 333"/>
          <p:cNvSpPr>
            <a:spLocks noGrp="1"/>
          </p:cNvSpPr>
          <p:nvPr>
            <p:ph type="body" idx="1"/>
          </p:nvPr>
        </p:nvSpPr>
        <p:spPr>
          <a:xfrm>
            <a:off x="0" y="1092530"/>
            <a:ext cx="9144000" cy="5245233"/>
          </a:xfrm>
          <a:prstGeom prst="rect">
            <a:avLst/>
          </a:prstGeom>
        </p:spPr>
        <p:txBody>
          <a:bodyPr/>
          <a:lstStyle/>
          <a:p>
            <a:pPr>
              <a:defRPr sz="1800">
                <a:latin typeface="Tahoma"/>
                <a:ea typeface="Tahoma"/>
                <a:cs typeface="Tahoma"/>
                <a:sym typeface="Tahoma"/>
              </a:defRPr>
            </a:pPr>
            <a:endParaRPr dirty="0"/>
          </a:p>
          <a:p>
            <a:pPr marL="0" indent="0">
              <a:buClrTx/>
              <a:buSzTx/>
              <a:buFontTx/>
              <a:buNone/>
              <a:defRPr sz="1800">
                <a:latin typeface="Tahoma"/>
                <a:ea typeface="Tahoma"/>
                <a:cs typeface="Tahoma"/>
                <a:sym typeface="Tahoma"/>
              </a:defRPr>
            </a:pPr>
            <a:r>
              <a:rPr dirty="0"/>
              <a:t>A Burndown Chart shows the actual and estimated amount of work to be done in a sprint. It helps track the total work remaining and to project the likelihood of achieving the sprint goal. </a:t>
            </a:r>
          </a:p>
          <a:p>
            <a:pPr marL="0" indent="0">
              <a:buClrTx/>
              <a:buSzTx/>
              <a:buFontTx/>
              <a:buNone/>
              <a:defRPr sz="1800">
                <a:latin typeface="Tahoma"/>
                <a:ea typeface="Tahoma"/>
                <a:cs typeface="Tahoma"/>
                <a:sym typeface="Tahoma"/>
              </a:defRPr>
            </a:pPr>
            <a:endParaRPr dirty="0"/>
          </a:p>
          <a:p>
            <a:pPr marL="0" indent="0">
              <a:buClrTx/>
              <a:buSzTx/>
              <a:buFontTx/>
              <a:buNone/>
              <a:defRPr sz="1800">
                <a:latin typeface="Tahoma"/>
                <a:ea typeface="Tahoma"/>
                <a:cs typeface="Tahoma"/>
                <a:sym typeface="Tahoma"/>
              </a:defRPr>
            </a:pPr>
            <a:endParaRPr dirty="0"/>
          </a:p>
          <a:p>
            <a:pPr>
              <a:defRPr sz="1400">
                <a:latin typeface="Tahoma"/>
                <a:ea typeface="Tahoma"/>
                <a:cs typeface="Tahoma"/>
                <a:sym typeface="Tahoma"/>
              </a:defRPr>
            </a:pPr>
            <a:r>
              <a:rPr dirty="0"/>
              <a:t>A display of what work has been completed</a:t>
            </a:r>
            <a:br>
              <a:rPr dirty="0"/>
            </a:br>
            <a:r>
              <a:rPr dirty="0"/>
              <a:t>and what is left to complete</a:t>
            </a:r>
          </a:p>
          <a:p>
            <a:pPr marL="355600" lvl="1" indent="-180975">
              <a:buClr>
                <a:schemeClr val="accent3"/>
              </a:buClr>
              <a:defRPr sz="1400">
                <a:latin typeface="Tahoma"/>
                <a:ea typeface="Tahoma"/>
                <a:cs typeface="Tahoma"/>
                <a:sym typeface="Tahoma"/>
              </a:defRPr>
            </a:pPr>
            <a:r>
              <a:rPr dirty="0"/>
              <a:t>one for each developer or work item</a:t>
            </a:r>
          </a:p>
          <a:p>
            <a:pPr marL="355600" lvl="1" indent="-180975">
              <a:buClr>
                <a:schemeClr val="accent3"/>
              </a:buClr>
              <a:defRPr sz="1400">
                <a:latin typeface="Tahoma"/>
                <a:ea typeface="Tahoma"/>
                <a:cs typeface="Tahoma"/>
                <a:sym typeface="Tahoma"/>
              </a:defRPr>
            </a:pPr>
            <a:r>
              <a:rPr dirty="0"/>
              <a:t>updated every day.</a:t>
            </a:r>
          </a:p>
          <a:p>
            <a:pPr marL="355600" lvl="1" indent="-180975">
              <a:buClr>
                <a:schemeClr val="accent3"/>
              </a:buClr>
              <a:defRPr sz="1400">
                <a:latin typeface="Tahoma"/>
                <a:ea typeface="Tahoma"/>
                <a:cs typeface="Tahoma"/>
                <a:sym typeface="Tahoma"/>
              </a:defRPr>
            </a:pPr>
            <a:r>
              <a:rPr dirty="0"/>
              <a:t>(make best guess about hours/points</a:t>
            </a:r>
          </a:p>
          <a:p>
            <a:pPr marL="355600" lvl="1" indent="-180975">
              <a:buClr>
                <a:schemeClr val="accent3"/>
              </a:buClr>
              <a:defRPr sz="1400">
                <a:latin typeface="Tahoma"/>
                <a:ea typeface="Tahoma"/>
                <a:cs typeface="Tahoma"/>
                <a:sym typeface="Tahoma"/>
              </a:defRPr>
            </a:pPr>
            <a:r>
              <a:rPr dirty="0"/>
              <a:t> completed each day)</a:t>
            </a:r>
          </a:p>
          <a:p>
            <a:pPr marL="355600" lvl="1" indent="-180975">
              <a:buClr>
                <a:schemeClr val="accent3"/>
              </a:buClr>
              <a:defRPr sz="1400">
                <a:latin typeface="Tahoma"/>
                <a:ea typeface="Tahoma"/>
                <a:cs typeface="Tahoma"/>
                <a:sym typeface="Tahoma"/>
              </a:defRPr>
            </a:pPr>
            <a:endParaRPr dirty="0"/>
          </a:p>
          <a:p>
            <a:pPr>
              <a:defRPr sz="1400">
                <a:latin typeface="Tahoma"/>
                <a:ea typeface="Tahoma"/>
                <a:cs typeface="Tahoma"/>
                <a:sym typeface="Tahoma"/>
              </a:defRPr>
            </a:pPr>
            <a:r>
              <a:rPr dirty="0"/>
              <a:t>Variation: Release burndown chart</a:t>
            </a:r>
          </a:p>
          <a:p>
            <a:pPr marL="355600" lvl="1" indent="-180975">
              <a:buClr>
                <a:schemeClr val="accent3"/>
              </a:buClr>
              <a:defRPr sz="1400">
                <a:latin typeface="Tahoma"/>
                <a:ea typeface="Tahoma"/>
                <a:cs typeface="Tahoma"/>
                <a:sym typeface="Tahoma"/>
              </a:defRPr>
            </a:pPr>
            <a:r>
              <a:rPr dirty="0"/>
              <a:t>shows overall progress</a:t>
            </a:r>
          </a:p>
          <a:p>
            <a:pPr marL="355600" lvl="1" indent="-180975">
              <a:buClr>
                <a:schemeClr val="accent3"/>
              </a:buClr>
              <a:defRPr sz="1400">
                <a:latin typeface="Tahoma"/>
                <a:ea typeface="Tahoma"/>
                <a:cs typeface="Tahoma"/>
                <a:sym typeface="Tahoma"/>
              </a:defRPr>
            </a:pPr>
            <a:r>
              <a:rPr dirty="0"/>
              <a:t>updated at end of each sprint</a:t>
            </a:r>
          </a:p>
        </p:txBody>
      </p:sp>
      <p:pic>
        <p:nvPicPr>
          <p:cNvPr id="8" name="image23.png" descr="File:SampleBurndownChart.png"/>
          <p:cNvPicPr>
            <a:picLocks noChangeAspect="1"/>
          </p:cNvPicPr>
          <p:nvPr/>
        </p:nvPicPr>
        <p:blipFill>
          <a:blip r:embed="rId2">
            <a:extLst/>
          </a:blip>
          <a:srcRect r="21538"/>
          <a:stretch>
            <a:fillRect/>
          </a:stretch>
        </p:blipFill>
        <p:spPr>
          <a:xfrm>
            <a:off x="3822441" y="2681628"/>
            <a:ext cx="4858698" cy="3382610"/>
          </a:xfrm>
          <a:prstGeom prst="rect">
            <a:avLst/>
          </a:prstGeom>
          <a:ln w="12700">
            <a:miter lim="400000"/>
          </a:ln>
        </p:spPr>
      </p:pic>
    </p:spTree>
    <p:extLst>
      <p:ext uri="{BB962C8B-B14F-4D97-AF65-F5344CB8AC3E}">
        <p14:creationId xmlns:p14="http://schemas.microsoft.com/office/powerpoint/2010/main" val="1655733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 Proposed solution Kanban</a:t>
            </a:r>
          </a:p>
        </p:txBody>
      </p:sp>
      <p:sp>
        <p:nvSpPr>
          <p:cNvPr id="4" name="Shape 338"/>
          <p:cNvSpPr txBox="1">
            <a:spLocks/>
          </p:cNvSpPr>
          <p:nvPr/>
        </p:nvSpPr>
        <p:spPr>
          <a:xfrm>
            <a:off x="298515" y="1494766"/>
            <a:ext cx="8845486" cy="976404"/>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000" b="0" kern="1200">
                <a:solidFill>
                  <a:schemeClr val="bg2">
                    <a:lumMod val="50000"/>
                  </a:schemeClr>
                </a:solidFill>
                <a:latin typeface="Trebuchet MS"/>
                <a:ea typeface="Trebuchet MS"/>
                <a:cs typeface="Trebuchet MS"/>
                <a:sym typeface="Trebuchet M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Kanban, an Agile framework best suited for projects running on support mode. This will allow team to focus all time and energy on delivering value to customer.</a:t>
            </a:r>
            <a:endParaRPr lang="en-US" dirty="0"/>
          </a:p>
        </p:txBody>
      </p:sp>
      <p:grpSp>
        <p:nvGrpSpPr>
          <p:cNvPr id="5" name="Group 341"/>
          <p:cNvGrpSpPr/>
          <p:nvPr/>
        </p:nvGrpSpPr>
        <p:grpSpPr>
          <a:xfrm>
            <a:off x="470369" y="3298968"/>
            <a:ext cx="3815881" cy="1339311"/>
            <a:chOff x="0" y="0"/>
            <a:chExt cx="3815879" cy="1339309"/>
          </a:xfrm>
        </p:grpSpPr>
        <p:sp>
          <p:nvSpPr>
            <p:cNvPr id="6" name="Shape 339"/>
            <p:cNvSpPr/>
            <p:nvPr/>
          </p:nvSpPr>
          <p:spPr>
            <a:xfrm>
              <a:off x="-1" y="-1"/>
              <a:ext cx="3815881" cy="1339311"/>
            </a:xfrm>
            <a:prstGeom prst="rect">
              <a:avLst/>
            </a:prstGeom>
            <a:noFill/>
            <a:ln w="9525" cap="flat">
              <a:solidFill>
                <a:srgbClr val="00264A"/>
              </a:solidFill>
              <a:prstDash val="solid"/>
              <a:round/>
            </a:ln>
            <a:effectLst/>
          </p:spPr>
          <p:txBody>
            <a:bodyPr wrap="square" lIns="45719" tIns="45719" rIns="45719" bIns="45719" numCol="1" anchor="t">
              <a:noAutofit/>
            </a:bodyPr>
            <a:lstStyle/>
            <a:p>
              <a:pPr defTabSz="914341">
                <a:lnSpc>
                  <a:spcPct val="90000"/>
                </a:lnSpc>
                <a:spcBef>
                  <a:spcPts val="600"/>
                </a:spcBef>
              </a:pPr>
              <a:endParaRPr/>
            </a:p>
          </p:txBody>
        </p:sp>
        <p:sp>
          <p:nvSpPr>
            <p:cNvPr id="7" name="Shape 340"/>
            <p:cNvSpPr/>
            <p:nvPr/>
          </p:nvSpPr>
          <p:spPr>
            <a:xfrm>
              <a:off x="-1" y="-1"/>
              <a:ext cx="3815881" cy="123112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72000" tIns="72000" rIns="72000" bIns="72000" numCol="1" anchor="t">
              <a:spAutoFit/>
            </a:bodyPr>
            <a:lstStyle/>
            <a:p>
              <a:pPr marL="166188" indent="-166188" defTabSz="914341">
                <a:lnSpc>
                  <a:spcPct val="90000"/>
                </a:lnSpc>
                <a:spcBef>
                  <a:spcPts val="600"/>
                </a:spcBef>
                <a:defRPr sz="1400" b="1">
                  <a:solidFill>
                    <a:srgbClr val="514A46"/>
                  </a:solidFill>
                  <a:latin typeface="Trebuchet MS"/>
                  <a:ea typeface="Trebuchet MS"/>
                  <a:cs typeface="Trebuchet MS"/>
                  <a:sym typeface="Trebuchet MS"/>
                </a:defRPr>
              </a:pPr>
              <a:r>
                <a:t>Benefits</a:t>
              </a:r>
            </a:p>
            <a:p>
              <a:pPr marL="166188" indent="-166188" defTabSz="914341">
                <a:lnSpc>
                  <a:spcPct val="90000"/>
                </a:lnSpc>
                <a:spcBef>
                  <a:spcPts val="600"/>
                </a:spcBef>
                <a:buClr>
                  <a:schemeClr val="accent5"/>
                </a:buClr>
                <a:buSzPct val="100000"/>
                <a:buFont typeface="Wingdings"/>
                <a:buChar char="✓"/>
                <a:defRPr sz="1600">
                  <a:solidFill>
                    <a:srgbClr val="514A46"/>
                  </a:solidFill>
                  <a:latin typeface="Trebuchet MS"/>
                  <a:ea typeface="Trebuchet MS"/>
                  <a:cs typeface="Trebuchet MS"/>
                  <a:sym typeface="Trebuchet MS"/>
                </a:defRPr>
              </a:pPr>
              <a:r>
                <a:t>Manage changing priorities</a:t>
              </a:r>
            </a:p>
            <a:p>
              <a:pPr marL="166188" indent="-166188" defTabSz="914341">
                <a:lnSpc>
                  <a:spcPct val="90000"/>
                </a:lnSpc>
                <a:spcBef>
                  <a:spcPts val="600"/>
                </a:spcBef>
                <a:buClr>
                  <a:schemeClr val="accent5"/>
                </a:buClr>
                <a:buSzPct val="100000"/>
                <a:buFont typeface="Wingdings"/>
                <a:buChar char="✓"/>
                <a:defRPr sz="1600">
                  <a:solidFill>
                    <a:srgbClr val="514A46"/>
                  </a:solidFill>
                  <a:latin typeface="Trebuchet MS"/>
                  <a:ea typeface="Trebuchet MS"/>
                  <a:cs typeface="Trebuchet MS"/>
                  <a:sym typeface="Trebuchet MS"/>
                </a:defRPr>
              </a:pPr>
              <a:r>
                <a:t>Increased productivity</a:t>
              </a:r>
            </a:p>
            <a:p>
              <a:pPr marL="166188" indent="-166188" defTabSz="914341">
                <a:lnSpc>
                  <a:spcPct val="90000"/>
                </a:lnSpc>
                <a:spcBef>
                  <a:spcPts val="600"/>
                </a:spcBef>
                <a:buClr>
                  <a:schemeClr val="accent5"/>
                </a:buClr>
                <a:buSzPct val="100000"/>
                <a:buFont typeface="Wingdings"/>
                <a:buChar char="✓"/>
                <a:defRPr sz="1600">
                  <a:solidFill>
                    <a:srgbClr val="514A46"/>
                  </a:solidFill>
                  <a:latin typeface="Trebuchet MS"/>
                  <a:ea typeface="Trebuchet MS"/>
                  <a:cs typeface="Trebuchet MS"/>
                  <a:sym typeface="Trebuchet MS"/>
                </a:defRPr>
              </a:pPr>
              <a:r>
                <a:t>Improved visibility</a:t>
              </a:r>
            </a:p>
          </p:txBody>
        </p:sp>
      </p:grpSp>
      <p:sp>
        <p:nvSpPr>
          <p:cNvPr id="8" name="Shape 342"/>
          <p:cNvSpPr/>
          <p:nvPr/>
        </p:nvSpPr>
        <p:spPr>
          <a:xfrm>
            <a:off x="4343869" y="3291912"/>
            <a:ext cx="4572001" cy="1343660"/>
          </a:xfrm>
          <a:prstGeom prst="rect">
            <a:avLst/>
          </a:prstGeom>
          <a:solidFill>
            <a:schemeClr val="accent5">
              <a:alpha val="34461"/>
            </a:schemeClr>
          </a:solidFill>
          <a:ln w="12700">
            <a:solidFill>
              <a:srgbClr val="000000"/>
            </a:solidFill>
            <a:miter lim="400000"/>
          </a:ln>
          <a:extLst>
            <a:ext uri="{C572A759-6A51-4108-AA02-DFA0A04FC94B}">
              <ma14:wrappingTextBoxFlag xmlns:ma14="http://schemas.microsoft.com/office/mac/drawingml/2011/main" xmlns="" val="1"/>
            </a:ext>
          </a:extLst>
        </p:spPr>
        <p:txBody>
          <a:bodyPr lIns="45719" rIns="45719">
            <a:spAutoFit/>
          </a:bodyPr>
          <a:lstStyle/>
          <a:p>
            <a:pPr marL="166188" indent="-166188" defTabSz="914341">
              <a:lnSpc>
                <a:spcPct val="90000"/>
              </a:lnSpc>
              <a:spcBef>
                <a:spcPts val="600"/>
              </a:spcBef>
              <a:defRPr sz="1400">
                <a:solidFill>
                  <a:srgbClr val="4E4641"/>
                </a:solidFill>
                <a:latin typeface="Trebuchet MS"/>
                <a:ea typeface="Trebuchet MS"/>
                <a:cs typeface="Trebuchet MS"/>
                <a:sym typeface="Trebuchet MS"/>
              </a:defRPr>
            </a:pPr>
            <a:r>
              <a:t> In Kanban :</a:t>
            </a:r>
          </a:p>
          <a:p>
            <a:pPr marL="342900" lvl="1" indent="-342900" defTabSz="914341">
              <a:lnSpc>
                <a:spcPct val="90000"/>
              </a:lnSpc>
              <a:spcBef>
                <a:spcPts val="600"/>
              </a:spcBef>
              <a:buClr>
                <a:schemeClr val="accent5"/>
              </a:buClr>
              <a:buSzPct val="100000"/>
              <a:buFont typeface="Wingdings"/>
              <a:buChar char="✓"/>
              <a:defRPr sz="1400">
                <a:solidFill>
                  <a:srgbClr val="514A46"/>
                </a:solidFill>
                <a:latin typeface="Trebuchet MS"/>
                <a:ea typeface="Trebuchet MS"/>
                <a:cs typeface="Trebuchet MS"/>
                <a:sym typeface="Trebuchet MS"/>
              </a:defRPr>
            </a:pPr>
            <a:r>
              <a:t>No Iteration</a:t>
            </a:r>
          </a:p>
          <a:p>
            <a:pPr marL="342900" lvl="1" indent="-342900" defTabSz="914341">
              <a:lnSpc>
                <a:spcPct val="90000"/>
              </a:lnSpc>
              <a:spcBef>
                <a:spcPts val="600"/>
              </a:spcBef>
              <a:buClr>
                <a:schemeClr val="accent5"/>
              </a:buClr>
              <a:buSzPct val="100000"/>
              <a:buFont typeface="Wingdings"/>
              <a:buChar char="✓"/>
              <a:defRPr sz="1400">
                <a:solidFill>
                  <a:srgbClr val="514A46"/>
                </a:solidFill>
                <a:latin typeface="Trebuchet MS"/>
                <a:ea typeface="Trebuchet MS"/>
                <a:cs typeface="Trebuchet MS"/>
                <a:sym typeface="Trebuchet MS"/>
              </a:defRPr>
            </a:pPr>
            <a:r>
              <a:t>No special role</a:t>
            </a:r>
          </a:p>
          <a:p>
            <a:pPr marL="342900" lvl="1" indent="-342900" defTabSz="914341">
              <a:lnSpc>
                <a:spcPct val="90000"/>
              </a:lnSpc>
              <a:spcBef>
                <a:spcPts val="600"/>
              </a:spcBef>
              <a:buClr>
                <a:schemeClr val="accent5"/>
              </a:buClr>
              <a:buSzPct val="100000"/>
              <a:buFont typeface="Wingdings"/>
              <a:buChar char="✓"/>
              <a:defRPr sz="1400">
                <a:solidFill>
                  <a:srgbClr val="514A46"/>
                </a:solidFill>
                <a:latin typeface="Trebuchet MS"/>
                <a:ea typeface="Trebuchet MS"/>
                <a:cs typeface="Trebuchet MS"/>
                <a:sym typeface="Trebuchet MS"/>
              </a:defRPr>
            </a:pPr>
            <a:r>
              <a:t>No special meeting except daily stand up</a:t>
            </a:r>
          </a:p>
          <a:p>
            <a:pPr marL="342900" lvl="1" indent="-342900" defTabSz="914341">
              <a:lnSpc>
                <a:spcPct val="90000"/>
              </a:lnSpc>
              <a:spcBef>
                <a:spcPts val="600"/>
              </a:spcBef>
              <a:buClr>
                <a:schemeClr val="accent5"/>
              </a:buClr>
              <a:buSzPct val="100000"/>
              <a:buFont typeface="Wingdings"/>
              <a:buChar char="✓"/>
              <a:defRPr sz="1400">
                <a:solidFill>
                  <a:srgbClr val="514A46"/>
                </a:solidFill>
                <a:latin typeface="Trebuchet MS"/>
                <a:ea typeface="Trebuchet MS"/>
                <a:cs typeface="Trebuchet MS"/>
                <a:sym typeface="Trebuchet MS"/>
              </a:defRPr>
            </a:pPr>
            <a:r>
              <a:t>No big Transformation</a:t>
            </a:r>
          </a:p>
        </p:txBody>
      </p:sp>
    </p:spTree>
    <p:extLst>
      <p:ext uri="{BB962C8B-B14F-4D97-AF65-F5344CB8AC3E}">
        <p14:creationId xmlns:p14="http://schemas.microsoft.com/office/powerpoint/2010/main" val="703812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Kanban Board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84" y="1382751"/>
            <a:ext cx="8329961" cy="4605453"/>
          </a:xfrm>
          <a:prstGeom prst="rect">
            <a:avLst/>
          </a:prstGeom>
        </p:spPr>
      </p:pic>
    </p:spTree>
    <p:extLst>
      <p:ext uri="{BB962C8B-B14F-4D97-AF65-F5344CB8AC3E}">
        <p14:creationId xmlns:p14="http://schemas.microsoft.com/office/powerpoint/2010/main" val="17543173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The </a:t>
            </a:r>
            <a:r>
              <a:rPr lang="en-US" dirty="0"/>
              <a:t>Scrumban Methodology solution</a:t>
            </a:r>
            <a:br>
              <a:rPr lang="en-US" dirty="0"/>
            </a:br>
            <a:endParaRPr lang="en-US" dirty="0"/>
          </a:p>
        </p:txBody>
      </p:sp>
      <p:sp>
        <p:nvSpPr>
          <p:cNvPr id="3" name="Rectangle 2"/>
          <p:cNvSpPr/>
          <p:nvPr/>
        </p:nvSpPr>
        <p:spPr>
          <a:xfrm>
            <a:off x="367990" y="2987629"/>
            <a:ext cx="8776010" cy="360996"/>
          </a:xfrm>
          <a:prstGeom prst="rect">
            <a:avLst/>
          </a:prstGeom>
        </p:spPr>
        <p:txBody>
          <a:bodyPr wrap="square">
            <a:spAutoFit/>
          </a:bodyPr>
          <a:lstStyle/>
          <a:p>
            <a:r>
              <a:rPr lang="en-US" sz="1746" dirty="0">
                <a:solidFill>
                  <a:schemeClr val="bg2">
                    <a:lumMod val="50000"/>
                  </a:schemeClr>
                </a:solidFill>
                <a:latin typeface="Trebuchet MS"/>
                <a:ea typeface="Trebuchet MS"/>
                <a:cs typeface="Trebuchet MS"/>
              </a:rPr>
              <a:t> </a:t>
            </a:r>
          </a:p>
        </p:txBody>
      </p:sp>
      <p:sp>
        <p:nvSpPr>
          <p:cNvPr id="4" name="Shape 338"/>
          <p:cNvSpPr txBox="1">
            <a:spLocks/>
          </p:cNvSpPr>
          <p:nvPr/>
        </p:nvSpPr>
        <p:spPr>
          <a:xfrm>
            <a:off x="298515" y="1494766"/>
            <a:ext cx="8845486" cy="1853859"/>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000" b="0" kern="1200">
                <a:solidFill>
                  <a:schemeClr val="bg2">
                    <a:lumMod val="50000"/>
                  </a:schemeClr>
                </a:solidFill>
                <a:latin typeface="Trebuchet MS"/>
                <a:ea typeface="Trebuchet MS"/>
                <a:cs typeface="Trebuchet MS"/>
                <a:sym typeface="Trebuchet M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Combines </a:t>
            </a:r>
            <a:r>
              <a:rPr lang="en-US" dirty="0"/>
              <a:t>the best features of both Scrum and Kanban </a:t>
            </a:r>
            <a:endParaRPr lang="en-US" dirty="0" smtClean="0"/>
          </a:p>
          <a:p>
            <a:r>
              <a:rPr lang="en-US" smtClean="0"/>
              <a:t>Can </a:t>
            </a:r>
            <a:r>
              <a:rPr lang="en-US" dirty="0"/>
              <a:t>be used for development and support and maintenance projects</a:t>
            </a:r>
            <a:r>
              <a:rPr lang="en-US" dirty="0" smtClean="0"/>
              <a:t>.</a:t>
            </a:r>
          </a:p>
          <a:p>
            <a:r>
              <a:rPr lang="en-US" dirty="0" smtClean="0"/>
              <a:t>Utilize</a:t>
            </a:r>
            <a:r>
              <a:rPr lang="en-US" dirty="0"/>
              <a:t> Scrum-like iteration planning and iterations process, by incorporating Kanban pull features for production issues. </a:t>
            </a:r>
            <a:endParaRPr lang="en-US" dirty="0" smtClean="0"/>
          </a:p>
          <a:p>
            <a:r>
              <a:rPr lang="en-US" dirty="0" smtClean="0"/>
              <a:t>Production issues, small changes needed to quick fix. </a:t>
            </a:r>
            <a:endParaRPr lang="en-US" dirty="0"/>
          </a:p>
          <a:p>
            <a:endParaRPr lang="en-US" dirty="0"/>
          </a:p>
        </p:txBody>
      </p:sp>
      <p:sp>
        <p:nvSpPr>
          <p:cNvPr id="5" name="Shape 338"/>
          <p:cNvSpPr txBox="1">
            <a:spLocks/>
          </p:cNvSpPr>
          <p:nvPr/>
        </p:nvSpPr>
        <p:spPr>
          <a:xfrm>
            <a:off x="333252" y="3348625"/>
            <a:ext cx="8845486" cy="1853859"/>
          </a:xfrm>
          <a:prstGeom prst="rect">
            <a:avLst/>
          </a:prstGeom>
          <a:solidFill>
            <a:schemeClr val="tx1">
              <a:lumMod val="10000"/>
              <a:lumOff val="90000"/>
            </a:schemeClr>
          </a:solidFill>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000" b="0" kern="1200">
                <a:solidFill>
                  <a:schemeClr val="bg2">
                    <a:lumMod val="50000"/>
                  </a:schemeClr>
                </a:solidFill>
                <a:latin typeface="Trebuchet MS"/>
                <a:ea typeface="Trebuchet MS"/>
                <a:cs typeface="Trebuchet MS"/>
                <a:sym typeface="Trebuchet M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tx1">
                    <a:lumMod val="75000"/>
                    <a:lumOff val="25000"/>
                  </a:schemeClr>
                </a:solidFill>
              </a:rPr>
              <a:t>When to consider Scrumban:</a:t>
            </a:r>
            <a:r>
              <a:rPr lang="en-US" dirty="0">
                <a:solidFill>
                  <a:schemeClr val="tx1">
                    <a:lumMod val="75000"/>
                    <a:lumOff val="25000"/>
                  </a:schemeClr>
                </a:solidFill>
              </a:rPr>
              <a:t> </a:t>
            </a:r>
            <a:endParaRPr lang="en-US" dirty="0" smtClean="0">
              <a:solidFill>
                <a:schemeClr val="tx1">
                  <a:lumMod val="75000"/>
                  <a:lumOff val="25000"/>
                </a:schemeClr>
              </a:solidFill>
            </a:endParaRPr>
          </a:p>
          <a:p>
            <a:r>
              <a:rPr lang="en-US" dirty="0"/>
              <a:t>Development Projects</a:t>
            </a:r>
          </a:p>
          <a:p>
            <a:r>
              <a:rPr lang="en-US" dirty="0"/>
              <a:t>Maintenance Projects / Production Support Projects</a:t>
            </a:r>
          </a:p>
          <a:p>
            <a:r>
              <a:rPr lang="en-US" dirty="0"/>
              <a:t>Where frequent, intermittent changes are needed</a:t>
            </a:r>
          </a:p>
          <a:p>
            <a:r>
              <a:rPr lang="en-US" dirty="0"/>
              <a:t>If Scrum is challenged by workflow issues, resources and processes</a:t>
            </a:r>
          </a:p>
          <a:p>
            <a:endParaRPr lang="en-US" dirty="0"/>
          </a:p>
        </p:txBody>
      </p:sp>
    </p:spTree>
    <p:extLst>
      <p:ext uri="{BB962C8B-B14F-4D97-AF65-F5344CB8AC3E}">
        <p14:creationId xmlns:p14="http://schemas.microsoft.com/office/powerpoint/2010/main" val="28340610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Scrumban framework overview</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9727"/>
            <a:ext cx="9144000" cy="5249560"/>
          </a:xfrm>
          <a:prstGeom prst="rect">
            <a:avLst/>
          </a:prstGeom>
        </p:spPr>
      </p:pic>
    </p:spTree>
    <p:extLst>
      <p:ext uri="{BB962C8B-B14F-4D97-AF65-F5344CB8AC3E}">
        <p14:creationId xmlns:p14="http://schemas.microsoft.com/office/powerpoint/2010/main" val="915638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910" y="3312740"/>
            <a:ext cx="4432842" cy="28289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854" y="1126406"/>
            <a:ext cx="1981200" cy="2085975"/>
          </a:xfrm>
          <a:prstGeom prst="rect">
            <a:avLst/>
          </a:prstGeom>
        </p:spPr>
      </p:pic>
      <p:sp>
        <p:nvSpPr>
          <p:cNvPr id="5" name="Shape 318"/>
          <p:cNvSpPr txBox="1">
            <a:spLocks/>
          </p:cNvSpPr>
          <p:nvPr/>
        </p:nvSpPr>
        <p:spPr>
          <a:xfrm>
            <a:off x="138609" y="1460811"/>
            <a:ext cx="4228951" cy="1550018"/>
          </a:xfrm>
          <a:prstGeom prst="rect">
            <a:avLst/>
          </a:prstGeom>
          <a:solidFill>
            <a:srgbClr val="0070C0">
              <a:alpha val="21543"/>
            </a:srgbClr>
          </a:solidFill>
          <a:ln>
            <a:solidFill>
              <a:srgbClr val="36DD89"/>
            </a:solidFill>
          </a:ln>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800">
                <a:solidFill>
                  <a:srgbClr val="00B0F0"/>
                </a:solidFill>
                <a:latin typeface="Trebuchet MS"/>
                <a:ea typeface="Trebuchet MS"/>
                <a:cs typeface="Trebuchet MS"/>
                <a:sym typeface="Trebuchet MS"/>
              </a:defRPr>
            </a:pPr>
            <a:r>
              <a:rPr lang="en-US" sz="1800" dirty="0">
                <a:solidFill>
                  <a:srgbClr val="FF0000"/>
                </a:solidFill>
                <a:latin typeface="Trebuchet MS"/>
                <a:ea typeface="Trebuchet MS"/>
                <a:cs typeface="Trebuchet MS"/>
                <a:sym typeface="Trebuchet MS"/>
              </a:rPr>
              <a:t>What is DevOps?</a:t>
            </a:r>
          </a:p>
          <a:p>
            <a:pPr marL="342900" indent="-342900">
              <a:buFont typeface="Arial"/>
              <a:buChar char="•"/>
              <a:defRPr sz="1800">
                <a:solidFill>
                  <a:srgbClr val="00B0F0"/>
                </a:solidFill>
                <a:latin typeface="Trebuchet MS"/>
                <a:ea typeface="Trebuchet MS"/>
                <a:cs typeface="Trebuchet MS"/>
                <a:sym typeface="Trebuchet MS"/>
              </a:defRPr>
            </a:pPr>
            <a:r>
              <a:rPr lang="en-US" sz="1600" dirty="0" smtClean="0">
                <a:solidFill>
                  <a:srgbClr val="00264A"/>
                </a:solidFill>
                <a:latin typeface="Trebuchet MS"/>
                <a:ea typeface="Trebuchet MS"/>
                <a:cs typeface="Trebuchet MS"/>
                <a:sym typeface="Trebuchet MS"/>
              </a:rPr>
              <a:t>Remove </a:t>
            </a:r>
            <a:r>
              <a:rPr lang="en-US" sz="1600" dirty="0">
                <a:solidFill>
                  <a:srgbClr val="00264A"/>
                </a:solidFill>
                <a:latin typeface="Trebuchet MS"/>
                <a:ea typeface="Trebuchet MS"/>
                <a:cs typeface="Trebuchet MS"/>
                <a:sym typeface="Trebuchet MS"/>
              </a:rPr>
              <a:t>the gap / break the wall between development and operations </a:t>
            </a:r>
            <a:endParaRPr lang="en-US" sz="1600" dirty="0" smtClean="0">
              <a:solidFill>
                <a:srgbClr val="00264A"/>
              </a:solidFill>
              <a:latin typeface="Trebuchet MS"/>
              <a:ea typeface="Trebuchet MS"/>
              <a:cs typeface="Trebuchet MS"/>
              <a:sym typeface="Trebuchet MS"/>
            </a:endParaRPr>
          </a:p>
          <a:p>
            <a:pPr marL="342900" indent="-342900">
              <a:buFont typeface="Arial"/>
              <a:buChar char="•"/>
              <a:defRPr sz="1800">
                <a:solidFill>
                  <a:srgbClr val="00B0F0"/>
                </a:solidFill>
                <a:latin typeface="Trebuchet MS"/>
                <a:ea typeface="Trebuchet MS"/>
                <a:cs typeface="Trebuchet MS"/>
                <a:sym typeface="Trebuchet MS"/>
              </a:defRPr>
            </a:pPr>
            <a:r>
              <a:rPr lang="en-US" sz="1600" dirty="0" smtClean="0">
                <a:solidFill>
                  <a:srgbClr val="00264A"/>
                </a:solidFill>
                <a:latin typeface="Trebuchet MS"/>
                <a:ea typeface="Trebuchet MS"/>
                <a:cs typeface="Trebuchet MS"/>
                <a:sym typeface="Trebuchet MS"/>
              </a:rPr>
              <a:t>Enable </a:t>
            </a:r>
            <a:r>
              <a:rPr lang="en-US" sz="1600" dirty="0">
                <a:solidFill>
                  <a:srgbClr val="00264A"/>
                </a:solidFill>
                <a:latin typeface="Trebuchet MS"/>
                <a:ea typeface="Trebuchet MS"/>
                <a:cs typeface="Trebuchet MS"/>
                <a:sym typeface="Trebuchet MS"/>
              </a:rPr>
              <a:t>collaboration between them to work together to achieve business goals</a:t>
            </a:r>
            <a:r>
              <a:rPr lang="en-US" sz="1600" dirty="0" smtClean="0">
                <a:solidFill>
                  <a:srgbClr val="00264A"/>
                </a:solidFill>
                <a:latin typeface="Trebuchet MS"/>
                <a:ea typeface="Trebuchet MS"/>
                <a:cs typeface="Trebuchet MS"/>
                <a:sym typeface="Trebuchet MS"/>
              </a:rPr>
              <a:t>.</a:t>
            </a:r>
            <a:endParaRPr lang="en-US" sz="1600" dirty="0">
              <a:solidFill>
                <a:srgbClr val="00264A"/>
              </a:solidFill>
              <a:latin typeface="Trebuchet MS"/>
              <a:ea typeface="Trebuchet MS"/>
              <a:cs typeface="Trebuchet MS"/>
              <a:sym typeface="Trebuchet MS"/>
            </a:endParaRPr>
          </a:p>
        </p:txBody>
      </p:sp>
      <p:sp>
        <p:nvSpPr>
          <p:cNvPr id="6" name="Shape 318"/>
          <p:cNvSpPr txBox="1">
            <a:spLocks/>
          </p:cNvSpPr>
          <p:nvPr/>
        </p:nvSpPr>
        <p:spPr>
          <a:xfrm>
            <a:off x="138609" y="3398468"/>
            <a:ext cx="4228951" cy="2620536"/>
          </a:xfrm>
          <a:prstGeom prst="rect">
            <a:avLst/>
          </a:prstGeom>
          <a:solidFill>
            <a:srgbClr val="0070C0">
              <a:alpha val="21543"/>
            </a:srgbClr>
          </a:solidFill>
          <a:ln>
            <a:solidFill>
              <a:srgbClr val="36DD89"/>
            </a:solidFill>
          </a:ln>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800">
                <a:solidFill>
                  <a:srgbClr val="00B0F0"/>
                </a:solidFill>
                <a:latin typeface="Trebuchet MS"/>
                <a:ea typeface="Trebuchet MS"/>
                <a:cs typeface="Trebuchet MS"/>
                <a:sym typeface="Trebuchet MS"/>
              </a:defRPr>
            </a:pPr>
            <a:r>
              <a:rPr lang="en-US" sz="1800" dirty="0" smtClean="0">
                <a:solidFill>
                  <a:srgbClr val="FF0000"/>
                </a:solidFill>
                <a:sym typeface="Trebuchet MS"/>
              </a:rPr>
              <a:t>Need for DevOps:</a:t>
            </a:r>
          </a:p>
          <a:p>
            <a:pPr marL="342900" indent="-342900">
              <a:buFont typeface="Arial"/>
              <a:buChar char="•"/>
              <a:defRPr sz="1800">
                <a:solidFill>
                  <a:srgbClr val="00B0F0"/>
                </a:solidFill>
                <a:latin typeface="Trebuchet MS"/>
                <a:ea typeface="Trebuchet MS"/>
                <a:cs typeface="Trebuchet MS"/>
                <a:sym typeface="Trebuchet MS"/>
              </a:defRPr>
            </a:pPr>
            <a:r>
              <a:rPr lang="en-US" sz="1600" dirty="0">
                <a:solidFill>
                  <a:srgbClr val="00264A"/>
                </a:solidFill>
                <a:latin typeface="Trebuchet MS"/>
                <a:ea typeface="Trebuchet MS"/>
                <a:cs typeface="Trebuchet MS"/>
                <a:sym typeface="Trebuchet MS"/>
              </a:rPr>
              <a:t>Often, when the Dev team creates the solution, the functional requirements are given full attention but deployment and support requirements are not comprehensive. </a:t>
            </a:r>
          </a:p>
          <a:p>
            <a:pPr marL="342900" indent="-342900">
              <a:buFont typeface="Arial"/>
              <a:buChar char="•"/>
              <a:defRPr sz="1800">
                <a:solidFill>
                  <a:srgbClr val="00B0F0"/>
                </a:solidFill>
                <a:latin typeface="Trebuchet MS"/>
                <a:ea typeface="Trebuchet MS"/>
                <a:cs typeface="Trebuchet MS"/>
                <a:sym typeface="Trebuchet MS"/>
              </a:defRPr>
            </a:pPr>
            <a:r>
              <a:rPr lang="en-US" sz="1600" dirty="0">
                <a:solidFill>
                  <a:srgbClr val="00264A"/>
                </a:solidFill>
                <a:latin typeface="Trebuchet MS"/>
                <a:ea typeface="Trebuchet MS"/>
                <a:cs typeface="Trebuchet MS"/>
                <a:sym typeface="Trebuchet MS"/>
              </a:rPr>
              <a:t>This leads to surprises during application </a:t>
            </a:r>
            <a:r>
              <a:rPr lang="en-US" sz="1600" dirty="0" smtClean="0">
                <a:solidFill>
                  <a:srgbClr val="00264A"/>
                </a:solidFill>
                <a:latin typeface="Trebuchet MS"/>
                <a:ea typeface="Trebuchet MS"/>
                <a:cs typeface="Trebuchet MS"/>
                <a:sym typeface="Trebuchet MS"/>
              </a:rPr>
              <a:t>deployment and production support.</a:t>
            </a:r>
            <a:endParaRPr lang="en-US" sz="1600" dirty="0">
              <a:solidFill>
                <a:srgbClr val="00264A"/>
              </a:solidFill>
              <a:latin typeface="Trebuchet MS"/>
              <a:ea typeface="Trebuchet MS"/>
              <a:cs typeface="Trebuchet MS"/>
              <a:sym typeface="Trebuchet MS"/>
            </a:endParaRPr>
          </a:p>
        </p:txBody>
      </p:sp>
    </p:spTree>
    <p:extLst>
      <p:ext uri="{BB962C8B-B14F-4D97-AF65-F5344CB8AC3E}">
        <p14:creationId xmlns:p14="http://schemas.microsoft.com/office/powerpoint/2010/main" val="215700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Agenda</a:t>
            </a:r>
            <a:endParaRPr lang="en-US" dirty="0"/>
          </a:p>
        </p:txBody>
      </p:sp>
      <p:sp>
        <p:nvSpPr>
          <p:cNvPr id="3" name="Espace réservé du contenu 2"/>
          <p:cNvSpPr>
            <a:spLocks noGrp="1"/>
          </p:cNvSpPr>
          <p:nvPr>
            <p:ph sz="quarter" idx="10"/>
          </p:nvPr>
        </p:nvSpPr>
        <p:spPr>
          <a:xfrm>
            <a:off x="3821539" y="1512000"/>
            <a:ext cx="4907758" cy="4788000"/>
          </a:xfrm>
        </p:spPr>
        <p:txBody>
          <a:bodyPr/>
          <a:lstStyle/>
          <a:p>
            <a:r>
              <a:rPr lang="en-US" dirty="0" smtClean="0">
                <a:latin typeface="Tahoma (Headings)"/>
              </a:rPr>
              <a:t>Evolution of software development</a:t>
            </a:r>
          </a:p>
          <a:p>
            <a:r>
              <a:rPr lang="en-US" dirty="0" smtClean="0">
                <a:latin typeface="Tahoma (Headings)"/>
              </a:rPr>
              <a:t>Scrum Framework Overview</a:t>
            </a:r>
          </a:p>
          <a:p>
            <a:r>
              <a:rPr lang="en-US" dirty="0" smtClean="0">
                <a:latin typeface="Tahoma (Headings)"/>
              </a:rPr>
              <a:t>Support Proposed solution</a:t>
            </a:r>
          </a:p>
          <a:p>
            <a:r>
              <a:rPr lang="en-US" dirty="0" smtClean="0">
                <a:latin typeface="Tahoma (Headings)"/>
              </a:rPr>
              <a:t>Scrumban methodology solution</a:t>
            </a:r>
          </a:p>
          <a:p>
            <a:r>
              <a:rPr lang="en-US" dirty="0" smtClean="0">
                <a:latin typeface="Tahoma (Headings)"/>
              </a:rPr>
              <a:t>Devops</a:t>
            </a:r>
          </a:p>
          <a:p>
            <a:endParaRPr lang="en-US" dirty="0" smtClean="0">
              <a:latin typeface="Tahoma (Headings)"/>
            </a:endParaRPr>
          </a:p>
          <a:p>
            <a:endParaRPr lang="en-US" dirty="0" smtClean="0">
              <a:latin typeface="Tahoma (Headings)"/>
            </a:endParaRPr>
          </a:p>
          <a:p>
            <a:endParaRPr lang="en-US" dirty="0" smtClean="0"/>
          </a:p>
          <a:p>
            <a:pPr marL="0" indent="0">
              <a:buNone/>
            </a:pP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need for DevOps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694" y="3233854"/>
            <a:ext cx="8537041" cy="3122342"/>
          </a:xfrm>
          <a:prstGeom prst="rect">
            <a:avLst/>
          </a:prstGeom>
        </p:spPr>
      </p:pic>
      <p:sp>
        <p:nvSpPr>
          <p:cNvPr id="4" name="Shape 318"/>
          <p:cNvSpPr txBox="1">
            <a:spLocks/>
          </p:cNvSpPr>
          <p:nvPr/>
        </p:nvSpPr>
        <p:spPr>
          <a:xfrm>
            <a:off x="208694" y="1301927"/>
            <a:ext cx="8726611" cy="1931927"/>
          </a:xfrm>
          <a:prstGeom prst="rect">
            <a:avLst/>
          </a:prstGeom>
          <a:solidFill>
            <a:srgbClr val="0070C0">
              <a:alpha val="21543"/>
            </a:srgbClr>
          </a:solidFill>
          <a:ln>
            <a:solidFill>
              <a:srgbClr val="36DD89"/>
            </a:solidFill>
          </a:ln>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sz="1800">
                <a:solidFill>
                  <a:srgbClr val="00B0F0"/>
                </a:solidFill>
                <a:latin typeface="Trebuchet MS"/>
                <a:ea typeface="Trebuchet MS"/>
                <a:cs typeface="Trebuchet MS"/>
                <a:sym typeface="Trebuchet MS"/>
              </a:defRPr>
            </a:pPr>
            <a:r>
              <a:rPr lang="en-US" sz="1800" dirty="0" smtClean="0">
                <a:solidFill>
                  <a:srgbClr val="FF0000"/>
                </a:solidFill>
                <a:sym typeface="Trebuchet MS"/>
              </a:rPr>
              <a:t>Scenario</a:t>
            </a:r>
            <a:endParaRPr lang="en-US" sz="1800" dirty="0" smtClean="0">
              <a:sym typeface="Trebuchet MS"/>
            </a:endParaRPr>
          </a:p>
          <a:p>
            <a:pPr marL="342900" indent="-342900">
              <a:buFont typeface="Arial"/>
              <a:buChar char="•"/>
              <a:defRPr sz="1800">
                <a:solidFill>
                  <a:srgbClr val="00B0F0"/>
                </a:solidFill>
                <a:latin typeface="Trebuchet MS"/>
                <a:ea typeface="Trebuchet MS"/>
                <a:cs typeface="Trebuchet MS"/>
                <a:sym typeface="Trebuchet MS"/>
              </a:defRPr>
            </a:pPr>
            <a:r>
              <a:rPr lang="en-US" sz="1500" dirty="0">
                <a:solidFill>
                  <a:srgbClr val="00264A"/>
                </a:solidFill>
                <a:latin typeface="Trebuchet MS"/>
                <a:ea typeface="Trebuchet MS"/>
                <a:cs typeface="Trebuchet MS"/>
                <a:sym typeface="Trebuchet MS"/>
              </a:rPr>
              <a:t>In an Agile scenario, the development team produces working functionality at the end of every sprint.</a:t>
            </a:r>
          </a:p>
          <a:p>
            <a:pPr marL="342900" indent="-342900">
              <a:buFont typeface="Arial"/>
              <a:buChar char="•"/>
              <a:defRPr sz="1800">
                <a:solidFill>
                  <a:srgbClr val="00B0F0"/>
                </a:solidFill>
                <a:latin typeface="Trebuchet MS"/>
                <a:ea typeface="Trebuchet MS"/>
                <a:cs typeface="Trebuchet MS"/>
                <a:sym typeface="Trebuchet MS"/>
              </a:defRPr>
            </a:pPr>
            <a:r>
              <a:rPr lang="en-US" sz="1500" dirty="0">
                <a:solidFill>
                  <a:srgbClr val="00264A"/>
                </a:solidFill>
                <a:latin typeface="Trebuchet MS"/>
                <a:ea typeface="Trebuchet MS"/>
                <a:cs typeface="Trebuchet MS"/>
                <a:sym typeface="Trebuchet MS"/>
              </a:rPr>
              <a:t>However, the completed functionality would have to wait until the release date arrives. Even on the release date, if the Ops team is not prepared for integration and deployment or business is not ready to go live with the new functionality, there will be release delays</a:t>
            </a:r>
            <a:r>
              <a:rPr lang="en-US" sz="1500" dirty="0" smtClean="0">
                <a:solidFill>
                  <a:srgbClr val="00264A"/>
                </a:solidFill>
                <a:latin typeface="Trebuchet MS"/>
                <a:ea typeface="Trebuchet MS"/>
                <a:cs typeface="Trebuchet MS"/>
                <a:sym typeface="Trebuchet MS"/>
              </a:rPr>
              <a:t>.</a:t>
            </a:r>
          </a:p>
          <a:p>
            <a:pPr marL="342900" indent="-342900">
              <a:buFont typeface="Arial"/>
              <a:buChar char="•"/>
              <a:defRPr sz="1800">
                <a:solidFill>
                  <a:srgbClr val="00B0F0"/>
                </a:solidFill>
                <a:latin typeface="Trebuchet MS"/>
                <a:ea typeface="Trebuchet MS"/>
                <a:cs typeface="Trebuchet MS"/>
                <a:sym typeface="Trebuchet MS"/>
              </a:defRPr>
            </a:pPr>
            <a:r>
              <a:rPr lang="en-US" sz="1500" dirty="0">
                <a:solidFill>
                  <a:srgbClr val="00264A"/>
                </a:solidFill>
                <a:latin typeface="Trebuchet MS"/>
                <a:ea typeface="Trebuchet MS"/>
                <a:cs typeface="Trebuchet MS"/>
                <a:sym typeface="Trebuchet MS"/>
              </a:rPr>
              <a:t>DevOps is a model that is being adopted by many IT organizations to address the scenarios described </a:t>
            </a:r>
            <a:r>
              <a:rPr lang="en-US" sz="1500" dirty="0" smtClean="0">
                <a:solidFill>
                  <a:srgbClr val="00264A"/>
                </a:solidFill>
                <a:latin typeface="Trebuchet MS"/>
                <a:ea typeface="Trebuchet MS"/>
                <a:cs typeface="Trebuchet MS"/>
                <a:sym typeface="Trebuchet MS"/>
              </a:rPr>
              <a:t>below.</a:t>
            </a:r>
            <a:endParaRPr lang="en-US" sz="1500" dirty="0">
              <a:solidFill>
                <a:srgbClr val="00264A"/>
              </a:solidFill>
              <a:latin typeface="Trebuchet MS"/>
              <a:ea typeface="Trebuchet MS"/>
              <a:cs typeface="Trebuchet MS"/>
              <a:sym typeface="Trebuchet MS"/>
            </a:endParaRPr>
          </a:p>
        </p:txBody>
      </p:sp>
    </p:spTree>
    <p:extLst>
      <p:ext uri="{BB962C8B-B14F-4D97-AF65-F5344CB8AC3E}">
        <p14:creationId xmlns:p14="http://schemas.microsoft.com/office/powerpoint/2010/main" val="417000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and DevOps</a:t>
            </a:r>
            <a:endParaRPr lang="en-US" dirty="0"/>
          </a:p>
        </p:txBody>
      </p:sp>
      <p:sp>
        <p:nvSpPr>
          <p:cNvPr id="5" name="Rectangle 4"/>
          <p:cNvSpPr/>
          <p:nvPr/>
        </p:nvSpPr>
        <p:spPr>
          <a:xfrm>
            <a:off x="580571" y="1172455"/>
            <a:ext cx="8563429" cy="646331"/>
          </a:xfrm>
          <a:prstGeom prst="rect">
            <a:avLst/>
          </a:prstGeom>
        </p:spPr>
        <p:txBody>
          <a:bodyPr wrap="square">
            <a:spAutoFit/>
          </a:bodyPr>
          <a:lstStyle/>
          <a:p>
            <a:r>
              <a:rPr lang="en-US" sz="1800" dirty="0">
                <a:solidFill>
                  <a:srgbClr val="00264A"/>
                </a:solidFill>
                <a:latin typeface="Trebuchet MS"/>
                <a:ea typeface="Trebuchet MS"/>
                <a:cs typeface="Trebuchet MS"/>
              </a:rPr>
              <a:t>DevOps enables realization of the benefits of faster delivery of functionality achieved through </a:t>
            </a:r>
            <a:r>
              <a:rPr lang="en-US" sz="1800" dirty="0" smtClean="0">
                <a:solidFill>
                  <a:srgbClr val="00264A"/>
                </a:solidFill>
                <a:latin typeface="Trebuchet MS"/>
                <a:ea typeface="Trebuchet MS"/>
                <a:cs typeface="Trebuchet MS"/>
              </a:rPr>
              <a:t>Agile.</a:t>
            </a:r>
            <a:endParaRPr lang="en-US" sz="1800" dirty="0">
              <a:solidFill>
                <a:srgbClr val="00264A"/>
              </a:solidFill>
              <a:latin typeface="Trebuchet MS"/>
              <a:ea typeface="Trebuchet MS"/>
              <a:cs typeface="Trebuchet MS"/>
            </a:endParaRPr>
          </a:p>
        </p:txBody>
      </p:sp>
      <p:sp>
        <p:nvSpPr>
          <p:cNvPr id="6" name="Rectangle 5"/>
          <p:cNvSpPr/>
          <p:nvPr/>
        </p:nvSpPr>
        <p:spPr>
          <a:xfrm>
            <a:off x="104893" y="4951120"/>
            <a:ext cx="184731" cy="384721"/>
          </a:xfrm>
          <a:prstGeom prst="rect">
            <a:avLst/>
          </a:prstGeom>
        </p:spPr>
        <p:txBody>
          <a:bodyPr wrap="none">
            <a:spAutoFit/>
          </a:bodyPr>
          <a:lstStyle/>
          <a:p>
            <a:endParaRPr lang="en-US" dirty="0"/>
          </a:p>
        </p:txBody>
      </p:sp>
      <p:sp>
        <p:nvSpPr>
          <p:cNvPr id="7" name="Shape 318"/>
          <p:cNvSpPr txBox="1">
            <a:spLocks/>
          </p:cNvSpPr>
          <p:nvPr/>
        </p:nvSpPr>
        <p:spPr>
          <a:xfrm>
            <a:off x="289624" y="4454925"/>
            <a:ext cx="8694717" cy="1828917"/>
          </a:xfrm>
          <a:prstGeom prst="rect">
            <a:avLst/>
          </a:prstGeom>
          <a:solidFill>
            <a:srgbClr val="0070C0">
              <a:alpha val="21543"/>
            </a:srgbClr>
          </a:solidFill>
          <a:ln>
            <a:solidFill>
              <a:srgbClr val="36DD89"/>
            </a:solidFill>
          </a:ln>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solidFill>
                  <a:schemeClr val="tx1">
                    <a:lumMod val="50000"/>
                    <a:lumOff val="50000"/>
                  </a:schemeClr>
                </a:solidFill>
                <a:latin typeface="Arial" panose="020B0604020202020204" pitchFamily="34" charset="0"/>
              </a:rPr>
              <a:t>Continuous involvement of the Ops team</a:t>
            </a:r>
            <a:endParaRPr lang="en-US" sz="1800" b="1" dirty="0">
              <a:solidFill>
                <a:schemeClr val="tx1">
                  <a:lumMod val="50000"/>
                  <a:lumOff val="50000"/>
                </a:schemeClr>
              </a:solidFill>
            </a:endParaRPr>
          </a:p>
          <a:p>
            <a:pPr marL="342900" indent="-342900">
              <a:buFont typeface="Arial"/>
              <a:buChar char="•"/>
              <a:defRPr sz="1800">
                <a:solidFill>
                  <a:srgbClr val="00B0F0"/>
                </a:solidFill>
                <a:latin typeface="Trebuchet MS"/>
                <a:ea typeface="Trebuchet MS"/>
                <a:cs typeface="Trebuchet MS"/>
                <a:sym typeface="Trebuchet MS"/>
              </a:defRPr>
            </a:pPr>
            <a:r>
              <a:rPr lang="en-US" sz="1400" dirty="0">
                <a:solidFill>
                  <a:srgbClr val="00264A"/>
                </a:solidFill>
                <a:latin typeface="Trebuchet MS"/>
                <a:ea typeface="Trebuchet MS"/>
                <a:cs typeface="Trebuchet MS"/>
                <a:sym typeface="Trebuchet MS"/>
              </a:rPr>
              <a:t>A fundamental requirement </a:t>
            </a:r>
            <a:r>
              <a:rPr lang="en-US" sz="1400" dirty="0" smtClean="0">
                <a:solidFill>
                  <a:srgbClr val="00264A"/>
                </a:solidFill>
                <a:latin typeface="Trebuchet MS"/>
                <a:ea typeface="Trebuchet MS"/>
                <a:cs typeface="Trebuchet MS"/>
                <a:sym typeface="Trebuchet MS"/>
              </a:rPr>
              <a:t>:Ops </a:t>
            </a:r>
            <a:r>
              <a:rPr lang="en-US" sz="1400" dirty="0">
                <a:solidFill>
                  <a:srgbClr val="00264A"/>
                </a:solidFill>
                <a:latin typeface="Trebuchet MS"/>
                <a:ea typeface="Trebuchet MS"/>
                <a:cs typeface="Trebuchet MS"/>
                <a:sym typeface="Trebuchet MS"/>
              </a:rPr>
              <a:t>team is continuously engaged with the development team throughout the life cycle of solution development</a:t>
            </a:r>
            <a:r>
              <a:rPr lang="en-US" sz="1400" dirty="0" smtClean="0">
                <a:solidFill>
                  <a:srgbClr val="00264A"/>
                </a:solidFill>
                <a:latin typeface="Trebuchet MS"/>
                <a:ea typeface="Trebuchet MS"/>
                <a:cs typeface="Trebuchet MS"/>
                <a:sym typeface="Trebuchet MS"/>
              </a:rPr>
              <a:t>.</a:t>
            </a:r>
          </a:p>
          <a:p>
            <a:pPr marL="342900" indent="-342900">
              <a:buFont typeface="Arial"/>
              <a:buChar char="•"/>
              <a:defRPr sz="1800">
                <a:solidFill>
                  <a:srgbClr val="00B0F0"/>
                </a:solidFill>
                <a:latin typeface="Trebuchet MS"/>
                <a:ea typeface="Trebuchet MS"/>
                <a:cs typeface="Trebuchet MS"/>
                <a:sym typeface="Trebuchet MS"/>
              </a:defRPr>
            </a:pPr>
            <a:r>
              <a:rPr lang="en-US" sz="1400" dirty="0" smtClean="0">
                <a:solidFill>
                  <a:srgbClr val="00264A"/>
                </a:solidFill>
                <a:latin typeface="Trebuchet MS"/>
                <a:ea typeface="Trebuchet MS"/>
                <a:cs typeface="Trebuchet MS"/>
                <a:sym typeface="Trebuchet MS"/>
              </a:rPr>
              <a:t>They </a:t>
            </a:r>
            <a:r>
              <a:rPr lang="en-US" sz="1400" dirty="0">
                <a:solidFill>
                  <a:srgbClr val="00264A"/>
                </a:solidFill>
                <a:latin typeface="Trebuchet MS"/>
                <a:ea typeface="Trebuchet MS"/>
                <a:cs typeface="Trebuchet MS"/>
                <a:sym typeface="Trebuchet MS"/>
              </a:rPr>
              <a:t>should also contribute to determining the solution's technical and schedule feasibility</a:t>
            </a:r>
            <a:r>
              <a:rPr lang="en-US" sz="1400" dirty="0" smtClean="0">
                <a:solidFill>
                  <a:srgbClr val="00264A"/>
                </a:solidFill>
                <a:latin typeface="Trebuchet MS"/>
                <a:ea typeface="Trebuchet MS"/>
                <a:cs typeface="Trebuchet MS"/>
                <a:sym typeface="Trebuchet MS"/>
              </a:rPr>
              <a:t>.</a:t>
            </a:r>
          </a:p>
          <a:p>
            <a:pPr marL="342900" indent="-342900">
              <a:buFont typeface="Arial"/>
              <a:buChar char="•"/>
              <a:defRPr sz="1800">
                <a:solidFill>
                  <a:srgbClr val="00B0F0"/>
                </a:solidFill>
                <a:latin typeface="Trebuchet MS"/>
                <a:ea typeface="Trebuchet MS"/>
                <a:cs typeface="Trebuchet MS"/>
                <a:sym typeface="Trebuchet MS"/>
              </a:defRPr>
            </a:pPr>
            <a:r>
              <a:rPr lang="en-US" sz="1400" dirty="0" smtClean="0">
                <a:solidFill>
                  <a:srgbClr val="00264A"/>
                </a:solidFill>
                <a:latin typeface="Trebuchet MS"/>
                <a:ea typeface="Trebuchet MS"/>
                <a:cs typeface="Trebuchet MS"/>
                <a:sym typeface="Trebuchet MS"/>
              </a:rPr>
              <a:t>From </a:t>
            </a:r>
            <a:r>
              <a:rPr lang="en-US" sz="1400" dirty="0">
                <a:solidFill>
                  <a:srgbClr val="00264A"/>
                </a:solidFill>
                <a:latin typeface="Trebuchet MS"/>
                <a:ea typeface="Trebuchet MS"/>
                <a:cs typeface="Trebuchet MS"/>
                <a:sym typeface="Trebuchet MS"/>
              </a:rPr>
              <a:t>the visioning stage through the development stage, the Ops team should provide the necessary inputs to the development team in order for them to build and validate the Ops-related requirements.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62" y="1775323"/>
            <a:ext cx="6696075" cy="2552700"/>
          </a:xfrm>
          <a:prstGeom prst="rect">
            <a:avLst/>
          </a:prstGeom>
        </p:spPr>
      </p:pic>
    </p:spTree>
    <p:extLst>
      <p:ext uri="{BB962C8B-B14F-4D97-AF65-F5344CB8AC3E}">
        <p14:creationId xmlns:p14="http://schemas.microsoft.com/office/powerpoint/2010/main" val="3231459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Ops representation in the team</a:t>
            </a:r>
          </a:p>
        </p:txBody>
      </p:sp>
      <p:sp>
        <p:nvSpPr>
          <p:cNvPr id="7" name="Rectangle 6"/>
          <p:cNvSpPr/>
          <p:nvPr/>
        </p:nvSpPr>
        <p:spPr>
          <a:xfrm>
            <a:off x="122190" y="1245393"/>
            <a:ext cx="3938954" cy="4225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smtClean="0">
                <a:solidFill>
                  <a:schemeClr val="tx1"/>
                </a:solidFill>
                <a:latin typeface="Trebuchet MS" panose="020B0603020202020204" pitchFamily="34" charset="0"/>
              </a:rPr>
              <a:t>Product Owner</a:t>
            </a:r>
          </a:p>
        </p:txBody>
      </p:sp>
      <p:sp>
        <p:nvSpPr>
          <p:cNvPr id="8" name="Rectangle 7"/>
          <p:cNvSpPr/>
          <p:nvPr/>
        </p:nvSpPr>
        <p:spPr>
          <a:xfrm>
            <a:off x="4494246" y="1238054"/>
            <a:ext cx="4649754" cy="3848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400" dirty="0"/>
              <a:t>Product backlog</a:t>
            </a:r>
            <a:endParaRPr lang="en-US" sz="2400" dirty="0">
              <a:solidFill>
                <a:schemeClr val="tx1"/>
              </a:solidFill>
            </a:endParaRPr>
          </a:p>
        </p:txBody>
      </p:sp>
      <p:sp>
        <p:nvSpPr>
          <p:cNvPr id="9" name="Rectangle 8"/>
          <p:cNvSpPr/>
          <p:nvPr/>
        </p:nvSpPr>
        <p:spPr>
          <a:xfrm>
            <a:off x="110158" y="1667939"/>
            <a:ext cx="3938954" cy="2918650"/>
          </a:xfrm>
          <a:prstGeom prst="rect">
            <a:avLst/>
          </a:prstGeom>
          <a:ln/>
          <a:effectLst>
            <a:innerShdw blurRad="63500" dist="50800" dir="108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sz="1600" dirty="0">
                <a:solidFill>
                  <a:srgbClr val="FF0000"/>
                </a:solidFill>
                <a:latin typeface="Trebuchet MS" panose="020B0603020202020204" pitchFamily="34" charset="0"/>
              </a:rPr>
              <a:t>Non Functional </a:t>
            </a:r>
            <a:r>
              <a:rPr lang="en-US" sz="1600" dirty="0" smtClean="0">
                <a:solidFill>
                  <a:srgbClr val="FF0000"/>
                </a:solidFill>
                <a:latin typeface="Trebuchet MS" panose="020B0603020202020204" pitchFamily="34" charset="0"/>
              </a:rPr>
              <a:t>Requirements</a:t>
            </a:r>
            <a:endParaRPr lang="en-US" sz="1600" dirty="0" smtClean="0">
              <a:solidFill>
                <a:srgbClr val="FF0000"/>
              </a:solidFill>
            </a:endParaRPr>
          </a:p>
          <a:p>
            <a:pPr marL="285750" indent="-285750">
              <a:buFont typeface="Wingdings" pitchFamily="2" charset="2"/>
              <a:buChar char="q"/>
            </a:pPr>
            <a:r>
              <a:rPr lang="en-US" sz="1400" dirty="0">
                <a:latin typeface="Trebuchet MS" panose="020B0603020202020204" pitchFamily="34" charset="0"/>
              </a:rPr>
              <a:t>Deployment and support platforms</a:t>
            </a:r>
          </a:p>
          <a:p>
            <a:pPr marL="285750" indent="-285750">
              <a:buFont typeface="Wingdings" pitchFamily="2" charset="2"/>
              <a:buChar char="q"/>
            </a:pPr>
            <a:r>
              <a:rPr lang="en-US" sz="1400" dirty="0">
                <a:latin typeface="Trebuchet MS" panose="020B0603020202020204" pitchFamily="34" charset="0"/>
              </a:rPr>
              <a:t>Their availability and limitations</a:t>
            </a:r>
          </a:p>
          <a:p>
            <a:pPr marL="285750" indent="-285750">
              <a:buFont typeface="Wingdings" pitchFamily="2" charset="2"/>
              <a:buChar char="q"/>
            </a:pPr>
            <a:r>
              <a:rPr lang="en-US" sz="1400" dirty="0">
                <a:latin typeface="Trebuchet MS" panose="020B0603020202020204" pitchFamily="34" charset="0"/>
              </a:rPr>
              <a:t>Dependency on vendor partners on infrastructure maintenance</a:t>
            </a:r>
          </a:p>
          <a:p>
            <a:pPr marL="285750" indent="-285750">
              <a:buFont typeface="Wingdings" pitchFamily="2" charset="2"/>
              <a:buChar char="q"/>
            </a:pPr>
            <a:r>
              <a:rPr lang="en-US" sz="1400" dirty="0">
                <a:latin typeface="Trebuchet MS" panose="020B0603020202020204" pitchFamily="34" charset="0"/>
              </a:rPr>
              <a:t>Third-party interfaces/applications needed for the final solutions</a:t>
            </a:r>
          </a:p>
          <a:p>
            <a:r>
              <a:rPr lang="en-US" sz="1400" dirty="0">
                <a:latin typeface="Trebuchet MS" panose="020B0603020202020204" pitchFamily="34" charset="0"/>
              </a:rPr>
              <a:t>The PO is not expected to be an expert in these areas but should be able to foresee such requirements and communicate these to the appropriate stakeholders in IT and the business.</a:t>
            </a:r>
          </a:p>
          <a:p>
            <a:pPr marL="285750" indent="-285750">
              <a:buFont typeface="Wingdings" pitchFamily="2" charset="2"/>
              <a:buChar char="q"/>
            </a:pPr>
            <a:endParaRPr lang="en-US" sz="1600" dirty="0">
              <a:solidFill>
                <a:schemeClr val="tx1"/>
              </a:solidFill>
            </a:endParaRPr>
          </a:p>
        </p:txBody>
      </p:sp>
      <p:sp>
        <p:nvSpPr>
          <p:cNvPr id="10" name="Rectangle 9"/>
          <p:cNvSpPr/>
          <p:nvPr/>
        </p:nvSpPr>
        <p:spPr>
          <a:xfrm>
            <a:off x="4494246" y="1636317"/>
            <a:ext cx="4649754" cy="1949094"/>
          </a:xfrm>
          <a:prstGeom prst="rect">
            <a:avLst/>
          </a:prstGeom>
          <a:ln/>
          <a:effectLst>
            <a:innerShdw blurRad="63500" dist="50800" dir="13500000">
              <a:prstClr val="black">
                <a:alpha val="50000"/>
              </a:prstClr>
            </a:innerShdw>
          </a:effectLst>
        </p:spPr>
        <p:style>
          <a:lnRef idx="1">
            <a:schemeClr val="accent4"/>
          </a:lnRef>
          <a:fillRef idx="2">
            <a:schemeClr val="accent4"/>
          </a:fillRef>
          <a:effectRef idx="1">
            <a:schemeClr val="accent4"/>
          </a:effectRef>
          <a:fontRef idx="minor">
            <a:schemeClr val="dk1"/>
          </a:fontRef>
        </p:style>
        <p:txBody>
          <a:bodyPr rtlCol="0" anchor="t" anchorCtr="0"/>
          <a:lstStyle/>
          <a:p>
            <a:r>
              <a:rPr lang="en-US" sz="1400" dirty="0">
                <a:latin typeface="Trebuchet MS" panose="020B0603020202020204" pitchFamily="34" charset="0"/>
              </a:rPr>
              <a:t>In addition to the functional requirements, the backlog should Include NFR’s</a:t>
            </a:r>
          </a:p>
          <a:p>
            <a:pPr marL="285750" indent="-285750">
              <a:buFont typeface="Wingdings" pitchFamily="2" charset="2"/>
              <a:buChar char="q"/>
            </a:pPr>
            <a:r>
              <a:rPr lang="en-US" sz="1400" dirty="0">
                <a:latin typeface="Trebuchet MS" panose="020B0603020202020204" pitchFamily="34" charset="0"/>
              </a:rPr>
              <a:t>Performance requirements</a:t>
            </a:r>
          </a:p>
          <a:p>
            <a:pPr marL="285750" indent="-285750">
              <a:buFont typeface="Wingdings" pitchFamily="2" charset="2"/>
              <a:buChar char="q"/>
            </a:pPr>
            <a:r>
              <a:rPr lang="en-US" sz="1400" dirty="0">
                <a:latin typeface="Trebuchet MS" panose="020B0603020202020204" pitchFamily="34" charset="0"/>
              </a:rPr>
              <a:t>Tech requirements related to deployment and support</a:t>
            </a:r>
          </a:p>
          <a:p>
            <a:pPr marL="285750" indent="-285750">
              <a:buFont typeface="Wingdings" pitchFamily="2" charset="2"/>
              <a:buChar char="q"/>
            </a:pPr>
            <a:r>
              <a:rPr lang="en-US" sz="1400" dirty="0">
                <a:latin typeface="Trebuchet MS" panose="020B0603020202020204" pitchFamily="34" charset="0"/>
              </a:rPr>
              <a:t>Requirements to develop the guidelines for rapid rollback and roll forward.</a:t>
            </a:r>
          </a:p>
          <a:p>
            <a:pPr marL="285750" indent="-285750">
              <a:buFont typeface="Wingdings" pitchFamily="2" charset="2"/>
              <a:buChar char="q"/>
            </a:pPr>
            <a:r>
              <a:rPr lang="en-US" sz="1400" dirty="0">
                <a:latin typeface="Trebuchet MS" panose="020B0603020202020204" pitchFamily="34" charset="0"/>
              </a:rPr>
              <a:t>Security/firewall requirements</a:t>
            </a:r>
          </a:p>
        </p:txBody>
      </p:sp>
      <p:sp>
        <p:nvSpPr>
          <p:cNvPr id="15" name="Rectangle 14"/>
          <p:cNvSpPr/>
          <p:nvPr/>
        </p:nvSpPr>
        <p:spPr>
          <a:xfrm>
            <a:off x="4494246" y="3623909"/>
            <a:ext cx="4649754" cy="48242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smtClean="0">
                <a:solidFill>
                  <a:schemeClr val="tx1"/>
                </a:solidFill>
                <a:latin typeface="Trebuchet MS" panose="020B0603020202020204" pitchFamily="34" charset="0"/>
              </a:rPr>
              <a:t>Sprint </a:t>
            </a:r>
            <a:r>
              <a:rPr lang="en-US" sz="2200" dirty="0">
                <a:solidFill>
                  <a:schemeClr val="tx1"/>
                </a:solidFill>
                <a:latin typeface="Trebuchet MS" panose="020B0603020202020204" pitchFamily="34" charset="0"/>
              </a:rPr>
              <a:t>Ceremonies</a:t>
            </a:r>
          </a:p>
        </p:txBody>
      </p:sp>
      <p:sp>
        <p:nvSpPr>
          <p:cNvPr id="16" name="Rectangle 15"/>
          <p:cNvSpPr/>
          <p:nvPr/>
        </p:nvSpPr>
        <p:spPr>
          <a:xfrm>
            <a:off x="4494246" y="4106330"/>
            <a:ext cx="4649754" cy="2113715"/>
          </a:xfrm>
          <a:prstGeom prst="rect">
            <a:avLst/>
          </a:prstGeom>
          <a:solidFill>
            <a:schemeClr val="accent6">
              <a:lumMod val="20000"/>
              <a:lumOff val="80000"/>
            </a:schemeClr>
          </a:solidFill>
          <a:ln/>
          <a:effectLst>
            <a:innerShdw blurRad="63500" dist="50800" dir="108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t" anchorCtr="0"/>
          <a:lstStyle/>
          <a:p>
            <a:r>
              <a:rPr lang="en-US" sz="1600" dirty="0" smtClean="0">
                <a:solidFill>
                  <a:srgbClr val="FF0000"/>
                </a:solidFill>
                <a:latin typeface="Trebuchet MS" panose="020B0603020202020204" pitchFamily="34" charset="0"/>
              </a:rPr>
              <a:t>Sprint</a:t>
            </a:r>
            <a:r>
              <a:rPr lang="en-US" sz="1600" dirty="0" smtClean="0">
                <a:solidFill>
                  <a:srgbClr val="FF0000"/>
                </a:solidFill>
              </a:rPr>
              <a:t> </a:t>
            </a:r>
            <a:r>
              <a:rPr lang="en-US" sz="1600" dirty="0">
                <a:solidFill>
                  <a:srgbClr val="FF0000"/>
                </a:solidFill>
                <a:latin typeface="Trebuchet MS" panose="020B0603020202020204" pitchFamily="34" charset="0"/>
              </a:rPr>
              <a:t>planning</a:t>
            </a:r>
            <a:r>
              <a:rPr lang="en-US" sz="1600" dirty="0" smtClean="0">
                <a:solidFill>
                  <a:srgbClr val="FF0000"/>
                </a:solidFill>
              </a:rPr>
              <a:t> </a:t>
            </a:r>
            <a:r>
              <a:rPr lang="en-US" sz="1600" dirty="0" smtClean="0">
                <a:solidFill>
                  <a:srgbClr val="FF0000"/>
                </a:solidFill>
                <a:latin typeface="Trebuchet MS" panose="020B0603020202020204" pitchFamily="34" charset="0"/>
              </a:rPr>
              <a:t>and daily stand-up</a:t>
            </a:r>
            <a:r>
              <a:rPr lang="en-US" sz="1600" dirty="0" smtClean="0">
                <a:solidFill>
                  <a:srgbClr val="FF0000"/>
                </a:solidFill>
              </a:rPr>
              <a:t>:</a:t>
            </a:r>
          </a:p>
          <a:p>
            <a:pPr marL="285750" indent="-285750">
              <a:buFont typeface="Wingdings" pitchFamily="2" charset="2"/>
              <a:buChar char="q"/>
            </a:pPr>
            <a:r>
              <a:rPr lang="en-US" sz="1400" dirty="0">
                <a:latin typeface="Trebuchet MS" panose="020B0603020202020204" pitchFamily="34" charset="0"/>
              </a:rPr>
              <a:t>Include the Ops team during sprint planning and in selected daily stand-ups where the team would discuss Ops aspects</a:t>
            </a:r>
            <a:r>
              <a:rPr lang="en-US" sz="1600" dirty="0" smtClean="0"/>
              <a:t>.</a:t>
            </a:r>
          </a:p>
          <a:p>
            <a:r>
              <a:rPr lang="en-US" sz="1600" dirty="0">
                <a:solidFill>
                  <a:srgbClr val="FF0000"/>
                </a:solidFill>
                <a:latin typeface="Trebuchet MS" panose="020B0603020202020204" pitchFamily="34" charset="0"/>
              </a:rPr>
              <a:t>Sprint Review</a:t>
            </a:r>
            <a:r>
              <a:rPr lang="en-US" sz="1600" dirty="0" smtClean="0">
                <a:solidFill>
                  <a:schemeClr val="tx1"/>
                </a:solidFill>
              </a:rPr>
              <a:t>:</a:t>
            </a:r>
            <a:endParaRPr lang="en-US" sz="1600" dirty="0" smtClean="0"/>
          </a:p>
          <a:p>
            <a:pPr marL="285750" indent="-285750">
              <a:buFont typeface="Wingdings" pitchFamily="2" charset="2"/>
              <a:buChar char="q"/>
            </a:pPr>
            <a:r>
              <a:rPr lang="en-US" sz="1400" dirty="0">
                <a:latin typeface="Trebuchet MS" panose="020B0603020202020204" pitchFamily="34" charset="0"/>
              </a:rPr>
              <a:t>if the Ops team is part of the demos, they have an opportunity to see what is coming up and provide inputs for the subsequent sprints to improve the product and include Ops requirements as </a:t>
            </a:r>
            <a:r>
              <a:rPr lang="en-US" sz="1400" dirty="0" smtClean="0">
                <a:latin typeface="Trebuchet MS" panose="020B0603020202020204" pitchFamily="34" charset="0"/>
              </a:rPr>
              <a:t>well.</a:t>
            </a:r>
            <a:endParaRPr lang="en-US" sz="1400" dirty="0">
              <a:latin typeface="Trebuchet MS" panose="020B0603020202020204" pitchFamily="34" charset="0"/>
            </a:endParaRPr>
          </a:p>
          <a:p>
            <a:endParaRPr lang="en-US" sz="1600" dirty="0"/>
          </a:p>
          <a:p>
            <a:endParaRPr lang="en-US" sz="1600" dirty="0" smtClean="0">
              <a:solidFill>
                <a:schemeClr val="tx1"/>
              </a:solidFill>
            </a:endParaRPr>
          </a:p>
        </p:txBody>
      </p:sp>
      <p:sp>
        <p:nvSpPr>
          <p:cNvPr id="17" name="Rectangle 16"/>
          <p:cNvSpPr/>
          <p:nvPr/>
        </p:nvSpPr>
        <p:spPr>
          <a:xfrm>
            <a:off x="110158" y="4609764"/>
            <a:ext cx="3938954" cy="4638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a:solidFill>
                  <a:schemeClr val="tx1"/>
                </a:solidFill>
                <a:latin typeface="Trebuchet MS" panose="020B0603020202020204" pitchFamily="34" charset="0"/>
              </a:rPr>
              <a:t>Definition Of Done(DOD)</a:t>
            </a:r>
          </a:p>
        </p:txBody>
      </p:sp>
      <p:sp>
        <p:nvSpPr>
          <p:cNvPr id="18" name="Rectangle 17"/>
          <p:cNvSpPr/>
          <p:nvPr/>
        </p:nvSpPr>
        <p:spPr>
          <a:xfrm>
            <a:off x="110158" y="5096815"/>
            <a:ext cx="3938954" cy="1123231"/>
          </a:xfrm>
          <a:prstGeom prst="rect">
            <a:avLst/>
          </a:prstGeom>
          <a:solidFill>
            <a:schemeClr val="accent3">
              <a:lumMod val="20000"/>
              <a:lumOff val="80000"/>
            </a:schemeClr>
          </a:solidFill>
          <a:ln/>
          <a:effectLst>
            <a:innerShdw blurRad="63500" dist="50800" dir="10800000">
              <a:prstClr val="black">
                <a:alpha val="50000"/>
              </a:prstClr>
            </a:innerShdw>
          </a:effectLst>
        </p:spPr>
        <p:style>
          <a:lnRef idx="1">
            <a:schemeClr val="accent5"/>
          </a:lnRef>
          <a:fillRef idx="2">
            <a:schemeClr val="accent5"/>
          </a:fillRef>
          <a:effectRef idx="1">
            <a:schemeClr val="accent5"/>
          </a:effectRef>
          <a:fontRef idx="minor">
            <a:schemeClr val="dk1"/>
          </a:fontRef>
        </p:style>
        <p:txBody>
          <a:bodyPr rtlCol="0" anchor="t" anchorCtr="0"/>
          <a:lstStyle/>
          <a:p>
            <a:pPr marL="285750" indent="-285750">
              <a:buFont typeface="Wingdings" pitchFamily="2" charset="2"/>
              <a:buChar char="q"/>
            </a:pPr>
            <a:r>
              <a:rPr lang="en-US" sz="1400" dirty="0" smtClean="0">
                <a:latin typeface="Trebuchet MS" panose="020B0603020202020204" pitchFamily="34" charset="0"/>
              </a:rPr>
              <a:t>Specific </a:t>
            </a:r>
            <a:r>
              <a:rPr lang="en-US" sz="1400" dirty="0">
                <a:latin typeface="Trebuchet MS" panose="020B0603020202020204" pitchFamily="34" charset="0"/>
              </a:rPr>
              <a:t>support </a:t>
            </a:r>
            <a:r>
              <a:rPr lang="en-US" sz="1400" dirty="0" smtClean="0">
                <a:latin typeface="Trebuchet MS" panose="020B0603020202020204" pitchFamily="34" charset="0"/>
              </a:rPr>
              <a:t>instructions </a:t>
            </a:r>
            <a:r>
              <a:rPr lang="en-US" sz="1400" dirty="0">
                <a:latin typeface="Trebuchet MS" panose="020B0603020202020204" pitchFamily="34" charset="0"/>
              </a:rPr>
              <a:t>as part of the </a:t>
            </a:r>
            <a:r>
              <a:rPr lang="en-US" sz="1400" dirty="0" smtClean="0">
                <a:latin typeface="Trebuchet MS" panose="020B0603020202020204" pitchFamily="34" charset="0"/>
              </a:rPr>
              <a:t>documentation.</a:t>
            </a:r>
            <a:endParaRPr lang="en-US" sz="1400" dirty="0">
              <a:solidFill>
                <a:schemeClr val="tx1"/>
              </a:solidFill>
              <a:latin typeface="Trebuchet MS" panose="020B0603020202020204" pitchFamily="34" charset="0"/>
            </a:endParaRPr>
          </a:p>
          <a:p>
            <a:pPr marL="285750" indent="-285750">
              <a:buFont typeface="Wingdings" pitchFamily="2" charset="2"/>
              <a:buChar char="q"/>
            </a:pPr>
            <a:r>
              <a:rPr lang="en-US" sz="1400" dirty="0" smtClean="0">
                <a:latin typeface="Trebuchet MS" panose="020B0603020202020204" pitchFamily="34" charset="0"/>
              </a:rPr>
              <a:t>Dry run of instructions</a:t>
            </a:r>
          </a:p>
          <a:p>
            <a:pPr marL="285750" indent="-285750">
              <a:buFont typeface="Wingdings" pitchFamily="2" charset="2"/>
              <a:buChar char="q"/>
            </a:pPr>
            <a:r>
              <a:rPr lang="en-US" sz="1400" dirty="0">
                <a:latin typeface="Trebuchet MS" panose="020B0603020202020204" pitchFamily="34" charset="0"/>
              </a:rPr>
              <a:t>production multi-environment testing</a:t>
            </a:r>
            <a:endParaRPr lang="en-US" sz="1400" dirty="0">
              <a:solidFill>
                <a:schemeClr val="tx1"/>
              </a:solidFill>
              <a:latin typeface="Trebuchet MS" panose="020B0603020202020204" pitchFamily="34" charset="0"/>
            </a:endParaRPr>
          </a:p>
          <a:p>
            <a:endParaRPr lang="en-US" sz="1600" dirty="0">
              <a:solidFill>
                <a:schemeClr val="tx1"/>
              </a:solidFill>
            </a:endParaRPr>
          </a:p>
        </p:txBody>
      </p:sp>
    </p:spTree>
    <p:extLst>
      <p:ext uri="{BB962C8B-B14F-4D97-AF65-F5344CB8AC3E}">
        <p14:creationId xmlns:p14="http://schemas.microsoft.com/office/powerpoint/2010/main" val="425276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5"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5" name="Rectangle 4"/>
          <p:cNvSpPr/>
          <p:nvPr/>
        </p:nvSpPr>
        <p:spPr>
          <a:xfrm>
            <a:off x="1175662" y="2495435"/>
            <a:ext cx="6879772" cy="721033"/>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a:solidFill>
                  <a:schemeClr val="tx1"/>
                </a:solidFill>
                <a:latin typeface="Trebuchet MS" panose="020B0603020202020204" pitchFamily="34" charset="0"/>
              </a:rPr>
              <a:t>Continuous Integration: Jenkins</a:t>
            </a:r>
            <a:r>
              <a:rPr lang="en-US" sz="2200" dirty="0" smtClean="0">
                <a:solidFill>
                  <a:schemeClr val="tx1"/>
                </a:solidFill>
                <a:latin typeface="Trebuchet MS" panose="020B0603020202020204" pitchFamily="34" charset="0"/>
              </a:rPr>
              <a:t>, </a:t>
            </a:r>
            <a:r>
              <a:rPr lang="en-US" sz="2200" dirty="0" err="1" smtClean="0">
                <a:solidFill>
                  <a:schemeClr val="tx1"/>
                </a:solidFill>
                <a:latin typeface="Trebuchet MS" panose="020B0603020202020204" pitchFamily="34" charset="0"/>
              </a:rPr>
              <a:t>Bamboo,Teamcity</a:t>
            </a:r>
            <a:endParaRPr lang="en-US" sz="2200" dirty="0">
              <a:solidFill>
                <a:schemeClr val="tx1"/>
              </a:solidFill>
              <a:latin typeface="Trebuchet MS" panose="020B0603020202020204" pitchFamily="34" charset="0"/>
            </a:endParaRPr>
          </a:p>
        </p:txBody>
      </p:sp>
      <p:sp>
        <p:nvSpPr>
          <p:cNvPr id="6" name="Rectangle 5"/>
          <p:cNvSpPr/>
          <p:nvPr/>
        </p:nvSpPr>
        <p:spPr>
          <a:xfrm>
            <a:off x="1175662" y="3488109"/>
            <a:ext cx="6879772" cy="721033"/>
          </a:xfrm>
          <a:prstGeom prst="rect">
            <a:avLst/>
          </a:prstGeom>
          <a:solidFill>
            <a:schemeClr val="accent5">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sz="2200" dirty="0">
                <a:solidFill>
                  <a:schemeClr val="tx1"/>
                </a:solidFill>
                <a:latin typeface="Trebuchet MS" panose="020B0603020202020204" pitchFamily="34" charset="0"/>
              </a:rPr>
              <a:t>Versioning : </a:t>
            </a:r>
            <a:r>
              <a:rPr lang="en-US" sz="2200" dirty="0" err="1">
                <a:solidFill>
                  <a:schemeClr val="tx1"/>
                </a:solidFill>
                <a:latin typeface="Trebuchet MS" panose="020B0603020202020204" pitchFamily="34" charset="0"/>
              </a:rPr>
              <a:t>Git</a:t>
            </a:r>
            <a:r>
              <a:rPr lang="en-US" sz="2200" dirty="0" smtClean="0">
                <a:solidFill>
                  <a:schemeClr val="tx1"/>
                </a:solidFill>
                <a:latin typeface="Trebuchet MS" panose="020B0603020202020204" pitchFamily="34" charset="0"/>
              </a:rPr>
              <a:t>, SVN,TFS</a:t>
            </a:r>
            <a:endParaRPr lang="en-US" sz="2200" dirty="0">
              <a:solidFill>
                <a:schemeClr val="tx1"/>
              </a:solidFill>
              <a:latin typeface="Trebuchet MS" panose="020B0603020202020204" pitchFamily="34" charset="0"/>
            </a:endParaRPr>
          </a:p>
        </p:txBody>
      </p:sp>
    </p:spTree>
    <p:extLst>
      <p:ext uri="{BB962C8B-B14F-4D97-AF65-F5344CB8AC3E}">
        <p14:creationId xmlns:p14="http://schemas.microsoft.com/office/powerpoint/2010/main" val="15372561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software development</a:t>
            </a:r>
            <a:endParaRPr lang="en-US" dirty="0"/>
          </a:p>
        </p:txBody>
      </p:sp>
      <p:sp>
        <p:nvSpPr>
          <p:cNvPr id="4" name="Rectangle 3"/>
          <p:cNvSpPr/>
          <p:nvPr/>
        </p:nvSpPr>
        <p:spPr>
          <a:xfrm>
            <a:off x="531628" y="1308480"/>
            <a:ext cx="8427591" cy="382097"/>
          </a:xfrm>
          <a:prstGeom prst="rect">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r>
              <a:rPr lang="en-US" sz="2200" dirty="0" smtClean="0">
                <a:solidFill>
                  <a:schemeClr val="tx1"/>
                </a:solidFill>
                <a:latin typeface="Trebuchet MS" panose="020B0603020202020204" pitchFamily="34" charset="0"/>
              </a:rPr>
              <a:t>Traditional Waterfall Model</a:t>
            </a:r>
          </a:p>
        </p:txBody>
      </p:sp>
      <p:sp>
        <p:nvSpPr>
          <p:cNvPr id="7" name="Rectangle 6"/>
          <p:cNvSpPr/>
          <p:nvPr/>
        </p:nvSpPr>
        <p:spPr>
          <a:xfrm>
            <a:off x="3565451" y="2788750"/>
            <a:ext cx="5368941" cy="463613"/>
          </a:xfrm>
          <a:prstGeom prst="rect">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r>
              <a:rPr lang="en-US" sz="2200" dirty="0" smtClean="0">
                <a:solidFill>
                  <a:schemeClr val="tx1"/>
                </a:solidFill>
                <a:latin typeface="Trebuchet MS" panose="020B0603020202020204" pitchFamily="34" charset="0"/>
              </a:rPr>
              <a:t>Agile development</a:t>
            </a:r>
          </a:p>
        </p:txBody>
      </p:sp>
      <p:sp>
        <p:nvSpPr>
          <p:cNvPr id="8" name="Rectangle 7"/>
          <p:cNvSpPr/>
          <p:nvPr/>
        </p:nvSpPr>
        <p:spPr>
          <a:xfrm>
            <a:off x="5156790" y="4494348"/>
            <a:ext cx="3777602" cy="438803"/>
          </a:xfrm>
          <a:prstGeom prst="rect">
            <a:avLst/>
          </a:prstGeom>
          <a:solidFill>
            <a:schemeClr val="tx1">
              <a:lumMod val="50000"/>
              <a:lumOff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r>
              <a:rPr lang="en-US" sz="2200" dirty="0" smtClean="0">
                <a:solidFill>
                  <a:schemeClr val="tx1"/>
                </a:solidFill>
                <a:latin typeface="Trebuchet MS" panose="020B0603020202020204" pitchFamily="34" charset="0"/>
              </a:rPr>
              <a:t>Devops Approach</a:t>
            </a:r>
          </a:p>
        </p:txBody>
      </p:sp>
      <p:sp>
        <p:nvSpPr>
          <p:cNvPr id="9" name="Espace réservé du contenu 2"/>
          <p:cNvSpPr txBox="1">
            <a:spLocks/>
          </p:cNvSpPr>
          <p:nvPr/>
        </p:nvSpPr>
        <p:spPr>
          <a:xfrm>
            <a:off x="531628" y="1745512"/>
            <a:ext cx="6584840" cy="891228"/>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Trebuchet MS" panose="020B0603020202020204" pitchFamily="34" charset="0"/>
              </a:rPr>
              <a:t>Best suited when</a:t>
            </a:r>
          </a:p>
          <a:p>
            <a:r>
              <a:rPr lang="en-US" sz="1600" dirty="0" smtClean="0">
                <a:latin typeface="Trebuchet MS" panose="020B0603020202020204" pitchFamily="34" charset="0"/>
              </a:rPr>
              <a:t>Complete requirements are clear and fix.</a:t>
            </a:r>
          </a:p>
          <a:p>
            <a:r>
              <a:rPr lang="en-US" sz="1600" dirty="0" smtClean="0">
                <a:latin typeface="Trebuchet MS" panose="020B0603020202020204" pitchFamily="34" charset="0"/>
              </a:rPr>
              <a:t>Product definition is stable</a:t>
            </a:r>
          </a:p>
          <a:p>
            <a:pPr marL="0" indent="0">
              <a:buNone/>
            </a:pPr>
            <a:endParaRPr lang="en-US" dirty="0" smtClean="0">
              <a:latin typeface="Tahoma (Headings)"/>
            </a:endParaRPr>
          </a:p>
          <a:p>
            <a:endParaRPr lang="en-US" dirty="0" smtClean="0">
              <a:latin typeface="Tahoma (Headings)"/>
            </a:endParaRPr>
          </a:p>
          <a:p>
            <a:endParaRPr lang="en-US" dirty="0" smtClean="0">
              <a:latin typeface="Tahoma (Headings)"/>
            </a:endParaRPr>
          </a:p>
          <a:p>
            <a:endParaRPr lang="en-US" dirty="0" smtClean="0"/>
          </a:p>
          <a:p>
            <a:pPr marL="0" indent="0">
              <a:buFont typeface="Wingdings" pitchFamily="2" charset="2"/>
              <a:buNone/>
            </a:pPr>
            <a:endParaRPr lang="en-US" dirty="0" smtClean="0"/>
          </a:p>
          <a:p>
            <a:endParaRPr lang="en-US" dirty="0" smtClean="0"/>
          </a:p>
        </p:txBody>
      </p:sp>
      <p:sp>
        <p:nvSpPr>
          <p:cNvPr id="10" name="Espace réservé du contenu 2"/>
          <p:cNvSpPr txBox="1">
            <a:spLocks/>
          </p:cNvSpPr>
          <p:nvPr/>
        </p:nvSpPr>
        <p:spPr>
          <a:xfrm>
            <a:off x="3565451" y="3253952"/>
            <a:ext cx="4742088" cy="987055"/>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Trebuchet MS" panose="020B0603020202020204" pitchFamily="34" charset="0"/>
              </a:rPr>
              <a:t>Best suited when</a:t>
            </a:r>
          </a:p>
          <a:p>
            <a:r>
              <a:rPr lang="en-US" sz="1600" dirty="0" smtClean="0">
                <a:latin typeface="Trebuchet MS" panose="020B0603020202020204" pitchFamily="34" charset="0"/>
              </a:rPr>
              <a:t>Requirement change frequently.</a:t>
            </a:r>
          </a:p>
          <a:p>
            <a:r>
              <a:rPr lang="en-US" sz="1600" dirty="0" smtClean="0">
                <a:latin typeface="Trebuchet MS" panose="020B0603020202020204" pitchFamily="34" charset="0"/>
              </a:rPr>
              <a:t>Development needs to be fast.</a:t>
            </a:r>
          </a:p>
          <a:p>
            <a:endParaRPr lang="en-US" dirty="0" smtClean="0">
              <a:latin typeface="Tahoma (Headings)"/>
            </a:endParaRPr>
          </a:p>
          <a:p>
            <a:endParaRPr lang="en-US" dirty="0" smtClean="0">
              <a:latin typeface="Tahoma (Headings)"/>
            </a:endParaRPr>
          </a:p>
          <a:p>
            <a:endParaRPr lang="en-US" dirty="0" smtClean="0">
              <a:latin typeface="Tahoma (Headings)"/>
            </a:endParaRPr>
          </a:p>
          <a:p>
            <a:endParaRPr lang="en-US" dirty="0" smtClean="0"/>
          </a:p>
          <a:p>
            <a:pPr marL="0" indent="0">
              <a:buFont typeface="Wingdings" pitchFamily="2" charset="2"/>
              <a:buNone/>
            </a:pPr>
            <a:endParaRPr lang="en-US" dirty="0" smtClean="0"/>
          </a:p>
          <a:p>
            <a:endParaRPr lang="en-US" dirty="0" smtClean="0"/>
          </a:p>
        </p:txBody>
      </p:sp>
      <p:sp>
        <p:nvSpPr>
          <p:cNvPr id="11" name="Espace réservé du contenu 2"/>
          <p:cNvSpPr txBox="1">
            <a:spLocks/>
          </p:cNvSpPr>
          <p:nvPr/>
        </p:nvSpPr>
        <p:spPr>
          <a:xfrm>
            <a:off x="5156790" y="5085161"/>
            <a:ext cx="3700131" cy="1185672"/>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Trebuchet MS" panose="020B0603020202020204" pitchFamily="34" charset="0"/>
              </a:rPr>
              <a:t>Best suited when</a:t>
            </a:r>
          </a:p>
          <a:p>
            <a:r>
              <a:rPr lang="en-US" sz="1600" dirty="0" smtClean="0">
                <a:latin typeface="Trebuchet MS" panose="020B0603020202020204" pitchFamily="34" charset="0"/>
              </a:rPr>
              <a:t>Requirement change frequently.</a:t>
            </a:r>
          </a:p>
          <a:p>
            <a:r>
              <a:rPr lang="en-US" sz="1600" dirty="0" smtClean="0">
                <a:latin typeface="Trebuchet MS" panose="020B0603020202020204" pitchFamily="34" charset="0"/>
              </a:rPr>
              <a:t>Development needs to be agile.</a:t>
            </a:r>
          </a:p>
          <a:p>
            <a:r>
              <a:rPr lang="en-US" sz="1600" dirty="0" smtClean="0">
                <a:latin typeface="Trebuchet MS" panose="020B0603020202020204" pitchFamily="34" charset="0"/>
              </a:rPr>
              <a:t>Operations needs to be agile.</a:t>
            </a:r>
          </a:p>
          <a:p>
            <a:endParaRPr lang="en-US" dirty="0" smtClean="0">
              <a:latin typeface="Tahoma (Headings)"/>
            </a:endParaRPr>
          </a:p>
          <a:p>
            <a:endParaRPr lang="en-US" dirty="0" smtClean="0">
              <a:latin typeface="Tahoma (Headings)"/>
            </a:endParaRPr>
          </a:p>
          <a:p>
            <a:endParaRPr lang="en-US" dirty="0" smtClean="0">
              <a:latin typeface="Tahoma (Headings)"/>
            </a:endParaRPr>
          </a:p>
          <a:p>
            <a:endParaRPr lang="en-US" dirty="0" smtClean="0"/>
          </a:p>
          <a:p>
            <a:pPr marL="0" indent="0">
              <a:buFont typeface="Wingdings" pitchFamily="2" charset="2"/>
              <a:buNone/>
            </a:pPr>
            <a:endParaRPr lang="en-US" dirty="0" smtClean="0"/>
          </a:p>
          <a:p>
            <a:endParaRPr lang="en-US" dirty="0" smtClean="0"/>
          </a:p>
        </p:txBody>
      </p:sp>
      <p:sp>
        <p:nvSpPr>
          <p:cNvPr id="17" name="Espace réservé du contenu 2"/>
          <p:cNvSpPr txBox="1">
            <a:spLocks/>
          </p:cNvSpPr>
          <p:nvPr/>
        </p:nvSpPr>
        <p:spPr>
          <a:xfrm>
            <a:off x="350874" y="1154146"/>
            <a:ext cx="8793126" cy="1538907"/>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latin typeface="Tahoma (Headings)"/>
            </a:endParaRPr>
          </a:p>
          <a:p>
            <a:endParaRPr lang="en-US" dirty="0" smtClean="0">
              <a:latin typeface="Tahoma (Headings)"/>
            </a:endParaRPr>
          </a:p>
          <a:p>
            <a:endParaRPr lang="en-US" dirty="0" smtClean="0">
              <a:latin typeface="Tahoma (Headings)"/>
            </a:endParaRPr>
          </a:p>
          <a:p>
            <a:endParaRPr lang="en-US" dirty="0" smtClean="0"/>
          </a:p>
          <a:p>
            <a:pPr marL="0" indent="0">
              <a:buFont typeface="Wingdings" pitchFamily="2" charset="2"/>
              <a:buNone/>
            </a:pPr>
            <a:endParaRPr lang="en-US" dirty="0" smtClean="0"/>
          </a:p>
          <a:p>
            <a:endParaRPr lang="en-US" dirty="0" smtClean="0"/>
          </a:p>
        </p:txBody>
      </p:sp>
      <p:sp>
        <p:nvSpPr>
          <p:cNvPr id="19" name="Espace réservé du contenu 2"/>
          <p:cNvSpPr txBox="1">
            <a:spLocks/>
          </p:cNvSpPr>
          <p:nvPr/>
        </p:nvSpPr>
        <p:spPr>
          <a:xfrm>
            <a:off x="3476847" y="2725339"/>
            <a:ext cx="5482372" cy="1515668"/>
          </a:xfrm>
          <a:prstGeom prst="rect">
            <a:avLst/>
          </a:prstGeom>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600" dirty="0" smtClean="0">
              <a:latin typeface="Trebuchet MS" panose="020B0603020202020204" pitchFamily="34" charset="0"/>
            </a:endParaRPr>
          </a:p>
          <a:p>
            <a:endParaRPr lang="en-US" dirty="0" smtClean="0">
              <a:latin typeface="Tahoma (Headings)"/>
            </a:endParaRPr>
          </a:p>
          <a:p>
            <a:endParaRPr lang="en-US" dirty="0" smtClean="0">
              <a:latin typeface="Tahoma (Headings)"/>
            </a:endParaRPr>
          </a:p>
          <a:p>
            <a:endParaRPr lang="en-US" dirty="0" smtClean="0">
              <a:latin typeface="Tahoma (Headings)"/>
            </a:endParaRPr>
          </a:p>
          <a:p>
            <a:endParaRPr lang="en-US" dirty="0" smtClean="0"/>
          </a:p>
          <a:p>
            <a:pPr marL="0" indent="0">
              <a:buFont typeface="Wingdings" pitchFamily="2" charset="2"/>
              <a:buNone/>
            </a:pPr>
            <a:endParaRPr lang="en-US" dirty="0" smtClean="0"/>
          </a:p>
          <a:p>
            <a:endParaRPr lang="en-US" dirty="0" smtClean="0"/>
          </a:p>
        </p:txBody>
      </p:sp>
    </p:spTree>
    <p:extLst>
      <p:ext uri="{BB962C8B-B14F-4D97-AF65-F5344CB8AC3E}">
        <p14:creationId xmlns:p14="http://schemas.microsoft.com/office/powerpoint/2010/main" val="347688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FRAMEWORK AT GLANCE</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259" y="1448790"/>
            <a:ext cx="8490857" cy="4892633"/>
          </a:xfrm>
        </p:spPr>
      </p:pic>
    </p:spTree>
    <p:extLst>
      <p:ext uri="{BB962C8B-B14F-4D97-AF65-F5344CB8AC3E}">
        <p14:creationId xmlns:p14="http://schemas.microsoft.com/office/powerpoint/2010/main" val="525870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ROLES</a:t>
            </a:r>
            <a:endParaRPr lang="en-US" dirty="0"/>
          </a:p>
        </p:txBody>
      </p:sp>
      <p:sp>
        <p:nvSpPr>
          <p:cNvPr id="4" name="Shape 272"/>
          <p:cNvSpPr>
            <a:spLocks noGrp="1"/>
          </p:cNvSpPr>
          <p:nvPr>
            <p:ph idx="1"/>
          </p:nvPr>
        </p:nvSpPr>
        <p:spPr>
          <a:xfrm>
            <a:off x="298516" y="1361823"/>
            <a:ext cx="8845484" cy="4894011"/>
          </a:xfrm>
          <a:prstGeom prst="rect">
            <a:avLst/>
          </a:prstGeom>
        </p:spPr>
        <p:txBody>
          <a:bodyPr/>
          <a:lstStyle/>
          <a:p>
            <a:pPr marL="0" indent="0">
              <a:lnSpc>
                <a:spcPct val="100000"/>
              </a:lnSpc>
              <a:spcBef>
                <a:spcPts val="1200"/>
              </a:spcBef>
              <a:buClrTx/>
              <a:buSzTx/>
              <a:buFontTx/>
              <a:buNone/>
              <a:defRPr sz="2400"/>
            </a:pPr>
            <a:r>
              <a:rPr lang="en-US" dirty="0" smtClean="0">
                <a:solidFill>
                  <a:srgbClr val="004C66"/>
                </a:solidFill>
                <a:latin typeface="Trebuchet MS"/>
                <a:ea typeface="Trebuchet MS"/>
                <a:cs typeface="Trebuchet MS"/>
              </a:rPr>
              <a:t>Functional Contacts</a:t>
            </a:r>
            <a:endParaRPr dirty="0">
              <a:solidFill>
                <a:srgbClr val="004C66"/>
              </a:solidFill>
              <a:latin typeface="Trebuchet MS"/>
              <a:ea typeface="Trebuchet MS"/>
              <a:cs typeface="Trebuchet MS"/>
            </a:endParaRPr>
          </a:p>
          <a:p>
            <a:pPr marL="0" indent="0">
              <a:lnSpc>
                <a:spcPct val="100000"/>
              </a:lnSpc>
              <a:spcBef>
                <a:spcPts val="1200"/>
              </a:spcBef>
              <a:buClrTx/>
              <a:buSzTx/>
              <a:buFontTx/>
              <a:buNone/>
              <a:defRPr sz="2400"/>
            </a:pPr>
            <a:endParaRPr sz="2200" dirty="0">
              <a:solidFill>
                <a:srgbClr val="004C66"/>
              </a:solidFill>
              <a:latin typeface="Trebuchet MS"/>
              <a:ea typeface="Trebuchet MS"/>
              <a:cs typeface="Trebuchet MS"/>
              <a:sym typeface="Trebuchet MS"/>
            </a:endParaRPr>
          </a:p>
          <a:p>
            <a:pPr marL="0" indent="0">
              <a:lnSpc>
                <a:spcPct val="100000"/>
              </a:lnSpc>
              <a:spcBef>
                <a:spcPts val="1200"/>
              </a:spcBef>
              <a:buClr>
                <a:srgbClr val="002060"/>
              </a:buClr>
              <a:buSzTx/>
              <a:buFont typeface="Arial"/>
              <a:buNone/>
              <a:defRPr>
                <a:solidFill>
                  <a:srgbClr val="004C66"/>
                </a:solidFill>
                <a:latin typeface="Trebuchet MS"/>
                <a:ea typeface="Trebuchet MS"/>
                <a:cs typeface="Trebuchet MS"/>
                <a:sym typeface="Trebuchet MS"/>
              </a:defRPr>
            </a:pPr>
            <a:r>
              <a:rPr lang="en-US" dirty="0" smtClean="0"/>
              <a:t/>
            </a:r>
            <a:br>
              <a:rPr lang="en-US" dirty="0" smtClean="0"/>
            </a:br>
            <a:r>
              <a:rPr lang="en-US" dirty="0" smtClean="0"/>
              <a:t>Scrum Master</a:t>
            </a:r>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lang="en-US" dirty="0" smtClean="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r>
              <a:rPr lang="en-US" dirty="0" smtClean="0"/>
              <a:t/>
            </a:r>
            <a:br>
              <a:rPr lang="en-US" dirty="0" smtClean="0"/>
            </a:br>
            <a:r>
              <a:rPr lang="en-US" dirty="0" smtClean="0"/>
              <a:t>Team</a:t>
            </a:r>
            <a:endParaRPr lang="en-US" dirty="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lang="en-US" dirty="0"/>
          </a:p>
          <a:p>
            <a:pPr marL="0" indent="0">
              <a:lnSpc>
                <a:spcPct val="100000"/>
              </a:lnSpc>
              <a:spcBef>
                <a:spcPts val="1200"/>
              </a:spcBef>
              <a:buClrTx/>
              <a:buSzTx/>
              <a:buFontTx/>
              <a:buNone/>
              <a:defRPr>
                <a:solidFill>
                  <a:srgbClr val="004C66"/>
                </a:solidFill>
                <a:latin typeface="Trebuchet MS"/>
                <a:ea typeface="Trebuchet MS"/>
                <a:cs typeface="Trebuchet MS"/>
                <a:sym typeface="Trebuchet MS"/>
              </a:defRPr>
            </a:pPr>
            <a:endParaRPr dirty="0" smtClean="0"/>
          </a:p>
        </p:txBody>
      </p:sp>
      <p:sp>
        <p:nvSpPr>
          <p:cNvPr id="5" name="Shape 273"/>
          <p:cNvSpPr/>
          <p:nvPr/>
        </p:nvSpPr>
        <p:spPr>
          <a:xfrm>
            <a:off x="863600" y="1989730"/>
            <a:ext cx="2217440" cy="718598"/>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dirty="0" smtClean="0"/>
              <a:t>Paul</a:t>
            </a:r>
            <a:r>
              <a:rPr lang="en-US" dirty="0" smtClean="0"/>
              <a:t>/</a:t>
            </a:r>
            <a:r>
              <a:rPr dirty="0" smtClean="0"/>
              <a:t> </a:t>
            </a:r>
            <a:r>
              <a:rPr dirty="0"/>
              <a:t>Sitara</a:t>
            </a:r>
          </a:p>
          <a:p>
            <a:pPr algn="ctr">
              <a:defRPr sz="1200">
                <a:solidFill>
                  <a:srgbClr val="FFFFFF"/>
                </a:solidFill>
              </a:defRPr>
            </a:pPr>
            <a:r>
              <a:rPr lang="en-US" dirty="0" smtClean="0"/>
              <a:t>Global</a:t>
            </a:r>
            <a:endParaRPr dirty="0"/>
          </a:p>
        </p:txBody>
      </p:sp>
      <p:sp>
        <p:nvSpPr>
          <p:cNvPr id="6" name="Shape 274"/>
          <p:cNvSpPr/>
          <p:nvPr/>
        </p:nvSpPr>
        <p:spPr>
          <a:xfrm>
            <a:off x="3276600" y="1989731"/>
            <a:ext cx="2217440" cy="718597"/>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dirty="0"/>
              <a:t>Meera</a:t>
            </a:r>
          </a:p>
          <a:p>
            <a:pPr algn="ctr">
              <a:defRPr sz="1200">
                <a:solidFill>
                  <a:srgbClr val="FFFFFF"/>
                </a:solidFill>
              </a:defRPr>
            </a:pPr>
            <a:r>
              <a:rPr dirty="0"/>
              <a:t>Indonesia and Thailand</a:t>
            </a:r>
          </a:p>
        </p:txBody>
      </p:sp>
      <p:sp>
        <p:nvSpPr>
          <p:cNvPr id="7" name="Shape 275"/>
          <p:cNvSpPr/>
          <p:nvPr/>
        </p:nvSpPr>
        <p:spPr>
          <a:xfrm>
            <a:off x="5689600" y="1989731"/>
            <a:ext cx="2217440" cy="718597"/>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dirty="0" smtClean="0"/>
              <a:t>Emi</a:t>
            </a:r>
            <a:r>
              <a:rPr lang="en-US" dirty="0" smtClean="0"/>
              <a:t>ly</a:t>
            </a:r>
            <a:endParaRPr dirty="0"/>
          </a:p>
          <a:p>
            <a:pPr algn="ctr">
              <a:defRPr sz="1200">
                <a:solidFill>
                  <a:srgbClr val="FFFFFF"/>
                </a:solidFill>
              </a:defRPr>
            </a:pPr>
            <a:r>
              <a:rPr dirty="0" smtClean="0"/>
              <a:t>Malaysia</a:t>
            </a:r>
            <a:endParaRPr dirty="0"/>
          </a:p>
        </p:txBody>
      </p:sp>
      <p:sp>
        <p:nvSpPr>
          <p:cNvPr id="8" name="Shape 273"/>
          <p:cNvSpPr/>
          <p:nvPr/>
        </p:nvSpPr>
        <p:spPr>
          <a:xfrm>
            <a:off x="863600" y="3463086"/>
            <a:ext cx="2217440" cy="718598"/>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sz="1200">
                <a:solidFill>
                  <a:srgbClr val="FFFFFF"/>
                </a:solidFill>
              </a:defRPr>
            </a:pPr>
            <a:r>
              <a:rPr lang="en-US" sz="1800" dirty="0" smtClean="0"/>
              <a:t>Suvarna Dmello</a:t>
            </a:r>
            <a:endParaRPr sz="1800" dirty="0"/>
          </a:p>
        </p:txBody>
      </p:sp>
      <p:sp>
        <p:nvSpPr>
          <p:cNvPr id="9" name="Shape 273"/>
          <p:cNvSpPr/>
          <p:nvPr/>
        </p:nvSpPr>
        <p:spPr>
          <a:xfrm>
            <a:off x="903757" y="4900047"/>
            <a:ext cx="2259097" cy="1199398"/>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sz="1200">
                <a:solidFill>
                  <a:srgbClr val="FFFFFF"/>
                </a:solidFill>
              </a:defRPr>
            </a:pPr>
            <a:r>
              <a:rPr lang="en-US" sz="1800" dirty="0" smtClean="0"/>
              <a:t>Development:</a:t>
            </a:r>
          </a:p>
          <a:p>
            <a:pPr algn="ctr">
              <a:defRPr sz="1200">
                <a:solidFill>
                  <a:srgbClr val="FFFFFF"/>
                </a:solidFill>
              </a:defRPr>
            </a:pPr>
            <a:r>
              <a:rPr lang="en-US" sz="1800" dirty="0" smtClean="0"/>
              <a:t>Hita Soni</a:t>
            </a:r>
          </a:p>
          <a:p>
            <a:pPr algn="ctr">
              <a:defRPr sz="1200">
                <a:solidFill>
                  <a:srgbClr val="FFFFFF"/>
                </a:solidFill>
              </a:defRPr>
            </a:pPr>
            <a:r>
              <a:rPr lang="en-US" sz="1800" dirty="0" smtClean="0"/>
              <a:t>Tejashree Bhagat</a:t>
            </a:r>
          </a:p>
          <a:p>
            <a:pPr algn="ctr">
              <a:defRPr sz="1200">
                <a:solidFill>
                  <a:srgbClr val="FFFFFF"/>
                </a:solidFill>
              </a:defRPr>
            </a:pPr>
            <a:r>
              <a:rPr lang="en-US" sz="1800" dirty="0" smtClean="0"/>
              <a:t>Prajna</a:t>
            </a:r>
            <a:endParaRPr sz="1800" dirty="0"/>
          </a:p>
        </p:txBody>
      </p:sp>
      <p:sp>
        <p:nvSpPr>
          <p:cNvPr id="10" name="Shape 273"/>
          <p:cNvSpPr/>
          <p:nvPr/>
        </p:nvSpPr>
        <p:spPr>
          <a:xfrm>
            <a:off x="6111636" y="4993918"/>
            <a:ext cx="1896348" cy="101165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sz="1200">
                <a:solidFill>
                  <a:srgbClr val="FFFFFF"/>
                </a:solidFill>
              </a:defRPr>
            </a:pPr>
            <a:r>
              <a:rPr lang="en-US" sz="1800" dirty="0" smtClean="0"/>
              <a:t>Testing:</a:t>
            </a:r>
          </a:p>
          <a:p>
            <a:pPr algn="ctr">
              <a:defRPr sz="1200">
                <a:solidFill>
                  <a:srgbClr val="FFFFFF"/>
                </a:solidFill>
              </a:defRPr>
            </a:pPr>
            <a:r>
              <a:rPr lang="en-US" sz="1800" dirty="0" smtClean="0"/>
              <a:t>Kannan &amp; team</a:t>
            </a:r>
            <a:endParaRPr sz="1800" dirty="0"/>
          </a:p>
        </p:txBody>
      </p:sp>
      <p:sp>
        <p:nvSpPr>
          <p:cNvPr id="11" name="Shape 273"/>
          <p:cNvSpPr/>
          <p:nvPr/>
        </p:nvSpPr>
        <p:spPr>
          <a:xfrm>
            <a:off x="3528525" y="4993918"/>
            <a:ext cx="2217440" cy="101165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sz="1200">
                <a:solidFill>
                  <a:srgbClr val="FFFFFF"/>
                </a:solidFill>
              </a:defRPr>
            </a:pPr>
            <a:r>
              <a:rPr lang="en-US" sz="1800" dirty="0" smtClean="0"/>
              <a:t>Business Analyst:</a:t>
            </a:r>
          </a:p>
          <a:p>
            <a:pPr algn="ctr">
              <a:defRPr sz="1200">
                <a:solidFill>
                  <a:srgbClr val="FFFFFF"/>
                </a:solidFill>
              </a:defRPr>
            </a:pPr>
            <a:r>
              <a:rPr lang="en-US" sz="1800" dirty="0" smtClean="0"/>
              <a:t>Sathyaraj Rajasekar</a:t>
            </a:r>
            <a:endParaRPr sz="1800" dirty="0"/>
          </a:p>
        </p:txBody>
      </p:sp>
    </p:spTree>
    <p:extLst>
      <p:ext uri="{BB962C8B-B14F-4D97-AF65-F5344CB8AC3E}">
        <p14:creationId xmlns:p14="http://schemas.microsoft.com/office/powerpoint/2010/main" val="1772837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INITIAL PROCESS</a:t>
            </a:r>
            <a:endParaRPr lang="en-US" dirty="0"/>
          </a:p>
        </p:txBody>
      </p:sp>
      <p:pic>
        <p:nvPicPr>
          <p:cNvPr id="15" name="Content Placeholder 1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6665" y="1315823"/>
            <a:ext cx="1005468" cy="657922"/>
          </a:xfrm>
          <a:ln>
            <a:solidFill>
              <a:srgbClr val="FF0000"/>
            </a:solidFill>
          </a:ln>
        </p:spPr>
      </p:pic>
      <p:sp>
        <p:nvSpPr>
          <p:cNvPr id="4" name="Shape 273"/>
          <p:cNvSpPr/>
          <p:nvPr/>
        </p:nvSpPr>
        <p:spPr>
          <a:xfrm>
            <a:off x="495622" y="1344958"/>
            <a:ext cx="2129883" cy="54159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lang="en-US" sz="1400" dirty="0">
                <a:solidFill>
                  <a:srgbClr val="FFFFFF"/>
                </a:solidFill>
                <a:latin typeface="Trebuchet MS" panose="020B0603020202020204" pitchFamily="34" charset="0"/>
              </a:rPr>
              <a:t>Problem management Tickets/Enhancements</a:t>
            </a:r>
            <a:endParaRPr sz="1400" dirty="0">
              <a:solidFill>
                <a:srgbClr val="FFFFFF"/>
              </a:solidFill>
              <a:latin typeface="Trebuchet MS" panose="020B0603020202020204" pitchFamily="34" charset="0"/>
            </a:endParaRPr>
          </a:p>
        </p:txBody>
      </p:sp>
      <p:sp>
        <p:nvSpPr>
          <p:cNvPr id="6" name="Shape 275"/>
          <p:cNvSpPr/>
          <p:nvPr/>
        </p:nvSpPr>
        <p:spPr>
          <a:xfrm>
            <a:off x="4609820" y="1373986"/>
            <a:ext cx="1665250" cy="480989"/>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lang="en-US" sz="1400" dirty="0" smtClean="0">
                <a:latin typeface="Trebuchet MS" panose="020B0603020202020204" pitchFamily="34" charset="0"/>
              </a:rPr>
              <a:t>Create Product Backlog</a:t>
            </a:r>
            <a:endParaRPr sz="1400" dirty="0">
              <a:latin typeface="Trebuchet MS" panose="020B0603020202020204" pitchFamily="34" charset="0"/>
            </a:endParaRPr>
          </a:p>
        </p:txBody>
      </p:sp>
      <p:sp>
        <p:nvSpPr>
          <p:cNvPr id="18" name="Shape 129"/>
          <p:cNvSpPr/>
          <p:nvPr/>
        </p:nvSpPr>
        <p:spPr>
          <a:xfrm>
            <a:off x="495622" y="2330143"/>
            <a:ext cx="2621043" cy="739565"/>
          </a:xfrm>
          <a:prstGeom prst="rect">
            <a:avLst/>
          </a:prstGeom>
          <a:solidFill>
            <a:schemeClr val="accent1">
              <a:satOff val="-3355"/>
              <a:lumOff val="26614"/>
            </a:schemeClr>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b="1">
                <a:latin typeface="Helvetica"/>
                <a:ea typeface="Helvetica"/>
                <a:cs typeface="Helvetica"/>
                <a:sym typeface="Helvetica"/>
              </a:defRPr>
            </a:lvl1pPr>
          </a:lstStyle>
          <a:p>
            <a:r>
              <a:rPr lang="en-US" sz="1200" dirty="0" smtClean="0">
                <a:latin typeface="Trebuchet MS" panose="020B0603020202020204" pitchFamily="34" charset="0"/>
              </a:rPr>
              <a:t>R</a:t>
            </a:r>
            <a:r>
              <a:rPr sz="1200" dirty="0" smtClean="0">
                <a:latin typeface="Trebuchet MS" panose="020B0603020202020204" pitchFamily="34" charset="0"/>
              </a:rPr>
              <a:t>equirements </a:t>
            </a:r>
            <a:r>
              <a:rPr sz="1200" dirty="0">
                <a:latin typeface="Trebuchet MS" panose="020B0603020202020204" pitchFamily="34" charset="0"/>
              </a:rPr>
              <a:t>is to be done by the product owner </a:t>
            </a:r>
            <a:r>
              <a:rPr sz="1200" dirty="0" smtClean="0">
                <a:latin typeface="Trebuchet MS" panose="020B0603020202020204" pitchFamily="34" charset="0"/>
              </a:rPr>
              <a:t>with the</a:t>
            </a:r>
            <a:r>
              <a:rPr lang="en-US" sz="1200" dirty="0" smtClean="0">
                <a:latin typeface="Trebuchet MS" panose="020B0603020202020204" pitchFamily="34" charset="0"/>
              </a:rPr>
              <a:t> help of </a:t>
            </a:r>
            <a:r>
              <a:rPr sz="1200" dirty="0" smtClean="0">
                <a:latin typeface="Trebuchet MS" panose="020B0603020202020204" pitchFamily="34" charset="0"/>
              </a:rPr>
              <a:t> </a:t>
            </a:r>
            <a:r>
              <a:rPr lang="en-US" sz="1200" dirty="0" smtClean="0">
                <a:latin typeface="Trebuchet MS" panose="020B0603020202020204" pitchFamily="34" charset="0"/>
              </a:rPr>
              <a:t>BA, Customer, Stakeholders and users</a:t>
            </a:r>
            <a:endParaRPr sz="1200" dirty="0">
              <a:latin typeface="Trebuchet MS" panose="020B0603020202020204" pitchFamily="34" charset="0"/>
            </a:endParaRPr>
          </a:p>
        </p:txBody>
      </p:sp>
      <p:sp>
        <p:nvSpPr>
          <p:cNvPr id="19" name="Shape 173"/>
          <p:cNvSpPr/>
          <p:nvPr/>
        </p:nvSpPr>
        <p:spPr>
          <a:xfrm flipV="1">
            <a:off x="1543051" y="1915582"/>
            <a:ext cx="17514" cy="353895"/>
          </a:xfrm>
          <a:prstGeom prst="line">
            <a:avLst/>
          </a:prstGeom>
          <a:ln w="38100">
            <a:solidFill>
              <a:srgbClr val="000000"/>
            </a:solidFill>
            <a:custDash>
              <a:ds d="200000" sp="200000"/>
            </a:custDash>
            <a:miter lim="400000"/>
          </a:ln>
        </p:spPr>
        <p:txBody>
          <a:bodyPr lIns="50800" tIns="50800" rIns="50800" bIns="50800" anchor="ctr"/>
          <a:lstStyle/>
          <a:p>
            <a:pPr>
              <a:defRPr sz="2400"/>
            </a:pPr>
            <a:endParaRPr/>
          </a:p>
        </p:txBody>
      </p:sp>
      <p:sp>
        <p:nvSpPr>
          <p:cNvPr id="21" name="Shape 129"/>
          <p:cNvSpPr/>
          <p:nvPr/>
        </p:nvSpPr>
        <p:spPr>
          <a:xfrm>
            <a:off x="4346659" y="2306555"/>
            <a:ext cx="2191572" cy="739565"/>
          </a:xfrm>
          <a:prstGeom prst="rect">
            <a:avLst/>
          </a:prstGeom>
          <a:solidFill>
            <a:schemeClr val="accent1">
              <a:satOff val="-3355"/>
              <a:lumOff val="26614"/>
            </a:schemeClr>
          </a:solid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noAutofit/>
          </a:bodyPr>
          <a:lstStyle>
            <a:lvl1pPr>
              <a:defRPr sz="1400" b="1">
                <a:latin typeface="Helvetica"/>
                <a:ea typeface="Helvetica"/>
                <a:cs typeface="Helvetica"/>
                <a:sym typeface="Helvetica"/>
              </a:defRPr>
            </a:lvl1pPr>
          </a:lstStyle>
          <a:p>
            <a:r>
              <a:rPr lang="en-US" sz="1200" dirty="0" smtClean="0">
                <a:latin typeface="Trebuchet MS" panose="020B0603020202020204" pitchFamily="34" charset="0"/>
              </a:rPr>
              <a:t>Creation of User Stories with acceptance criteria </a:t>
            </a:r>
            <a:endParaRPr sz="1200" dirty="0">
              <a:latin typeface="Trebuchet MS" panose="020B0603020202020204" pitchFamily="34" charset="0"/>
            </a:endParaRPr>
          </a:p>
        </p:txBody>
      </p:sp>
      <p:sp>
        <p:nvSpPr>
          <p:cNvPr id="25" name="Shape 173"/>
          <p:cNvSpPr/>
          <p:nvPr/>
        </p:nvSpPr>
        <p:spPr>
          <a:xfrm flipV="1">
            <a:off x="5442445" y="1854975"/>
            <a:ext cx="1" cy="381850"/>
          </a:xfrm>
          <a:prstGeom prst="line">
            <a:avLst/>
          </a:prstGeom>
          <a:ln w="38100">
            <a:solidFill>
              <a:srgbClr val="000000"/>
            </a:solidFill>
            <a:custDash>
              <a:ds d="200000" sp="200000"/>
            </a:custDash>
            <a:miter lim="400000"/>
          </a:ln>
        </p:spPr>
        <p:txBody>
          <a:bodyPr lIns="50800" tIns="50800" rIns="50800" bIns="50800" anchor="ctr"/>
          <a:lstStyle/>
          <a:p>
            <a:pPr>
              <a:defRPr sz="2400"/>
            </a:pPr>
            <a:endParaRPr/>
          </a:p>
        </p:txBody>
      </p:sp>
      <p:sp>
        <p:nvSpPr>
          <p:cNvPr id="27" name="Shape 273"/>
          <p:cNvSpPr/>
          <p:nvPr/>
        </p:nvSpPr>
        <p:spPr>
          <a:xfrm>
            <a:off x="6768840" y="1354873"/>
            <a:ext cx="2129883" cy="54159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lang="en-US" sz="1400" dirty="0" smtClean="0">
                <a:solidFill>
                  <a:srgbClr val="FFFFFF"/>
                </a:solidFill>
                <a:latin typeface="Trebuchet MS" panose="020B0603020202020204" pitchFamily="34" charset="0"/>
              </a:rPr>
              <a:t>Prioritize User stories as per business value</a:t>
            </a:r>
            <a:endParaRPr sz="1400" dirty="0">
              <a:solidFill>
                <a:srgbClr val="FFFFFF"/>
              </a:solidFill>
              <a:latin typeface="Trebuchet MS" panose="020B0603020202020204" pitchFamily="34" charset="0"/>
            </a:endParaRPr>
          </a:p>
        </p:txBody>
      </p:sp>
      <p:sp>
        <p:nvSpPr>
          <p:cNvPr id="30" name="Shape 273"/>
          <p:cNvSpPr/>
          <p:nvPr/>
        </p:nvSpPr>
        <p:spPr>
          <a:xfrm>
            <a:off x="6793601" y="2333205"/>
            <a:ext cx="2129883" cy="541596"/>
          </a:xfrm>
          <a:prstGeom prst="rect">
            <a:avLst/>
          </a:prstGeom>
          <a:gradFill>
            <a:gsLst>
              <a:gs pos="0">
                <a:srgbClr val="007096"/>
              </a:gs>
              <a:gs pos="80000">
                <a:srgbClr val="0093C5"/>
              </a:gs>
              <a:gs pos="100000">
                <a:srgbClr val="0094C6"/>
              </a:gs>
            </a:gsLst>
            <a:path>
              <a:fillToRect l="50000" t="47199" r="50000" b="52800"/>
            </a:path>
          </a:gradFill>
          <a:ln>
            <a:solidFill>
              <a:srgbClr val="0094C7"/>
            </a:solidFill>
          </a:ln>
          <a:effectLst>
            <a:outerShdw blurRad="38100" dist="23000" dir="5400000" rotWithShape="0">
              <a:srgbClr val="000000">
                <a:alpha val="35000"/>
              </a:srgbClr>
            </a:outerShdw>
          </a:effectLst>
          <a:extLst>
            <a:ext uri="{C572A759-6A51-4108-AA02-DFA0A04FC94B}">
              <ma14:wrappingTextBoxFlag xmlns:ma14="http://schemas.microsoft.com/office/mac/drawingml/2011/main" xmlns="" val="1"/>
            </a:ext>
          </a:extLst>
        </p:spPr>
        <p:txBody>
          <a:bodyPr lIns="45719" rIns="45719" anchor="ctr"/>
          <a:lstStyle/>
          <a:p>
            <a:pPr algn="ctr">
              <a:defRPr>
                <a:solidFill>
                  <a:srgbClr val="FFFFFF"/>
                </a:solidFill>
              </a:defRPr>
            </a:pPr>
            <a:r>
              <a:rPr lang="en-US" sz="1400" dirty="0" smtClean="0">
                <a:solidFill>
                  <a:srgbClr val="FFFFFF"/>
                </a:solidFill>
                <a:latin typeface="Trebuchet MS" panose="020B0603020202020204" pitchFamily="34" charset="0"/>
              </a:rPr>
              <a:t>Sprint Planning</a:t>
            </a:r>
            <a:endParaRPr sz="1400" dirty="0">
              <a:solidFill>
                <a:srgbClr val="FFFFFF"/>
              </a:solidFill>
              <a:latin typeface="Trebuchet MS" panose="020B0603020202020204" pitchFamily="34" charset="0"/>
            </a:endParaRPr>
          </a:p>
        </p:txBody>
      </p:sp>
      <p:sp>
        <p:nvSpPr>
          <p:cNvPr id="32" name="Rectangle 31"/>
          <p:cNvSpPr/>
          <p:nvPr/>
        </p:nvSpPr>
        <p:spPr>
          <a:xfrm>
            <a:off x="586820" y="3612230"/>
            <a:ext cx="7997109" cy="2354491"/>
          </a:xfrm>
          <a:prstGeom prst="rect">
            <a:avLst/>
          </a:prstGeom>
        </p:spPr>
        <p:txBody>
          <a:bodyPr wrap="square">
            <a:spAutoFit/>
          </a:bodyPr>
          <a:lstStyle/>
          <a:p>
            <a:pPr>
              <a:spcBef>
                <a:spcPts val="1200"/>
              </a:spcBef>
              <a:defRPr b="1">
                <a:solidFill>
                  <a:srgbClr val="004C66"/>
                </a:solidFill>
                <a:latin typeface="Trebuchet MS"/>
                <a:ea typeface="Trebuchet MS"/>
                <a:cs typeface="Trebuchet MS"/>
                <a:sym typeface="Trebuchet MS"/>
              </a:defRPr>
            </a:pPr>
            <a:r>
              <a:rPr lang="en-US" dirty="0"/>
              <a:t>Role in the process:</a:t>
            </a:r>
          </a:p>
          <a:p>
            <a:pPr marL="166189" indent="-166189">
              <a:lnSpc>
                <a:spcPct val="100000"/>
              </a:lnSpc>
              <a:spcBef>
                <a:spcPts val="1200"/>
              </a:spcBef>
              <a:buClr>
                <a:srgbClr val="002060"/>
              </a:buClr>
              <a:buFont typeface="Arial"/>
              <a:buChar char="•"/>
              <a:defRPr sz="1800">
                <a:solidFill>
                  <a:srgbClr val="004C66"/>
                </a:solidFill>
                <a:latin typeface="Trebuchet MS"/>
                <a:ea typeface="Trebuchet MS"/>
                <a:cs typeface="Trebuchet MS"/>
                <a:sym typeface="Trebuchet MS"/>
              </a:defRPr>
            </a:pPr>
            <a:r>
              <a:rPr lang="en-US" dirty="0" smtClean="0"/>
              <a:t>Requirement related </a:t>
            </a:r>
            <a:r>
              <a:rPr lang="en-US" dirty="0"/>
              <a:t>to problem management in </a:t>
            </a:r>
            <a:r>
              <a:rPr lang="en-US" b="1" dirty="0" err="1"/>
              <a:t>ServiceNow</a:t>
            </a:r>
            <a:r>
              <a:rPr lang="en-US" dirty="0"/>
              <a:t> and enhancements for the </a:t>
            </a:r>
            <a:r>
              <a:rPr lang="en-US" b="1" dirty="0"/>
              <a:t>SDT</a:t>
            </a:r>
            <a:r>
              <a:rPr lang="en-US" dirty="0"/>
              <a:t> application will be added into the </a:t>
            </a:r>
            <a:r>
              <a:rPr lang="en-US" b="1" dirty="0"/>
              <a:t>Rally</a:t>
            </a:r>
            <a:r>
              <a:rPr lang="en-US" dirty="0"/>
              <a:t> tool as a </a:t>
            </a:r>
            <a:r>
              <a:rPr lang="en-US" dirty="0" smtClean="0"/>
              <a:t>user story </a:t>
            </a:r>
            <a:r>
              <a:rPr lang="en-US" dirty="0"/>
              <a:t>along with acceptance </a:t>
            </a:r>
            <a:r>
              <a:rPr lang="en-US" dirty="0" smtClean="0"/>
              <a:t>criteria to create </a:t>
            </a:r>
            <a:r>
              <a:rPr lang="en-US" dirty="0"/>
              <a:t>product </a:t>
            </a:r>
            <a:r>
              <a:rPr lang="en-US" dirty="0" smtClean="0"/>
              <a:t>backlog by </a:t>
            </a:r>
            <a:r>
              <a:rPr lang="en-US" smtClean="0"/>
              <a:t>Product owner.</a:t>
            </a:r>
            <a:endParaRPr lang="en-US" dirty="0"/>
          </a:p>
          <a:p>
            <a:pPr marL="166189" indent="-166189">
              <a:lnSpc>
                <a:spcPct val="100000"/>
              </a:lnSpc>
              <a:spcBef>
                <a:spcPts val="1200"/>
              </a:spcBef>
              <a:buClr>
                <a:srgbClr val="002060"/>
              </a:buClr>
              <a:buFont typeface="Arial"/>
              <a:buChar char="•"/>
              <a:defRPr sz="1800">
                <a:solidFill>
                  <a:srgbClr val="004C66"/>
                </a:solidFill>
                <a:latin typeface="Trebuchet MS"/>
                <a:ea typeface="Trebuchet MS"/>
                <a:cs typeface="Trebuchet MS"/>
                <a:sym typeface="Trebuchet MS"/>
              </a:defRPr>
            </a:pPr>
            <a:r>
              <a:rPr lang="en-US" dirty="0"/>
              <a:t>Information can be put together with the help of BA, stakeholders, customers and users.</a:t>
            </a:r>
          </a:p>
        </p:txBody>
      </p:sp>
      <p:sp>
        <p:nvSpPr>
          <p:cNvPr id="20" name="Shape 167"/>
          <p:cNvSpPr/>
          <p:nvPr/>
        </p:nvSpPr>
        <p:spPr>
          <a:xfrm flipH="1">
            <a:off x="7849020" y="1934480"/>
            <a:ext cx="1321" cy="425649"/>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2" name="Shape 166"/>
          <p:cNvSpPr/>
          <p:nvPr/>
        </p:nvSpPr>
        <p:spPr>
          <a:xfrm flipV="1">
            <a:off x="2641678" y="1651323"/>
            <a:ext cx="490297" cy="3756"/>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28" name="Shape 166"/>
          <p:cNvSpPr/>
          <p:nvPr/>
        </p:nvSpPr>
        <p:spPr>
          <a:xfrm>
            <a:off x="9201532" y="1230858"/>
            <a:ext cx="945559"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1" name="Shape 166"/>
          <p:cNvSpPr/>
          <p:nvPr/>
        </p:nvSpPr>
        <p:spPr>
          <a:xfrm flipV="1">
            <a:off x="4125245" y="1659228"/>
            <a:ext cx="490297" cy="3756"/>
          </a:xfrm>
          <a:prstGeom prst="line">
            <a:avLst/>
          </a:prstGeom>
          <a:ln w="25400">
            <a:solidFill>
              <a:srgbClr val="000000"/>
            </a:solidFill>
            <a:miter lim="400000"/>
            <a:tailEnd type="triangle"/>
          </a:ln>
        </p:spPr>
        <p:txBody>
          <a:bodyPr lIns="50800" tIns="50800" rIns="50800" bIns="50800" anchor="ctr"/>
          <a:lstStyle/>
          <a:p>
            <a:pPr>
              <a:defRPr sz="2400"/>
            </a:pPr>
            <a:endParaRPr/>
          </a:p>
        </p:txBody>
      </p:sp>
      <p:sp>
        <p:nvSpPr>
          <p:cNvPr id="33" name="Shape 166"/>
          <p:cNvSpPr/>
          <p:nvPr/>
        </p:nvSpPr>
        <p:spPr>
          <a:xfrm flipV="1">
            <a:off x="6269348" y="1608682"/>
            <a:ext cx="490297" cy="3756"/>
          </a:xfrm>
          <a:prstGeom prst="line">
            <a:avLst/>
          </a:prstGeom>
          <a:ln w="25400">
            <a:solidFill>
              <a:srgbClr val="000000"/>
            </a:solidFill>
            <a:miter lim="400000"/>
            <a:tailEnd type="triangle"/>
          </a:ln>
        </p:spPr>
        <p:txBody>
          <a:bodyPr lIns="50800" tIns="50800" rIns="50800" bIns="50800" anchor="ctr"/>
          <a:lstStyle/>
          <a:p>
            <a:pPr>
              <a:defRPr sz="2400"/>
            </a:pPr>
            <a:endParaRPr/>
          </a:p>
        </p:txBody>
      </p:sp>
    </p:spTree>
    <p:extLst>
      <p:ext uri="{BB962C8B-B14F-4D97-AF65-F5344CB8AC3E}">
        <p14:creationId xmlns:p14="http://schemas.microsoft.com/office/powerpoint/2010/main" val="1396162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a:t>
            </a:r>
            <a:endParaRPr lang="en-US" dirty="0"/>
          </a:p>
        </p:txBody>
      </p:sp>
      <p:sp>
        <p:nvSpPr>
          <p:cNvPr id="3" name="Content Placeholder 2"/>
          <p:cNvSpPr>
            <a:spLocks noGrp="1"/>
          </p:cNvSpPr>
          <p:nvPr>
            <p:ph idx="1"/>
          </p:nvPr>
        </p:nvSpPr>
        <p:spPr/>
        <p:txBody>
          <a:bodyPr/>
          <a:lstStyle/>
          <a:p>
            <a:endParaRPr lang="en-US" altLang="en-US" dirty="0" smtClean="0"/>
          </a:p>
          <a:p>
            <a:endParaRPr lang="en-US" dirty="0"/>
          </a:p>
        </p:txBody>
      </p:sp>
      <p:sp>
        <p:nvSpPr>
          <p:cNvPr id="4" name="Shape 293"/>
          <p:cNvSpPr/>
          <p:nvPr/>
        </p:nvSpPr>
        <p:spPr>
          <a:xfrm>
            <a:off x="352773" y="3053451"/>
            <a:ext cx="8464120" cy="1253170"/>
          </a:xfrm>
          <a:prstGeom prst="rect">
            <a:avLst/>
          </a:prstGeom>
          <a:solidFill>
            <a:srgbClr val="DDDDDD">
              <a:alpha val="49445"/>
            </a:srgbClr>
          </a:solidFill>
          <a:ln w="12700">
            <a:miter lim="400000"/>
          </a:ln>
          <a:extLst>
            <a:ext uri="{C572A759-6A51-4108-AA02-DFA0A04FC94B}">
              <ma14:wrappingTextBoxFlag xmlns:ma14="http://schemas.microsoft.com/office/mac/drawingml/2011/main" xmlns="" val="1"/>
            </a:ext>
          </a:extLst>
        </p:spPr>
        <p:txBody>
          <a:bodyPr lIns="72000" tIns="72000" rIns="72000" bIns="72000">
            <a:normAutofit/>
          </a:bodyPr>
          <a:lstStyle/>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b="1">
                <a:solidFill>
                  <a:schemeClr val="accent5"/>
                </a:solidFill>
              </a:rPr>
              <a:t>What</a:t>
            </a:r>
            <a:r>
              <a:t>: Participants: Product Owner, Scrum Master, Scrum Team</a:t>
            </a:r>
          </a:p>
          <a:p>
            <a:pPr defTabSz="914341">
              <a:lnSpc>
                <a:spcPct val="90000"/>
              </a:lnSpc>
              <a:spcBef>
                <a:spcPts val="600"/>
              </a:spcBef>
              <a:buClr>
                <a:schemeClr val="accent5"/>
              </a:buClr>
              <a:buFont typeface="Wingdings"/>
              <a:defRPr sz="1800">
                <a:solidFill>
                  <a:srgbClr val="484848"/>
                </a:solidFill>
                <a:latin typeface="Trebuchet MS"/>
                <a:ea typeface="Trebuchet MS"/>
                <a:cs typeface="Trebuchet MS"/>
                <a:sym typeface="Trebuchet MS"/>
              </a:defRPr>
            </a:pPr>
            <a:r>
              <a:t>We can get explanation on </a:t>
            </a:r>
            <a:r>
              <a:rPr b="1">
                <a:solidFill>
                  <a:srgbClr val="005EB7"/>
                </a:solidFill>
              </a:rPr>
              <a:t>what</a:t>
            </a:r>
            <a:r>
              <a:rPr>
                <a:solidFill>
                  <a:srgbClr val="005EB7"/>
                </a:solidFill>
              </a:rPr>
              <a:t> </a:t>
            </a:r>
            <a:r>
              <a:t>should we build from PO from list of prioritize user stories. Outcome: Sprint Goal.</a:t>
            </a:r>
          </a:p>
        </p:txBody>
      </p:sp>
      <p:sp>
        <p:nvSpPr>
          <p:cNvPr id="5" name="Shape 294"/>
          <p:cNvSpPr/>
          <p:nvPr/>
        </p:nvSpPr>
        <p:spPr>
          <a:xfrm>
            <a:off x="339940" y="1333116"/>
            <a:ext cx="8464120" cy="1718429"/>
          </a:xfrm>
          <a:prstGeom prst="rect">
            <a:avLst/>
          </a:prstGeom>
          <a:ln w="12700">
            <a:miter lim="400000"/>
          </a:ln>
          <a:extLst>
            <a:ext uri="{C572A759-6A51-4108-AA02-DFA0A04FC94B}">
              <ma14:wrappingTextBoxFlag xmlns:ma14="http://schemas.microsoft.com/office/mac/drawingml/2011/main" xmlns="" val="1"/>
            </a:ext>
          </a:extLst>
        </p:spPr>
        <p:txBody>
          <a:bodyPr lIns="72000" tIns="72000" rIns="72000" bIns="72000">
            <a:normAutofit/>
          </a:bodyPr>
          <a:lstStyle/>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dirty="0"/>
              <a:t>Conducted at the beginning of the sprint</a:t>
            </a:r>
          </a:p>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dirty="0"/>
              <a:t>Time box: 4 hours for 2 week sprint</a:t>
            </a:r>
          </a:p>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dirty="0"/>
              <a:t>Participants: Product Owner, Scrum Master, Scrum Team</a:t>
            </a:r>
          </a:p>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dirty="0"/>
              <a:t>Meeting is split into 2 What and How.</a:t>
            </a:r>
          </a:p>
        </p:txBody>
      </p:sp>
      <p:sp>
        <p:nvSpPr>
          <p:cNvPr id="6" name="Shape 295"/>
          <p:cNvSpPr/>
          <p:nvPr/>
        </p:nvSpPr>
        <p:spPr>
          <a:xfrm>
            <a:off x="339940" y="4396894"/>
            <a:ext cx="8464120" cy="1870770"/>
          </a:xfrm>
          <a:prstGeom prst="rect">
            <a:avLst/>
          </a:prstGeom>
          <a:solidFill>
            <a:srgbClr val="DDDDDD">
              <a:alpha val="49445"/>
            </a:srgbClr>
          </a:solidFill>
          <a:ln w="12700">
            <a:miter lim="400000"/>
          </a:ln>
          <a:extLst>
            <a:ext uri="{C572A759-6A51-4108-AA02-DFA0A04FC94B}">
              <ma14:wrappingTextBoxFlag xmlns:ma14="http://schemas.microsoft.com/office/mac/drawingml/2011/main" xmlns="" val="1"/>
            </a:ext>
          </a:extLst>
        </p:spPr>
        <p:txBody>
          <a:bodyPr lIns="72000" tIns="72000" rIns="72000" bIns="72000">
            <a:normAutofit/>
          </a:bodyPr>
          <a:lstStyle/>
          <a:p>
            <a:pPr marL="166188" indent="-166188" defTabSz="914341">
              <a:lnSpc>
                <a:spcPct val="90000"/>
              </a:lnSpc>
              <a:spcBef>
                <a:spcPts val="600"/>
              </a:spcBef>
              <a:buClr>
                <a:schemeClr val="accent5"/>
              </a:buClr>
              <a:buSzPct val="100000"/>
              <a:buFont typeface="Wingdings"/>
              <a:buChar char="▪"/>
              <a:defRPr sz="1800">
                <a:solidFill>
                  <a:srgbClr val="484848"/>
                </a:solidFill>
                <a:latin typeface="Trebuchet MS"/>
                <a:ea typeface="Trebuchet MS"/>
                <a:cs typeface="Trebuchet MS"/>
                <a:sym typeface="Trebuchet MS"/>
              </a:defRPr>
            </a:pPr>
            <a:r>
              <a:rPr b="1">
                <a:solidFill>
                  <a:schemeClr val="accent5"/>
                </a:solidFill>
              </a:rPr>
              <a:t>How</a:t>
            </a:r>
            <a:r>
              <a:t>: Participants: Scrum Master, Scrum Team .</a:t>
            </a:r>
          </a:p>
          <a:p>
            <a:pPr defTabSz="914341">
              <a:lnSpc>
                <a:spcPct val="90000"/>
              </a:lnSpc>
              <a:spcBef>
                <a:spcPts val="600"/>
              </a:spcBef>
              <a:buClr>
                <a:schemeClr val="accent5"/>
              </a:buClr>
              <a:buFont typeface="Wingdings"/>
              <a:defRPr sz="1800">
                <a:solidFill>
                  <a:srgbClr val="484848"/>
                </a:solidFill>
                <a:latin typeface="Trebuchet MS"/>
                <a:ea typeface="Trebuchet MS"/>
                <a:cs typeface="Trebuchet MS"/>
                <a:sym typeface="Trebuchet MS"/>
              </a:defRPr>
            </a:pPr>
            <a:r>
              <a:t>We discuss </a:t>
            </a:r>
            <a:r>
              <a:rPr b="1">
                <a:solidFill>
                  <a:srgbClr val="005EB7"/>
                </a:solidFill>
              </a:rPr>
              <a:t>how</a:t>
            </a:r>
            <a:r>
              <a:rPr>
                <a:solidFill>
                  <a:srgbClr val="005EB7"/>
                </a:solidFill>
              </a:rPr>
              <a:t> </a:t>
            </a:r>
            <a:r>
              <a:t>the work will be completed by splitting the user stories into small tasks. Outcome: Sprint Backlog</a:t>
            </a:r>
          </a:p>
          <a:p>
            <a:pPr defTabSz="914341">
              <a:lnSpc>
                <a:spcPct val="90000"/>
              </a:lnSpc>
              <a:spcBef>
                <a:spcPts val="600"/>
              </a:spcBef>
              <a:buClr>
                <a:schemeClr val="accent5"/>
              </a:buClr>
              <a:buFont typeface="Wingdings"/>
              <a:defRPr sz="1800">
                <a:solidFill>
                  <a:srgbClr val="484848"/>
                </a:solidFill>
                <a:latin typeface="Trebuchet MS"/>
                <a:ea typeface="Trebuchet MS"/>
                <a:cs typeface="Trebuchet MS"/>
                <a:sym typeface="Trebuchet MS"/>
              </a:defRPr>
            </a:pPr>
            <a:r>
              <a:t>Iteraion1 will be created in rally by moving some of the stories from Product backlog to sprint backlog and sprint starts.</a:t>
            </a:r>
          </a:p>
        </p:txBody>
      </p:sp>
    </p:spTree>
    <p:extLst>
      <p:ext uri="{BB962C8B-B14F-4D97-AF65-F5344CB8AC3E}">
        <p14:creationId xmlns:p14="http://schemas.microsoft.com/office/powerpoint/2010/main" val="38014026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Planning Meeting</a:t>
            </a:r>
            <a:endParaRPr lang="en-US" dirty="0"/>
          </a:p>
        </p:txBody>
      </p:sp>
      <p:sp>
        <p:nvSpPr>
          <p:cNvPr id="7" name="Content Placeholder 6"/>
          <p:cNvSpPr>
            <a:spLocks noGrp="1"/>
          </p:cNvSpPr>
          <p:nvPr>
            <p:ph idx="1"/>
          </p:nvPr>
        </p:nvSpPr>
        <p:spPr>
          <a:xfrm>
            <a:off x="298516" y="1484415"/>
            <a:ext cx="8845484" cy="4606599"/>
          </a:xfrm>
        </p:spPr>
        <p:txBody>
          <a:bodyPr/>
          <a:lstStyle/>
          <a:p>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8196"/>
            <a:ext cx="9144000" cy="4861607"/>
          </a:xfrm>
          <a:prstGeom prst="rect">
            <a:avLst/>
          </a:prstGeom>
        </p:spPr>
      </p:pic>
    </p:spTree>
    <p:extLst>
      <p:ext uri="{BB962C8B-B14F-4D97-AF65-F5344CB8AC3E}">
        <p14:creationId xmlns:p14="http://schemas.microsoft.com/office/powerpoint/2010/main" val="4118140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 (DOD)</a:t>
            </a:r>
            <a:endParaRPr lang="en-US" dirty="0"/>
          </a:p>
        </p:txBody>
      </p:sp>
      <p:sp>
        <p:nvSpPr>
          <p:cNvPr id="3" name="Content Placeholder 2"/>
          <p:cNvSpPr>
            <a:spLocks noGrp="1"/>
          </p:cNvSpPr>
          <p:nvPr>
            <p:ph idx="1"/>
          </p:nvPr>
        </p:nvSpPr>
        <p:spPr/>
        <p:txBody>
          <a:bodyPr/>
          <a:lstStyle/>
          <a:p>
            <a:pPr>
              <a:lnSpc>
                <a:spcPct val="150000"/>
              </a:lnSpc>
            </a:pPr>
            <a:r>
              <a:rPr lang="en-US" sz="2800" dirty="0" smtClean="0">
                <a:latin typeface="Trebuchet MS" panose="020B0603020202020204" pitchFamily="34" charset="0"/>
              </a:rPr>
              <a:t>Code Refactoring</a:t>
            </a:r>
          </a:p>
          <a:p>
            <a:pPr>
              <a:lnSpc>
                <a:spcPct val="150000"/>
              </a:lnSpc>
            </a:pPr>
            <a:r>
              <a:rPr lang="en-US" sz="2800" dirty="0" smtClean="0">
                <a:latin typeface="Trebuchet MS" panose="020B0603020202020204" pitchFamily="34" charset="0"/>
              </a:rPr>
              <a:t>Code review</a:t>
            </a:r>
          </a:p>
          <a:p>
            <a:pPr>
              <a:lnSpc>
                <a:spcPct val="150000"/>
              </a:lnSpc>
            </a:pPr>
            <a:r>
              <a:rPr lang="en-US" sz="2800" dirty="0" smtClean="0">
                <a:latin typeface="Trebuchet MS" panose="020B0603020202020204" pitchFamily="34" charset="0"/>
              </a:rPr>
              <a:t>Unit , Integration and Regression testing</a:t>
            </a:r>
          </a:p>
          <a:p>
            <a:pPr>
              <a:lnSpc>
                <a:spcPct val="150000"/>
              </a:lnSpc>
            </a:pPr>
            <a:r>
              <a:rPr lang="en-US" sz="2800" dirty="0" smtClean="0">
                <a:latin typeface="Trebuchet MS" panose="020B0603020202020204" pitchFamily="34" charset="0"/>
              </a:rPr>
              <a:t>User Acceptance testing</a:t>
            </a:r>
          </a:p>
          <a:p>
            <a:pPr>
              <a:lnSpc>
                <a:spcPct val="150000"/>
              </a:lnSpc>
            </a:pPr>
            <a:r>
              <a:rPr lang="en-US" sz="2800" dirty="0" smtClean="0">
                <a:latin typeface="Trebuchet MS" panose="020B0603020202020204" pitchFamily="34" charset="0"/>
              </a:rPr>
              <a:t>Release notes</a:t>
            </a:r>
          </a:p>
          <a:p>
            <a:pPr>
              <a:lnSpc>
                <a:spcPct val="150000"/>
              </a:lnSpc>
            </a:pPr>
            <a:r>
              <a:rPr lang="en-US" sz="2800" dirty="0" smtClean="0">
                <a:latin typeface="Trebuchet MS" panose="020B0603020202020204" pitchFamily="34" charset="0"/>
              </a:rPr>
              <a:t>TDD for functionality.</a:t>
            </a:r>
          </a:p>
          <a:p>
            <a:endParaRPr lang="en-US" dirty="0"/>
          </a:p>
        </p:txBody>
      </p:sp>
    </p:spTree>
    <p:extLst>
      <p:ext uri="{BB962C8B-B14F-4D97-AF65-F5344CB8AC3E}">
        <p14:creationId xmlns:p14="http://schemas.microsoft.com/office/powerpoint/2010/main" val="10059495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02EMC-MonthlyUpdate-02Feb2016">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Document</p:Name>
  <p:Description/>
  <p:Statement/>
  <p:PolicyItems>
    <p:PolicyItem featureId="Microsoft.Office.RecordsManagement.PolicyFeatures.PolicyAudit" staticId="0x0101|8138272" UniqueId="a495d60a-b082-4d4e-84f5-67acaa5a16fe">
      <p:Name>Auditing</p:Name>
      <p:Description>Audits user actions on documents and list items to the Audit Log.</p:Description>
      <p:CustomData>
        <Audit>
          <Update/>
          <View/>
          <CheckInOut/>
          <MoveCopy/>
          <DeleteRestore/>
        </Audit>
      </p:CustomData>
    </p:PolicyItem>
  </p:PolicyItems>
</p:Policy>
</file>

<file path=customXml/item2.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Categories0 xmlns="5879bab2-9d8b-41cd-9756-d839d4d848ca" xsi:nil="true"/>
    <KpiDescription xmlns="http://schemas.microsoft.com/sharepoint/v3" xsi:nil="true"/>
    <Show_x0020_on_x0020_HomePage xmlns="1a15b7a5-8bf3-48ec-9406-33eddee50b6e"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1C579B043006C14BBB83DB3C0FA654B4" ma:contentTypeVersion="19" ma:contentTypeDescription="Create a new document." ma:contentTypeScope="" ma:versionID="0b32312a68f9e6f5f2f16d5d0b3a79b3">
  <xsd:schema xmlns:xsd="http://www.w3.org/2001/XMLSchema" xmlns:xs="http://www.w3.org/2001/XMLSchema" xmlns:p="http://schemas.microsoft.com/office/2006/metadata/properties" xmlns:ns1="http://schemas.microsoft.com/sharepoint/v3" xmlns:ns2="5879bab2-9d8b-41cd-9756-d839d4d848ca" xmlns:ns3="1a15b7a5-8bf3-48ec-9406-33eddee50b6e" targetNamespace="http://schemas.microsoft.com/office/2006/metadata/properties" ma:root="true" ma:fieldsID="f436de5267a1dea03b8025bcd51de639" ns1:_="" ns2:_="" ns3:_="">
    <xsd:import namespace="http://schemas.microsoft.com/sharepoint/v3"/>
    <xsd:import namespace="5879bab2-9d8b-41cd-9756-d839d4d848ca"/>
    <xsd:import namespace="1a15b7a5-8bf3-48ec-9406-33eddee50b6e"/>
    <xsd:element name="properties">
      <xsd:complexType>
        <xsd:sequence>
          <xsd:element name="documentManagement">
            <xsd:complexType>
              <xsd:all>
                <xsd:element ref="ns2:Categories0" minOccurs="0"/>
                <xsd:element ref="ns3:Show_x0020_on_x0020_HomePage" minOccurs="0"/>
                <xsd:element ref="ns1:_dlc_Exempt" minOccurs="0"/>
                <xsd:element ref="ns1:Kpi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0" nillable="true" ma:displayName="Exempt from Policy" ma:hidden="true" ma:internalName="_dlc_Exempt" ma:readOnly="true">
      <xsd:simpleType>
        <xsd:restriction base="dms:Unknown"/>
      </xsd:simpleType>
    </xsd:element>
    <xsd:element name="KpiDescription" ma:index="11" nillable="true" ma:displayName="Description" ma:description="The description provides information about the purpose of the goal." ma:internalName="KpiDescription">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879bab2-9d8b-41cd-9756-d839d4d848ca" elementFormDefault="qualified">
    <xsd:import namespace="http://schemas.microsoft.com/office/2006/documentManagement/types"/>
    <xsd:import namespace="http://schemas.microsoft.com/office/infopath/2007/PartnerControls"/>
    <xsd:element name="Categories0" ma:index="8" nillable="true" ma:displayName="Categories" ma:default="" ma:format="Dropdown" ma:internalName="Categories0">
      <xsd:simpleType>
        <xsd:restriction base="dms:Choice">
          <xsd:enumeration value="About Us"/>
          <xsd:enumeration value="Download"/>
          <xsd:enumeration value="Utilities"/>
          <xsd:enumeration value="Other"/>
        </xsd:restriction>
      </xsd:simpleType>
    </xsd:element>
  </xsd:schema>
  <xsd:schema xmlns:xsd="http://www.w3.org/2001/XMLSchema" xmlns:xs="http://www.w3.org/2001/XMLSchema" xmlns:dms="http://schemas.microsoft.com/office/2006/documentManagement/types" xmlns:pc="http://schemas.microsoft.com/office/infopath/2007/PartnerControls" targetNamespace="1a15b7a5-8bf3-48ec-9406-33eddee50b6e" elementFormDefault="qualified">
    <xsd:import namespace="http://schemas.microsoft.com/office/2006/documentManagement/types"/>
    <xsd:import namespace="http://schemas.microsoft.com/office/infopath/2007/PartnerControls"/>
    <xsd:element name="Show_x0020_on_x0020_HomePage" ma:index="9" nillable="true" ma:displayName="Show on HomePage" ma:default="" ma:description="This flag is used in the Documnets to be shown in KM Guides" ma:format="Dropdown" ma:internalName="Show_x0020_on_x0020_HomePage">
      <xsd:simpleType>
        <xsd:restriction base="dms:Choice">
          <xsd:enumeration value="Yes"/>
          <xsd:enumeration value="No"/>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E31A12-D36A-4237-B532-06887790980D}">
  <ds:schemaRefs>
    <ds:schemaRef ds:uri="office.server.policy"/>
  </ds:schemaRefs>
</ds:datastoreItem>
</file>

<file path=customXml/itemProps2.xml><?xml version="1.0" encoding="utf-8"?>
<ds:datastoreItem xmlns:ds="http://schemas.openxmlformats.org/officeDocument/2006/customXml" ds:itemID="{92BB4952-2135-4072-AFC5-69B3C9527BF3}">
  <ds:schemaRefs>
    <ds:schemaRef ds:uri="http://schemas.microsoft.com/sharepoint/events"/>
  </ds:schemaRefs>
</ds:datastoreItem>
</file>

<file path=customXml/itemProps3.xml><?xml version="1.0" encoding="utf-8"?>
<ds:datastoreItem xmlns:ds="http://schemas.openxmlformats.org/officeDocument/2006/customXml" ds:itemID="{7A8FE5C5-5E17-4A4E-BC06-FF92EEF2479D}">
  <ds:schemaRefs>
    <ds:schemaRef ds:uri="http://schemas.microsoft.com/office/infopath/2007/PartnerControls"/>
    <ds:schemaRef ds:uri="1a15b7a5-8bf3-48ec-9406-33eddee50b6e"/>
    <ds:schemaRef ds:uri="http://schemas.openxmlformats.org/package/2006/metadata/core-properties"/>
    <ds:schemaRef ds:uri="http://purl.org/dc/terms/"/>
    <ds:schemaRef ds:uri="http://schemas.microsoft.com/office/2006/metadata/properties"/>
    <ds:schemaRef ds:uri="http://purl.org/dc/dcmitype/"/>
    <ds:schemaRef ds:uri="http://schemas.microsoft.com/office/2006/documentManagement/types"/>
    <ds:schemaRef ds:uri="http://purl.org/dc/elements/1.1/"/>
    <ds:schemaRef ds:uri="http://www.w3.org/XML/1998/namespace"/>
    <ds:schemaRef ds:uri="5879bab2-9d8b-41cd-9756-d839d4d848ca"/>
    <ds:schemaRef ds:uri="http://schemas.microsoft.com/sharepoint/v3"/>
  </ds:schemaRefs>
</ds:datastoreItem>
</file>

<file path=customXml/itemProps4.xml><?xml version="1.0" encoding="utf-8"?>
<ds:datastoreItem xmlns:ds="http://schemas.openxmlformats.org/officeDocument/2006/customXml" ds:itemID="{A26A9C69-E162-41BD-9B46-E7737B40E7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879bab2-9d8b-41cd-9756-d839d4d848ca"/>
    <ds:schemaRef ds:uri="1a15b7a5-8bf3-48ec-9406-33eddee50b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28D420CD-681E-4802-AED6-612EC77847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02EMC-MonthlyUpdate-02Feb2016</Template>
  <TotalTime>14319</TotalTime>
  <Words>1255</Words>
  <Application>Microsoft Office PowerPoint</Application>
  <PresentationFormat>On-screen Show (4:3)</PresentationFormat>
  <Paragraphs>219</Paragraphs>
  <Slides>24</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24</vt:i4>
      </vt:variant>
    </vt:vector>
  </HeadingPairs>
  <TitlesOfParts>
    <vt:vector size="28" baseType="lpstr">
      <vt:lpstr>02EMC-MonthlyUpdate-02Feb2016</vt:lpstr>
      <vt:lpstr>Section break</vt:lpstr>
      <vt:lpstr>Closing slides</vt:lpstr>
      <vt:lpstr>think-cell Slide</vt:lpstr>
      <vt:lpstr>Devops Development Model </vt:lpstr>
      <vt:lpstr>Agenda</vt:lpstr>
      <vt:lpstr>Evolution of software development</vt:lpstr>
      <vt:lpstr>SCRUM FRAMEWORK AT GLANCE</vt:lpstr>
      <vt:lpstr>SCRUM ROLES</vt:lpstr>
      <vt:lpstr> INITIAL PROCESS</vt:lpstr>
      <vt:lpstr>SPRINT PLANNING</vt:lpstr>
      <vt:lpstr>Sprint Planning Meeting</vt:lpstr>
      <vt:lpstr>DEFINITION OF DONE (DOD)</vt:lpstr>
      <vt:lpstr>SPRINT EXECUTION</vt:lpstr>
      <vt:lpstr>DAILY SCRUM MEETING</vt:lpstr>
      <vt:lpstr>SPRINT REVIEW MEETING</vt:lpstr>
      <vt:lpstr>SPRINT RETROSPECTIVES</vt:lpstr>
      <vt:lpstr>BURNDOWN CHART</vt:lpstr>
      <vt:lpstr>Support – Proposed solution Kanban</vt:lpstr>
      <vt:lpstr>Kanban Board</vt:lpstr>
      <vt:lpstr> The Scrumban Methodology solution </vt:lpstr>
      <vt:lpstr>Scrumban framework overview</vt:lpstr>
      <vt:lpstr>DEVOPS</vt:lpstr>
      <vt:lpstr>The need for DevOps</vt:lpstr>
      <vt:lpstr>Agile and DevOps</vt:lpstr>
      <vt:lpstr>Ops representation in the team</vt:lpstr>
      <vt:lpstr>Tools</vt:lpstr>
      <vt:lpstr>PowerPoint Presentation</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EMC – Monthly Updates(Jan 2016)</dc:title>
  <dc:subject>ppt Template</dc:subject>
  <dc:creator>Kunal Malhotra</dc:creator>
  <cp:lastModifiedBy>Sathyaraj Rajasekar</cp:lastModifiedBy>
  <cp:revision>236</cp:revision>
  <dcterms:created xsi:type="dcterms:W3CDTF">2016-02-02T09:04:43Z</dcterms:created>
  <dcterms:modified xsi:type="dcterms:W3CDTF">2017-01-10T04:54:35Z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0x0101001C579B043006C14BBB83DB3C0FA654B4</vt:lpwstr>
  </property>
</Properties>
</file>