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10" r:id="rId2"/>
    <p:sldId id="640" r:id="rId3"/>
    <p:sldId id="630" r:id="rId4"/>
    <p:sldId id="639" r:id="rId5"/>
    <p:sldId id="634" r:id="rId6"/>
    <p:sldId id="631" r:id="rId7"/>
    <p:sldId id="633" r:id="rId8"/>
    <p:sldId id="641" r:id="rId9"/>
    <p:sldId id="642" r:id="rId10"/>
    <p:sldId id="643" r:id="rId11"/>
    <p:sldId id="638" r:id="rId12"/>
    <p:sldId id="644" r:id="rId13"/>
  </p:sldIdLst>
  <p:sldSz cx="9906000" cy="6858000" type="A4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EA61E"/>
    <a:srgbClr val="B40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362" autoAdjust="0"/>
  </p:normalViewPr>
  <p:slideViewPr>
    <p:cSldViewPr>
      <p:cViewPr>
        <p:scale>
          <a:sx n="100" d="100"/>
          <a:sy n="100" d="100"/>
        </p:scale>
        <p:origin x="-354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5138"/>
          </a:xfrm>
          <a:prstGeom prst="rect">
            <a:avLst/>
          </a:prstGeom>
        </p:spPr>
        <p:txBody>
          <a:bodyPr vert="horz" lIns="73365" tIns="183413" rIns="293460" bIns="366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183413" tIns="36683" rIns="73365" bIns="1834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73365" tIns="36683" rIns="183413" bIns="1834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51FCFC81-FB74-4B11-B464-39407CEBC3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16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5138"/>
          </a:xfrm>
          <a:prstGeom prst="rect">
            <a:avLst/>
          </a:prstGeom>
        </p:spPr>
        <p:txBody>
          <a:bodyPr vert="horz" lIns="73365" tIns="183413" rIns="293460" bIns="366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20738" y="581025"/>
            <a:ext cx="536892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6" rIns="93174" bIns="46586" rtlCol="0" anchor="ctr"/>
          <a:lstStyle/>
          <a:p>
            <a:pPr lvl="0"/>
            <a:endParaRPr lang="en-US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9075" y="4416425"/>
            <a:ext cx="6572250" cy="4298950"/>
          </a:xfrm>
          <a:prstGeom prst="rect">
            <a:avLst/>
          </a:prstGeom>
        </p:spPr>
        <p:txBody>
          <a:bodyPr vert="horz" lIns="93174" tIns="46586" rIns="93174" bIns="46586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183413" tIns="36683" rIns="73365" bIns="1834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73365" tIns="36683" rIns="183413" bIns="1834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CB6FCA7-02AB-4BD5-9795-79DFC435A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743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6FCA7-02AB-4BD5-9795-79DFC435A24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0738" y="581025"/>
            <a:ext cx="5368925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6FCA7-02AB-4BD5-9795-79DFC435A24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9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6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oleObject" Target="../embeddings/oleObject1.bin"/><Relationship Id="rId5" Type="http://schemas.openxmlformats.org/officeDocument/2006/relationships/tags" Target="../tags/tag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4"/>
            <a:ext cx="9906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909175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10"/>
          <p:cNvSpPr txBox="1"/>
          <p:nvPr userDrawn="1"/>
        </p:nvSpPr>
        <p:spPr>
          <a:xfrm>
            <a:off x="6869114" y="836614"/>
            <a:ext cx="19716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2"/>
                </a:solidFill>
                <a:latin typeface="+mn-lt"/>
                <a:cs typeface="+mn-cs"/>
              </a:rPr>
              <a:t>For internal use only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895600" y="36830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9" y="1628775"/>
            <a:ext cx="20050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844106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9170093" y="6567489"/>
            <a:ext cx="74384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fontAlgn="auto" hangingPunct="0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1000" dirty="0">
                <a:latin typeface="+mn-lt"/>
                <a:cs typeface="+mn-cs"/>
              </a:rPr>
              <a:t>| Apps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567330" y="6661265"/>
            <a:ext cx="110607" cy="10772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fld id="{C5F55326-FEF9-41ED-9D4F-CFAF00ACAD6F}" type="slidenum">
              <a:rPr lang="en-US" sz="700">
                <a:solidFill>
                  <a:schemeClr val="tx2"/>
                </a:solidFill>
                <a:latin typeface="+mn-lt"/>
                <a:cs typeface="+mn-cs"/>
              </a:rPr>
              <a:pPr algn="ctr" defTabSz="9577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333376"/>
            <a:ext cx="9906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42114" y="6623050"/>
            <a:ext cx="2660649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fontAlgn="auto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70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2012. All Rights Reserved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7488239" y="6427789"/>
            <a:ext cx="1914524" cy="195262"/>
          </a:xfrm>
          <a:prstGeom prst="rect">
            <a:avLst/>
          </a:prstGeom>
        </p:spPr>
        <p:txBody>
          <a:bodyPr wrap="none" lIns="35997" tIns="35997" rIns="35997" bIns="35997" anchor="b"/>
          <a:lstStyle/>
          <a:p>
            <a:pPr algn="r" defTabSz="9577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2"/>
                </a:solidFill>
                <a:latin typeface="+mj-lt"/>
                <a:cs typeface="+mn-cs"/>
              </a:rPr>
              <a:t>Presentation Title | Date</a:t>
            </a:r>
          </a:p>
        </p:txBody>
      </p:sp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750" y="6443664"/>
            <a:ext cx="1311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906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" y="1"/>
          <a:ext cx="147638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47638" cy="14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3" y="1494766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lang="en-US" noProof="0" dirty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6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87627" y="6669154"/>
            <a:ext cx="197737" cy="104644"/>
          </a:xfr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E86C6C-B47F-4A04-A8DD-7175FE1022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2480" y="0"/>
            <a:ext cx="963352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9594527" y="6554854"/>
            <a:ext cx="303536" cy="1046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page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701914" y="6732654"/>
            <a:ext cx="197737" cy="104644"/>
          </a:xfr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36B657C-3B9F-47C3-A5B5-9B420B770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8151" y="6692900"/>
            <a:ext cx="2879725" cy="165100"/>
          </a:xfrm>
          <a:prstGeom prst="rect">
            <a:avLst/>
          </a:prstGeom>
        </p:spPr>
        <p:txBody>
          <a:bodyPr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2480" y="0"/>
            <a:ext cx="963352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9594527" y="6554854"/>
            <a:ext cx="303536" cy="1046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page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701914" y="6732654"/>
            <a:ext cx="197737" cy="104644"/>
          </a:xfr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CAB40B-17F2-4104-A88A-7ECDC7830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8151" y="6692900"/>
            <a:ext cx="2879725" cy="165100"/>
          </a:xfrm>
          <a:prstGeom prst="rect">
            <a:avLst/>
          </a:prstGeom>
        </p:spPr>
        <p:txBody>
          <a:bodyPr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9999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2480" y="0"/>
            <a:ext cx="963352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9594527" y="6554854"/>
            <a:ext cx="303536" cy="1046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page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701914" y="6732654"/>
            <a:ext cx="197737" cy="104644"/>
          </a:xfr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8355BA-4543-4D06-9B6A-8F6DEEEB5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8151" y="6692900"/>
            <a:ext cx="2879725" cy="165100"/>
          </a:xfrm>
          <a:prstGeom prst="rect">
            <a:avLst/>
          </a:prstGeom>
        </p:spPr>
        <p:txBody>
          <a:bodyPr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9594527" y="6554854"/>
            <a:ext cx="303536" cy="1046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page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701914" y="6732654"/>
            <a:ext cx="197737" cy="104644"/>
          </a:xfr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E803402-EC83-4E96-94A8-6AC296B96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8151" y="6692900"/>
            <a:ext cx="2879725" cy="165100"/>
          </a:xfrm>
          <a:prstGeom prst="rect">
            <a:avLst/>
          </a:prstGeom>
        </p:spPr>
        <p:txBody>
          <a:bodyPr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new_ppt_slid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9170093" y="6567489"/>
            <a:ext cx="74384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fontAlgn="auto" hangingPunct="0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1000" dirty="0">
                <a:latin typeface="+mn-lt"/>
                <a:cs typeface="+mn-cs"/>
              </a:rPr>
              <a:t>| Apps One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2480" y="0"/>
            <a:ext cx="963352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new_ppt_slid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3051" y="1"/>
            <a:ext cx="9632949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9197422" y="6524625"/>
            <a:ext cx="70857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fontAlgn="auto" hangingPunct="0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1000" dirty="0">
                <a:latin typeface="+mn-lt"/>
                <a:cs typeface="+mn-cs"/>
              </a:rPr>
              <a:t>|Apps One</a:t>
            </a:r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26882" y="6732654"/>
            <a:ext cx="72768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Text style level 2</a:t>
            </a:r>
          </a:p>
          <a:p>
            <a:pPr lvl="2"/>
            <a:r>
              <a:rPr lang="en-US" smtClean="0"/>
              <a:t>Text style level 3</a:t>
            </a:r>
          </a:p>
          <a:p>
            <a:pPr lvl="3"/>
            <a:r>
              <a:rPr lang="en-US" smtClean="0"/>
              <a:t>Text style level 4</a:t>
            </a:r>
          </a:p>
          <a:p>
            <a:pPr lvl="4"/>
            <a:r>
              <a:rPr lang="en-US" smtClean="0"/>
              <a:t>Text style level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28" r:id="rId4"/>
    <p:sldLayoutId id="2147484429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hf hdr="0" dt="0"/>
  <p:txStyles>
    <p:titleStyle>
      <a:lvl1pPr marL="7143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pitchFamily="34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4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5" Type="http://schemas.openxmlformats.org/officeDocument/2006/relationships/package" Target="../embeddings/Microsoft_Excel_Worksheet1.xlsx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hyperlink" Target="file:///G:\Local%20Settings\Temporary%20Internet%20Files\OLK779\Documents%20and%20Settings\ssa\Local%20Settings\Temporary%20Internet%20Files\Local%20Settings\Temporary%20Internet%20Files\My%20Documents\Products\Flash%20Demo.ppt" TargetMode="External"/><Relationship Id="rId12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>
            <a:spLocks noGrp="1"/>
          </p:cNvSpPr>
          <p:nvPr>
            <p:ph type="ctrTitle"/>
          </p:nvPr>
        </p:nvSpPr>
        <p:spPr>
          <a:xfrm>
            <a:off x="0" y="1700809"/>
            <a:ext cx="9906000" cy="1512887"/>
          </a:xfrm>
        </p:spPr>
        <p:txBody>
          <a:bodyPr tIns="432000"/>
          <a:lstStyle/>
          <a:p>
            <a:pPr eaLnBrk="1" hangingPunct="1"/>
            <a:r>
              <a:rPr lang="en-US" sz="3000" dirty="0" smtClean="0">
                <a:solidFill>
                  <a:srgbClr val="C2F0FF"/>
                </a:solidFill>
              </a:rPr>
              <a:t>CAST analysis And Action Plan</a:t>
            </a:r>
            <a:r>
              <a:rPr lang="en-US" sz="3000" dirty="0">
                <a:solidFill>
                  <a:srgbClr val="C2F0FF"/>
                </a:solidFill>
              </a:rPr>
              <a:t/>
            </a:r>
            <a:br>
              <a:rPr lang="en-US" sz="3000" dirty="0">
                <a:solidFill>
                  <a:srgbClr val="C2F0FF"/>
                </a:solidFill>
              </a:rPr>
            </a:br>
            <a:r>
              <a:rPr lang="en-US" sz="3000" dirty="0" smtClean="0">
                <a:solidFill>
                  <a:srgbClr val="C2F0FF"/>
                </a:solidFill>
              </a:rPr>
              <a:t>(</a:t>
            </a:r>
            <a:r>
              <a:rPr lang="en-US" sz="3200" dirty="0"/>
              <a:t>Smart </a:t>
            </a:r>
            <a:r>
              <a:rPr lang="en-US" sz="3200" dirty="0" smtClean="0"/>
              <a:t>Dispatch Tool </a:t>
            </a:r>
            <a:r>
              <a:rPr lang="en-US" sz="3200" dirty="0"/>
              <a:t>(SDT)</a:t>
            </a:r>
            <a:r>
              <a:rPr lang="en-US" sz="3000" dirty="0" smtClean="0">
                <a:solidFill>
                  <a:srgbClr val="C2F0FF"/>
                </a:solidFill>
              </a:rPr>
              <a:t>)  </a:t>
            </a:r>
            <a:br>
              <a:rPr lang="en-US" sz="3000" dirty="0" smtClean="0">
                <a:solidFill>
                  <a:srgbClr val="C2F0FF"/>
                </a:solidFill>
              </a:rPr>
            </a:br>
            <a:r>
              <a:rPr lang="en-US" sz="3000" dirty="0" smtClean="0">
                <a:solidFill>
                  <a:srgbClr val="C2F0FF"/>
                </a:solidFill>
              </a:rPr>
              <a:t/>
            </a:r>
            <a:br>
              <a:rPr lang="en-US" sz="3000" dirty="0" smtClean="0">
                <a:solidFill>
                  <a:srgbClr val="C2F0FF"/>
                </a:solidFill>
              </a:rPr>
            </a:br>
            <a:r>
              <a:rPr lang="en-US" sz="3000" dirty="0" smtClean="0">
                <a:solidFill>
                  <a:srgbClr val="C2F0FF"/>
                </a:solidFill>
              </a:rPr>
              <a:t/>
            </a:r>
            <a:br>
              <a:rPr lang="en-US" sz="3000" dirty="0" smtClean="0">
                <a:solidFill>
                  <a:srgbClr val="C2F0FF"/>
                </a:solidFill>
              </a:rPr>
            </a:br>
            <a:r>
              <a:rPr lang="en-US" sz="2000" dirty="0" smtClean="0">
                <a:solidFill>
                  <a:srgbClr val="C2F0FF"/>
                </a:solidFill>
                <a:latin typeface="Calibri" pitchFamily="34" charset="0"/>
              </a:rPr>
              <a:t/>
            </a:r>
            <a:br>
              <a:rPr lang="en-US" sz="2000" dirty="0" smtClean="0">
                <a:solidFill>
                  <a:srgbClr val="C2F0FF"/>
                </a:solidFill>
                <a:latin typeface="Calibri" pitchFamily="34" charset="0"/>
              </a:rPr>
            </a:br>
            <a:endParaRPr sz="2000" dirty="0" smtClean="0">
              <a:solidFill>
                <a:srgbClr val="C2F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67149"/>
              </p:ext>
            </p:extLst>
          </p:nvPr>
        </p:nvGraphicFramePr>
        <p:xfrm>
          <a:off x="5097017" y="1165548"/>
          <a:ext cx="4320480" cy="1352994"/>
        </p:xfrm>
        <a:graphic>
          <a:graphicData uri="http://schemas.openxmlformats.org/drawingml/2006/table">
            <a:tbl>
              <a:tblPr/>
              <a:tblGrid>
                <a:gridCol w="1914960"/>
                <a:gridCol w="2405520"/>
              </a:tblGrid>
              <a:tr h="155813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Low risk areas -  </a:t>
                      </a:r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Transferability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B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3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Technical Criterion</a:t>
                      </a:r>
                    </a:p>
                  </a:txBody>
                  <a:tcPr marL="9038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Rule Name</a:t>
                      </a:r>
                    </a:p>
                  </a:txBody>
                  <a:tcPr marL="9038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24989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Complexity – Algorithmic and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Control Structure Complexity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Artifacts with High Depth of Code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Complexity – Algorithmic and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Control Structure Complexity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Avoid artifacts having recursive calls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Complexity – OO Inheritance and Polymorphism</a:t>
                      </a: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large Classes - too many Constructors 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89320"/>
              </p:ext>
            </p:extLst>
          </p:nvPr>
        </p:nvGraphicFramePr>
        <p:xfrm>
          <a:off x="344488" y="1052737"/>
          <a:ext cx="4464496" cy="2171503"/>
        </p:xfrm>
        <a:graphic>
          <a:graphicData uri="http://schemas.openxmlformats.org/drawingml/2006/table">
            <a:tbl>
              <a:tblPr/>
              <a:tblGrid>
                <a:gridCol w="1978792"/>
                <a:gridCol w="2485704"/>
              </a:tblGrid>
              <a:tr h="17334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High-Impact Violations  - </a:t>
                      </a:r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Transferability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B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Technical Criterion</a:t>
                      </a:r>
                    </a:p>
                  </a:txBody>
                  <a:tcPr marL="9038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Rule Name</a:t>
                      </a:r>
                    </a:p>
                  </a:txBody>
                  <a:tcPr marL="9038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Documentation volume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of Comments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Avoid undocumented Classes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86">
                <a:tc>
                  <a:txBody>
                    <a:bodyPr/>
                    <a:lstStyle/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Documentation – Bad Comments</a:t>
                      </a: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Avoid Artifacts with high Commented-out Code Lines/Code Lines ratio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Complexity – Algorithmic and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Control Structure Complexity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Artifacts with too many parameters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2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Documentation -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Naming Convention Conformity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Private Fields naming convention - case and character set control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2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Documentation volume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of Comments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Avoid Classes with a very low comment/code ratio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6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00472" y="0"/>
            <a:ext cx="9906000" cy="6810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Key Violations – Transferability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0472" y="3356992"/>
            <a:ext cx="9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53000" y="1052736"/>
            <a:ext cx="0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D:\Users\amnair\Desktop\exclamation-mark-re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952" y="980728"/>
            <a:ext cx="288032" cy="288032"/>
          </a:xfrm>
          <a:prstGeom prst="rect">
            <a:avLst/>
          </a:prstGeom>
          <a:noFill/>
        </p:spPr>
      </p:pic>
      <p:pic>
        <p:nvPicPr>
          <p:cNvPr id="16" name="Picture 1" descr="D:\Users\amnair\Desktop\exclamation-mark-green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1472" y="1116360"/>
            <a:ext cx="304800" cy="304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656856" y="340925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impact violation examples</a:t>
            </a:r>
            <a:endParaRPr lang="en-US" sz="1400" dirty="0"/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5025007" y="4365104"/>
            <a:ext cx="4833367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Verdana" pitchFamily="34" charset="0"/>
              </a:rPr>
              <a:t>Object: </a:t>
            </a:r>
            <a:r>
              <a:rPr lang="en-US" sz="900" dirty="0" err="1"/>
              <a:t>NewSDTApplication.MvcApplication.Session_End</a:t>
            </a:r>
            <a:r>
              <a:rPr lang="en-US" sz="900" dirty="0"/>
              <a:t>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TextBox 26"/>
          <p:cNvSpPr txBox="1">
            <a:spLocks noChangeArrowheads="1"/>
          </p:cNvSpPr>
          <p:nvPr/>
        </p:nvSpPr>
        <p:spPr bwMode="auto">
          <a:xfrm>
            <a:off x="128464" y="4221088"/>
            <a:ext cx="4824536" cy="23083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Verdana" pitchFamily="34" charset="0"/>
              </a:rPr>
              <a:t>Object</a:t>
            </a:r>
            <a:r>
              <a:rPr lang="en-US" sz="900" dirty="0" smtClean="0"/>
              <a:t>: </a:t>
            </a:r>
            <a:r>
              <a:rPr lang="en-US" sz="900" dirty="0" err="1"/>
              <a:t>NewSDTApplication.App_Start.FilterConfig</a:t>
            </a:r>
            <a:r>
              <a:rPr lang="en-US" sz="900" dirty="0"/>
              <a:t>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5008" y="3717032"/>
            <a:ext cx="47906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464" y="3717032"/>
            <a:ext cx="482453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3" y="4719811"/>
            <a:ext cx="428901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7" y="4741143"/>
            <a:ext cx="476135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0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272480" y="0"/>
            <a:ext cx="9906000" cy="681038"/>
          </a:xfrm>
        </p:spPr>
        <p:txBody>
          <a:bodyPr/>
          <a:lstStyle/>
          <a:p>
            <a:pPr eaLnBrk="1" hangingPunct="1"/>
            <a:r>
              <a:rPr sz="2800" dirty="0" smtClean="0">
                <a:latin typeface="Calibri" panose="020F0502020204030204" pitchFamily="34" charset="0"/>
              </a:rPr>
              <a:t>Action plan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44488" y="1044724"/>
            <a:ext cx="8509000" cy="8001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42900">
              <a:spcBef>
                <a:spcPct val="20000"/>
              </a:spcBef>
              <a:buClr>
                <a:srgbClr val="9C9B8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600" u="sng" kern="0" dirty="0">
                <a:solidFill>
                  <a:schemeClr val="tx1"/>
                </a:solidFill>
                <a:latin typeface="Calibri" panose="020F0502020204030204" pitchFamily="34" charset="0"/>
                <a:cs typeface="Calibri" pitchFamily="34" charset="0"/>
              </a:rPr>
              <a:t>Preventive action </a:t>
            </a:r>
            <a:r>
              <a:rPr lang="en-US" sz="1600" u="sng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plan:</a:t>
            </a:r>
            <a:r>
              <a:rPr lang="en-US" sz="16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The </a:t>
            </a:r>
            <a:r>
              <a:rPr lang="en-US" sz="16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rules are identified along with the preventive action planned for each rule.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47474"/>
              </p:ext>
            </p:extLst>
          </p:nvPr>
        </p:nvGraphicFramePr>
        <p:xfrm>
          <a:off x="895495" y="1772816"/>
          <a:ext cx="7389513" cy="2078797"/>
        </p:xfrm>
        <a:graphic>
          <a:graphicData uri="http://schemas.openxmlformats.org/drawingml/2006/table">
            <a:tbl>
              <a:tblPr/>
              <a:tblGrid>
                <a:gridCol w="2768967"/>
                <a:gridCol w="873590"/>
                <a:gridCol w="1552181"/>
                <a:gridCol w="2194775"/>
              </a:tblGrid>
              <a:tr h="357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Rule</a:t>
                      </a: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 planned</a:t>
                      </a: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 tool configuration planned</a:t>
                      </a: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Standards to be enhanced</a:t>
                      </a: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Avoid too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any copy pasted artifacts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Analyze the plug-in integration  with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Visual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Studio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b"/>
                      <a:endParaRPr lang="en-US" sz="10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 Prepare coding standards</a:t>
                      </a:r>
                    </a:p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2. Checks and balance in place</a:t>
                      </a:r>
                    </a:p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3. Team awareness in Team meetings</a:t>
                      </a:r>
                    </a:p>
                    <a:p>
                      <a:pPr algn="ctr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Avoid undocumented Classes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Avoid undocumented 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Avoid instantiations inside loops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Avoid declaring public Fields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Avoid instantiations inside loops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Avoid String concatenation in loops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Avoid artifacts having recursive calls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87" marR="5687" marT="5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76448" y="3925044"/>
            <a:ext cx="8509000" cy="1304156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42900">
              <a:spcBef>
                <a:spcPct val="20000"/>
              </a:spcBef>
              <a:buClr>
                <a:srgbClr val="9C9B8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600" u="sng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Corrective action plan</a:t>
            </a:r>
            <a:r>
              <a:rPr lang="en-US" sz="16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kern="0" dirty="0">
                <a:latin typeface="Calibri" pitchFamily="34" charset="0"/>
                <a:cs typeface="Calibri" pitchFamily="34" charset="0"/>
              </a:rPr>
              <a:t> The detailed corrective action plan is as attached. The rules and objects are selected based on criticality of modules, pain points, TQI improvement, Health factor improvement etc.</a:t>
            </a:r>
          </a:p>
          <a:p>
            <a:pPr marL="342900" indent="-342900">
              <a:spcBef>
                <a:spcPct val="20000"/>
              </a:spcBef>
              <a:buClr>
                <a:srgbClr val="9C9B8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latin typeface="Calibri" pitchFamily="34" charset="0"/>
                <a:cs typeface="Calibri" pitchFamily="34" charset="0"/>
              </a:rPr>
              <a:t>The summary of the action plan is as shown below.</a:t>
            </a:r>
          </a:p>
          <a:p>
            <a:pPr marL="342900" indent="-342900">
              <a:spcBef>
                <a:spcPct val="20000"/>
              </a:spcBef>
              <a:buClr>
                <a:srgbClr val="9C9B8E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1600" kern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759397"/>
              </p:ext>
            </p:extLst>
          </p:nvPr>
        </p:nvGraphicFramePr>
        <p:xfrm>
          <a:off x="992560" y="5085184"/>
          <a:ext cx="914400" cy="74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560" y="5085184"/>
                        <a:ext cx="914400" cy="74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4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664" y="1484784"/>
            <a:ext cx="5745089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Thank you</a:t>
            </a:r>
            <a:endParaRPr lang="en-US" sz="4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chemeClr val="tx1"/>
                </a:solidFill>
                <a:latin typeface="Arial"/>
                <a:sym typeface="Arial"/>
              </a:rPr>
              <a:t>l</a:t>
            </a:r>
            <a:endParaRPr lang="fr-FR" sz="1000" dirty="0" err="1" smtClean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dirty="0" smtClean="0"/>
              <a:t>CAST -  Application Intelligence Platform</a:t>
            </a:r>
            <a:endParaRPr lang="en-US" dirty="0" smtClean="0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5817280" y="1262063"/>
            <a:ext cx="3522663" cy="46101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D0D0CA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516618" y="1238250"/>
            <a:ext cx="1357312" cy="462121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D0D0CA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108880" y="1254125"/>
            <a:ext cx="619125" cy="3009900"/>
          </a:xfrm>
          <a:prstGeom prst="rect">
            <a:avLst/>
          </a:prstGeom>
          <a:solidFill>
            <a:srgbClr val="F6F5E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2105705" y="4087813"/>
            <a:ext cx="625475" cy="1779587"/>
          </a:xfrm>
          <a:prstGeom prst="rect">
            <a:avLst/>
          </a:prstGeom>
          <a:solidFill>
            <a:srgbClr val="DEDA92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2726418" y="1250950"/>
            <a:ext cx="2817812" cy="2844800"/>
          </a:xfrm>
          <a:prstGeom prst="rect">
            <a:avLst/>
          </a:prstGeom>
          <a:solidFill>
            <a:srgbClr val="C7D2DB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2726418" y="4086225"/>
            <a:ext cx="2817812" cy="1781175"/>
          </a:xfrm>
          <a:prstGeom prst="rect">
            <a:avLst/>
          </a:prstGeom>
          <a:solidFill>
            <a:srgbClr val="92A7B8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596747" y="1314450"/>
            <a:ext cx="1246187" cy="42494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Oracle PL/SQL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Sybase T-SQL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SQL Server T-SQL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IBM SQL/PSM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C, C++, C# 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Pro C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Cobol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CICS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Visual Basic</a:t>
            </a:r>
          </a:p>
          <a:p>
            <a:r>
              <a:rPr lang="en-US" sz="1000" b="1" dirty="0" err="1">
                <a:solidFill>
                  <a:srgbClr val="1A171B"/>
                </a:solidFill>
                <a:latin typeface="+mj-lt"/>
              </a:rPr>
              <a:t>VB.Net</a:t>
            </a:r>
            <a:endParaRPr lang="en-US" sz="1000" b="1" dirty="0">
              <a:solidFill>
                <a:srgbClr val="1A171B"/>
              </a:solidFill>
              <a:latin typeface="+mj-lt"/>
            </a:endParaRPr>
          </a:p>
          <a:p>
            <a:r>
              <a:rPr lang="en-US" sz="1000" b="1" dirty="0" err="1">
                <a:solidFill>
                  <a:srgbClr val="1A171B"/>
                </a:solidFill>
                <a:latin typeface="+mj-lt"/>
              </a:rPr>
              <a:t>ASP.Net</a:t>
            </a:r>
            <a:endParaRPr lang="en-US" sz="1000" b="1" dirty="0">
              <a:solidFill>
                <a:srgbClr val="1A171B"/>
              </a:solidFill>
              <a:latin typeface="+mj-lt"/>
            </a:endParaRP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Java, J2EE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JSP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XML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HTML</a:t>
            </a:r>
          </a:p>
          <a:p>
            <a:r>
              <a:rPr lang="en-US" sz="1000" b="1" dirty="0" err="1">
                <a:solidFill>
                  <a:srgbClr val="1A171B"/>
                </a:solidFill>
                <a:latin typeface="+mj-lt"/>
              </a:rPr>
              <a:t>Javascript</a:t>
            </a:r>
            <a:endParaRPr lang="en-US" sz="1000" b="1" dirty="0">
              <a:solidFill>
                <a:srgbClr val="1A171B"/>
              </a:solidFill>
              <a:latin typeface="+mj-lt"/>
            </a:endParaRP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VBScript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PHP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PowerBuilder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Oracle Forms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PeopleSoft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SAPABAP, </a:t>
            </a:r>
            <a:r>
              <a:rPr lang="en-US" sz="1000" b="1" dirty="0" err="1">
                <a:solidFill>
                  <a:srgbClr val="1A171B"/>
                </a:solidFill>
                <a:latin typeface="+mj-lt"/>
              </a:rPr>
              <a:t>Netweaver</a:t>
            </a:r>
            <a:endParaRPr lang="en-US" sz="1000" b="1" dirty="0">
              <a:solidFill>
                <a:srgbClr val="1A171B"/>
              </a:solidFill>
              <a:latin typeface="+mj-lt"/>
            </a:endParaRPr>
          </a:p>
          <a:p>
            <a:r>
              <a:rPr lang="en-US" sz="1000" b="1" dirty="0" err="1">
                <a:solidFill>
                  <a:srgbClr val="1A171B"/>
                </a:solidFill>
                <a:latin typeface="+mj-lt"/>
              </a:rPr>
              <a:t>Tibco</a:t>
            </a:r>
            <a:endParaRPr lang="en-US" sz="1000" b="1" dirty="0">
              <a:solidFill>
                <a:srgbClr val="1A171B"/>
              </a:solidFill>
              <a:latin typeface="+mj-lt"/>
            </a:endParaRP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Business Objects</a:t>
            </a:r>
          </a:p>
          <a:p>
            <a:r>
              <a:rPr lang="en-US" sz="1000" b="1" dirty="0">
                <a:solidFill>
                  <a:srgbClr val="1A171B"/>
                </a:solidFill>
                <a:latin typeface="+mj-lt"/>
              </a:rPr>
              <a:t>Universal Analyzer  for other languages</a:t>
            </a:r>
          </a:p>
        </p:txBody>
      </p:sp>
      <p:pic>
        <p:nvPicPr>
          <p:cNvPr id="74" name="Picture 9" descr="dashboard">
            <a:hlinkClick r:id="rId7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22068" y="1685925"/>
            <a:ext cx="157321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5844268" y="828675"/>
            <a:ext cx="3562350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AD GOVERNANCE DASHBOARD</a:t>
            </a:r>
          </a:p>
        </p:txBody>
      </p: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7619093" y="1822450"/>
            <a:ext cx="1566862" cy="771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100" b="1" dirty="0">
                <a:solidFill>
                  <a:srgbClr val="1A171B"/>
                </a:solidFill>
                <a:latin typeface="+mj-lt"/>
              </a:rPr>
              <a:t>To asses, monitor, and improve applications, development teams and outsourcers</a:t>
            </a:r>
          </a:p>
        </p:txBody>
      </p:sp>
      <p:sp>
        <p:nvSpPr>
          <p:cNvPr id="77" name="Text Box 13"/>
          <p:cNvSpPr txBox="1">
            <a:spLocks noChangeArrowheads="1"/>
          </p:cNvSpPr>
          <p:nvPr/>
        </p:nvSpPr>
        <p:spPr bwMode="auto">
          <a:xfrm rot="10800000">
            <a:off x="2234293" y="1706563"/>
            <a:ext cx="425450" cy="1987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 lIns="90000" tIns="46800" rIns="90000" bIns="46800">
            <a:spAutoFit/>
          </a:bodyPr>
          <a:lstStyle/>
          <a:p>
            <a:r>
              <a:rPr lang="en-US" sz="1600">
                <a:solidFill>
                  <a:srgbClr val="605F54"/>
                </a:solidFill>
                <a:latin typeface="Arial Black" pitchFamily="34" charset="0"/>
              </a:rPr>
              <a:t>T</a:t>
            </a:r>
            <a:r>
              <a:rPr lang="en-US" sz="1200">
                <a:solidFill>
                  <a:srgbClr val="605F54"/>
                </a:solidFill>
                <a:latin typeface="Arial Black" pitchFamily="34" charset="0"/>
              </a:rPr>
              <a:t>ECHNICAL </a:t>
            </a:r>
            <a:r>
              <a:rPr lang="en-US" sz="1600">
                <a:solidFill>
                  <a:srgbClr val="605F54"/>
                </a:solidFill>
                <a:latin typeface="Arial Black" pitchFamily="34" charset="0"/>
              </a:rPr>
              <a:t>M</a:t>
            </a:r>
            <a:r>
              <a:rPr lang="en-US" sz="1200">
                <a:solidFill>
                  <a:srgbClr val="605F54"/>
                </a:solidFill>
                <a:latin typeface="Arial Black" pitchFamily="34" charset="0"/>
              </a:rPr>
              <a:t>ETRICS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2923268" y="2162498"/>
            <a:ext cx="1046162" cy="906462"/>
          </a:xfrm>
          <a:prstGeom prst="rect">
            <a:avLst/>
          </a:prstGeom>
          <a:solidFill>
            <a:srgbClr val="F6F5E1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49387"/>
            </a:prstShdw>
          </a:effec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3051855" y="1196752"/>
            <a:ext cx="2166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 Black" pitchFamily="34" charset="0"/>
              </a:rPr>
              <a:t>A</a:t>
            </a:r>
            <a:r>
              <a:rPr lang="en-US" sz="1200" dirty="0">
                <a:solidFill>
                  <a:schemeClr val="tx1"/>
                </a:solidFill>
                <a:latin typeface="Arial Black" pitchFamily="34" charset="0"/>
              </a:rPr>
              <a:t>PPLICATION </a:t>
            </a:r>
            <a:r>
              <a:rPr lang="en-US" sz="1600" dirty="0">
                <a:solidFill>
                  <a:schemeClr val="tx1"/>
                </a:solidFill>
                <a:latin typeface="Arial Black" pitchFamily="34" charset="0"/>
              </a:rPr>
              <a:t>H</a:t>
            </a:r>
            <a:r>
              <a:rPr lang="en-US" sz="1200" dirty="0">
                <a:solidFill>
                  <a:schemeClr val="tx1"/>
                </a:solidFill>
                <a:latin typeface="Arial Black" pitchFamily="34" charset="0"/>
              </a:rPr>
              <a:t>EALTH</a:t>
            </a: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3226480" y="3132857"/>
            <a:ext cx="1817688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 Black" pitchFamily="34" charset="0"/>
              </a:rPr>
              <a:t>A</a:t>
            </a:r>
            <a:r>
              <a:rPr lang="en-US" sz="1200">
                <a:solidFill>
                  <a:schemeClr val="tx1"/>
                </a:solidFill>
                <a:latin typeface="Arial Black" pitchFamily="34" charset="0"/>
              </a:rPr>
              <a:t>PPLICATION SIZE</a:t>
            </a:r>
          </a:p>
        </p:txBody>
      </p:sp>
      <p:sp>
        <p:nvSpPr>
          <p:cNvPr id="81" name="Text Box 17"/>
          <p:cNvSpPr txBox="1">
            <a:spLocks noChangeArrowheads="1"/>
          </p:cNvSpPr>
          <p:nvPr/>
        </p:nvSpPr>
        <p:spPr bwMode="auto">
          <a:xfrm>
            <a:off x="2040618" y="830263"/>
            <a:ext cx="3640137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APPLICATION KNOWLEDGE BASE</a:t>
            </a: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4280580" y="2162894"/>
            <a:ext cx="1046163" cy="882650"/>
          </a:xfrm>
          <a:prstGeom prst="rect">
            <a:avLst/>
          </a:prstGeom>
          <a:solidFill>
            <a:srgbClr val="F6F5E1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49387"/>
            </a:prstShdw>
          </a:effec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321855" y="2216671"/>
            <a:ext cx="96361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dirty="0">
                <a:solidFill>
                  <a:srgbClr val="1A171B"/>
                </a:solidFill>
              </a:rPr>
              <a:t>Transferability</a:t>
            </a:r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4334555" y="2589932"/>
            <a:ext cx="9382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>
                <a:solidFill>
                  <a:srgbClr val="1A171B"/>
                </a:solidFill>
              </a:rPr>
              <a:t>Changeability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2997880" y="2467694"/>
            <a:ext cx="8985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dirty="0">
                <a:solidFill>
                  <a:srgbClr val="1A171B"/>
                </a:solidFill>
              </a:rPr>
              <a:t>Performance</a:t>
            </a:r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131230" y="2745507"/>
            <a:ext cx="6318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>
                <a:solidFill>
                  <a:srgbClr val="1A171B"/>
                </a:solidFill>
              </a:rPr>
              <a:t>Security</a:t>
            </a: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3026455" y="2191469"/>
            <a:ext cx="84137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dirty="0">
                <a:solidFill>
                  <a:srgbClr val="1A171B"/>
                </a:solidFill>
              </a:rPr>
              <a:t>Robustness</a:t>
            </a:r>
            <a:endParaRPr lang="en-US" sz="1000" dirty="0">
              <a:solidFill>
                <a:srgbClr val="1A171B"/>
              </a:solidFill>
            </a:endParaRPr>
          </a:p>
        </p:txBody>
      </p:sp>
      <p:sp>
        <p:nvSpPr>
          <p:cNvPr id="88" name="AutoShape 25"/>
          <p:cNvSpPr>
            <a:spLocks noChangeArrowheads="1"/>
          </p:cNvSpPr>
          <p:nvPr/>
        </p:nvSpPr>
        <p:spPr bwMode="auto">
          <a:xfrm rot="5400000">
            <a:off x="5121955" y="2228850"/>
            <a:ext cx="1336675" cy="269875"/>
          </a:xfrm>
          <a:prstGeom prst="triangle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rgbClr val="9C9B8E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 rot="10800000">
            <a:off x="2162855" y="4318000"/>
            <a:ext cx="571500" cy="1331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>
                <a:solidFill>
                  <a:srgbClr val="605F54"/>
                </a:solidFill>
                <a:latin typeface="Arial Black" pitchFamily="34" charset="0"/>
              </a:rPr>
              <a:t>A</a:t>
            </a:r>
            <a:r>
              <a:rPr lang="en-US" sz="1200">
                <a:solidFill>
                  <a:srgbClr val="605F54"/>
                </a:solidFill>
                <a:latin typeface="Arial Black" pitchFamily="34" charset="0"/>
              </a:rPr>
              <a:t>PPLICATION </a:t>
            </a:r>
            <a:r>
              <a:rPr lang="en-US" sz="1600">
                <a:solidFill>
                  <a:srgbClr val="605F54"/>
                </a:solidFill>
                <a:latin typeface="Arial Black" pitchFamily="34" charset="0"/>
              </a:rPr>
              <a:t>M</a:t>
            </a:r>
            <a:r>
              <a:rPr lang="en-US" sz="1200">
                <a:solidFill>
                  <a:srgbClr val="605F54"/>
                </a:solidFill>
                <a:latin typeface="Arial Black" pitchFamily="34" charset="0"/>
              </a:rPr>
              <a:t>ETADATA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2986768" y="4173538"/>
            <a:ext cx="2274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 Black" pitchFamily="34" charset="0"/>
              </a:rPr>
              <a:t>T</a:t>
            </a:r>
            <a:r>
              <a:rPr lang="en-US" sz="1200">
                <a:solidFill>
                  <a:schemeClr val="tx1"/>
                </a:solidFill>
                <a:latin typeface="Arial Black" pitchFamily="34" charset="0"/>
              </a:rPr>
              <a:t>ECHNICAL INVENTORY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2921680" y="3488566"/>
            <a:ext cx="2425700" cy="279180"/>
          </a:xfrm>
          <a:prstGeom prst="rect">
            <a:avLst/>
          </a:prstGeom>
          <a:solidFill>
            <a:srgbClr val="F6F5E1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49387"/>
            </a:prstShdw>
          </a:effectLst>
        </p:spPr>
        <p:txBody>
          <a:bodyPr lIns="90000" tIns="46800" rIns="90000" bIns="46800" anchor="ctr">
            <a:spAutoFit/>
          </a:bodyPr>
          <a:lstStyle/>
          <a:p>
            <a:endParaRPr lang="en-US" sz="1200" b="1"/>
          </a:p>
        </p:txBody>
      </p:sp>
      <p:sp>
        <p:nvSpPr>
          <p:cNvPr id="92" name="Text Box 29"/>
          <p:cNvSpPr txBox="1">
            <a:spLocks noChangeArrowheads="1"/>
          </p:cNvSpPr>
          <p:nvPr/>
        </p:nvSpPr>
        <p:spPr bwMode="auto">
          <a:xfrm>
            <a:off x="3021022" y="3490044"/>
            <a:ext cx="1060203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000" b="1" dirty="0">
                <a:solidFill>
                  <a:srgbClr val="1A171B"/>
                </a:solidFill>
              </a:rPr>
              <a:t>Technical Size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010705" y="3490044"/>
            <a:ext cx="1368425" cy="2560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000" b="1" dirty="0">
                <a:solidFill>
                  <a:srgbClr val="1A171B"/>
                </a:solidFill>
              </a:rPr>
              <a:t>Functional Weight</a:t>
            </a:r>
          </a:p>
        </p:txBody>
      </p:sp>
      <p:sp>
        <p:nvSpPr>
          <p:cNvPr id="94" name="AutoShape 31"/>
          <p:cNvSpPr>
            <a:spLocks noChangeArrowheads="1"/>
          </p:cNvSpPr>
          <p:nvPr/>
        </p:nvSpPr>
        <p:spPr bwMode="auto">
          <a:xfrm>
            <a:off x="3383643" y="3824288"/>
            <a:ext cx="1439862" cy="160337"/>
          </a:xfrm>
          <a:prstGeom prst="triangle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494393" y="830263"/>
            <a:ext cx="1468437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ANALYZERS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6253843" y="3049588"/>
            <a:ext cx="26590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itchFamily="34" charset="0"/>
              </a:rPr>
              <a:t>D</a:t>
            </a:r>
            <a:r>
              <a:rPr lang="en-US" sz="1200" dirty="0">
                <a:solidFill>
                  <a:schemeClr val="tx1"/>
                </a:solidFill>
                <a:latin typeface="Arial Black" pitchFamily="34" charset="0"/>
              </a:rPr>
              <a:t>RILL-DOWN TO </a:t>
            </a:r>
            <a:r>
              <a:rPr lang="en-US" sz="1600" dirty="0">
                <a:solidFill>
                  <a:schemeClr val="tx1"/>
                </a:solidFill>
                <a:latin typeface="Arial Black" pitchFamily="34" charset="0"/>
              </a:rPr>
              <a:t>A</a:t>
            </a:r>
            <a:r>
              <a:rPr lang="en-US" sz="1200" dirty="0">
                <a:solidFill>
                  <a:schemeClr val="tx1"/>
                </a:solidFill>
                <a:latin typeface="Arial Black" pitchFamily="34" charset="0"/>
              </a:rPr>
              <a:t>CTION</a:t>
            </a:r>
          </a:p>
        </p:txBody>
      </p:sp>
      <p:pic>
        <p:nvPicPr>
          <p:cNvPr id="97" name="Picture 34"/>
          <p:cNvPicPr>
            <a:picLocks noChangeAspect="1" noChangeArrowheads="1"/>
          </p:cNvPicPr>
          <p:nvPr/>
        </p:nvPicPr>
        <p:blipFill>
          <a:blip r:embed="rId9" cstate="print"/>
          <a:srcRect l="15056" t="43491" r="17561" b="26237"/>
          <a:stretch>
            <a:fillRect/>
          </a:stretch>
        </p:blipFill>
        <p:spPr bwMode="auto">
          <a:xfrm>
            <a:off x="5903005" y="3408363"/>
            <a:ext cx="1800225" cy="560387"/>
          </a:xfrm>
          <a:prstGeom prst="rect">
            <a:avLst/>
          </a:prstGeom>
          <a:noFill/>
          <a:ln w="9525" algn="ctr">
            <a:solidFill>
              <a:srgbClr val="9C9B8E"/>
            </a:solidFill>
            <a:miter lim="800000"/>
            <a:headEnd/>
            <a:tailEnd/>
          </a:ln>
        </p:spPr>
      </p:pic>
      <p:pic>
        <p:nvPicPr>
          <p:cNvPr id="98" name="Picture 35"/>
          <p:cNvPicPr>
            <a:picLocks noChangeAspect="1" noChangeArrowheads="1"/>
          </p:cNvPicPr>
          <p:nvPr/>
        </p:nvPicPr>
        <p:blipFill>
          <a:blip r:embed="rId10" cstate="print"/>
          <a:srcRect l="15462" t="48763" r="18359" b="30968"/>
          <a:stretch>
            <a:fillRect/>
          </a:stretch>
        </p:blipFill>
        <p:spPr bwMode="auto">
          <a:xfrm>
            <a:off x="5903005" y="4075113"/>
            <a:ext cx="1800225" cy="469900"/>
          </a:xfrm>
          <a:prstGeom prst="rect">
            <a:avLst/>
          </a:prstGeom>
          <a:noFill/>
          <a:ln w="9525" algn="ctr">
            <a:solidFill>
              <a:srgbClr val="9C9B8E"/>
            </a:solidFill>
            <a:miter lim="800000"/>
            <a:headEnd/>
            <a:tailEnd/>
          </a:ln>
        </p:spPr>
      </p:pic>
      <p:pic>
        <p:nvPicPr>
          <p:cNvPr id="99" name="Picture 36"/>
          <p:cNvPicPr>
            <a:picLocks noChangeAspect="1" noChangeArrowheads="1"/>
          </p:cNvPicPr>
          <p:nvPr/>
        </p:nvPicPr>
        <p:blipFill>
          <a:blip r:embed="rId11" cstate="print"/>
          <a:srcRect l="16357" t="55469" r="36182" b="23416"/>
          <a:stretch>
            <a:fillRect/>
          </a:stretch>
        </p:blipFill>
        <p:spPr bwMode="auto">
          <a:xfrm>
            <a:off x="5903005" y="4640263"/>
            <a:ext cx="1800225" cy="444500"/>
          </a:xfrm>
          <a:prstGeom prst="rect">
            <a:avLst/>
          </a:prstGeom>
          <a:noFill/>
          <a:ln w="9525" algn="ctr">
            <a:solidFill>
              <a:srgbClr val="9C9B8E"/>
            </a:solidFill>
            <a:miter lim="800000"/>
            <a:headEnd/>
            <a:tailEnd/>
          </a:ln>
        </p:spPr>
      </p:pic>
      <p:pic>
        <p:nvPicPr>
          <p:cNvPr id="100" name="Picture 37"/>
          <p:cNvPicPr>
            <a:picLocks noChangeAspect="1" noChangeArrowheads="1"/>
          </p:cNvPicPr>
          <p:nvPr/>
        </p:nvPicPr>
        <p:blipFill>
          <a:blip r:embed="rId12" cstate="print"/>
          <a:srcRect l="16374" t="51779" r="29314" b="23242"/>
          <a:stretch>
            <a:fillRect/>
          </a:stretch>
        </p:blipFill>
        <p:spPr bwMode="auto">
          <a:xfrm>
            <a:off x="5903005" y="5181600"/>
            <a:ext cx="1800225" cy="561975"/>
          </a:xfrm>
          <a:prstGeom prst="rect">
            <a:avLst/>
          </a:prstGeom>
          <a:noFill/>
          <a:ln w="9525" algn="ctr">
            <a:solidFill>
              <a:srgbClr val="9C9B8E"/>
            </a:solidFill>
            <a:miter lim="800000"/>
            <a:headEnd/>
            <a:tailEnd/>
          </a:ln>
        </p:spPr>
      </p:pic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2920093" y="1916832"/>
            <a:ext cx="10541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000" i="1" dirty="0">
                <a:solidFill>
                  <a:schemeClr val="tx1"/>
                </a:solidFill>
              </a:rPr>
              <a:t>Immediate Impact</a:t>
            </a:r>
          </a:p>
        </p:txBody>
      </p: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4286930" y="1916832"/>
            <a:ext cx="103346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000" i="1">
                <a:solidFill>
                  <a:schemeClr val="tx1"/>
                </a:solidFill>
              </a:rPr>
              <a:t>On-going Impact </a:t>
            </a:r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auto">
          <a:xfrm>
            <a:off x="2110468" y="1250950"/>
            <a:ext cx="3438525" cy="4614863"/>
          </a:xfrm>
          <a:prstGeom prst="rect">
            <a:avLst/>
          </a:prstGeom>
          <a:noFill/>
          <a:ln w="9525" algn="ctr">
            <a:solidFill>
              <a:srgbClr val="D0D0CA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4" name="AutoShape 41"/>
          <p:cNvSpPr>
            <a:spLocks noChangeArrowheads="1"/>
          </p:cNvSpPr>
          <p:nvPr/>
        </p:nvSpPr>
        <p:spPr bwMode="auto">
          <a:xfrm rot="5400000">
            <a:off x="1371486" y="4871244"/>
            <a:ext cx="1338263" cy="225425"/>
          </a:xfrm>
          <a:prstGeom prst="triangle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5" name="Text Box 42"/>
          <p:cNvSpPr txBox="1">
            <a:spLocks noChangeArrowheads="1"/>
          </p:cNvSpPr>
          <p:nvPr/>
        </p:nvSpPr>
        <p:spPr bwMode="auto">
          <a:xfrm>
            <a:off x="7728630" y="3370263"/>
            <a:ext cx="10096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200" i="1">
                <a:solidFill>
                  <a:schemeClr val="tx1"/>
                </a:solidFill>
                <a:latin typeface="Arial" charset="0"/>
              </a:rPr>
              <a:t>Overview…</a:t>
            </a:r>
          </a:p>
        </p:txBody>
      </p:sp>
      <p:sp>
        <p:nvSpPr>
          <p:cNvPr id="106" name="Text Box 43"/>
          <p:cNvSpPr txBox="1">
            <a:spLocks noChangeArrowheads="1"/>
          </p:cNvSpPr>
          <p:nvPr/>
        </p:nvSpPr>
        <p:spPr bwMode="auto">
          <a:xfrm>
            <a:off x="7961993" y="5602288"/>
            <a:ext cx="142716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en-US" sz="1200" i="1">
                <a:solidFill>
                  <a:schemeClr val="tx1"/>
                </a:solidFill>
                <a:latin typeface="Arial" charset="0"/>
              </a:rPr>
              <a:t>… to remediation</a:t>
            </a:r>
          </a:p>
        </p:txBody>
      </p:sp>
      <p:sp>
        <p:nvSpPr>
          <p:cNvPr id="107" name="AutoShape 44"/>
          <p:cNvSpPr>
            <a:spLocks noChangeArrowheads="1"/>
          </p:cNvSpPr>
          <p:nvPr/>
        </p:nvSpPr>
        <p:spPr bwMode="auto">
          <a:xfrm rot="5400000">
            <a:off x="8123124" y="4379119"/>
            <a:ext cx="1528762" cy="927100"/>
          </a:xfrm>
          <a:prstGeom prst="rightArrow">
            <a:avLst>
              <a:gd name="adj1" fmla="val 68843"/>
              <a:gd name="adj2" fmla="val 43453"/>
            </a:avLst>
          </a:prstGeom>
          <a:solidFill>
            <a:srgbClr val="D0D0CA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8" name="Text Box 45"/>
          <p:cNvSpPr txBox="1">
            <a:spLocks noChangeArrowheads="1"/>
          </p:cNvSpPr>
          <p:nvPr/>
        </p:nvSpPr>
        <p:spPr bwMode="auto">
          <a:xfrm>
            <a:off x="8495393" y="4792663"/>
            <a:ext cx="781050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200" b="1">
                <a:solidFill>
                  <a:srgbClr val="1A171B"/>
                </a:solidFill>
                <a:latin typeface="+mj-lt"/>
              </a:rPr>
              <a:t>Sub- metrics</a:t>
            </a:r>
          </a:p>
        </p:txBody>
      </p:sp>
      <p:sp>
        <p:nvSpPr>
          <p:cNvPr id="109" name="Text Box 46"/>
          <p:cNvSpPr txBox="1">
            <a:spLocks noChangeArrowheads="1"/>
          </p:cNvSpPr>
          <p:nvPr/>
        </p:nvSpPr>
        <p:spPr bwMode="auto">
          <a:xfrm>
            <a:off x="8623510" y="5216525"/>
            <a:ext cx="526404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b="1">
                <a:solidFill>
                  <a:srgbClr val="1A171B"/>
                </a:solidFill>
                <a:latin typeface="+mj-lt"/>
              </a:rPr>
              <a:t>Rules</a:t>
            </a:r>
          </a:p>
        </p:txBody>
      </p:sp>
      <p:sp>
        <p:nvSpPr>
          <p:cNvPr id="110" name="AutoShape 47"/>
          <p:cNvSpPr>
            <a:spLocks noChangeArrowheads="1"/>
          </p:cNvSpPr>
          <p:nvPr/>
        </p:nvSpPr>
        <p:spPr bwMode="auto">
          <a:xfrm rot="5400000">
            <a:off x="7383349" y="3931444"/>
            <a:ext cx="1528762" cy="927100"/>
          </a:xfrm>
          <a:prstGeom prst="rightArrow">
            <a:avLst>
              <a:gd name="adj1" fmla="val 71926"/>
              <a:gd name="adj2" fmla="val 43301"/>
            </a:avLst>
          </a:prstGeom>
          <a:solidFill>
            <a:srgbClr val="9DB0B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1" name="Text Box 48"/>
          <p:cNvSpPr txBox="1">
            <a:spLocks noChangeArrowheads="1"/>
          </p:cNvSpPr>
          <p:nvPr/>
        </p:nvSpPr>
        <p:spPr bwMode="auto">
          <a:xfrm>
            <a:off x="7797959" y="3649663"/>
            <a:ext cx="701131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b="1" dirty="0">
                <a:solidFill>
                  <a:srgbClr val="1A171B"/>
                </a:solidFill>
                <a:latin typeface="+mj-lt"/>
              </a:rPr>
              <a:t>Portfolio</a:t>
            </a:r>
          </a:p>
        </p:txBody>
      </p:sp>
      <p:sp>
        <p:nvSpPr>
          <p:cNvPr id="112" name="Text Box 49"/>
          <p:cNvSpPr txBox="1">
            <a:spLocks noChangeArrowheads="1"/>
          </p:cNvSpPr>
          <p:nvPr/>
        </p:nvSpPr>
        <p:spPr bwMode="auto">
          <a:xfrm>
            <a:off x="7679328" y="4011613"/>
            <a:ext cx="939979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b="1" dirty="0">
                <a:solidFill>
                  <a:srgbClr val="1A171B"/>
                </a:solidFill>
                <a:latin typeface="+mj-lt"/>
              </a:rPr>
              <a:t>Applications</a:t>
            </a:r>
          </a:p>
        </p:txBody>
      </p:sp>
      <p:sp>
        <p:nvSpPr>
          <p:cNvPr id="113" name="Text Box 50"/>
          <p:cNvSpPr txBox="1">
            <a:spLocks noChangeArrowheads="1"/>
          </p:cNvSpPr>
          <p:nvPr/>
        </p:nvSpPr>
        <p:spPr bwMode="auto">
          <a:xfrm>
            <a:off x="7801959" y="4373563"/>
            <a:ext cx="694720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b="1" dirty="0">
                <a:solidFill>
                  <a:srgbClr val="1A171B"/>
                </a:solidFill>
                <a:latin typeface="+mj-lt"/>
              </a:rPr>
              <a:t>Modules</a:t>
            </a:r>
          </a:p>
        </p:txBody>
      </p:sp>
      <p:sp>
        <p:nvSpPr>
          <p:cNvPr id="114" name="Text Box 51"/>
          <p:cNvSpPr txBox="1">
            <a:spLocks noChangeArrowheads="1"/>
          </p:cNvSpPr>
          <p:nvPr/>
        </p:nvSpPr>
        <p:spPr bwMode="auto">
          <a:xfrm>
            <a:off x="7826806" y="4737100"/>
            <a:ext cx="645026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b="1">
                <a:solidFill>
                  <a:srgbClr val="1A171B"/>
                </a:solidFill>
                <a:latin typeface="+mj-lt"/>
              </a:rPr>
              <a:t>Objects</a:t>
            </a:r>
          </a:p>
        </p:txBody>
      </p:sp>
      <p:sp>
        <p:nvSpPr>
          <p:cNvPr id="115" name="Text Box 52"/>
          <p:cNvSpPr txBox="1">
            <a:spLocks noChangeArrowheads="1"/>
          </p:cNvSpPr>
          <p:nvPr/>
        </p:nvSpPr>
        <p:spPr bwMode="auto">
          <a:xfrm>
            <a:off x="8439830" y="4117975"/>
            <a:ext cx="892175" cy="4176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050" b="1" dirty="0">
                <a:solidFill>
                  <a:srgbClr val="1A171B"/>
                </a:solidFill>
                <a:latin typeface="+mj-lt"/>
              </a:rPr>
              <a:t>Health factors</a:t>
            </a:r>
          </a:p>
        </p:txBody>
      </p:sp>
      <p:sp>
        <p:nvSpPr>
          <p:cNvPr id="116" name="Text Box 53"/>
          <p:cNvSpPr txBox="1">
            <a:spLocks noChangeArrowheads="1"/>
          </p:cNvSpPr>
          <p:nvPr/>
        </p:nvSpPr>
        <p:spPr bwMode="auto">
          <a:xfrm>
            <a:off x="8401730" y="4540250"/>
            <a:ext cx="968375" cy="2560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050" b="1" dirty="0">
                <a:solidFill>
                  <a:srgbClr val="1A171B"/>
                </a:solidFill>
                <a:latin typeface="+mj-lt"/>
              </a:rPr>
              <a:t>Compliance</a:t>
            </a:r>
          </a:p>
        </p:txBody>
      </p:sp>
      <p:sp>
        <p:nvSpPr>
          <p:cNvPr id="117" name="Text Box 54"/>
          <p:cNvSpPr txBox="1">
            <a:spLocks noChangeArrowheads="1"/>
          </p:cNvSpPr>
          <p:nvPr/>
        </p:nvSpPr>
        <p:spPr bwMode="auto">
          <a:xfrm>
            <a:off x="6253843" y="1354138"/>
            <a:ext cx="26590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 Black" pitchFamily="34" charset="0"/>
              </a:rPr>
              <a:t>M</a:t>
            </a:r>
            <a:r>
              <a:rPr lang="en-US" sz="1200">
                <a:solidFill>
                  <a:schemeClr val="tx1"/>
                </a:solidFill>
                <a:latin typeface="Arial Black" pitchFamily="34" charset="0"/>
              </a:rPr>
              <a:t>ANAGEMENT </a:t>
            </a:r>
            <a:r>
              <a:rPr lang="en-US" sz="1600">
                <a:solidFill>
                  <a:schemeClr val="tx1"/>
                </a:solidFill>
                <a:latin typeface="Arial Black" pitchFamily="34" charset="0"/>
              </a:rPr>
              <a:t>V</a:t>
            </a:r>
            <a:r>
              <a:rPr lang="en-US" sz="1200">
                <a:solidFill>
                  <a:schemeClr val="tx1"/>
                </a:solidFill>
                <a:latin typeface="Arial Black" pitchFamily="34" charset="0"/>
              </a:rPr>
              <a:t>ISIBILITY</a:t>
            </a:r>
          </a:p>
        </p:txBody>
      </p:sp>
      <p:sp>
        <p:nvSpPr>
          <p:cNvPr id="118" name="Text Box 55"/>
          <p:cNvSpPr txBox="1">
            <a:spLocks noChangeArrowheads="1"/>
          </p:cNvSpPr>
          <p:nvPr/>
        </p:nvSpPr>
        <p:spPr bwMode="auto">
          <a:xfrm>
            <a:off x="4452030" y="4662488"/>
            <a:ext cx="930275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1200" b="1" dirty="0">
                <a:solidFill>
                  <a:srgbClr val="1A171B"/>
                </a:solidFill>
              </a:rPr>
              <a:t>Over 1000 rules and best practices</a:t>
            </a:r>
          </a:p>
        </p:txBody>
      </p:sp>
      <p:pic>
        <p:nvPicPr>
          <p:cNvPr id="119" name="Picture 5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39143" y="4548188"/>
            <a:ext cx="1309687" cy="1211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227943" y="6032021"/>
            <a:ext cx="4764087" cy="484187"/>
          </a:xfrm>
          <a:prstGeom prst="chevron">
            <a:avLst>
              <a:gd name="adj" fmla="val 0"/>
            </a:avLst>
          </a:prstGeom>
          <a:gradFill rotWithShape="1">
            <a:gsLst>
              <a:gs pos="0">
                <a:srgbClr val="B2B2B2"/>
              </a:gs>
              <a:gs pos="50000">
                <a:srgbClr val="B2B2B2">
                  <a:gamma/>
                  <a:tint val="40000"/>
                  <a:invGamma/>
                </a:srgbClr>
              </a:gs>
              <a:gs pos="100000">
                <a:srgbClr val="B2B2B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2224768" y="5972836"/>
            <a:ext cx="48434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>
                <a:srgbClr val="9C9B8E"/>
              </a:buClr>
              <a:buSzPct val="80000"/>
              <a:defRPr/>
            </a:pP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Achieve higher quality at less cost</a:t>
            </a:r>
            <a:r>
              <a:rPr lang="en-GB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3152800" y="1509315"/>
            <a:ext cx="1800200" cy="371513"/>
          </a:xfrm>
          <a:prstGeom prst="rect">
            <a:avLst/>
          </a:prstGeom>
          <a:solidFill>
            <a:srgbClr val="F6F5E1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49387"/>
            </a:prstShdw>
          </a:effectLst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116479" y="1556792"/>
            <a:ext cx="1806177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200" dirty="0" smtClean="0">
                <a:solidFill>
                  <a:srgbClr val="1A171B"/>
                </a:solidFill>
              </a:rPr>
              <a:t>Total Quality Index(TQI)</a:t>
            </a:r>
            <a:endParaRPr lang="en-US" sz="1200" dirty="0">
              <a:solidFill>
                <a:srgbClr val="1A17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Analysis- CAST Scan Results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3" y="908720"/>
            <a:ext cx="9582608" cy="508578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SDT Code </a:t>
            </a: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nalysis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484784"/>
            <a:ext cx="8280921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5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SDT Background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3590925" y="1586880"/>
            <a:ext cx="573049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355600" indent="-355600" eaLnBrk="0" hangingPunct="0">
              <a:spcAft>
                <a:spcPct val="25000"/>
              </a:spcAft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Code Quality</a:t>
            </a:r>
          </a:p>
          <a:p>
            <a:pPr marL="355600" indent="-355600" eaLnBrk="0" hangingPunct="0">
              <a:spcAft>
                <a:spcPct val="25000"/>
              </a:spcAft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Gaps in Impact Analysis</a:t>
            </a:r>
          </a:p>
          <a:p>
            <a:pPr marL="355600" indent="-355600" eaLnBrk="0" hangingPunct="0">
              <a:spcAft>
                <a:spcPct val="25000"/>
              </a:spcAft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Performance Issues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436233" y="1124745"/>
            <a:ext cx="2089151" cy="478365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Ctr="1"/>
          <a:lstStyle/>
          <a:p>
            <a:pPr marL="0" lvl="1" indent="112713" eaLnBrk="0" hangingPunct="0">
              <a:spcBef>
                <a:spcPct val="50000"/>
              </a:spcBef>
              <a:buClr>
                <a:schemeClr val="accent2"/>
              </a:buClr>
            </a:pP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796594" y="1629104"/>
            <a:ext cx="2520950" cy="719138"/>
          </a:xfrm>
          <a:prstGeom prst="homePlate">
            <a:avLst>
              <a:gd name="adj" fmla="val 3142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ct val="1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anose="020F0502020204030204" pitchFamily="34" charset="0"/>
              </a:rPr>
              <a:t>Problem Statement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gray">
          <a:xfrm>
            <a:off x="796594" y="4509986"/>
            <a:ext cx="2520950" cy="720725"/>
          </a:xfrm>
          <a:prstGeom prst="homePlate">
            <a:avLst>
              <a:gd name="adj" fmla="val 31351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ct val="1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anose="020F0502020204030204" pitchFamily="34" charset="0"/>
              </a:rPr>
              <a:t>The Team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3584848" y="4437113"/>
            <a:ext cx="5730495" cy="5040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355600" indent="-355600" eaLnBrk="0" hangingPunct="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sz="1600" dirty="0" smtClean="0">
              <a:latin typeface="Calibri" panose="020F0502020204030204" pitchFamily="34" charset="0"/>
            </a:endParaRPr>
          </a:p>
          <a:p>
            <a:pPr marL="355600" indent="-355600" eaLnBrk="0" hangingPunct="0">
              <a:spcAft>
                <a:spcPct val="25000"/>
              </a:spcAft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SDT Team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3570868" y="2996953"/>
            <a:ext cx="573049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355600" indent="-355600" eaLnBrk="0" hangingPunct="0">
              <a:spcAft>
                <a:spcPct val="25000"/>
              </a:spcAft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</a:rPr>
              <a:t>CAST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776537" y="3039175"/>
            <a:ext cx="2520950" cy="719138"/>
          </a:xfrm>
          <a:prstGeom prst="homePlate">
            <a:avLst>
              <a:gd name="adj" fmla="val 3142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ct val="1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anose="020F0502020204030204" pitchFamily="34" charset="0"/>
              </a:rPr>
              <a:t>The Solution</a:t>
            </a:r>
            <a:endParaRPr lang="en-US" sz="1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457" y="0"/>
            <a:ext cx="10081120" cy="620688"/>
          </a:xfrm>
        </p:spPr>
        <p:txBody>
          <a:bodyPr/>
          <a:lstStyle/>
          <a:p>
            <a:pPr eaLnBrk="1" hangingPunct="1"/>
            <a:r>
              <a:rPr lang="en-GB" sz="2400" dirty="0" smtClean="0">
                <a:latin typeface="Calibri" panose="020F0502020204030204" pitchFamily="34" charset="0"/>
              </a:rPr>
              <a:t>CAST scan results of </a:t>
            </a:r>
            <a:r>
              <a:rPr lang="en-US" sz="2400" dirty="0" smtClean="0">
                <a:latin typeface="Calibri" panose="020F0502020204030204" pitchFamily="34" charset="0"/>
              </a:rPr>
              <a:t>SDT </a:t>
            </a:r>
            <a:r>
              <a:rPr sz="2400" dirty="0" smtClean="0">
                <a:latin typeface="Calibri" panose="020F0502020204030204" pitchFamily="34" charset="0"/>
              </a:rPr>
              <a:t>– Technical Summary</a:t>
            </a:r>
            <a:endParaRPr lang="fr-FR" sz="2400" dirty="0" smtClean="0">
              <a:latin typeface="Calibri" panose="020F0502020204030204" pitchFamily="34" charset="0"/>
            </a:endParaRPr>
          </a:p>
        </p:txBody>
      </p:sp>
      <p:sp>
        <p:nvSpPr>
          <p:cNvPr id="5" name="Line 115"/>
          <p:cNvSpPr>
            <a:spLocks noChangeShapeType="1"/>
          </p:cNvSpPr>
          <p:nvPr/>
        </p:nvSpPr>
        <p:spPr bwMode="auto">
          <a:xfrm>
            <a:off x="21025" y="3505200"/>
            <a:ext cx="990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Line 116"/>
          <p:cNvSpPr>
            <a:spLocks noChangeShapeType="1"/>
          </p:cNvSpPr>
          <p:nvPr/>
        </p:nvSpPr>
        <p:spPr bwMode="auto">
          <a:xfrm flipV="1">
            <a:off x="4736976" y="3514725"/>
            <a:ext cx="0" cy="2736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4880992" y="3635003"/>
            <a:ext cx="4752528" cy="31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u="sng" dirty="0" smtClean="0">
                <a:latin typeface="Calibri" panose="020F0502020204030204" pitchFamily="34" charset="0"/>
              </a:rPr>
              <a:t>Key Violations</a:t>
            </a:r>
            <a:endParaRPr lang="en-GB" sz="1600" b="1" u="sng" dirty="0">
              <a:latin typeface="Calibri" panose="020F0502020204030204" pitchFamily="34" charset="0"/>
            </a:endParaRPr>
          </a:p>
          <a:p>
            <a:pPr marL="95250" indent="-95250"/>
            <a:endParaRPr lang="en-US" sz="1050" dirty="0" smtClean="0">
              <a:latin typeface="Calibri" panose="020F0502020204030204" pitchFamily="34" charset="0"/>
            </a:endParaRPr>
          </a:p>
          <a:p>
            <a:pPr marL="95250" indent="-95250">
              <a:buFont typeface="Wingdings" pitchFamily="2" charset="2"/>
              <a:buChar char="§"/>
            </a:pPr>
            <a:r>
              <a:rPr lang="en-US" sz="1100" b="1" dirty="0">
                <a:latin typeface="Calibri" pitchFamily="34" charset="0"/>
              </a:rPr>
              <a:t>Efficiency(Performance)</a:t>
            </a:r>
          </a:p>
          <a:p>
            <a:pPr marL="177800" lvl="1">
              <a:buFont typeface="Wingdings" pitchFamily="2" charset="2"/>
              <a:buChar char="Ø"/>
            </a:pPr>
            <a:r>
              <a:rPr lang="en-US" sz="10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Avoid large number of String concatenation </a:t>
            </a:r>
          </a:p>
          <a:p>
            <a:pPr marL="177800" lvl="1">
              <a:buFont typeface="Wingdings" pitchFamily="2" charset="2"/>
              <a:buChar char="Ø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Avoid instantiations inside loops</a:t>
            </a:r>
          </a:p>
          <a:p>
            <a:pPr marL="95250" indent="-95250"/>
            <a:endParaRPr lang="en-US" sz="1050" dirty="0" smtClean="0">
              <a:latin typeface="Calibri" panose="020F0502020204030204" pitchFamily="34" charset="0"/>
            </a:endParaRPr>
          </a:p>
          <a:p>
            <a:pPr marL="95250" indent="-95250">
              <a:buFont typeface="Wingdings" pitchFamily="2" charset="2"/>
              <a:buChar char="§"/>
            </a:pPr>
            <a:r>
              <a:rPr lang="en-US" sz="1100" b="1" dirty="0" smtClean="0">
                <a:latin typeface="Calibri" pitchFamily="34" charset="0"/>
              </a:rPr>
              <a:t>Changeability</a:t>
            </a:r>
          </a:p>
          <a:p>
            <a:pPr marL="177800" lvl="1">
              <a:buFont typeface="Wingdings" pitchFamily="2" charset="2"/>
              <a:buChar char="Ø"/>
            </a:pPr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50" dirty="0" smtClean="0">
                <a:latin typeface="Calibri" panose="020F0502020204030204" pitchFamily="34" charset="0"/>
              </a:rPr>
              <a:t> Avoid declaring public Fields</a:t>
            </a:r>
            <a:endParaRPr lang="en-US" sz="105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7800" lvl="1">
              <a:buFont typeface="Wingdings" pitchFamily="2" charset="2"/>
              <a:buChar char="Ø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latin typeface="Calibri" panose="020F0502020204030204" pitchFamily="34" charset="0"/>
              </a:rPr>
              <a:t> Avoid Too Many Copy Pasted Artifacts</a:t>
            </a:r>
          </a:p>
          <a:p>
            <a:pPr marL="95250" indent="-95250"/>
            <a:endParaRPr lang="en-US" sz="1050" dirty="0" smtClean="0">
              <a:latin typeface="Calibri" panose="020F0502020204030204" pitchFamily="34" charset="0"/>
            </a:endParaRPr>
          </a:p>
          <a:p>
            <a:pPr marL="95250" indent="-95250">
              <a:buFont typeface="Wingdings" pitchFamily="2" charset="2"/>
              <a:buChar char="§"/>
            </a:pPr>
            <a:r>
              <a:rPr lang="en-US" sz="1100" b="1" dirty="0" smtClean="0">
                <a:latin typeface="Calibri" pitchFamily="34" charset="0"/>
              </a:rPr>
              <a:t>Transferability</a:t>
            </a:r>
          </a:p>
          <a:p>
            <a:pPr marL="177800" lvl="1">
              <a:buFont typeface="Wingdings" pitchFamily="2" charset="2"/>
              <a:buChar char="Ø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Avoid undocumented Classes</a:t>
            </a:r>
          </a:p>
          <a:p>
            <a:pPr marL="177800" lvl="1">
              <a:buFont typeface="Wingdings" pitchFamily="2" charset="2"/>
              <a:buChar char="Ø"/>
            </a:pP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  Avoid Artifacts with high Commented-out Code Lines/Code Lines ratio</a:t>
            </a:r>
          </a:p>
          <a:p>
            <a:pPr marL="95250" indent="-95250"/>
            <a:endParaRPr lang="en-US" sz="1050" dirty="0" smtClean="0">
              <a:latin typeface="Calibri" panose="020F0502020204030204" pitchFamily="34" charset="0"/>
            </a:endParaRPr>
          </a:p>
          <a:p>
            <a:pPr marL="177800" lvl="1">
              <a:buFont typeface="Wingdings" pitchFamily="2" charset="2"/>
              <a:buChar char="Ø"/>
            </a:pPr>
            <a:endParaRPr lang="en-US" sz="105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7800" lvl="1">
              <a:buFont typeface="Wingdings" pitchFamily="2" charset="2"/>
              <a:buChar char="Ø"/>
            </a:pPr>
            <a:endParaRPr lang="en-US" sz="105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7800" lvl="1"/>
            <a:endParaRPr lang="en-US" sz="105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7800" lvl="1"/>
            <a:endParaRPr lang="en-US" sz="105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1508" y="2445072"/>
            <a:ext cx="4149726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4849" y="835954"/>
            <a:ext cx="2584451" cy="10810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104"/>
          <p:cNvSpPr>
            <a:spLocks noChangeShapeType="1"/>
          </p:cNvSpPr>
          <p:nvPr/>
        </p:nvSpPr>
        <p:spPr bwMode="auto">
          <a:xfrm>
            <a:off x="4736976" y="2204865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3745"/>
              </p:ext>
            </p:extLst>
          </p:nvPr>
        </p:nvGraphicFramePr>
        <p:xfrm>
          <a:off x="3584849" y="2021984"/>
          <a:ext cx="2590800" cy="18288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TQI – 2.63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84379"/>
              </p:ext>
            </p:extLst>
          </p:nvPr>
        </p:nvGraphicFramePr>
        <p:xfrm>
          <a:off x="1352600" y="3120777"/>
          <a:ext cx="7118424" cy="358726"/>
        </p:xfrm>
        <a:graphic>
          <a:graphicData uri="http://schemas.openxmlformats.org/drawingml/2006/table">
            <a:tbl>
              <a:tblPr/>
              <a:tblGrid>
                <a:gridCol w="7118424"/>
              </a:tblGrid>
              <a:tr h="358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Capgemini Dot Net TQI is 3.44; Industry Benchmark for Dot Net is (2.9 – 3.0)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99014"/>
              </p:ext>
            </p:extLst>
          </p:nvPr>
        </p:nvGraphicFramePr>
        <p:xfrm>
          <a:off x="776537" y="836712"/>
          <a:ext cx="2019300" cy="1784547"/>
        </p:xfrm>
        <a:graphic>
          <a:graphicData uri="http://schemas.openxmlformats.org/drawingml/2006/table">
            <a:tbl>
              <a:tblPr/>
              <a:tblGrid>
                <a:gridCol w="1409700"/>
                <a:gridCol w="609600"/>
              </a:tblGrid>
              <a:tr h="4220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Application Health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Transferability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Robustness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Efficiency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64089"/>
              </p:ext>
            </p:extLst>
          </p:nvPr>
        </p:nvGraphicFramePr>
        <p:xfrm>
          <a:off x="6753200" y="829568"/>
          <a:ext cx="2425700" cy="1519312"/>
        </p:xfrm>
        <a:graphic>
          <a:graphicData uri="http://schemas.openxmlformats.org/drawingml/2006/table">
            <a:tbl>
              <a:tblPr/>
              <a:tblGrid>
                <a:gridCol w="1816897"/>
                <a:gridCol w="608803"/>
              </a:tblGrid>
              <a:tr h="6330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Application Rule Compliance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Programming Practices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Architectural 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Documentation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84445"/>
              </p:ext>
            </p:extLst>
          </p:nvPr>
        </p:nvGraphicFramePr>
        <p:xfrm>
          <a:off x="636713" y="4419011"/>
          <a:ext cx="3024336" cy="1125297"/>
        </p:xfrm>
        <a:graphic>
          <a:graphicData uri="http://schemas.openxmlformats.org/drawingml/2006/table">
            <a:tbl>
              <a:tblPr/>
              <a:tblGrid>
                <a:gridCol w="2323041"/>
                <a:gridCol w="701295"/>
              </a:tblGrid>
              <a:tr h="2525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Key Metrics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KLOC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 of Highly complex artifacts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Critical Violations per KLOC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Key Analysis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877" y="1196752"/>
            <a:ext cx="879561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alibri" panose="020F0502020204030204" pitchFamily="34" charset="0"/>
              </a:rPr>
              <a:t>Hardcodings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Heavy use of Session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Un used methods to be removed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3933056"/>
            <a:ext cx="460851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3933056"/>
            <a:ext cx="2808312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86253"/>
            <a:ext cx="5328592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083971"/>
            <a:ext cx="2952328" cy="15529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2412930"/>
            <a:ext cx="1584176" cy="12239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8" y="2428632"/>
            <a:ext cx="3611041" cy="361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884418"/>
            <a:ext cx="3600399" cy="7524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cxnSp>
        <p:nvCxnSpPr>
          <p:cNvPr id="4" name="Straight Connector 3"/>
          <p:cNvCxnSpPr/>
          <p:nvPr/>
        </p:nvCxnSpPr>
        <p:spPr>
          <a:xfrm flipV="1">
            <a:off x="0" y="3708901"/>
            <a:ext cx="9906000" cy="720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7136" y="1916832"/>
            <a:ext cx="0" cy="179206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Key Analysis (Cont..)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03" y="1124744"/>
            <a:ext cx="8882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TQI rules </a:t>
            </a:r>
            <a:r>
              <a:rPr lang="en-US" sz="1400" dirty="0">
                <a:latin typeface="Calibri" panose="020F0502020204030204" pitchFamily="34" charset="0"/>
              </a:rPr>
              <a:t>violated is more critical which have high weightage and lowest </a:t>
            </a:r>
            <a:r>
              <a:rPr lang="en-US" sz="1400" dirty="0" smtClean="0">
                <a:latin typeface="Calibri" panose="020F0502020204030204" pitchFamily="34" charset="0"/>
              </a:rPr>
              <a:t>Grade.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First target will be to put comments to methods and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It will be validated against team’s code understanding and their functional knowledge which will help team understand the system </a:t>
            </a:r>
            <a:r>
              <a:rPr lang="en-US" sz="1400" dirty="0" smtClean="0">
                <a:latin typeface="Calibri" panose="020F0502020204030204" pitchFamily="34" charset="0"/>
              </a:rPr>
              <a:t>functionality.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242940"/>
            <a:ext cx="8424936" cy="2770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58913"/>
              </p:ext>
            </p:extLst>
          </p:nvPr>
        </p:nvGraphicFramePr>
        <p:xfrm>
          <a:off x="416496" y="980729"/>
          <a:ext cx="4320480" cy="1955240"/>
        </p:xfrm>
        <a:graphic>
          <a:graphicData uri="http://schemas.openxmlformats.org/drawingml/2006/table">
            <a:tbl>
              <a:tblPr/>
              <a:tblGrid>
                <a:gridCol w="2266641"/>
                <a:gridCol w="2053839"/>
              </a:tblGrid>
              <a:tr h="17834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High-Impact Violations  - Efficiency(Performance)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B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Technical Criterion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Rule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26686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 – Memory,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Network and Disk Space management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large number of String concatenation 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 – Expensive Calls in Loops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effectLst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instantiations inside loops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6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 – Memory,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Network and Disk Space management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Declare as static all Methods not using Instance Fields 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9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 – Memory,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Network and Disk Space management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Provide a private default Constructor for utility Classes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9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 – Expensive Calls in Loops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String concatenation in loops 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57486"/>
              </p:ext>
            </p:extLst>
          </p:nvPr>
        </p:nvGraphicFramePr>
        <p:xfrm>
          <a:off x="5046109" y="1001366"/>
          <a:ext cx="4536504" cy="980658"/>
        </p:xfrm>
        <a:graphic>
          <a:graphicData uri="http://schemas.openxmlformats.org/drawingml/2006/table">
            <a:tbl>
              <a:tblPr/>
              <a:tblGrid>
                <a:gridCol w="2268252"/>
                <a:gridCol w="2268252"/>
              </a:tblGrid>
              <a:tr h="19148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Low risk areas – Efficiency(Performance)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B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14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Technical Criterion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Rule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29088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 – Expensive Calls in Loops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the use of IF inside loops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9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Efficiency – Memory,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Network and Disk Space management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Close SQL connection ASAP 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6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00472" y="0"/>
            <a:ext cx="9906000" cy="681038"/>
          </a:xfrm>
        </p:spPr>
        <p:txBody>
          <a:bodyPr/>
          <a:lstStyle/>
          <a:p>
            <a:pPr eaLnBrk="1" hangingPunct="1"/>
            <a:r>
              <a:rPr sz="2800" dirty="0" smtClean="0"/>
              <a:t>Key Violations </a:t>
            </a:r>
            <a:r>
              <a:rPr lang="en-US" sz="2800" dirty="0" smtClean="0"/>
              <a:t>–</a:t>
            </a:r>
            <a:r>
              <a:rPr sz="2800" dirty="0" smtClean="0"/>
              <a:t> </a:t>
            </a:r>
            <a:r>
              <a:rPr lang="en-US" sz="2800" dirty="0" smtClean="0"/>
              <a:t>Efficiency(</a:t>
            </a:r>
            <a:r>
              <a:rPr sz="2800" dirty="0" smtClean="0"/>
              <a:t>Performance)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5025008" y="4581128"/>
            <a:ext cx="4608512" cy="23083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Verdana" pitchFamily="34" charset="0"/>
              </a:rPr>
              <a:t>Object: </a:t>
            </a:r>
            <a:r>
              <a:rPr lang="en-US" sz="900" dirty="0" err="1"/>
              <a:t>NewSDTApplication.Utilities.SSOLogic.GetSSODetails</a:t>
            </a:r>
            <a:r>
              <a:rPr lang="en-US" sz="900" dirty="0"/>
              <a:t> </a:t>
            </a:r>
            <a:endParaRPr lang="en-US" sz="900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9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80992" y="836712"/>
            <a:ext cx="0" cy="25922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D:\Users\amnair\Desktop\exclamation-mark-re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944" y="980728"/>
            <a:ext cx="288032" cy="288032"/>
          </a:xfrm>
          <a:prstGeom prst="rect">
            <a:avLst/>
          </a:prstGeom>
          <a:noFill/>
        </p:spPr>
      </p:pic>
      <p:pic>
        <p:nvPicPr>
          <p:cNvPr id="16" name="Picture 1" descr="D:\Users\amnair\Desktop\exclamation-mark-green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3352" y="925513"/>
            <a:ext cx="304800" cy="304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440832" y="342900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impact violation examples</a:t>
            </a:r>
            <a:endParaRPr lang="en-US" sz="1400" dirty="0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200472" y="4221088"/>
            <a:ext cx="4608512" cy="23083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Verdana" pitchFamily="34" charset="0"/>
              </a:rPr>
              <a:t>Object: </a:t>
            </a:r>
            <a:r>
              <a:rPr lang="en-US" sz="900" dirty="0" err="1"/>
              <a:t>NewSDTApplication.Utilities.GoogleAPIKeyEncoder.GoogleKey</a:t>
            </a:r>
            <a:r>
              <a:rPr lang="en-US" sz="900" dirty="0"/>
              <a:t> 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7" y="3736777"/>
            <a:ext cx="46180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4576911"/>
            <a:ext cx="23717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7" y="5248250"/>
            <a:ext cx="46180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06414" y="4739952"/>
            <a:ext cx="182290" cy="489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3726557"/>
            <a:ext cx="46085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20" y="4900946"/>
            <a:ext cx="4173087" cy="1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55" y="5363691"/>
            <a:ext cx="3743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7113240" y="5056608"/>
            <a:ext cx="144016" cy="2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6847"/>
              </p:ext>
            </p:extLst>
          </p:nvPr>
        </p:nvGraphicFramePr>
        <p:xfrm>
          <a:off x="5241032" y="1052736"/>
          <a:ext cx="4371752" cy="1074482"/>
        </p:xfrm>
        <a:graphic>
          <a:graphicData uri="http://schemas.openxmlformats.org/drawingml/2006/table">
            <a:tbl>
              <a:tblPr/>
              <a:tblGrid>
                <a:gridCol w="1937685"/>
                <a:gridCol w="2434067"/>
              </a:tblGrid>
              <a:tr h="19932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Low risk areas - </a:t>
                      </a:r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Changeability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B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Technical Criterion</a:t>
                      </a:r>
                    </a:p>
                  </a:txBody>
                  <a:tcPr marL="9038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Rule Name</a:t>
                      </a:r>
                    </a:p>
                  </a:txBody>
                  <a:tcPr marL="9038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33791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Architecture – Multi Layers and Data</a:t>
                      </a:r>
                      <a:r>
                        <a:rPr 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Access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User Interface elements must not use directly the database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Programming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Practices – Structuredness</a:t>
                      </a:r>
                    </a:p>
                  </a:txBody>
                  <a:tcPr marL="81345" marR="9038" marT="9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Avoid using GOTO statement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1345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40033"/>
              </p:ext>
            </p:extLst>
          </p:nvPr>
        </p:nvGraphicFramePr>
        <p:xfrm>
          <a:off x="344488" y="976980"/>
          <a:ext cx="4464496" cy="1803948"/>
        </p:xfrm>
        <a:graphic>
          <a:graphicData uri="http://schemas.openxmlformats.org/drawingml/2006/table">
            <a:tbl>
              <a:tblPr/>
              <a:tblGrid>
                <a:gridCol w="2045486"/>
                <a:gridCol w="2419010"/>
              </a:tblGrid>
              <a:tr h="162499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High-Impact </a:t>
                      </a:r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Violations  - </a:t>
                      </a:r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Changeability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B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4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Technical Criterion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Rule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314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Programming Practices -  Modularity and OO Encapsulation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Avoid declaring public Fields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Architecture Reuse</a:t>
                      </a: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Avoid Too Many Copy Pasted Artifacts</a:t>
                      </a:r>
                    </a:p>
                    <a:p>
                      <a:pPr algn="ctr" rtl="0" fontAlgn="b"/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Programming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Practices – Structuredness</a:t>
                      </a: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Avoid using a break statement in 'for' loops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Architecture  - Object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Level Dependencies</a:t>
                      </a: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Avoid Artifacts with High Fan-In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Architecture  - Object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Level Dependencies</a:t>
                      </a: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Avoid Artifacts with High Fan-Out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6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00472" y="0"/>
            <a:ext cx="9906000" cy="6810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Key Violations – Changeability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275" y="2996952"/>
            <a:ext cx="9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5008" y="764704"/>
            <a:ext cx="0" cy="22322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D:\Users\amnair\Desktop\exclamation-mark-re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6961" y="908720"/>
            <a:ext cx="288032" cy="288032"/>
          </a:xfrm>
          <a:prstGeom prst="rect">
            <a:avLst/>
          </a:prstGeom>
          <a:noFill/>
        </p:spPr>
      </p:pic>
      <p:pic>
        <p:nvPicPr>
          <p:cNvPr id="16" name="Picture 1" descr="D:\Users\amnair\Desktop\exclamation-mark-green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3480" y="1052736"/>
            <a:ext cx="288032" cy="28803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656856" y="299695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impact violation examples</a:t>
            </a:r>
            <a:endParaRPr lang="en-US" sz="1400" dirty="0"/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272480" y="3933056"/>
            <a:ext cx="4680520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Verdana" pitchFamily="34" charset="0"/>
              </a:rPr>
              <a:t>Object:</a:t>
            </a:r>
            <a:r>
              <a:rPr lang="en-US" sz="900" dirty="0" smtClean="0"/>
              <a:t>  </a:t>
            </a:r>
            <a:r>
              <a:rPr lang="en-US" sz="900" dirty="0"/>
              <a:t>NewSDTApplication.Program.AccessToken.OAuthAuthentication.OAuthUri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1032" y="3284984"/>
            <a:ext cx="4464496" cy="5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6"/>
          <p:cNvSpPr txBox="1">
            <a:spLocks noChangeArrowheads="1"/>
          </p:cNvSpPr>
          <p:nvPr/>
        </p:nvSpPr>
        <p:spPr bwMode="auto">
          <a:xfrm>
            <a:off x="5241032" y="3810972"/>
            <a:ext cx="445885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Verdana" pitchFamily="34" charset="0"/>
              </a:rPr>
              <a:t>Object:</a:t>
            </a:r>
            <a:r>
              <a:rPr lang="en-US" sz="900" dirty="0" smtClean="0"/>
              <a:t>NewSDTApplication.Utilities.CountriesTimeZoneConversion.GoogleAddressCall       AND NewSDTApplication.Utilities.CountriesTimeZoneConversion.GoogleAddressCallForDesiredDate </a:t>
            </a:r>
            <a:endParaRPr lang="en-US" sz="900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80" y="3284984"/>
            <a:ext cx="468052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4653136"/>
            <a:ext cx="4680520" cy="72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5382369"/>
            <a:ext cx="4464496" cy="92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4509120"/>
            <a:ext cx="4458856" cy="8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4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ejc.Tt20qXjWDWEPXe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783pIyEerpHYCmRnEC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783pIyEerpHYCmRnEC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783pIyEerpHYCmRnE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783pIyEerpHYCmRnEC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783pIyEerpHYCmRnE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783pIyEerpHYCmRnE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 Capgemini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50036</TotalTime>
  <Words>820</Words>
  <Application>Microsoft Office PowerPoint</Application>
  <PresentationFormat>A4 Paper (210x297 mm)</PresentationFormat>
  <Paragraphs>248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ppt Capgemini template</vt:lpstr>
      <vt:lpstr>think-cell Slide</vt:lpstr>
      <vt:lpstr>Microsoft Excel Worksheet</vt:lpstr>
      <vt:lpstr>CAST analysis And Action Plan (Smart Dispatch Tool (SDT))      </vt:lpstr>
      <vt:lpstr>CAST -  Application Intelligence Platform</vt:lpstr>
      <vt:lpstr>Analysis- CAST Scan Results</vt:lpstr>
      <vt:lpstr>SDT Background</vt:lpstr>
      <vt:lpstr>CAST scan results of SDT – Technical Summary</vt:lpstr>
      <vt:lpstr>Key Analysis</vt:lpstr>
      <vt:lpstr>Key Analysis (Cont..)</vt:lpstr>
      <vt:lpstr>Key Violations – Efficiency(Performance)</vt:lpstr>
      <vt:lpstr>Key Violations – Changeability</vt:lpstr>
      <vt:lpstr>Key Violations – Transferability</vt:lpstr>
      <vt:lpstr>Action plan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Capgemini</dc:creator>
  <cp:lastModifiedBy>Soni Hita</cp:lastModifiedBy>
  <cp:revision>76</cp:revision>
  <dcterms:created xsi:type="dcterms:W3CDTF">2010-11-15T10:40:58Z</dcterms:created>
  <dcterms:modified xsi:type="dcterms:W3CDTF">2017-01-10T11:02:19Z</dcterms:modified>
</cp:coreProperties>
</file>