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heme/theme4.xml" ContentType="application/vnd.openxmlformats-officedocument.theme+xml"/>
  <Override PartName="/ppt/tags/tag105.xml" ContentType="application/vnd.openxmlformats-officedocument.presentationml.tags+xml"/>
  <Override PartName="/ppt/notesSlides/notesSlide1.xml" ContentType="application/vnd.openxmlformats-officedocument.presentationml.notesSlide+xml"/>
  <Override PartName="/ppt/tags/tag10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1" r:id="rId3"/>
  </p:sldMasterIdLst>
  <p:notesMasterIdLst>
    <p:notesMasterId r:id="rId13"/>
  </p:notesMasterIdLst>
  <p:sldIdLst>
    <p:sldId id="257" r:id="rId4"/>
    <p:sldId id="260" r:id="rId5"/>
    <p:sldId id="263" r:id="rId6"/>
    <p:sldId id="264" r:id="rId7"/>
    <p:sldId id="268" r:id="rId8"/>
    <p:sldId id="269" r:id="rId9"/>
    <p:sldId id="27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3BF6D-2875-4C7E-98A1-2D7E46F7A64E}" type="datetimeFigureOut">
              <a:rPr lang="en-US" smtClean="0"/>
              <a:t>12/13/2016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373D3B-30CA-4C94-A295-2655A678C4E4}" type="slidenum">
              <a:rPr lang="en-US" smtClean="0"/>
              <a:t>‹#›</a:t>
            </a:fld>
            <a:endParaRPr lang="en-US"/>
          </a:p>
        </p:txBody>
      </p:sp>
    </p:spTree>
    <p:extLst>
      <p:ext uri="{BB962C8B-B14F-4D97-AF65-F5344CB8AC3E}">
        <p14:creationId xmlns:p14="http://schemas.microsoft.com/office/powerpoint/2010/main" val="335399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891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defRPr/>
            </a:pPr>
            <a:fld id="{129575B4-C475-4C46-AC3B-3E1D6B4AA8DF}" type="slidenum">
              <a:rPr lang="en-US" altLang="en-US" sz="1300" smtClean="0">
                <a:solidFill>
                  <a:prstClr val="black"/>
                </a:solidFill>
                <a:latin typeface="Calibri" pitchFamily="34" charset="0"/>
              </a:rPr>
              <a:pPr>
                <a:defRPr/>
              </a:pPr>
              <a:t>1</a:t>
            </a:fld>
            <a:endParaRPr lang="en-US" altLang="en-US" sz="1300" dirty="0" smtClean="0">
              <a:solidFill>
                <a:prstClr val="black"/>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084270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373D3B-30CA-4C94-A295-2655A678C4E4}" type="slidenum">
              <a:rPr lang="en-US" smtClean="0"/>
              <a:t>4</a:t>
            </a:fld>
            <a:endParaRPr lang="en-US"/>
          </a:p>
        </p:txBody>
      </p:sp>
    </p:spTree>
    <p:extLst>
      <p:ext uri="{BB962C8B-B14F-4D97-AF65-F5344CB8AC3E}">
        <p14:creationId xmlns:p14="http://schemas.microsoft.com/office/powerpoint/2010/main" val="387098249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0.jpeg"/><Relationship Id="rId2" Type="http://schemas.openxmlformats.org/officeDocument/2006/relationships/tags" Target="../tags/tag78.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19.bin"/><Relationship Id="rId2" Type="http://schemas.openxmlformats.org/officeDocument/2006/relationships/tags" Target="../tags/tag79.xml"/><Relationship Id="rId1" Type="http://schemas.openxmlformats.org/officeDocument/2006/relationships/vmlDrawing" Target="../drawings/vmlDrawing13.vml"/><Relationship Id="rId6" Type="http://schemas.openxmlformats.org/officeDocument/2006/relationships/slideMaster" Target="../slideMasters/slideMaster2.xml"/><Relationship Id="rId5" Type="http://schemas.openxmlformats.org/officeDocument/2006/relationships/tags" Target="../tags/tag82.xml"/><Relationship Id="rId4" Type="http://schemas.openxmlformats.org/officeDocument/2006/relationships/tags" Target="../tags/tag8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emf"/><Relationship Id="rId2" Type="http://schemas.openxmlformats.org/officeDocument/2006/relationships/tags" Target="../tags/tag83.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slideMaster" Target="../slideMasters/slideMaster2.xml"/><Relationship Id="rId4" Type="http://schemas.openxmlformats.org/officeDocument/2006/relationships/tags" Target="../tags/tag85.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101.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100.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7.bin"/><Relationship Id="rId10" Type="http://schemas.openxmlformats.org/officeDocument/2006/relationships/image" Target="../media/image17.png"/><Relationship Id="rId4" Type="http://schemas.openxmlformats.org/officeDocument/2006/relationships/slideMaster" Target="../slideMasters/slideMaster3.xml"/><Relationship Id="rId9" Type="http://schemas.openxmlformats.org/officeDocument/2006/relationships/hyperlink" Target="http://www.capgemini.com/"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17.png"/><Relationship Id="rId2" Type="http://schemas.openxmlformats.org/officeDocument/2006/relationships/tags" Target="../tags/tag102.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8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2" y="6521451"/>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423045366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27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452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99" name="Picture 75" descr="http://newsroom.gehealthcare.com/wp-content/uploads/2015/04/OR_edited.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353326"/>
            <a:ext cx="9144000" cy="650467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7"/>
          <p:cNvSpPr/>
          <p:nvPr userDrawn="1"/>
        </p:nvSpPr>
        <p:spPr bwMode="auto">
          <a:xfrm>
            <a:off x="-1895" y="0"/>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cs typeface="Arial"/>
            </a:endParaRPr>
          </a:p>
        </p:txBody>
      </p:sp>
      <p:graphicFrame>
        <p:nvGraphicFramePr>
          <p:cNvPr id="5" name="Object 4" hidden="1"/>
          <p:cNvGraphicFramePr>
            <a:graphicFrameLocks noChangeAspect="1"/>
          </p:cNvGraphicFramePr>
          <p:nvPr userDrawn="1">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232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userDrawn="1">
            <p:ph type="ctrTitle"/>
          </p:nvPr>
        </p:nvSpPr>
        <p:spPr>
          <a:xfrm>
            <a:off x="194134" y="3274894"/>
            <a:ext cx="4337538" cy="1033828"/>
          </a:xfrm>
          <a:effectLst>
            <a:outerShdw blurRad="25400" dist="25400" dir="2700000" algn="tl" rotWithShape="0">
              <a:prstClr val="black">
                <a:alpha val="86000"/>
              </a:prstClr>
            </a:outerShdw>
          </a:effectLst>
        </p:spPr>
        <p:txBody>
          <a:bodyPr lIns="91440" tIns="33059" rIns="91440" bIns="33059"/>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userDrawn="1">
            <p:ph type="subTitle" idx="1" hasCustomPrompt="1"/>
          </p:nvPr>
        </p:nvSpPr>
        <p:spPr>
          <a:xfrm>
            <a:off x="194134" y="4449469"/>
            <a:ext cx="4337538" cy="470145"/>
          </a:xfrm>
          <a:effectLst>
            <a:outerShdw blurRad="25400" dist="25400" dir="2700000" algn="tl" rotWithShape="0">
              <a:prstClr val="black">
                <a:alpha val="86000"/>
              </a:prstClr>
            </a:outerShdw>
          </a:effectLst>
        </p:spPr>
        <p:txBody>
          <a:bodyPr lIns="91440" tIns="33059" rIns="91440" bIns="33059"/>
          <a:lstStyle>
            <a:lvl1pPr marL="0" indent="0" algn="l">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9" name="Picture 8" descr="Capgemini_logo_cover.jpg"/>
          <p:cNvPicPr>
            <a:picLocks noChangeAspect="1"/>
          </p:cNvPicPr>
          <p:nvPr userDrawn="1"/>
        </p:nvPicPr>
        <p:blipFill>
          <a:blip r:embed="rId7"/>
          <a:stretch>
            <a:fillRect/>
          </a:stretch>
        </p:blipFill>
        <p:spPr>
          <a:xfrm>
            <a:off x="678667" y="667512"/>
            <a:ext cx="2768525" cy="694944"/>
          </a:xfrm>
          <a:prstGeom prst="rect">
            <a:avLst/>
          </a:prstGeom>
        </p:spPr>
      </p:pic>
    </p:spTree>
    <p:extLst>
      <p:ext uri="{BB962C8B-B14F-4D97-AF65-F5344CB8AC3E}">
        <p14:creationId xmlns:p14="http://schemas.microsoft.com/office/powerpoint/2010/main" val="97837541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sp>
        <p:nvSpPr>
          <p:cNvPr id="8" name="Rectangle 7"/>
          <p:cNvSpPr/>
          <p:nvPr userDrawn="1"/>
        </p:nvSpPr>
        <p:spPr>
          <a:xfrm>
            <a:off x="0" y="-6350"/>
            <a:ext cx="9144000" cy="6367346"/>
          </a:xfrm>
          <a:prstGeom prst="rect">
            <a:avLst/>
          </a:prstGeom>
          <a:solidFill>
            <a:schemeClr val="bg1">
              <a:lumMod val="9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GB" sz="2400" dirty="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5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6" name="Espace réservé du contenu 5"/>
          <p:cNvSpPr>
            <a:spLocks noGrp="1"/>
          </p:cNvSpPr>
          <p:nvPr>
            <p:ph sz="quarter" idx="10" hasCustomPrompt="1"/>
            <p:custDataLst>
              <p:tags r:id="rId4"/>
            </p:custDataLst>
          </p:nvPr>
        </p:nvSpPr>
        <p:spPr>
          <a:xfrm>
            <a:off x="448320" y="1683660"/>
            <a:ext cx="5375112" cy="307777"/>
          </a:xfrm>
        </p:spPr>
        <p:txBody>
          <a:bodyPr wrap="square">
            <a:spAutoFit/>
          </a:bodyPr>
          <a:lstStyle>
            <a:lvl1pPr>
              <a:buClr>
                <a:schemeClr val="accent5"/>
              </a:buClr>
              <a:defRPr/>
            </a:lvl1pPr>
          </a:lstStyle>
          <a:p>
            <a:pPr lvl="0"/>
            <a:r>
              <a:rPr lang="en-US" noProof="0" dirty="0" smtClean="0"/>
              <a:t>Click to edit Master text style</a:t>
            </a:r>
          </a:p>
        </p:txBody>
      </p:sp>
      <p:sp>
        <p:nvSpPr>
          <p:cNvPr id="11" name="Freeform 4"/>
          <p:cNvSpPr>
            <a:spLocks/>
          </p:cNvSpPr>
          <p:nvPr userDrawn="1">
            <p:custDataLst>
              <p:tags r:id="rId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lumMod val="75000"/>
              <a:lumOff val="25000"/>
            </a:schemeClr>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34B"/>
              </a:solidFill>
            </a:endParaRPr>
          </a:p>
        </p:txBody>
      </p:sp>
    </p:spTree>
    <p:extLst>
      <p:ext uri="{BB962C8B-B14F-4D97-AF65-F5344CB8AC3E}">
        <p14:creationId xmlns:p14="http://schemas.microsoft.com/office/powerpoint/2010/main" val="39098570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7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00404" y="1494766"/>
            <a:ext cx="8540262"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719116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9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nvPr>
        </p:nvSpPr>
        <p:spPr>
          <a:xfrm>
            <a:off x="298559" y="1495448"/>
            <a:ext cx="8525022" cy="307777"/>
          </a:xfrm>
        </p:spPr>
        <p:txBody>
          <a:bodyPr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7" name="Content Placeholder 5"/>
          <p:cNvSpPr>
            <a:spLocks noGrp="1"/>
          </p:cNvSpPr>
          <p:nvPr userDrawn="1">
            <p:ph sz="quarter" idx="10"/>
          </p:nvPr>
        </p:nvSpPr>
        <p:spPr>
          <a:xfrm>
            <a:off x="300404" y="1889039"/>
            <a:ext cx="8540262" cy="4395874"/>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2459866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2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nvPr>
        </p:nvSpPr>
        <p:spPr>
          <a:xfrm>
            <a:off x="300404" y="1876339"/>
            <a:ext cx="4195397" cy="471550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nvPr>
        </p:nvSpPr>
        <p:spPr>
          <a:xfrm>
            <a:off x="4645268" y="1876339"/>
            <a:ext cx="4195398" cy="4725584"/>
          </a:xfrm>
        </p:spPr>
        <p:txBody>
          <a:bodyPr/>
          <a:lstStyle>
            <a:lvl1pPr>
              <a:defRPr/>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7"/>
          <p:cNvSpPr>
            <a:spLocks noGrp="1"/>
          </p:cNvSpPr>
          <p:nvPr>
            <p:ph type="body" sz="quarter" idx="12" hasCustomPrompt="1"/>
          </p:nvPr>
        </p:nvSpPr>
        <p:spPr>
          <a:xfrm>
            <a:off x="298559" y="1495448"/>
            <a:ext cx="4194986" cy="307777"/>
          </a:xfrm>
        </p:spPr>
        <p:txBody>
          <a:bodyPr wrap="square"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8" name="Espace réservé du texte 7"/>
          <p:cNvSpPr>
            <a:spLocks noGrp="1"/>
          </p:cNvSpPr>
          <p:nvPr>
            <p:ph type="body" sz="quarter" idx="13" hasCustomPrompt="1"/>
          </p:nvPr>
        </p:nvSpPr>
        <p:spPr>
          <a:xfrm>
            <a:off x="4645268" y="1495448"/>
            <a:ext cx="4194986" cy="307777"/>
          </a:xfrm>
        </p:spPr>
        <p:txBody>
          <a:bodyPr wrap="square" tIns="0" rIns="0" bIns="0">
            <a:spAutoFit/>
          </a:bodyPr>
          <a:lstStyle>
            <a:lvl1pPr marL="0" indent="0">
              <a:buNone/>
              <a:defRPr b="1">
                <a:solidFill>
                  <a:schemeClr val="accent3"/>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8714220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4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12" name="Content Placeholder 5"/>
          <p:cNvSpPr>
            <a:spLocks noGrp="1"/>
          </p:cNvSpPr>
          <p:nvPr userDrawn="1">
            <p:ph sz="quarter" idx="10"/>
          </p:nvPr>
        </p:nvSpPr>
        <p:spPr>
          <a:xfrm>
            <a:off x="300404" y="1499616"/>
            <a:ext cx="4195397" cy="4715504"/>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3" name="Content Placeholder 6"/>
          <p:cNvSpPr>
            <a:spLocks noGrp="1"/>
          </p:cNvSpPr>
          <p:nvPr userDrawn="1">
            <p:ph sz="quarter" idx="11"/>
          </p:nvPr>
        </p:nvSpPr>
        <p:spPr>
          <a:xfrm>
            <a:off x="4645268" y="1499616"/>
            <a:ext cx="4195398" cy="4725584"/>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3543517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7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456093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49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09912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2"/>
            <a:ext cx="2133600" cy="365125"/>
          </a:xfrm>
          <a:prstGeom prst="rect">
            <a:avLst/>
          </a:prstGeom>
        </p:spPr>
        <p:txBody>
          <a:bodyPr/>
          <a:lstStyle/>
          <a:p>
            <a:pPr defTabSz="957756"/>
            <a:fld id="{47CD3BC1-A2FE-477B-BC4B-91440EEA7D51}" type="datetimeFigureOut">
              <a:rPr lang="en-US" sz="1900">
                <a:solidFill>
                  <a:srgbClr val="00234B"/>
                </a:solidFill>
              </a:rPr>
              <a:pPr defTabSz="957756"/>
              <a:t>12/13/2016</a:t>
            </a:fld>
            <a:endParaRPr lang="en-US" sz="1900">
              <a:solidFill>
                <a:srgbClr val="00234B"/>
              </a:solidFill>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pPr defTabSz="957756"/>
            <a:endParaRPr lang="en-US" sz="1900">
              <a:solidFill>
                <a:srgbClr val="00234B"/>
              </a:solidFill>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pPr defTabSz="957756"/>
            <a:fld id="{277C1CF3-A711-4C17-A994-E6863511BAD7}" type="slidenum">
              <a:rPr lang="en-US" sz="1900">
                <a:solidFill>
                  <a:srgbClr val="00234B"/>
                </a:solidFill>
              </a:rPr>
              <a:pPr defTabSz="957756"/>
              <a:t>‹#›</a:t>
            </a:fld>
            <a:endParaRPr lang="en-US" sz="1900">
              <a:solidFill>
                <a:srgbClr val="00234B"/>
              </a:solidFill>
            </a:endParaRPr>
          </a:p>
        </p:txBody>
      </p:sp>
    </p:spTree>
    <p:extLst>
      <p:ext uri="{BB962C8B-B14F-4D97-AF65-F5344CB8AC3E}">
        <p14:creationId xmlns:p14="http://schemas.microsoft.com/office/powerpoint/2010/main" val="1490518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6"/>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1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2" y="6521451"/>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246649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4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4"/>
          <p:cNvGrpSpPr/>
          <p:nvPr userDrawn="1"/>
        </p:nvGrpSpPr>
        <p:grpSpPr>
          <a:xfrm>
            <a:off x="800977" y="3468294"/>
            <a:ext cx="4163149" cy="2525522"/>
            <a:chOff x="867725" y="3468294"/>
            <a:chExt cx="4510078" cy="2525522"/>
          </a:xfrm>
        </p:grpSpPr>
        <p:sp>
          <p:nvSpPr>
            <p:cNvPr id="6"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rgbClr val="0096CB"/>
                  </a:gs>
                  <a:gs pos="100000">
                    <a:schemeClr val="bg1"/>
                  </a:gs>
                </a:gsLst>
                <a:lin ang="240000" scaled="0"/>
                <a:tileRect/>
              </a:gradFill>
              <a:prstDash val="solid"/>
              <a:round/>
            </a:ln>
            <a:effectLst/>
          </p:spPr>
          <p:txBody>
            <a:bodyPr wrap="square" lIns="360000" tIns="50951" rIns="216000" bIns="144000" rtlCol="0" anchor="b"/>
            <a:lstStyle/>
            <a:p>
              <a:pPr algn="just" defTabSz="1042966">
                <a:spcAft>
                  <a:spcPts val="600"/>
                </a:spcAft>
                <a:defRPr/>
              </a:pPr>
              <a:r>
                <a:rPr lang="en-US" b="1" dirty="0">
                  <a:solidFill>
                    <a:prstClr val="white"/>
                  </a:solidFill>
                  <a:latin typeface="Arial"/>
                  <a:cs typeface="Arial"/>
                </a:rPr>
                <a:t>About Capgemini</a:t>
              </a:r>
              <a:endParaRPr lang="en-US" sz="1000" dirty="0">
                <a:solidFill>
                  <a:prstClr val="white"/>
                </a:solidFill>
                <a:latin typeface="Arial" pitchFamily="34" charset="0"/>
                <a:cs typeface="Arial" pitchFamily="34" charset="0"/>
              </a:endParaRPr>
            </a:p>
            <a:p>
              <a:pPr algn="just" defTabSz="957756">
                <a:spcBef>
                  <a:spcPts val="600"/>
                </a:spcBef>
              </a:pPr>
              <a:r>
                <a:rPr lang="en-US" sz="1000" dirty="0">
                  <a:solidFill>
                    <a:prstClr val="white"/>
                  </a:solidFill>
                  <a:latin typeface="Arial" pitchFamily="34" charset="0"/>
                  <a:cs typeface="Arial" pitchFamily="34" charset="0"/>
                </a:rPr>
                <a:t>With more than 180,000 people in over 40 countries, Capgemini is one of the world's foremost providers of consulting, technology and outsourcing services.</a:t>
              </a:r>
              <a:r>
                <a:rPr lang="fr-FR" sz="1000" dirty="0">
                  <a:solidFill>
                    <a:prstClr val="white"/>
                  </a:solidFill>
                  <a:latin typeface="Arial" pitchFamily="34" charset="0"/>
                  <a:cs typeface="Arial" pitchFamily="34" charset="0"/>
                </a:rPr>
                <a:t> </a:t>
              </a:r>
              <a:r>
                <a:rPr lang="en-US" sz="1000" dirty="0">
                  <a:solidFill>
                    <a:prstClr val="white"/>
                  </a:solidFill>
                  <a:latin typeface="Arial" pitchFamily="34" charset="0"/>
                  <a:cs typeface="Arial" pitchFamily="34" charset="0"/>
                </a:rPr>
                <a:t>The Group reported 2015 global revenues of EUR 11.9 billion.</a:t>
              </a:r>
            </a:p>
            <a:p>
              <a:pPr algn="just" defTabSz="957756">
                <a:spcBef>
                  <a:spcPts val="600"/>
                </a:spcBef>
              </a:pPr>
              <a:r>
                <a:rPr lang="en-US" sz="1000" dirty="0">
                  <a:solidFill>
                    <a:prstClr val="white"/>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dirty="0">
                  <a:solidFill>
                    <a:prstClr val="white"/>
                  </a:solidFill>
                  <a:latin typeface="Arial" pitchFamily="34" charset="0"/>
                  <a:cs typeface="Arial" pitchFamily="34" charset="0"/>
                  <a:hlinkClick r:id="rId7"/>
                </a:rPr>
                <a:t>the Collaborative Business Experience</a:t>
              </a:r>
              <a:r>
                <a:rPr lang="en-US" sz="1000" u="sng" baseline="30000" dirty="0">
                  <a:solidFill>
                    <a:prstClr val="white"/>
                  </a:solidFill>
                  <a:latin typeface="Arial" pitchFamily="34" charset="0"/>
                  <a:cs typeface="Arial" pitchFamily="34" charset="0"/>
                  <a:hlinkClick r:id="rId7"/>
                </a:rPr>
                <a:t>TM</a:t>
              </a:r>
              <a:r>
                <a:rPr lang="en-US" sz="1000" dirty="0">
                  <a:solidFill>
                    <a:prstClr val="white"/>
                  </a:solidFill>
                  <a:latin typeface="Arial" pitchFamily="34" charset="0"/>
                  <a:cs typeface="Arial" pitchFamily="34" charset="0"/>
                </a:rPr>
                <a:t>, and draws on </a:t>
              </a:r>
              <a:r>
                <a:rPr lang="en-US" sz="1000" u="sng" dirty="0">
                  <a:solidFill>
                    <a:prstClr val="white"/>
                  </a:solidFill>
                  <a:latin typeface="Arial" pitchFamily="34" charset="0"/>
                  <a:cs typeface="Arial" pitchFamily="34" charset="0"/>
                  <a:hlinkClick r:id="rId8"/>
                </a:rPr>
                <a:t>Rightshore</a:t>
              </a:r>
              <a:r>
                <a:rPr lang="en-US" sz="1000" b="1" u="sng" baseline="30000" dirty="0">
                  <a:solidFill>
                    <a:prstClr val="white"/>
                  </a:solidFill>
                  <a:latin typeface="Arial" pitchFamily="34" charset="0"/>
                  <a:cs typeface="Arial" pitchFamily="34" charset="0"/>
                  <a:hlinkClick r:id="rId8"/>
                </a:rPr>
                <a:t>®</a:t>
              </a:r>
              <a:r>
                <a:rPr lang="en-US" sz="1000" dirty="0">
                  <a:solidFill>
                    <a:prstClr val="white"/>
                  </a:solidFill>
                  <a:latin typeface="Arial" pitchFamily="34" charset="0"/>
                  <a:cs typeface="Arial" pitchFamily="34" charset="0"/>
                </a:rPr>
                <a:t>, its worldwide delivery model.</a:t>
              </a:r>
            </a:p>
            <a:p>
              <a:pPr algn="just" defTabSz="957756">
                <a:spcBef>
                  <a:spcPts val="600"/>
                </a:spcBef>
              </a:pPr>
              <a:r>
                <a:rPr lang="en-US" sz="1000" dirty="0">
                  <a:solidFill>
                    <a:prstClr val="white"/>
                  </a:solidFill>
                  <a:latin typeface="Arial" pitchFamily="34" charset="0"/>
                  <a:cs typeface="Arial" pitchFamily="34" charset="0"/>
                </a:rPr>
                <a:t>Learn more about us at </a:t>
              </a:r>
              <a:r>
                <a:rPr lang="en-US" sz="1000" b="1" dirty="0">
                  <a:solidFill>
                    <a:prstClr val="white"/>
                  </a:solidFill>
                  <a:latin typeface="Arial" pitchFamily="34" charset="0"/>
                  <a:cs typeface="Arial" pitchFamily="34" charset="0"/>
                  <a:hlinkClick r:id="rId9"/>
                </a:rPr>
                <a:t>www.capgemini.com</a:t>
              </a:r>
              <a:r>
                <a:rPr lang="en-US" sz="1000" dirty="0">
                  <a:solidFill>
                    <a:prstClr val="white"/>
                  </a:solidFill>
                  <a:latin typeface="Arial" pitchFamily="34" charset="0"/>
                  <a:cs typeface="Arial" pitchFamily="34" charset="0"/>
                </a:rPr>
                <a:t>.</a:t>
              </a:r>
            </a:p>
          </p:txBody>
        </p:sp>
        <p:pic>
          <p:nvPicPr>
            <p:cNvPr id="9" name="Image 337" descr="CBE_Label_ppt.png"/>
            <p:cNvPicPr>
              <a:picLocks noChangeAspect="1"/>
            </p:cNvPicPr>
            <p:nvPr userDrawn="1"/>
          </p:nvPicPr>
          <p:blipFill>
            <a:blip r:embed="rId10" cstate="screen"/>
            <a:stretch>
              <a:fillRect/>
            </a:stretch>
          </p:blipFill>
          <p:spPr>
            <a:xfrm>
              <a:off x="867725" y="3468294"/>
              <a:ext cx="519572" cy="522508"/>
            </a:xfrm>
            <a:prstGeom prst="rect">
              <a:avLst/>
            </a:prstGeom>
          </p:spPr>
        </p:pic>
      </p:grpSp>
      <p:grpSp>
        <p:nvGrpSpPr>
          <p:cNvPr id="7" name="Groupe 203"/>
          <p:cNvGrpSpPr/>
          <p:nvPr userDrawn="1"/>
        </p:nvGrpSpPr>
        <p:grpSpPr>
          <a:xfrm>
            <a:off x="5282196" y="3575705"/>
            <a:ext cx="3531804" cy="1827268"/>
            <a:chOff x="5421343" y="3175016"/>
            <a:chExt cx="4141812" cy="1978035"/>
          </a:xfrm>
        </p:grpSpPr>
        <p:sp>
          <p:nvSpPr>
            <p:cNvPr id="8" name="Freeform 6"/>
            <p:cNvSpPr>
              <a:spLocks/>
            </p:cNvSpPr>
            <p:nvPr userDrawn="1"/>
          </p:nvSpPr>
          <p:spPr bwMode="auto">
            <a:xfrm>
              <a:off x="6532601" y="3200416"/>
              <a:ext cx="503241" cy="406402"/>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1" name="Freeform 7"/>
            <p:cNvSpPr>
              <a:spLocks/>
            </p:cNvSpPr>
            <p:nvPr userDrawn="1"/>
          </p:nvSpPr>
          <p:spPr bwMode="auto">
            <a:xfrm>
              <a:off x="6362738" y="3333767"/>
              <a:ext cx="185739" cy="201614"/>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2" name="Freeform 8"/>
            <p:cNvSpPr>
              <a:spLocks/>
            </p:cNvSpPr>
            <p:nvPr userDrawn="1"/>
          </p:nvSpPr>
          <p:spPr bwMode="auto">
            <a:xfrm>
              <a:off x="6005547" y="3241691"/>
              <a:ext cx="176214" cy="122239"/>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3" name="Freeform 9"/>
            <p:cNvSpPr>
              <a:spLocks/>
            </p:cNvSpPr>
            <p:nvPr userDrawn="1"/>
          </p:nvSpPr>
          <p:spPr bwMode="auto">
            <a:xfrm>
              <a:off x="5421343" y="3175016"/>
              <a:ext cx="1276358" cy="188913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4" name="Freeform 10"/>
            <p:cNvSpPr>
              <a:spLocks/>
            </p:cNvSpPr>
            <p:nvPr userDrawn="1"/>
          </p:nvSpPr>
          <p:spPr bwMode="auto">
            <a:xfrm>
              <a:off x="7072353" y="3178192"/>
              <a:ext cx="2179651" cy="1611321"/>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5" name="Freeform 12"/>
            <p:cNvSpPr>
              <a:spLocks/>
            </p:cNvSpPr>
            <p:nvPr userDrawn="1"/>
          </p:nvSpPr>
          <p:spPr bwMode="auto">
            <a:xfrm>
              <a:off x="8747176" y="4297384"/>
              <a:ext cx="101601" cy="130176"/>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6" name="Freeform 13"/>
            <p:cNvSpPr>
              <a:spLocks/>
            </p:cNvSpPr>
            <p:nvPr userDrawn="1"/>
          </p:nvSpPr>
          <p:spPr bwMode="auto">
            <a:xfrm>
              <a:off x="8537625" y="4337073"/>
              <a:ext cx="220664" cy="206376"/>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7" name="Freeform 14"/>
            <p:cNvSpPr>
              <a:spLocks/>
            </p:cNvSpPr>
            <p:nvPr userDrawn="1"/>
          </p:nvSpPr>
          <p:spPr bwMode="auto">
            <a:xfrm>
              <a:off x="9028164" y="4403749"/>
              <a:ext cx="198439" cy="130176"/>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8" name="Freeform 15"/>
            <p:cNvSpPr>
              <a:spLocks/>
            </p:cNvSpPr>
            <p:nvPr userDrawn="1"/>
          </p:nvSpPr>
          <p:spPr bwMode="auto">
            <a:xfrm>
              <a:off x="8688437" y="4570436"/>
              <a:ext cx="557216" cy="382590"/>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19" name="Freeform 20"/>
            <p:cNvSpPr>
              <a:spLocks/>
            </p:cNvSpPr>
            <p:nvPr userDrawn="1"/>
          </p:nvSpPr>
          <p:spPr bwMode="auto">
            <a:xfrm>
              <a:off x="8956727" y="3713181"/>
              <a:ext cx="122239" cy="157164"/>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0" name="Freeform 22"/>
            <p:cNvSpPr>
              <a:spLocks/>
            </p:cNvSpPr>
            <p:nvPr userDrawn="1"/>
          </p:nvSpPr>
          <p:spPr bwMode="auto">
            <a:xfrm>
              <a:off x="9040864" y="3621106"/>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1" name="Freeform 24"/>
            <p:cNvSpPr>
              <a:spLocks/>
            </p:cNvSpPr>
            <p:nvPr userDrawn="1"/>
          </p:nvSpPr>
          <p:spPr bwMode="auto">
            <a:xfrm>
              <a:off x="9383766" y="4995888"/>
              <a:ext cx="115889" cy="122239"/>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2" name="Freeform 25"/>
            <p:cNvSpPr>
              <a:spLocks/>
            </p:cNvSpPr>
            <p:nvPr userDrawn="1"/>
          </p:nvSpPr>
          <p:spPr bwMode="auto">
            <a:xfrm>
              <a:off x="9490130" y="4900638"/>
              <a:ext cx="73025" cy="119064"/>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3" name="Freeform 11"/>
            <p:cNvSpPr>
              <a:spLocks/>
            </p:cNvSpPr>
            <p:nvPr userDrawn="1"/>
          </p:nvSpPr>
          <p:spPr bwMode="auto">
            <a:xfrm>
              <a:off x="7856582" y="4543449"/>
              <a:ext cx="95251" cy="146051"/>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4" name="Freeform 16"/>
            <p:cNvSpPr>
              <a:spLocks/>
            </p:cNvSpPr>
            <p:nvPr userDrawn="1"/>
          </p:nvSpPr>
          <p:spPr bwMode="auto">
            <a:xfrm>
              <a:off x="7258092" y="3683018"/>
              <a:ext cx="60325" cy="114301"/>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5" name="Freeform 23"/>
            <p:cNvSpPr>
              <a:spLocks/>
            </p:cNvSpPr>
            <p:nvPr userDrawn="1"/>
          </p:nvSpPr>
          <p:spPr bwMode="auto">
            <a:xfrm>
              <a:off x="9393292" y="5130826"/>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noFill/>
              </a:endParaRPr>
            </a:p>
          </p:txBody>
        </p:sp>
        <p:sp>
          <p:nvSpPr>
            <p:cNvPr id="26" name="Freeform 17"/>
            <p:cNvSpPr>
              <a:spLocks/>
            </p:cNvSpPr>
            <p:nvPr userDrawn="1"/>
          </p:nvSpPr>
          <p:spPr bwMode="auto">
            <a:xfrm>
              <a:off x="7213600"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grpSp>
      <p:grpSp>
        <p:nvGrpSpPr>
          <p:cNvPr id="27" name="Groupe 202"/>
          <p:cNvGrpSpPr/>
          <p:nvPr userDrawn="1"/>
        </p:nvGrpSpPr>
        <p:grpSpPr>
          <a:xfrm>
            <a:off x="5619236" y="3983386"/>
            <a:ext cx="3162225" cy="1287587"/>
            <a:chOff x="5816601" y="3616326"/>
            <a:chExt cx="3708400" cy="1393825"/>
          </a:xfrm>
          <a:solidFill>
            <a:schemeClr val="accent2"/>
          </a:solidFill>
        </p:grpSpPr>
        <p:sp>
          <p:nvSpPr>
            <p:cNvPr id="28" name="Freeform 18"/>
            <p:cNvSpPr>
              <a:spLocks/>
            </p:cNvSpPr>
            <p:nvPr userDrawn="1"/>
          </p:nvSpPr>
          <p:spPr bwMode="auto">
            <a:xfrm>
              <a:off x="8797926" y="4060826"/>
              <a:ext cx="34925" cy="30163"/>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29" name="Freeform 19"/>
            <p:cNvSpPr>
              <a:spLocks/>
            </p:cNvSpPr>
            <p:nvPr userDrawn="1"/>
          </p:nvSpPr>
          <p:spPr bwMode="auto">
            <a:xfrm>
              <a:off x="8832851" y="4152901"/>
              <a:ext cx="55563" cy="80963"/>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0" name="Freeform 21"/>
            <p:cNvSpPr>
              <a:spLocks/>
            </p:cNvSpPr>
            <p:nvPr userDrawn="1"/>
          </p:nvSpPr>
          <p:spPr bwMode="auto">
            <a:xfrm>
              <a:off x="8932863" y="3870326"/>
              <a:ext cx="26988" cy="4762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1" name="Oval 26"/>
            <p:cNvSpPr>
              <a:spLocks noChangeArrowheads="1"/>
            </p:cNvSpPr>
            <p:nvPr userDrawn="1"/>
          </p:nvSpPr>
          <p:spPr bwMode="auto">
            <a:xfrm>
              <a:off x="6259513" y="45434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2" name="Oval 27"/>
            <p:cNvSpPr>
              <a:spLocks noChangeArrowheads="1"/>
            </p:cNvSpPr>
            <p:nvPr userDrawn="1"/>
          </p:nvSpPr>
          <p:spPr bwMode="auto">
            <a:xfrm>
              <a:off x="6196013" y="42862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3" name="Oval 28"/>
            <p:cNvSpPr>
              <a:spLocks noChangeArrowheads="1"/>
            </p:cNvSpPr>
            <p:nvPr userDrawn="1"/>
          </p:nvSpPr>
          <p:spPr bwMode="auto">
            <a:xfrm>
              <a:off x="9093201" y="47577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4" name="Oval 29"/>
            <p:cNvSpPr>
              <a:spLocks noChangeArrowheads="1"/>
            </p:cNvSpPr>
            <p:nvPr userDrawn="1"/>
          </p:nvSpPr>
          <p:spPr bwMode="auto">
            <a:xfrm>
              <a:off x="9493251" y="497681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5" name="Oval 30"/>
            <p:cNvSpPr>
              <a:spLocks noChangeArrowheads="1"/>
            </p:cNvSpPr>
            <p:nvPr userDrawn="1"/>
          </p:nvSpPr>
          <p:spPr bwMode="auto">
            <a:xfrm>
              <a:off x="8770938" y="43497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6" name="Oval 31"/>
            <p:cNvSpPr>
              <a:spLocks noChangeArrowheads="1"/>
            </p:cNvSpPr>
            <p:nvPr userDrawn="1"/>
          </p:nvSpPr>
          <p:spPr bwMode="auto">
            <a:xfrm>
              <a:off x="8583613" y="39052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7" name="Oval 32"/>
            <p:cNvSpPr>
              <a:spLocks noChangeArrowheads="1"/>
            </p:cNvSpPr>
            <p:nvPr userDrawn="1"/>
          </p:nvSpPr>
          <p:spPr bwMode="auto">
            <a:xfrm>
              <a:off x="8855076" y="41751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8" name="Oval 33"/>
            <p:cNvSpPr>
              <a:spLocks noChangeArrowheads="1"/>
            </p:cNvSpPr>
            <p:nvPr userDrawn="1"/>
          </p:nvSpPr>
          <p:spPr bwMode="auto">
            <a:xfrm>
              <a:off x="9036051" y="38036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39" name="Oval 34"/>
            <p:cNvSpPr>
              <a:spLocks noChangeArrowheads="1"/>
            </p:cNvSpPr>
            <p:nvPr userDrawn="1"/>
          </p:nvSpPr>
          <p:spPr bwMode="auto">
            <a:xfrm>
              <a:off x="8267701" y="41084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0" name="Oval 35"/>
            <p:cNvSpPr>
              <a:spLocks noChangeArrowheads="1"/>
            </p:cNvSpPr>
            <p:nvPr userDrawn="1"/>
          </p:nvSpPr>
          <p:spPr bwMode="auto">
            <a:xfrm>
              <a:off x="7980363" y="41227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1" name="Oval 36"/>
            <p:cNvSpPr>
              <a:spLocks noChangeArrowheads="1"/>
            </p:cNvSpPr>
            <p:nvPr userDrawn="1"/>
          </p:nvSpPr>
          <p:spPr bwMode="auto">
            <a:xfrm>
              <a:off x="7526338" y="47529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2" name="Oval 37"/>
            <p:cNvSpPr>
              <a:spLocks noChangeArrowheads="1"/>
            </p:cNvSpPr>
            <p:nvPr userDrawn="1"/>
          </p:nvSpPr>
          <p:spPr bwMode="auto">
            <a:xfrm>
              <a:off x="7277101" y="376237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3" name="Oval 38"/>
            <p:cNvSpPr>
              <a:spLocks noChangeArrowheads="1"/>
            </p:cNvSpPr>
            <p:nvPr userDrawn="1"/>
          </p:nvSpPr>
          <p:spPr bwMode="auto">
            <a:xfrm>
              <a:off x="7212013" y="374650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4" name="Oval 39"/>
            <p:cNvSpPr>
              <a:spLocks noChangeArrowheads="1"/>
            </p:cNvSpPr>
            <p:nvPr userDrawn="1"/>
          </p:nvSpPr>
          <p:spPr bwMode="auto">
            <a:xfrm>
              <a:off x="7407276" y="37179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5" name="Oval 40"/>
            <p:cNvSpPr>
              <a:spLocks noChangeArrowheads="1"/>
            </p:cNvSpPr>
            <p:nvPr userDrawn="1"/>
          </p:nvSpPr>
          <p:spPr bwMode="auto">
            <a:xfrm>
              <a:off x="7299326" y="382428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6" name="Oval 41"/>
            <p:cNvSpPr>
              <a:spLocks noChangeArrowheads="1"/>
            </p:cNvSpPr>
            <p:nvPr userDrawn="1"/>
          </p:nvSpPr>
          <p:spPr bwMode="auto">
            <a:xfrm>
              <a:off x="7399338" y="38179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7" name="Oval 42"/>
            <p:cNvSpPr>
              <a:spLocks noChangeArrowheads="1"/>
            </p:cNvSpPr>
            <p:nvPr userDrawn="1"/>
          </p:nvSpPr>
          <p:spPr bwMode="auto">
            <a:xfrm>
              <a:off x="7419976" y="3781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8" name="Oval 43"/>
            <p:cNvSpPr>
              <a:spLocks noChangeArrowheads="1"/>
            </p:cNvSpPr>
            <p:nvPr userDrawn="1"/>
          </p:nvSpPr>
          <p:spPr bwMode="auto">
            <a:xfrm>
              <a:off x="7243763" y="39020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9" name="Oval 44"/>
            <p:cNvSpPr>
              <a:spLocks noChangeArrowheads="1"/>
            </p:cNvSpPr>
            <p:nvPr userDrawn="1"/>
          </p:nvSpPr>
          <p:spPr bwMode="auto">
            <a:xfrm>
              <a:off x="7185026" y="40211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0" name="Oval 45"/>
            <p:cNvSpPr>
              <a:spLocks noChangeArrowheads="1"/>
            </p:cNvSpPr>
            <p:nvPr userDrawn="1"/>
          </p:nvSpPr>
          <p:spPr bwMode="auto">
            <a:xfrm>
              <a:off x="7412038" y="38877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1" name="Oval 46"/>
            <p:cNvSpPr>
              <a:spLocks noChangeArrowheads="1"/>
            </p:cNvSpPr>
            <p:nvPr userDrawn="1"/>
          </p:nvSpPr>
          <p:spPr bwMode="auto">
            <a:xfrm>
              <a:off x="7445376" y="38195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2" name="Oval 47"/>
            <p:cNvSpPr>
              <a:spLocks noChangeArrowheads="1"/>
            </p:cNvSpPr>
            <p:nvPr userDrawn="1"/>
          </p:nvSpPr>
          <p:spPr bwMode="auto">
            <a:xfrm>
              <a:off x="7483476" y="37988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3" name="Oval 48"/>
            <p:cNvSpPr>
              <a:spLocks noChangeArrowheads="1"/>
            </p:cNvSpPr>
            <p:nvPr userDrawn="1"/>
          </p:nvSpPr>
          <p:spPr bwMode="auto">
            <a:xfrm>
              <a:off x="7483476" y="38401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4" name="Oval 49"/>
            <p:cNvSpPr>
              <a:spLocks noChangeArrowheads="1"/>
            </p:cNvSpPr>
            <p:nvPr userDrawn="1"/>
          </p:nvSpPr>
          <p:spPr bwMode="auto">
            <a:xfrm>
              <a:off x="7570788" y="3886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5" name="Oval 50"/>
            <p:cNvSpPr>
              <a:spLocks noChangeArrowheads="1"/>
            </p:cNvSpPr>
            <p:nvPr userDrawn="1"/>
          </p:nvSpPr>
          <p:spPr bwMode="auto">
            <a:xfrm>
              <a:off x="7529513" y="38608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6" name="Oval 51"/>
            <p:cNvSpPr>
              <a:spLocks noChangeArrowheads="1"/>
            </p:cNvSpPr>
            <p:nvPr userDrawn="1"/>
          </p:nvSpPr>
          <p:spPr bwMode="auto">
            <a:xfrm>
              <a:off x="7518401" y="37560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7" name="Oval 52"/>
            <p:cNvSpPr>
              <a:spLocks noChangeArrowheads="1"/>
            </p:cNvSpPr>
            <p:nvPr userDrawn="1"/>
          </p:nvSpPr>
          <p:spPr bwMode="auto">
            <a:xfrm>
              <a:off x="7570788" y="384175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8" name="Oval 53"/>
            <p:cNvSpPr>
              <a:spLocks noChangeArrowheads="1"/>
            </p:cNvSpPr>
            <p:nvPr userDrawn="1"/>
          </p:nvSpPr>
          <p:spPr bwMode="auto">
            <a:xfrm>
              <a:off x="7524751" y="380523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9" name="Oval 54"/>
            <p:cNvSpPr>
              <a:spLocks noChangeArrowheads="1"/>
            </p:cNvSpPr>
            <p:nvPr userDrawn="1"/>
          </p:nvSpPr>
          <p:spPr bwMode="auto">
            <a:xfrm>
              <a:off x="7194551" y="3908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0" name="Oval 55"/>
            <p:cNvSpPr>
              <a:spLocks noChangeArrowheads="1"/>
            </p:cNvSpPr>
            <p:nvPr userDrawn="1"/>
          </p:nvSpPr>
          <p:spPr bwMode="auto">
            <a:xfrm>
              <a:off x="6369051" y="36163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1" name="Oval 56"/>
            <p:cNvSpPr>
              <a:spLocks noChangeArrowheads="1"/>
            </p:cNvSpPr>
            <p:nvPr userDrawn="1"/>
          </p:nvSpPr>
          <p:spPr bwMode="auto">
            <a:xfrm>
              <a:off x="5876926" y="37084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2" name="Oval 57"/>
            <p:cNvSpPr>
              <a:spLocks noChangeArrowheads="1"/>
            </p:cNvSpPr>
            <p:nvPr userDrawn="1"/>
          </p:nvSpPr>
          <p:spPr bwMode="auto">
            <a:xfrm>
              <a:off x="5816601" y="40227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3" name="Oval 58"/>
            <p:cNvSpPr>
              <a:spLocks noChangeArrowheads="1"/>
            </p:cNvSpPr>
            <p:nvPr userDrawn="1"/>
          </p:nvSpPr>
          <p:spPr bwMode="auto">
            <a:xfrm>
              <a:off x="5994401" y="4140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4" name="Oval 59"/>
            <p:cNvSpPr>
              <a:spLocks noChangeArrowheads="1"/>
            </p:cNvSpPr>
            <p:nvPr userDrawn="1"/>
          </p:nvSpPr>
          <p:spPr bwMode="auto">
            <a:xfrm>
              <a:off x="6489701" y="444182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5" name="Oval 60"/>
            <p:cNvSpPr>
              <a:spLocks noChangeArrowheads="1"/>
            </p:cNvSpPr>
            <p:nvPr userDrawn="1"/>
          </p:nvSpPr>
          <p:spPr bwMode="auto">
            <a:xfrm>
              <a:off x="6334126" y="47180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6" name="Oval 61"/>
            <p:cNvSpPr>
              <a:spLocks noChangeArrowheads="1"/>
            </p:cNvSpPr>
            <p:nvPr userDrawn="1"/>
          </p:nvSpPr>
          <p:spPr bwMode="auto">
            <a:xfrm>
              <a:off x="7386638" y="37734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7" name="Oval 62"/>
            <p:cNvSpPr>
              <a:spLocks noChangeArrowheads="1"/>
            </p:cNvSpPr>
            <p:nvPr userDrawn="1"/>
          </p:nvSpPr>
          <p:spPr bwMode="auto">
            <a:xfrm>
              <a:off x="7367588" y="36210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8" name="Oval 63"/>
            <p:cNvSpPr>
              <a:spLocks noChangeArrowheads="1"/>
            </p:cNvSpPr>
            <p:nvPr userDrawn="1"/>
          </p:nvSpPr>
          <p:spPr bwMode="auto">
            <a:xfrm>
              <a:off x="7426326" y="36369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69" name="Oval 64"/>
            <p:cNvSpPr>
              <a:spLocks noChangeArrowheads="1"/>
            </p:cNvSpPr>
            <p:nvPr userDrawn="1"/>
          </p:nvSpPr>
          <p:spPr bwMode="auto">
            <a:xfrm>
              <a:off x="7550151" y="362426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70" name="Oval 65"/>
            <p:cNvSpPr>
              <a:spLocks noChangeArrowheads="1"/>
            </p:cNvSpPr>
            <p:nvPr userDrawn="1"/>
          </p:nvSpPr>
          <p:spPr bwMode="auto">
            <a:xfrm>
              <a:off x="7448551" y="37623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71" name="Oval 66"/>
            <p:cNvSpPr>
              <a:spLocks noChangeArrowheads="1"/>
            </p:cNvSpPr>
            <p:nvPr userDrawn="1"/>
          </p:nvSpPr>
          <p:spPr bwMode="auto">
            <a:xfrm>
              <a:off x="8636001" y="43243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72" name="Oval 67"/>
            <p:cNvSpPr>
              <a:spLocks noChangeArrowheads="1"/>
            </p:cNvSpPr>
            <p:nvPr userDrawn="1"/>
          </p:nvSpPr>
          <p:spPr bwMode="auto">
            <a:xfrm>
              <a:off x="8670926" y="42037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73" name="Oval 68"/>
            <p:cNvSpPr>
              <a:spLocks noChangeArrowheads="1"/>
            </p:cNvSpPr>
            <p:nvPr userDrawn="1"/>
          </p:nvSpPr>
          <p:spPr bwMode="auto">
            <a:xfrm>
              <a:off x="8805863" y="40655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grpSp>
    </p:spTree>
    <p:extLst>
      <p:ext uri="{BB962C8B-B14F-4D97-AF65-F5344CB8AC3E}">
        <p14:creationId xmlns:p14="http://schemas.microsoft.com/office/powerpoint/2010/main" val="819686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56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7"/>
          <p:cNvGrpSpPr/>
          <p:nvPr userDrawn="1"/>
        </p:nvGrpSpPr>
        <p:grpSpPr>
          <a:xfrm>
            <a:off x="4645269" y="2775836"/>
            <a:ext cx="4163149" cy="2525522"/>
            <a:chOff x="867725" y="3468294"/>
            <a:chExt cx="4510078" cy="2525522"/>
          </a:xfrm>
        </p:grpSpPr>
        <p:sp>
          <p:nvSpPr>
            <p:cNvPr id="11"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solidFill>
                <a:schemeClr val="bg1"/>
              </a:solidFill>
              <a:prstDash val="solid"/>
              <a:round/>
            </a:ln>
            <a:effectLst/>
          </p:spPr>
          <p:txBody>
            <a:bodyPr wrap="square" lIns="360000" tIns="50951" rIns="216000" bIns="144000" rtlCol="0" anchor="b"/>
            <a:lstStyle/>
            <a:p>
              <a:pPr algn="just" defTabSz="1042966">
                <a:spcAft>
                  <a:spcPts val="600"/>
                </a:spcAft>
                <a:defRPr/>
              </a:pPr>
              <a:r>
                <a:rPr lang="en-US" b="1" dirty="0">
                  <a:solidFill>
                    <a:prstClr val="white"/>
                  </a:solidFill>
                  <a:latin typeface="Arial"/>
                  <a:cs typeface="Arial"/>
                </a:rPr>
                <a:t>About Capgemini</a:t>
              </a:r>
              <a:endParaRPr lang="en-US" sz="1000" dirty="0">
                <a:solidFill>
                  <a:prstClr val="white"/>
                </a:solidFill>
                <a:latin typeface="Arial" pitchFamily="34" charset="0"/>
                <a:cs typeface="Arial" pitchFamily="34" charset="0"/>
              </a:endParaRPr>
            </a:p>
            <a:p>
              <a:pPr algn="just" defTabSz="957756">
                <a:spcBef>
                  <a:spcPts val="600"/>
                </a:spcBef>
              </a:pPr>
              <a:r>
                <a:rPr lang="en-US" sz="1000" dirty="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2012 global revenues of EUR 10.3 billion.</a:t>
              </a:r>
            </a:p>
            <a:p>
              <a:pPr algn="just" defTabSz="957756">
                <a:spcBef>
                  <a:spcPts val="600"/>
                </a:spcBef>
              </a:pPr>
              <a:r>
                <a:rPr lang="en-US" sz="1000"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aseline="30000" dirty="0">
                  <a:solidFill>
                    <a:prstClr val="white"/>
                  </a:solidFill>
                  <a:latin typeface="Arial" pitchFamily="34" charset="0"/>
                  <a:cs typeface="Arial" pitchFamily="34" charset="0"/>
                </a:rPr>
                <a:t>®</a:t>
              </a:r>
              <a:r>
                <a:rPr lang="en-US" sz="1000" dirty="0">
                  <a:solidFill>
                    <a:prstClr val="white"/>
                  </a:solidFill>
                  <a:latin typeface="Arial" pitchFamily="34" charset="0"/>
                  <a:cs typeface="Arial" pitchFamily="34" charset="0"/>
                </a:rPr>
                <a:t>, its worldwide delivery model.</a:t>
              </a:r>
            </a:p>
            <a:p>
              <a:pPr algn="just" defTabSz="957756">
                <a:spcBef>
                  <a:spcPts val="600"/>
                </a:spcBef>
              </a:pPr>
              <a:r>
                <a:rPr lang="en-US" sz="1000" dirty="0">
                  <a:solidFill>
                    <a:prstClr val="white"/>
                  </a:solidFill>
                  <a:latin typeface="Arial" pitchFamily="34" charset="0"/>
                  <a:cs typeface="Arial" pitchFamily="34" charset="0"/>
                </a:rPr>
                <a:t>Learn more about us at www.capgemini.com</a:t>
              </a:r>
            </a:p>
          </p:txBody>
        </p:sp>
        <p:pic>
          <p:nvPicPr>
            <p:cNvPr id="12" name="Image 337" descr="CBE_Label_ppt.png"/>
            <p:cNvPicPr>
              <a:picLocks noChangeAspect="1"/>
            </p:cNvPicPr>
            <p:nvPr userDrawn="1"/>
          </p:nvPicPr>
          <p:blipFill>
            <a:blip r:embed="rId7" cstate="screen"/>
            <a:stretch>
              <a:fillRect/>
            </a:stretch>
          </p:blipFill>
          <p:spPr>
            <a:xfrm>
              <a:off x="867725" y="3468294"/>
              <a:ext cx="519572" cy="522508"/>
            </a:xfrm>
            <a:prstGeom prst="rect">
              <a:avLst/>
            </a:prstGeom>
          </p:spPr>
        </p:pic>
      </p:grpSp>
    </p:spTree>
    <p:extLst>
      <p:ext uri="{BB962C8B-B14F-4D97-AF65-F5344CB8AC3E}">
        <p14:creationId xmlns:p14="http://schemas.microsoft.com/office/powerpoint/2010/main" val="1347906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9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91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70"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27D024E8-0EA9-422A-97EB-02AAA1860B2E}"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Communication Policy| 19-Feb-2016</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1"/>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71"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429092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9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F461A19E-D453-4237-AD37-703BFCC544B6}"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19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59312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1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7639F5D7-6FB6-4D6B-91F5-6C801D63DAA2}"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21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58873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4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97ED0EF-9AFE-4691-9306-B2603FBDB8EA}"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4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9710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6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E27ED2C-EF3C-4035-82C9-490FE137657C}"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6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288597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2663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9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2A8429DA-11E0-4770-A433-02FBE48CFD34}"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9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423399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71.xml"/><Relationship Id="rId18" Type="http://schemas.openxmlformats.org/officeDocument/2006/relationships/tags" Target="../tags/tag76.xml"/><Relationship Id="rId3" Type="http://schemas.openxmlformats.org/officeDocument/2006/relationships/slideLayout" Target="../slideLayouts/slideLayout13.xml"/><Relationship Id="rId21" Type="http://schemas.openxmlformats.org/officeDocument/2006/relationships/image" Target="../media/image1.emf"/><Relationship Id="rId7" Type="http://schemas.openxmlformats.org/officeDocument/2006/relationships/slideLayout" Target="../slideLayouts/slideLayout17.xml"/><Relationship Id="rId12" Type="http://schemas.openxmlformats.org/officeDocument/2006/relationships/tags" Target="../tags/tag70.xml"/><Relationship Id="rId17" Type="http://schemas.openxmlformats.org/officeDocument/2006/relationships/tags" Target="../tags/tag75.xml"/><Relationship Id="rId2" Type="http://schemas.openxmlformats.org/officeDocument/2006/relationships/slideLayout" Target="../slideLayouts/slideLayout12.xml"/><Relationship Id="rId16" Type="http://schemas.openxmlformats.org/officeDocument/2006/relationships/tags" Target="../tags/tag74.xml"/><Relationship Id="rId20" Type="http://schemas.openxmlformats.org/officeDocument/2006/relationships/oleObject" Target="../embeddings/oleObject17.bin"/><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vmlDrawing" Target="../drawings/vmlDrawing11.vml"/><Relationship Id="rId5" Type="http://schemas.openxmlformats.org/officeDocument/2006/relationships/slideLayout" Target="../slideLayouts/slideLayout15.xml"/><Relationship Id="rId15" Type="http://schemas.openxmlformats.org/officeDocument/2006/relationships/tags" Target="../tags/tag73.xml"/><Relationship Id="rId10" Type="http://schemas.openxmlformats.org/officeDocument/2006/relationships/theme" Target="../theme/theme2.xml"/><Relationship Id="rId19" Type="http://schemas.openxmlformats.org/officeDocument/2006/relationships/tags" Target="../tags/tag77.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72.xml"/><Relationship Id="rId22" Type="http://schemas.openxmlformats.org/officeDocument/2006/relationships/image" Target="../media/image8.jpeg"/></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1.png"/><Relationship Id="rId26" Type="http://schemas.openxmlformats.org/officeDocument/2006/relationships/image" Target="../media/image15.gif"/><Relationship Id="rId3" Type="http://schemas.openxmlformats.org/officeDocument/2006/relationships/slideLayout" Target="../slideLayouts/slideLayout22.xml"/><Relationship Id="rId21" Type="http://schemas.openxmlformats.org/officeDocument/2006/relationships/hyperlink" Target="http://www.twitter.com/capgemini" TargetMode="Externa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21.xml"/><Relationship Id="rId16" Type="http://schemas.openxmlformats.org/officeDocument/2006/relationships/image" Target="../media/image1.emf"/><Relationship Id="rId20" Type="http://schemas.openxmlformats.org/officeDocument/2006/relationships/image" Target="../media/image12.png"/><Relationship Id="rId1" Type="http://schemas.openxmlformats.org/officeDocument/2006/relationships/slideLayout" Target="../slideLayouts/slideLayout20.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image" Target="../media/image14.png"/><Relationship Id="rId5" Type="http://schemas.openxmlformats.org/officeDocument/2006/relationships/vmlDrawing" Target="../drawings/vmlDrawing20.vml"/><Relationship Id="rId15" Type="http://schemas.openxmlformats.org/officeDocument/2006/relationships/oleObject" Target="../embeddings/oleObject26.bin"/><Relationship Id="rId23" Type="http://schemas.openxmlformats.org/officeDocument/2006/relationships/hyperlink" Target="http://www.youtube.com/capgemini" TargetMode="External"/><Relationship Id="rId28" Type="http://schemas.openxmlformats.org/officeDocument/2006/relationships/image" Target="../media/image16.png"/><Relationship Id="rId10" Type="http://schemas.openxmlformats.org/officeDocument/2006/relationships/tags" Target="../tags/tag95.xml"/><Relationship Id="rId19" Type="http://schemas.openxmlformats.org/officeDocument/2006/relationships/hyperlink" Target="http://www.linkedin.com/company/capgemini" TargetMode="External"/><Relationship Id="rId4" Type="http://schemas.openxmlformats.org/officeDocument/2006/relationships/theme" Target="../theme/theme3.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image" Target="../media/image13.png"/><Relationship Id="rId27"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62"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4"/>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5"/>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6"/>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7D02698E-6C79-4ACA-8938-DBE825030A13}" type="slidenum">
              <a:rPr lang="en-US" altLang="en-US" sz="700">
                <a:solidFill>
                  <a:srgbClr val="998C85"/>
                </a:solidFill>
                <a:cs typeface="Arial" pitchFamily="34" charset="0"/>
              </a:rPr>
              <a:pPr algn="ctr" defTabSz="957263" fontAlgn="base">
                <a:spcBef>
                  <a:spcPct val="0"/>
                </a:spcBef>
                <a:spcAft>
                  <a:spcPct val="0"/>
                </a:spcAft>
              </a:pPr>
              <a:t>‹#›</a:t>
            </a:fld>
            <a:endParaRPr lang="en-US" altLang="en-US" sz="700" dirty="0">
              <a:solidFill>
                <a:srgbClr val="998C85"/>
              </a:solidFill>
              <a:cs typeface="Arial" pitchFamily="34" charset="0"/>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1031" name="Rectangle 11"/>
          <p:cNvSpPr>
            <a:spLocks noChangeArrowheads="1"/>
          </p:cNvSpPr>
          <p:nvPr>
            <p:custDataLst>
              <p:tags r:id="rId18"/>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19"/>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dirty="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0"/>
            </p:custDataLst>
          </p:nvPr>
        </p:nvPicPr>
        <p:blipFill>
          <a:blip r:embed="rId24">
            <a:extLst>
              <a:ext uri="{28A0092B-C50C-407E-A947-70E740481C1C}">
                <a14:useLocalDpi xmlns:a14="http://schemas.microsoft.com/office/drawing/2010/main"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7551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hf sldNum="0" hd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302" name="think-cell Slide" r:id="rId20" imgW="360" imgH="360" progId="">
                  <p:embed/>
                </p:oleObj>
              </mc:Choice>
              <mc:Fallback>
                <p:oleObj name="think-cell Slide" r:id="rId20" imgW="360" imgH="3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00404" y="1501977"/>
            <a:ext cx="8540262" cy="4636540"/>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defTabSz="957756"/>
            <a:fld id="{6A895693-0027-4F28-9367-92E39A51F51C}" type="slidenum">
              <a:rPr lang="en-US" sz="700">
                <a:solidFill>
                  <a:srgbClr val="B1B3B4">
                    <a:lumMod val="75000"/>
                  </a:srgbClr>
                </a:solidFill>
              </a:rPr>
              <a:pPr algn="ctr" defTabSz="957756"/>
              <a:t>‹#›</a:t>
            </a:fld>
            <a:endParaRPr lang="en-US" sz="700" dirty="0">
              <a:solidFill>
                <a:srgbClr val="B1B3B4">
                  <a:lumMod val="75000"/>
                </a:srgbClr>
              </a:solidFill>
            </a:endParaRPr>
          </a:p>
        </p:txBody>
      </p:sp>
      <p:sp>
        <p:nvSpPr>
          <p:cNvPr id="9" name="Freeform 4"/>
          <p:cNvSpPr>
            <a:spLocks/>
          </p:cNvSpPr>
          <p:nvPr>
            <p:custDataLst>
              <p:tags r:id="rId1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lumMod val="75000"/>
              <a:lumOff val="25000"/>
            </a:schemeClr>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34B"/>
              </a:solidFill>
            </a:endParaRPr>
          </a:p>
        </p:txBody>
      </p:sp>
      <p:sp>
        <p:nvSpPr>
          <p:cNvPr id="12" name="Rectangle 11"/>
          <p:cNvSpPr>
            <a:spLocks noChangeArrowheads="1"/>
          </p:cNvSpPr>
          <p:nvPr>
            <p:custDataLst>
              <p:tags r:id="rId1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F958F"/>
                </a:solidFill>
                <a:cs typeface="Helvetica Light"/>
              </a:rPr>
              <a:t>Copyright © Capgemini 2016. All Rights Reserved</a:t>
            </a:r>
          </a:p>
        </p:txBody>
      </p:sp>
      <p:sp>
        <p:nvSpPr>
          <p:cNvPr id="13" name="Rectangle 12"/>
          <p:cNvSpPr/>
          <p:nvPr>
            <p:custDataLst>
              <p:tags r:id="rId18"/>
            </p:custDataLst>
          </p:nvPr>
        </p:nvSpPr>
        <p:spPr>
          <a:xfrm>
            <a:off x="6911926" y="6427223"/>
            <a:ext cx="1767281" cy="195814"/>
          </a:xfrm>
          <a:prstGeom prst="rect">
            <a:avLst/>
          </a:prstGeom>
        </p:spPr>
        <p:txBody>
          <a:bodyPr wrap="none" lIns="35997" tIns="35997" rIns="35997" bIns="35997" anchor="b" anchorCtr="0">
            <a:noAutofit/>
          </a:bodyPr>
          <a:lstStyle/>
          <a:p>
            <a:pPr algn="r" defTabSz="957756"/>
            <a:r>
              <a:rPr lang="en-US" sz="700" b="1" dirty="0">
                <a:solidFill>
                  <a:srgbClr val="B1B3B4">
                    <a:lumMod val="75000"/>
                  </a:srgbClr>
                </a:solidFill>
              </a:rPr>
              <a:t>Presentation Title | Date</a:t>
            </a:r>
          </a:p>
        </p:txBody>
      </p:sp>
      <p:cxnSp>
        <p:nvCxnSpPr>
          <p:cNvPr id="15" name="Straight Connector 5"/>
          <p:cNvCxnSpPr/>
          <p:nvPr>
            <p:custDataLst>
              <p:tags r:id="rId19"/>
            </p:custDataLst>
          </p:nvPr>
        </p:nvCxnSpPr>
        <p:spPr>
          <a:xfrm flipH="1">
            <a:off x="2" y="6362700"/>
            <a:ext cx="9143999"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Capgemini_logo_slides.jpg"/>
          <p:cNvPicPr>
            <a:picLocks noChangeAspect="1"/>
          </p:cNvPicPr>
          <p:nvPr/>
        </p:nvPicPr>
        <p:blipFill>
          <a:blip r:embed="rId22"/>
          <a:stretch>
            <a:fillRect/>
          </a:stretch>
        </p:blipFill>
        <p:spPr>
          <a:xfrm>
            <a:off x="298410" y="6452711"/>
            <a:ext cx="1274533" cy="320040"/>
          </a:xfrm>
          <a:prstGeom prst="rect">
            <a:avLst/>
          </a:prstGeom>
        </p:spPr>
      </p:pic>
    </p:spTree>
    <p:extLst>
      <p:ext uri="{BB962C8B-B14F-4D97-AF65-F5344CB8AC3E}">
        <p14:creationId xmlns:p14="http://schemas.microsoft.com/office/powerpoint/2010/main" val="15279253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iming>
    <p:tnLst>
      <p:par>
        <p:cTn id="1" dur="indefinite" restart="never" nodeType="tmRoot"/>
      </p:par>
    </p:tnLst>
  </p:timing>
  <p:hf sldNum="0" hdr="0" dt="0"/>
  <p:txStyles>
    <p:titleStyle>
      <a:lvl1pPr algn="l" defTabSz="914342" rtl="0" eaLnBrk="1" latinLnBrk="0" hangingPunct="1">
        <a:lnSpc>
          <a:spcPct val="85000"/>
        </a:lnSpc>
        <a:spcBef>
          <a:spcPct val="0"/>
        </a:spcBef>
        <a:buNone/>
        <a:defRPr sz="3200" b="0" kern="1200">
          <a:solidFill>
            <a:schemeClr val="tx1">
              <a:lumMod val="90000"/>
              <a:lumOff val="10000"/>
            </a:schemeClr>
          </a:solidFill>
          <a:latin typeface="+mj-lt"/>
          <a:ea typeface="+mj-ea"/>
          <a:cs typeface="+mj-cs"/>
        </a:defRPr>
      </a:lvl1pPr>
    </p:titleStyle>
    <p:bodyStyle>
      <a:lvl1pPr marL="228600" indent="-228600" algn="l" defTabSz="914342" rtl="0" eaLnBrk="1" latinLnBrk="0" hangingPunct="1">
        <a:spcBef>
          <a:spcPts val="0"/>
        </a:spcBef>
        <a:spcAft>
          <a:spcPts val="400"/>
        </a:spcAft>
        <a:buClr>
          <a:schemeClr val="tx1"/>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400"/>
        </a:spcAft>
        <a:buClr>
          <a:schemeClr val="accent5"/>
        </a:buClr>
        <a:buFont typeface="Wingdings" pitchFamily="2" charset="2"/>
        <a:buChar char="§"/>
        <a:defRPr sz="1800" kern="1200">
          <a:solidFill>
            <a:schemeClr val="tx1"/>
          </a:solidFill>
          <a:latin typeface="+mn-lt"/>
          <a:ea typeface="+mn-ea"/>
          <a:cs typeface="+mn-cs"/>
        </a:defRPr>
      </a:lvl2pPr>
      <a:lvl3pPr marL="685800" indent="-228600" algn="l" defTabSz="914342" rtl="0" eaLnBrk="1" latinLnBrk="0" hangingPunct="1">
        <a:spcBef>
          <a:spcPts val="0"/>
        </a:spcBef>
        <a:spcAft>
          <a:spcPts val="400"/>
        </a:spcAft>
        <a:buClr>
          <a:schemeClr val="accent3"/>
        </a:buClr>
        <a:buFont typeface="Arial" pitchFamily="34" charset="0"/>
        <a:buChar char="•"/>
        <a:defRPr sz="1600" kern="1200">
          <a:solidFill>
            <a:schemeClr val="tx1"/>
          </a:solidFill>
          <a:latin typeface="+mn-lt"/>
          <a:ea typeface="+mn-ea"/>
          <a:cs typeface="+mn-cs"/>
        </a:defRPr>
      </a:lvl3pPr>
      <a:lvl4pPr marL="914400" indent="-228600" algn="l" defTabSz="914342" rtl="0" eaLnBrk="1" latinLnBrk="0" hangingPunct="1">
        <a:spcBef>
          <a:spcPts val="0"/>
        </a:spcBef>
        <a:spcAft>
          <a:spcPts val="400"/>
        </a:spcAft>
        <a:buClr>
          <a:schemeClr val="accent3"/>
        </a:buClr>
        <a:buFont typeface="Arial" pitchFamily="34" charset="0"/>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518"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a:gsLst>
              <a:gs pos="0">
                <a:schemeClr val="tx1"/>
              </a:gs>
              <a:gs pos="50000">
                <a:schemeClr val="tx1">
                  <a:lumMod val="90000"/>
                  <a:lumOff val="10000"/>
                </a:schemeClr>
              </a:gs>
              <a:gs pos="100000">
                <a:schemeClr val="tx1">
                  <a:lumMod val="75000"/>
                  <a:lumOff val="25000"/>
                </a:schemeClr>
              </a:gs>
            </a:gsLst>
            <a:lin ang="135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a:solidFill>
                <a:prstClr val="white"/>
              </a:solidFill>
              <a:latin typeface="Arial"/>
              <a:cs typeface="Arial"/>
            </a:endParaRPr>
          </a:p>
        </p:txBody>
      </p:sp>
      <p:sp>
        <p:nvSpPr>
          <p:cNvPr id="10" name="Rectangle 9"/>
          <p:cNvSpPr/>
          <p:nvPr>
            <p:custDataLst>
              <p:tags r:id="rId8"/>
            </p:custDataLst>
          </p:nvPr>
        </p:nvSpPr>
        <p:spPr>
          <a:xfrm>
            <a:off x="5099001" y="6271947"/>
            <a:ext cx="4045000" cy="389929"/>
          </a:xfrm>
          <a:prstGeom prst="rect">
            <a:avLst/>
          </a:prstGeom>
        </p:spPr>
        <p:txBody>
          <a:bodyPr wrap="square" lIns="33059" tIns="33059" rIns="330588" bIns="33059" anchor="b" anchorCtr="0">
            <a:spAutoFit/>
          </a:bodyPr>
          <a:lstStyle/>
          <a:p>
            <a:pPr algn="r" defTabSz="957756"/>
            <a:r>
              <a:rPr lang="en-US" sz="700" dirty="0">
                <a:solidFill>
                  <a:prstClr val="white"/>
                </a:solidFill>
                <a:latin typeface="Arial"/>
                <a:cs typeface="Arial"/>
              </a:rPr>
              <a:t>The information contained in this presentation is proprietary.</a:t>
            </a:r>
            <a:br>
              <a:rPr lang="en-US" sz="700" dirty="0">
                <a:solidFill>
                  <a:prstClr val="white"/>
                </a:solidFill>
                <a:latin typeface="Arial"/>
                <a:cs typeface="Arial"/>
              </a:rPr>
            </a:br>
            <a:r>
              <a:rPr lang="en-US" sz="700" dirty="0">
                <a:solidFill>
                  <a:prstClr val="white"/>
                </a:solidFill>
                <a:latin typeface="Arial"/>
                <a:cs typeface="Arial"/>
              </a:rPr>
              <a:t>Copyright © 2016 Capgemini. All rights reserved.</a:t>
            </a:r>
          </a:p>
          <a:p>
            <a:pPr algn="r" defTabSz="957756">
              <a:defRPr/>
            </a:pPr>
            <a:r>
              <a:rPr lang="en-US" sz="700" dirty="0">
                <a:solidFill>
                  <a:prstClr val="white"/>
                </a:solidFill>
                <a:latin typeface="Arial"/>
                <a:cs typeface="Arial"/>
              </a:rPr>
              <a:t>Rightshore</a:t>
            </a:r>
            <a:r>
              <a:rPr lang="en-US" sz="700" baseline="30000" dirty="0">
                <a:solidFill>
                  <a:prstClr val="white"/>
                </a:solidFill>
                <a:latin typeface="Arial"/>
                <a:cs typeface="Arial"/>
              </a:rPr>
              <a:t>®</a:t>
            </a:r>
            <a:r>
              <a:rPr lang="en-US" sz="700" dirty="0">
                <a:solidFill>
                  <a:prstClr val="white"/>
                </a:solidFill>
                <a:latin typeface="Arial"/>
                <a:cs typeface="Arial"/>
              </a:rPr>
              <a:t> is a trademark belonging to Capgemini.</a:t>
            </a:r>
          </a:p>
        </p:txBody>
      </p:sp>
      <p:sp>
        <p:nvSpPr>
          <p:cNvPr id="11" name="Rectangle 10"/>
          <p:cNvSpPr/>
          <p:nvPr>
            <p:custDataLst>
              <p:tags r:id="rId9"/>
            </p:custDataLst>
          </p:nvPr>
        </p:nvSpPr>
        <p:spPr>
          <a:xfrm>
            <a:off x="6220878" y="5457935"/>
            <a:ext cx="2923122" cy="380480"/>
          </a:xfrm>
          <a:prstGeom prst="rect">
            <a:avLst/>
          </a:prstGeom>
        </p:spPr>
        <p:txBody>
          <a:bodyPr wrap="none" lIns="36000" tIns="36000" rIns="360000" bIns="36000" anchor="b" anchorCtr="0">
            <a:spAutoFit/>
          </a:bodyPr>
          <a:lstStyle/>
          <a:p>
            <a:pPr algn="r" defTabSz="957756"/>
            <a:r>
              <a:rPr lang="en-US" sz="2000" b="1" dirty="0">
                <a:solidFill>
                  <a:prstClr val="white"/>
                </a:solidFill>
                <a:latin typeface="Arial" pitchFamily="34" charset="0"/>
                <a:cs typeface="Arial" pitchFamily="34" charset="0"/>
              </a:rPr>
              <a:t>www.capgemini.com</a:t>
            </a:r>
          </a:p>
        </p:txBody>
      </p:sp>
      <p:pic>
        <p:nvPicPr>
          <p:cNvPr id="15" name="Picture 3" descr="C:\Users\UserSim\Desktop\DS_icons\128x128 shadows\facebook.png">
            <a:hlinkClick r:id="rId17"/>
          </p:cNvPr>
          <p:cNvPicPr>
            <a:picLocks noChangeAspect="1" noChangeArrowheads="1"/>
          </p:cNvPicPr>
          <p:nvPr>
            <p:custDataLst>
              <p:tags r:id="rId10"/>
            </p:custDataLst>
          </p:nvPr>
        </p:nvPicPr>
        <p:blipFill>
          <a:blip r:embed="rId18" cstate="email"/>
          <a:srcRect/>
          <a:stretch>
            <a:fillRect/>
          </a:stretch>
        </p:blipFill>
        <p:spPr bwMode="auto">
          <a:xfrm>
            <a:off x="7328541" y="5932547"/>
            <a:ext cx="256821" cy="263770"/>
          </a:xfrm>
          <a:prstGeom prst="rect">
            <a:avLst/>
          </a:prstGeom>
          <a:noFill/>
        </p:spPr>
      </p:pic>
      <p:pic>
        <p:nvPicPr>
          <p:cNvPr id="16" name="Picture 4" descr="C:\Users\UserSim\Desktop\DS_icons\128x128 shadows\linkedin.png">
            <a:hlinkClick r:id="rId19"/>
          </p:cNvPr>
          <p:cNvPicPr>
            <a:picLocks noChangeAspect="1" noChangeArrowheads="1"/>
          </p:cNvPicPr>
          <p:nvPr>
            <p:custDataLst>
              <p:tags r:id="rId11"/>
            </p:custDataLst>
          </p:nvPr>
        </p:nvPicPr>
        <p:blipFill>
          <a:blip r:embed="rId20" cstate="email"/>
          <a:srcRect/>
          <a:stretch>
            <a:fillRect/>
          </a:stretch>
        </p:blipFill>
        <p:spPr bwMode="auto">
          <a:xfrm>
            <a:off x="7638153" y="5932547"/>
            <a:ext cx="259674" cy="266700"/>
          </a:xfrm>
          <a:prstGeom prst="rect">
            <a:avLst/>
          </a:prstGeom>
          <a:noFill/>
        </p:spPr>
      </p:pic>
      <p:pic>
        <p:nvPicPr>
          <p:cNvPr id="17" name="Picture 5" descr="C:\Users\UserSim\Desktop\DS_icons\128x128 shadows\twitter.png">
            <a:hlinkClick r:id="rId21"/>
          </p:cNvPr>
          <p:cNvPicPr>
            <a:picLocks noChangeAspect="1" noChangeArrowheads="1"/>
          </p:cNvPicPr>
          <p:nvPr>
            <p:custDataLst>
              <p:tags r:id="rId12"/>
            </p:custDataLst>
          </p:nvPr>
        </p:nvPicPr>
        <p:blipFill>
          <a:blip r:embed="rId22" cstate="email"/>
          <a:srcRect/>
          <a:stretch>
            <a:fillRect/>
          </a:stretch>
        </p:blipFill>
        <p:spPr bwMode="auto">
          <a:xfrm>
            <a:off x="8218819" y="5932547"/>
            <a:ext cx="259674" cy="266700"/>
          </a:xfrm>
          <a:prstGeom prst="rect">
            <a:avLst/>
          </a:prstGeom>
          <a:noFill/>
        </p:spPr>
      </p:pic>
      <p:pic>
        <p:nvPicPr>
          <p:cNvPr id="21" name="Picture 6" descr="C:\Users\UserSim\Desktop\DS_icons\128x128 shadows\youtube.png">
            <a:hlinkClick r:id="rId23"/>
          </p:cNvPr>
          <p:cNvPicPr>
            <a:picLocks noChangeAspect="1" noChangeArrowheads="1"/>
          </p:cNvPicPr>
          <p:nvPr>
            <p:custDataLst>
              <p:tags r:id="rId13"/>
            </p:custDataLst>
          </p:nvPr>
        </p:nvPicPr>
        <p:blipFill>
          <a:blip r:embed="rId24" cstate="email"/>
          <a:srcRect/>
          <a:stretch>
            <a:fillRect/>
          </a:stretch>
        </p:blipFill>
        <p:spPr bwMode="auto">
          <a:xfrm>
            <a:off x="8531283" y="5932547"/>
            <a:ext cx="259674" cy="266700"/>
          </a:xfrm>
          <a:prstGeom prst="rect">
            <a:avLst/>
          </a:prstGeom>
          <a:noFill/>
        </p:spPr>
      </p:pic>
      <p:pic>
        <p:nvPicPr>
          <p:cNvPr id="23" name="Image 22" descr="Picto_Slideshare.gif">
            <a:hlinkClick r:id="rId25"/>
          </p:cNvPr>
          <p:cNvPicPr preferRelativeResize="0">
            <a:picLocks/>
          </p:cNvPicPr>
          <p:nvPr>
            <p:custDataLst>
              <p:tags r:id="rId14"/>
            </p:custDataLst>
          </p:nvPr>
        </p:nvPicPr>
        <p:blipFill>
          <a:blip r:embed="rId26"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pic>
        <p:nvPicPr>
          <p:cNvPr id="13" name="Picture 12" descr="Capgemini_logo_cover.jpg"/>
          <p:cNvPicPr>
            <a:picLocks noChangeAspect="1"/>
          </p:cNvPicPr>
          <p:nvPr/>
        </p:nvPicPr>
        <p:blipFill>
          <a:blip r:embed="rId27"/>
          <a:stretch>
            <a:fillRect/>
          </a:stretch>
        </p:blipFill>
        <p:spPr>
          <a:xfrm>
            <a:off x="678667" y="894219"/>
            <a:ext cx="2768525" cy="694944"/>
          </a:xfrm>
          <a:prstGeom prst="rect">
            <a:avLst/>
          </a:prstGeom>
        </p:spPr>
      </p:pic>
      <p:pic>
        <p:nvPicPr>
          <p:cNvPr id="14" name="Picture 2" descr="D:\LIVE WORK\ABM\2016\March\21_GE Capital\FOR_AMRITA\2000px-General_Electric_logo.svg.png"/>
          <p:cNvPicPr>
            <a:picLocks noChangeAspect="1" noChangeArrowheads="1"/>
          </p:cNvPicPr>
          <p:nvPr/>
        </p:nvPicPr>
        <p:blipFill>
          <a:blip r:embed="rId28"/>
          <a:srcRect l="1233" t="2258" r="3167" b="1742"/>
          <a:stretch>
            <a:fillRect/>
          </a:stretch>
        </p:blipFill>
        <p:spPr bwMode="auto">
          <a:xfrm>
            <a:off x="7837715" y="882802"/>
            <a:ext cx="659804" cy="717779"/>
          </a:xfrm>
          <a:prstGeom prst="rect">
            <a:avLst/>
          </a:prstGeom>
          <a:noFill/>
        </p:spPr>
      </p:pic>
    </p:spTree>
    <p:extLst>
      <p:ext uri="{BB962C8B-B14F-4D97-AF65-F5344CB8AC3E}">
        <p14:creationId xmlns:p14="http://schemas.microsoft.com/office/powerpoint/2010/main" val="32803911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5.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0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61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ctrTitle"/>
          </p:nvPr>
        </p:nvSpPr>
        <p:spPr>
          <a:xfrm>
            <a:off x="-133975" y="2078594"/>
            <a:ext cx="6400800" cy="2261632"/>
          </a:xfrm>
        </p:spPr>
        <p:txBody>
          <a:bodyPr/>
          <a:lstStyle/>
          <a:p>
            <a:r>
              <a:rPr lang="en-US" sz="3600" b="1" dirty="0" smtClean="0"/>
              <a:t>Known Issues and </a:t>
            </a:r>
            <a:r>
              <a:rPr lang="en-US" sz="3600" b="1" dirty="0"/>
              <a:t>W</a:t>
            </a:r>
            <a:r>
              <a:rPr lang="en-US" sz="3600" b="1" dirty="0" smtClean="0"/>
              <a:t>orkaround/Fixes</a:t>
            </a:r>
            <a:endParaRPr lang="en-US" sz="3600" dirty="0"/>
          </a:p>
        </p:txBody>
      </p:sp>
    </p:spTree>
    <p:extLst>
      <p:ext uri="{BB962C8B-B14F-4D97-AF65-F5344CB8AC3E}">
        <p14:creationId xmlns:p14="http://schemas.microsoft.com/office/powerpoint/2010/main" val="41610646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2" y="0"/>
            <a:ext cx="9143999" cy="1002135"/>
          </a:xfrm>
        </p:spPr>
        <p:txBody>
          <a:bodyPr/>
          <a:lstStyle/>
          <a:p>
            <a:r>
              <a:rPr lang="en-GB" dirty="0" smtClean="0">
                <a:solidFill>
                  <a:schemeClr val="tx1">
                    <a:lumMod val="90000"/>
                    <a:lumOff val="10000"/>
                  </a:schemeClr>
                </a:solidFill>
              </a:rPr>
              <a:t>Agenda</a:t>
            </a:r>
            <a:endParaRPr lang="en-GB" dirty="0">
              <a:solidFill>
                <a:schemeClr val="tx1">
                  <a:lumMod val="90000"/>
                  <a:lumOff val="10000"/>
                </a:schemeClr>
              </a:solidFill>
            </a:endParaRPr>
          </a:p>
        </p:txBody>
      </p:sp>
      <p:grpSp>
        <p:nvGrpSpPr>
          <p:cNvPr id="40" name="Group 99"/>
          <p:cNvGrpSpPr/>
          <p:nvPr/>
        </p:nvGrpSpPr>
        <p:grpSpPr>
          <a:xfrm>
            <a:off x="1278883" y="1232791"/>
            <a:ext cx="7455876" cy="4719241"/>
            <a:chOff x="333598" y="1804568"/>
            <a:chExt cx="9094409" cy="4719241"/>
          </a:xfrm>
        </p:grpSpPr>
        <p:sp>
          <p:nvSpPr>
            <p:cNvPr id="41" name="Rectangle 40"/>
            <p:cNvSpPr/>
            <p:nvPr/>
          </p:nvSpPr>
          <p:spPr bwMode="auto">
            <a:xfrm rot="5400000">
              <a:off x="2744789" y="-328112"/>
              <a:ext cx="4272027" cy="9094409"/>
            </a:xfrm>
            <a:prstGeom prst="rect">
              <a:avLst/>
            </a:prstGeom>
            <a:solidFill>
              <a:schemeClr val="bg1">
                <a:lumMod val="95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ct val="85000"/>
                </a:lnSpc>
                <a:spcBef>
                  <a:spcPct val="0"/>
                </a:spcBef>
                <a:spcAft>
                  <a:spcPct val="0"/>
                </a:spcAft>
              </a:pPr>
              <a:endParaRPr lang="en-US" sz="1600" b="1" dirty="0">
                <a:solidFill>
                  <a:srgbClr val="00234B"/>
                </a:solidFill>
                <a:cs typeface="Arial" charset="0"/>
              </a:endParaRPr>
            </a:p>
          </p:txBody>
        </p:sp>
        <p:sp>
          <p:nvSpPr>
            <p:cNvPr id="42" name="Content Placeholder 2"/>
            <p:cNvSpPr txBox="1">
              <a:spLocks/>
            </p:cNvSpPr>
            <p:nvPr>
              <p:custDataLst>
                <p:tags r:id="rId1"/>
              </p:custDataLst>
            </p:nvPr>
          </p:nvSpPr>
          <p:spPr>
            <a:xfrm>
              <a:off x="739181" y="1804568"/>
              <a:ext cx="8688826" cy="4719241"/>
            </a:xfrm>
            <a:prstGeom prst="rect">
              <a:avLst/>
            </a:prstGeom>
          </p:spPr>
          <p:txBody>
            <a:bodyPr wrap="square" lIns="0" tIns="0" rIns="0" bIns="0">
              <a:spAutoFit/>
            </a:bodyPr>
            <a:lstStyle>
              <a:lvl1pPr>
                <a:buClr>
                  <a:schemeClr val="accent1"/>
                </a:buClr>
                <a:buNone/>
                <a:defRPr sz="2200" b="0"/>
              </a:lvl1pPr>
              <a:lvl2pPr>
                <a:buClr>
                  <a:schemeClr val="accent2"/>
                </a:buClr>
                <a:defRPr/>
              </a:lvl2pPr>
              <a:lvl3pPr>
                <a:buClr>
                  <a:schemeClr val="accent5"/>
                </a:buClr>
                <a:buFont typeface="Arial" pitchFamily="34" charset="0"/>
                <a:buChar char="•"/>
                <a:defRPr/>
              </a:lvl3pPr>
              <a:lvl4pPr>
                <a:buClr>
                  <a:schemeClr val="accent5"/>
                </a:buClr>
                <a:defRPr/>
              </a:lvl4pPr>
              <a:lvl5pPr>
                <a:buNone/>
                <a:defRPr/>
              </a:lvl5pPr>
            </a:lstStyle>
            <a:p>
              <a:pPr defTabSz="914342">
                <a:spcAft>
                  <a:spcPts val="800"/>
                </a:spcAft>
                <a:buClr>
                  <a:srgbClr val="00234B">
                    <a:lumMod val="75000"/>
                    <a:lumOff val="25000"/>
                  </a:srgbClr>
                </a:buClr>
                <a:buSzPct val="100000"/>
                <a:defRPr/>
              </a:pPr>
              <a:endParaRPr lang="en-US" sz="2000" b="1" dirty="0" smtClean="0">
                <a:solidFill>
                  <a:srgbClr val="00234B">
                    <a:lumMod val="75000"/>
                    <a:lumOff val="25000"/>
                  </a:srgbClr>
                </a:solidFill>
              </a:endParaRPr>
            </a:p>
            <a:p>
              <a:pPr marL="342900" indent="-342900" defTabSz="914342">
                <a:spcAft>
                  <a:spcPts val="800"/>
                </a:spcAft>
                <a:buClr>
                  <a:srgbClr val="00234B">
                    <a:lumMod val="75000"/>
                    <a:lumOff val="25000"/>
                  </a:srgbClr>
                </a:buClr>
                <a:buSzPct val="100000"/>
                <a:buFont typeface="Wingdings" pitchFamily="2" charset="2"/>
                <a:buChar char="§"/>
                <a:defRPr/>
              </a:pPr>
              <a:endParaRPr lang="en-US" sz="2000" b="1" dirty="0" smtClean="0">
                <a:solidFill>
                  <a:srgbClr val="00234B">
                    <a:lumMod val="75000"/>
                    <a:lumOff val="25000"/>
                  </a:srgbClr>
                </a:solidFill>
                <a:cs typeface="Times New Roman" panose="02020603050405020304" pitchFamily="18" charset="0"/>
              </a:endParaRPr>
            </a:p>
            <a:p>
              <a:pPr marL="342900" indent="-342900" defTabSz="914342">
                <a:spcAft>
                  <a:spcPts val="800"/>
                </a:spcAft>
                <a:buClr>
                  <a:srgbClr val="00234B">
                    <a:lumMod val="75000"/>
                    <a:lumOff val="25000"/>
                  </a:srgbClr>
                </a:buClr>
                <a:buSzPct val="100000"/>
                <a:buFont typeface="Wingdings" pitchFamily="2" charset="2"/>
                <a:buChar char="§"/>
                <a:defRPr/>
              </a:pPr>
              <a:endParaRPr lang="en-US" sz="2000" b="1" dirty="0">
                <a:solidFill>
                  <a:srgbClr val="00234B">
                    <a:lumMod val="75000"/>
                    <a:lumOff val="25000"/>
                  </a:srgbClr>
                </a:solidFill>
                <a:cs typeface="Times New Roman" panose="02020603050405020304" pitchFamily="18" charset="0"/>
              </a:endParaRPr>
            </a:p>
            <a:p>
              <a:pPr marL="342900" indent="-342900" defTabSz="914342">
                <a:spcAft>
                  <a:spcPts val="800"/>
                </a:spcAft>
                <a:buClr>
                  <a:srgbClr val="00234B">
                    <a:lumMod val="75000"/>
                    <a:lumOff val="25000"/>
                  </a:srgbClr>
                </a:buClr>
                <a:buSzPct val="100000"/>
                <a:buFont typeface="Wingdings" pitchFamily="2" charset="2"/>
                <a:buChar char="§"/>
                <a:defRPr/>
              </a:pPr>
              <a:r>
                <a:rPr lang="en-US" sz="2000" b="1" dirty="0" smtClean="0">
                  <a:solidFill>
                    <a:srgbClr val="00234B">
                      <a:lumMod val="75000"/>
                      <a:lumOff val="25000"/>
                    </a:srgbClr>
                  </a:solidFill>
                  <a:cs typeface="Times New Roman" panose="02020603050405020304" pitchFamily="18" charset="0"/>
                </a:rPr>
                <a:t>Introduction</a:t>
              </a:r>
            </a:p>
            <a:p>
              <a:pPr marL="342900" indent="-342900" defTabSz="914342">
                <a:spcAft>
                  <a:spcPts val="800"/>
                </a:spcAft>
                <a:buClr>
                  <a:srgbClr val="00234B">
                    <a:lumMod val="75000"/>
                    <a:lumOff val="25000"/>
                  </a:srgbClr>
                </a:buClr>
                <a:buSzPct val="100000"/>
                <a:buFont typeface="Wingdings" pitchFamily="2" charset="2"/>
                <a:buChar char="§"/>
                <a:defRPr/>
              </a:pPr>
              <a:r>
                <a:rPr lang="en-US" sz="2000" b="1" dirty="0" smtClean="0">
                  <a:solidFill>
                    <a:srgbClr val="00234B">
                      <a:lumMod val="75000"/>
                      <a:lumOff val="25000"/>
                    </a:srgbClr>
                  </a:solidFill>
                  <a:cs typeface="Times New Roman" panose="02020603050405020304" pitchFamily="18" charset="0"/>
                </a:rPr>
                <a:t>Known Issue #1</a:t>
              </a:r>
            </a:p>
            <a:p>
              <a:pPr marL="342900" indent="-342900" defTabSz="914342">
                <a:spcAft>
                  <a:spcPts val="800"/>
                </a:spcAft>
                <a:buClr>
                  <a:srgbClr val="00234B">
                    <a:lumMod val="75000"/>
                    <a:lumOff val="25000"/>
                  </a:srgbClr>
                </a:buClr>
                <a:buSzPct val="100000"/>
                <a:buFont typeface="Wingdings" pitchFamily="2" charset="2"/>
                <a:buChar char="§"/>
                <a:defRPr/>
              </a:pPr>
              <a:r>
                <a:rPr lang="en-US" sz="2000" b="1" dirty="0">
                  <a:solidFill>
                    <a:srgbClr val="00234B">
                      <a:lumMod val="75000"/>
                      <a:lumOff val="25000"/>
                    </a:srgbClr>
                  </a:solidFill>
                  <a:cs typeface="Times New Roman" panose="02020603050405020304" pitchFamily="18" charset="0"/>
                </a:rPr>
                <a:t>Known Issue </a:t>
              </a:r>
              <a:r>
                <a:rPr lang="en-US" sz="2000" b="1" dirty="0" smtClean="0">
                  <a:solidFill>
                    <a:srgbClr val="00234B">
                      <a:lumMod val="75000"/>
                      <a:lumOff val="25000"/>
                    </a:srgbClr>
                  </a:solidFill>
                  <a:cs typeface="Times New Roman" panose="02020603050405020304" pitchFamily="18" charset="0"/>
                </a:rPr>
                <a:t>#2</a:t>
              </a:r>
              <a:endParaRPr lang="en-US" sz="2000" b="1" dirty="0">
                <a:solidFill>
                  <a:srgbClr val="00234B">
                    <a:lumMod val="75000"/>
                    <a:lumOff val="25000"/>
                  </a:srgbClr>
                </a:solidFill>
                <a:cs typeface="Times New Roman" panose="02020603050405020304" pitchFamily="18" charset="0"/>
              </a:endParaRPr>
            </a:p>
            <a:p>
              <a:pPr marL="342900" indent="-342900" defTabSz="914342">
                <a:spcAft>
                  <a:spcPts val="800"/>
                </a:spcAft>
                <a:buClr>
                  <a:srgbClr val="00234B">
                    <a:lumMod val="75000"/>
                    <a:lumOff val="25000"/>
                  </a:srgbClr>
                </a:buClr>
                <a:buSzPct val="100000"/>
                <a:buFont typeface="Wingdings" pitchFamily="2" charset="2"/>
                <a:buChar char="§"/>
                <a:defRPr/>
              </a:pPr>
              <a:r>
                <a:rPr lang="en-US" sz="2000" b="1" dirty="0">
                  <a:solidFill>
                    <a:srgbClr val="00234B">
                      <a:lumMod val="75000"/>
                      <a:lumOff val="25000"/>
                    </a:srgbClr>
                  </a:solidFill>
                  <a:cs typeface="Times New Roman" panose="02020603050405020304" pitchFamily="18" charset="0"/>
                </a:rPr>
                <a:t>Known Issue </a:t>
              </a:r>
              <a:r>
                <a:rPr lang="en-US" sz="2000" b="1" dirty="0" smtClean="0">
                  <a:solidFill>
                    <a:srgbClr val="00234B">
                      <a:lumMod val="75000"/>
                      <a:lumOff val="25000"/>
                    </a:srgbClr>
                  </a:solidFill>
                  <a:cs typeface="Times New Roman" panose="02020603050405020304" pitchFamily="18" charset="0"/>
                </a:rPr>
                <a:t>#3</a:t>
              </a:r>
              <a:endParaRPr lang="en-US" sz="2000" b="1" dirty="0">
                <a:solidFill>
                  <a:srgbClr val="00234B">
                    <a:lumMod val="75000"/>
                    <a:lumOff val="25000"/>
                  </a:srgbClr>
                </a:solidFill>
                <a:cs typeface="Times New Roman" panose="02020603050405020304" pitchFamily="18" charset="0"/>
              </a:endParaRPr>
            </a:p>
            <a:p>
              <a:pPr marL="342900" indent="-342900" defTabSz="914342">
                <a:spcAft>
                  <a:spcPts val="800"/>
                </a:spcAft>
                <a:buClr>
                  <a:srgbClr val="00234B">
                    <a:lumMod val="75000"/>
                    <a:lumOff val="25000"/>
                  </a:srgbClr>
                </a:buClr>
                <a:buSzPct val="100000"/>
                <a:buFont typeface="Wingdings" pitchFamily="2" charset="2"/>
                <a:buChar char="§"/>
                <a:defRPr/>
              </a:pPr>
              <a:r>
                <a:rPr lang="en-US" sz="2000" b="1" dirty="0">
                  <a:solidFill>
                    <a:srgbClr val="00234B">
                      <a:lumMod val="75000"/>
                      <a:lumOff val="25000"/>
                    </a:srgbClr>
                  </a:solidFill>
                  <a:cs typeface="Times New Roman" panose="02020603050405020304" pitchFamily="18" charset="0"/>
                </a:rPr>
                <a:t>Known Issue </a:t>
              </a:r>
              <a:r>
                <a:rPr lang="en-US" sz="2000" b="1" dirty="0" smtClean="0">
                  <a:solidFill>
                    <a:srgbClr val="00234B">
                      <a:lumMod val="75000"/>
                      <a:lumOff val="25000"/>
                    </a:srgbClr>
                  </a:solidFill>
                  <a:cs typeface="Times New Roman" panose="02020603050405020304" pitchFamily="18" charset="0"/>
                </a:rPr>
                <a:t>#4</a:t>
              </a:r>
              <a:endParaRPr lang="en-US" sz="2000" b="1" dirty="0">
                <a:solidFill>
                  <a:srgbClr val="00234B">
                    <a:lumMod val="75000"/>
                    <a:lumOff val="25000"/>
                  </a:srgbClr>
                </a:solidFill>
                <a:cs typeface="Times New Roman" panose="02020603050405020304" pitchFamily="18" charset="0"/>
              </a:endParaRPr>
            </a:p>
            <a:p>
              <a:pPr marL="342900" indent="-342900" defTabSz="914342">
                <a:spcAft>
                  <a:spcPts val="800"/>
                </a:spcAft>
                <a:buClr>
                  <a:srgbClr val="00234B">
                    <a:lumMod val="75000"/>
                    <a:lumOff val="25000"/>
                  </a:srgbClr>
                </a:buClr>
                <a:buSzPct val="100000"/>
                <a:buFont typeface="Wingdings" pitchFamily="2" charset="2"/>
                <a:buChar char="§"/>
                <a:defRPr/>
              </a:pPr>
              <a:endParaRPr lang="en-US" sz="2000" b="1" dirty="0" smtClean="0">
                <a:solidFill>
                  <a:srgbClr val="00234B">
                    <a:lumMod val="75000"/>
                    <a:lumOff val="25000"/>
                  </a:srgbClr>
                </a:solidFill>
                <a:cs typeface="Times New Roman" panose="02020603050405020304" pitchFamily="18" charset="0"/>
              </a:endParaRPr>
            </a:p>
            <a:p>
              <a:pPr defTabSz="914342">
                <a:spcAft>
                  <a:spcPts val="800"/>
                </a:spcAft>
                <a:buClr>
                  <a:srgbClr val="00234B">
                    <a:lumMod val="75000"/>
                    <a:lumOff val="25000"/>
                  </a:srgbClr>
                </a:buClr>
                <a:buSzPct val="100000"/>
                <a:defRPr/>
              </a:pPr>
              <a:r>
                <a:rPr lang="en-US" sz="2000" dirty="0">
                  <a:solidFill>
                    <a:srgbClr val="00234B"/>
                  </a:solidFill>
                  <a:cs typeface="Times New Roman" panose="02020603050405020304" pitchFamily="18" charset="0"/>
                </a:rPr>
                <a:t/>
              </a:r>
              <a:br>
                <a:rPr lang="en-US" sz="2000" dirty="0">
                  <a:solidFill>
                    <a:srgbClr val="00234B"/>
                  </a:solidFill>
                  <a:cs typeface="Times New Roman" panose="02020603050405020304" pitchFamily="18" charset="0"/>
                </a:rPr>
              </a:br>
              <a:r>
                <a:rPr lang="en-US" sz="2000" dirty="0">
                  <a:solidFill>
                    <a:srgbClr val="00234B"/>
                  </a:solidFill>
                  <a:cs typeface="Times New Roman" panose="02020603050405020304" pitchFamily="18" charset="0"/>
                </a:rPr>
                <a:t>	</a:t>
              </a:r>
              <a:endParaRPr lang="en-US" sz="1700" b="1" dirty="0">
                <a:solidFill>
                  <a:srgbClr val="00234B">
                    <a:lumMod val="75000"/>
                    <a:lumOff val="25000"/>
                  </a:srgbClr>
                </a:solidFill>
              </a:endParaRPr>
            </a:p>
            <a:p>
              <a:pPr marL="342900" indent="-342900" defTabSz="914342">
                <a:spcAft>
                  <a:spcPts val="800"/>
                </a:spcAft>
                <a:buClr>
                  <a:srgbClr val="00234B">
                    <a:lumMod val="75000"/>
                    <a:lumOff val="25000"/>
                  </a:srgbClr>
                </a:buClr>
                <a:buSzPct val="100000"/>
                <a:buFont typeface="Wingdings" pitchFamily="2" charset="2"/>
                <a:buChar char="§"/>
                <a:defRPr/>
              </a:pPr>
              <a:endParaRPr lang="en-US" sz="2000" b="1" dirty="0" smtClean="0">
                <a:solidFill>
                  <a:srgbClr val="00234B">
                    <a:lumMod val="75000"/>
                    <a:lumOff val="25000"/>
                  </a:srgbClr>
                </a:solidFill>
              </a:endParaRPr>
            </a:p>
          </p:txBody>
        </p:sp>
      </p:grpSp>
      <p:grpSp>
        <p:nvGrpSpPr>
          <p:cNvPr id="43" name="Group 22"/>
          <p:cNvGrpSpPr/>
          <p:nvPr/>
        </p:nvGrpSpPr>
        <p:grpSpPr>
          <a:xfrm>
            <a:off x="279889" y="5070261"/>
            <a:ext cx="832338" cy="1187667"/>
            <a:chOff x="317500" y="4186238"/>
            <a:chExt cx="555625" cy="731837"/>
          </a:xfrm>
        </p:grpSpPr>
        <p:sp>
          <p:nvSpPr>
            <p:cNvPr id="44" name="Freeform 6"/>
            <p:cNvSpPr>
              <a:spLocks/>
            </p:cNvSpPr>
            <p:nvPr/>
          </p:nvSpPr>
          <p:spPr bwMode="auto">
            <a:xfrm>
              <a:off x="317500" y="4318000"/>
              <a:ext cx="427037" cy="600075"/>
            </a:xfrm>
            <a:custGeom>
              <a:avLst/>
              <a:gdLst/>
              <a:ahLst/>
              <a:cxnLst>
                <a:cxn ang="0">
                  <a:pos x="86" y="160"/>
                </a:cxn>
                <a:cxn ang="0">
                  <a:pos x="3" y="160"/>
                </a:cxn>
                <a:cxn ang="0">
                  <a:pos x="0" y="157"/>
                </a:cxn>
                <a:cxn ang="0">
                  <a:pos x="0" y="18"/>
                </a:cxn>
                <a:cxn ang="0">
                  <a:pos x="3" y="15"/>
                </a:cxn>
                <a:cxn ang="0">
                  <a:pos x="30" y="15"/>
                </a:cxn>
                <a:cxn ang="0">
                  <a:pos x="30" y="4"/>
                </a:cxn>
                <a:cxn ang="0">
                  <a:pos x="34" y="0"/>
                </a:cxn>
                <a:cxn ang="0">
                  <a:pos x="79" y="0"/>
                </a:cxn>
                <a:cxn ang="0">
                  <a:pos x="84" y="4"/>
                </a:cxn>
                <a:cxn ang="0">
                  <a:pos x="84" y="15"/>
                </a:cxn>
                <a:cxn ang="0">
                  <a:pos x="110" y="15"/>
                </a:cxn>
                <a:cxn ang="0">
                  <a:pos x="114" y="18"/>
                </a:cxn>
                <a:cxn ang="0">
                  <a:pos x="114" y="130"/>
                </a:cxn>
                <a:cxn ang="0">
                  <a:pos x="86" y="160"/>
                </a:cxn>
              </a:cxnLst>
              <a:rect l="0" t="0" r="r" b="b"/>
              <a:pathLst>
                <a:path w="114" h="160">
                  <a:moveTo>
                    <a:pt x="86" y="160"/>
                  </a:moveTo>
                  <a:cubicBezTo>
                    <a:pt x="3" y="160"/>
                    <a:pt x="3" y="160"/>
                    <a:pt x="3" y="160"/>
                  </a:cubicBezTo>
                  <a:cubicBezTo>
                    <a:pt x="1" y="160"/>
                    <a:pt x="0" y="159"/>
                    <a:pt x="0" y="157"/>
                  </a:cubicBezTo>
                  <a:cubicBezTo>
                    <a:pt x="0" y="18"/>
                    <a:pt x="0" y="18"/>
                    <a:pt x="0" y="18"/>
                  </a:cubicBezTo>
                  <a:cubicBezTo>
                    <a:pt x="0" y="16"/>
                    <a:pt x="1" y="15"/>
                    <a:pt x="3" y="15"/>
                  </a:cubicBezTo>
                  <a:cubicBezTo>
                    <a:pt x="30" y="15"/>
                    <a:pt x="30" y="15"/>
                    <a:pt x="30" y="15"/>
                  </a:cubicBezTo>
                  <a:cubicBezTo>
                    <a:pt x="30" y="4"/>
                    <a:pt x="30" y="4"/>
                    <a:pt x="30" y="4"/>
                  </a:cubicBezTo>
                  <a:cubicBezTo>
                    <a:pt x="30" y="2"/>
                    <a:pt x="32" y="0"/>
                    <a:pt x="34" y="0"/>
                  </a:cubicBezTo>
                  <a:cubicBezTo>
                    <a:pt x="79" y="0"/>
                    <a:pt x="79" y="0"/>
                    <a:pt x="79" y="0"/>
                  </a:cubicBezTo>
                  <a:cubicBezTo>
                    <a:pt x="82" y="0"/>
                    <a:pt x="84" y="2"/>
                    <a:pt x="84" y="4"/>
                  </a:cubicBezTo>
                  <a:cubicBezTo>
                    <a:pt x="84" y="15"/>
                    <a:pt x="84" y="15"/>
                    <a:pt x="84" y="15"/>
                  </a:cubicBezTo>
                  <a:cubicBezTo>
                    <a:pt x="110" y="15"/>
                    <a:pt x="110" y="15"/>
                    <a:pt x="110" y="15"/>
                  </a:cubicBezTo>
                  <a:cubicBezTo>
                    <a:pt x="112" y="15"/>
                    <a:pt x="114" y="16"/>
                    <a:pt x="114" y="18"/>
                  </a:cubicBezTo>
                  <a:cubicBezTo>
                    <a:pt x="114" y="130"/>
                    <a:pt x="114" y="130"/>
                    <a:pt x="114" y="130"/>
                  </a:cubicBezTo>
                  <a:lnTo>
                    <a:pt x="86" y="160"/>
                  </a:lnTo>
                  <a:close/>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5" name="Freeform 7"/>
            <p:cNvSpPr>
              <a:spLocks/>
            </p:cNvSpPr>
            <p:nvPr/>
          </p:nvSpPr>
          <p:spPr bwMode="auto">
            <a:xfrm>
              <a:off x="407988" y="4714875"/>
              <a:ext cx="214312" cy="93663"/>
            </a:xfrm>
            <a:custGeom>
              <a:avLst/>
              <a:gdLst/>
              <a:ahLst/>
              <a:cxnLst>
                <a:cxn ang="0">
                  <a:pos x="0" y="12"/>
                </a:cxn>
                <a:cxn ang="0">
                  <a:pos x="28" y="59"/>
                </a:cxn>
                <a:cxn ang="0">
                  <a:pos x="135" y="0"/>
                </a:cxn>
              </a:cxnLst>
              <a:rect l="0" t="0" r="r" b="b"/>
              <a:pathLst>
                <a:path w="135" h="59">
                  <a:moveTo>
                    <a:pt x="0" y="12"/>
                  </a:moveTo>
                  <a:lnTo>
                    <a:pt x="28" y="59"/>
                  </a:lnTo>
                  <a:lnTo>
                    <a:pt x="135" y="0"/>
                  </a:lnTo>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6" name="Line 8"/>
            <p:cNvSpPr>
              <a:spLocks noChangeShapeType="1"/>
            </p:cNvSpPr>
            <p:nvPr/>
          </p:nvSpPr>
          <p:spPr bwMode="auto">
            <a:xfrm>
              <a:off x="388938" y="4445000"/>
              <a:ext cx="261937" cy="0"/>
            </a:xfrm>
            <a:prstGeom prst="line">
              <a:avLst/>
            </a:pr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7" name="Line 9"/>
            <p:cNvSpPr>
              <a:spLocks noChangeShapeType="1"/>
            </p:cNvSpPr>
            <p:nvPr/>
          </p:nvSpPr>
          <p:spPr bwMode="auto">
            <a:xfrm>
              <a:off x="388938" y="4519613"/>
              <a:ext cx="261937" cy="0"/>
            </a:xfrm>
            <a:prstGeom prst="line">
              <a:avLst/>
            </a:pr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8" name="Line 10"/>
            <p:cNvSpPr>
              <a:spLocks noChangeShapeType="1"/>
            </p:cNvSpPr>
            <p:nvPr/>
          </p:nvSpPr>
          <p:spPr bwMode="auto">
            <a:xfrm>
              <a:off x="388938" y="4602162"/>
              <a:ext cx="261937" cy="0"/>
            </a:xfrm>
            <a:prstGeom prst="line">
              <a:avLst/>
            </a:pr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49" name="Freeform 11"/>
            <p:cNvSpPr>
              <a:spLocks/>
            </p:cNvSpPr>
            <p:nvPr/>
          </p:nvSpPr>
          <p:spPr bwMode="auto">
            <a:xfrm>
              <a:off x="636588" y="4794250"/>
              <a:ext cx="96837" cy="115888"/>
            </a:xfrm>
            <a:custGeom>
              <a:avLst/>
              <a:gdLst/>
              <a:ahLst/>
              <a:cxnLst>
                <a:cxn ang="0">
                  <a:pos x="0" y="73"/>
                </a:cxn>
                <a:cxn ang="0">
                  <a:pos x="0" y="0"/>
                </a:cxn>
                <a:cxn ang="0">
                  <a:pos x="61" y="0"/>
                </a:cxn>
              </a:cxnLst>
              <a:rect l="0" t="0" r="r" b="b"/>
              <a:pathLst>
                <a:path w="61" h="73">
                  <a:moveTo>
                    <a:pt x="0" y="73"/>
                  </a:moveTo>
                  <a:lnTo>
                    <a:pt x="0" y="0"/>
                  </a:lnTo>
                  <a:lnTo>
                    <a:pt x="61" y="0"/>
                  </a:lnTo>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0" name="Line 12"/>
            <p:cNvSpPr>
              <a:spLocks noChangeShapeType="1"/>
            </p:cNvSpPr>
            <p:nvPr/>
          </p:nvSpPr>
          <p:spPr bwMode="auto">
            <a:xfrm>
              <a:off x="430213" y="4373563"/>
              <a:ext cx="203200" cy="0"/>
            </a:xfrm>
            <a:prstGeom prst="line">
              <a:avLst/>
            </a:pr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1" name="Freeform 13"/>
            <p:cNvSpPr>
              <a:spLocks/>
            </p:cNvSpPr>
            <p:nvPr/>
          </p:nvSpPr>
          <p:spPr bwMode="auto">
            <a:xfrm>
              <a:off x="317500" y="4254500"/>
              <a:ext cx="487362" cy="542925"/>
            </a:xfrm>
            <a:custGeom>
              <a:avLst/>
              <a:gdLst/>
              <a:ahLst/>
              <a:cxnLst>
                <a:cxn ang="0">
                  <a:pos x="0" y="0"/>
                </a:cxn>
                <a:cxn ang="0">
                  <a:pos x="307" y="0"/>
                </a:cxn>
                <a:cxn ang="0">
                  <a:pos x="307" y="342"/>
                </a:cxn>
              </a:cxnLst>
              <a:rect l="0" t="0" r="r" b="b"/>
              <a:pathLst>
                <a:path w="307" h="342">
                  <a:moveTo>
                    <a:pt x="0" y="0"/>
                  </a:moveTo>
                  <a:lnTo>
                    <a:pt x="307" y="0"/>
                  </a:lnTo>
                  <a:lnTo>
                    <a:pt x="307" y="342"/>
                  </a:lnTo>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2" name="Freeform 14"/>
            <p:cNvSpPr>
              <a:spLocks/>
            </p:cNvSpPr>
            <p:nvPr/>
          </p:nvSpPr>
          <p:spPr bwMode="auto">
            <a:xfrm>
              <a:off x="317500" y="4186238"/>
              <a:ext cx="555625" cy="539750"/>
            </a:xfrm>
            <a:custGeom>
              <a:avLst/>
              <a:gdLst/>
              <a:ahLst/>
              <a:cxnLst>
                <a:cxn ang="0">
                  <a:pos x="0" y="0"/>
                </a:cxn>
                <a:cxn ang="0">
                  <a:pos x="350" y="0"/>
                </a:cxn>
                <a:cxn ang="0">
                  <a:pos x="350" y="340"/>
                </a:cxn>
              </a:cxnLst>
              <a:rect l="0" t="0" r="r" b="b"/>
              <a:pathLst>
                <a:path w="350" h="340">
                  <a:moveTo>
                    <a:pt x="0" y="0"/>
                  </a:moveTo>
                  <a:lnTo>
                    <a:pt x="350" y="0"/>
                  </a:lnTo>
                  <a:lnTo>
                    <a:pt x="350" y="340"/>
                  </a:lnTo>
                </a:path>
              </a:pathLst>
            </a:custGeom>
            <a:noFill/>
            <a:ln w="25400" cap="rnd">
              <a:solidFill>
                <a:schemeClr val="tx1">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grpSp>
      <p:sp>
        <p:nvSpPr>
          <p:cNvPr id="53" name="Line 8"/>
          <p:cNvSpPr>
            <a:spLocks noChangeShapeType="1"/>
          </p:cNvSpPr>
          <p:nvPr/>
        </p:nvSpPr>
        <p:spPr bwMode="auto">
          <a:xfrm>
            <a:off x="1115158" y="5956300"/>
            <a:ext cx="7725508" cy="0"/>
          </a:xfrm>
          <a:prstGeom prst="line">
            <a:avLst/>
          </a:prstGeom>
          <a:noFill/>
          <a:ln w="25400" cap="rnd">
            <a:solidFill>
              <a:schemeClr val="tx1">
                <a:lumMod val="75000"/>
                <a:lumOff val="25000"/>
              </a:schemeClr>
            </a:solidFill>
            <a:prstDash val="solid"/>
            <a:round/>
            <a:headEnd/>
            <a:tailEnd type="oval"/>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4" name="Line 8"/>
          <p:cNvSpPr>
            <a:spLocks noChangeShapeType="1"/>
          </p:cNvSpPr>
          <p:nvPr/>
        </p:nvSpPr>
        <p:spPr bwMode="auto">
          <a:xfrm flipH="1" flipV="1">
            <a:off x="281354" y="3948545"/>
            <a:ext cx="0" cy="1108364"/>
          </a:xfrm>
          <a:prstGeom prst="line">
            <a:avLst/>
          </a:prstGeom>
          <a:noFill/>
          <a:ln w="25400" cap="rnd">
            <a:solidFill>
              <a:schemeClr val="tx1">
                <a:lumMod val="75000"/>
                <a:lumOff val="25000"/>
              </a:schemeClr>
            </a:solidFill>
            <a:prstDash val="solid"/>
            <a:round/>
            <a:headEnd/>
            <a:tailEnd type="oval"/>
          </a:ln>
        </p:spPr>
        <p:txBody>
          <a:bodyPr vert="horz" wrap="square" lIns="91440" tIns="45720" rIns="91440" bIns="45720" numCol="1" anchor="t" anchorCtr="0" compatLnSpc="1">
            <a:prstTxWarp prst="textNoShape">
              <a:avLst/>
            </a:prstTxWarp>
          </a:bodyPr>
          <a:lstStyle/>
          <a:p>
            <a:pPr defTabSz="957756"/>
            <a:endParaRPr lang="en-US" sz="1900" dirty="0">
              <a:solidFill>
                <a:srgbClr val="00234B"/>
              </a:solidFill>
            </a:endParaRPr>
          </a:p>
        </p:txBody>
      </p:sp>
      <p:sp>
        <p:nvSpPr>
          <p:cNvPr id="55" name="Footer Placeholder 54"/>
          <p:cNvSpPr>
            <a:spLocks noGrp="1"/>
          </p:cNvSpPr>
          <p:nvPr>
            <p:ph type="ftr" sz="quarter" idx="11"/>
          </p:nvPr>
        </p:nvSpPr>
        <p:spPr/>
        <p:txBody>
          <a:bodyPr/>
          <a:lstStyle/>
          <a:p>
            <a:r>
              <a:rPr lang="en-US" smtClean="0">
                <a:solidFill>
                  <a:srgbClr val="00234B"/>
                </a:solidFill>
              </a:rPr>
              <a:t>GE Internal</a:t>
            </a:r>
            <a:endParaRPr lang="en-US">
              <a:solidFill>
                <a:srgbClr val="00234B"/>
              </a:solidFill>
            </a:endParaRPr>
          </a:p>
        </p:txBody>
      </p:sp>
    </p:spTree>
    <p:extLst>
      <p:ext uri="{BB962C8B-B14F-4D97-AF65-F5344CB8AC3E}">
        <p14:creationId xmlns:p14="http://schemas.microsoft.com/office/powerpoint/2010/main" val="123503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 – Known Issues</a:t>
            </a:r>
            <a:endParaRPr lang="en-US" dirty="0"/>
          </a:p>
        </p:txBody>
      </p:sp>
      <p:sp>
        <p:nvSpPr>
          <p:cNvPr id="3" name="Content Placeholder 2"/>
          <p:cNvSpPr>
            <a:spLocks noGrp="1"/>
          </p:cNvSpPr>
          <p:nvPr>
            <p:ph idx="1"/>
          </p:nvPr>
        </p:nvSpPr>
        <p:spPr/>
        <p:txBody>
          <a:bodyPr/>
          <a:lstStyle/>
          <a:p>
            <a:r>
              <a:rPr lang="en-US" dirty="0"/>
              <a:t>Optimizing the assignment of jobs and Scheduling of FSE visit to customer site</a:t>
            </a:r>
          </a:p>
          <a:p>
            <a:r>
              <a:rPr lang="en-US" dirty="0"/>
              <a:t>Based on different criteria such as,</a:t>
            </a:r>
          </a:p>
          <a:p>
            <a:pPr lvl="1"/>
            <a:r>
              <a:rPr lang="en-AU" dirty="0"/>
              <a:t>Field Service Engineers</a:t>
            </a:r>
            <a:endParaRPr lang="en-US" dirty="0"/>
          </a:p>
          <a:p>
            <a:pPr lvl="2"/>
            <a:r>
              <a:rPr lang="en-AU" dirty="0"/>
              <a:t>Skillset</a:t>
            </a:r>
            <a:endParaRPr lang="en-US" dirty="0"/>
          </a:p>
          <a:p>
            <a:pPr lvl="2"/>
            <a:r>
              <a:rPr lang="en-AU" dirty="0"/>
              <a:t>Availability</a:t>
            </a:r>
            <a:endParaRPr lang="en-US" dirty="0"/>
          </a:p>
          <a:p>
            <a:pPr lvl="2"/>
            <a:r>
              <a:rPr lang="en-AU" dirty="0"/>
              <a:t>Proximity to the location</a:t>
            </a:r>
            <a:endParaRPr lang="en-US" dirty="0"/>
          </a:p>
          <a:p>
            <a:pPr lvl="1"/>
            <a:r>
              <a:rPr lang="en-AU" dirty="0"/>
              <a:t>Service Request</a:t>
            </a:r>
            <a:endParaRPr lang="en-US" dirty="0"/>
          </a:p>
          <a:p>
            <a:pPr lvl="2"/>
            <a:r>
              <a:rPr lang="en-AU" dirty="0"/>
              <a:t>Priority</a:t>
            </a:r>
          </a:p>
          <a:p>
            <a:r>
              <a:rPr lang="en-US" u="sng" dirty="0" smtClean="0"/>
              <a:t>Known Issues</a:t>
            </a:r>
          </a:p>
          <a:p>
            <a:pPr marL="0" indent="0">
              <a:buNone/>
            </a:pPr>
            <a:r>
              <a:rPr lang="en-US" sz="1800" dirty="0" smtClean="0"/>
              <a:t>There are issues pertaining to SDT booking application. Tech M team were able to find some workaround/fixes to those existing issues.</a:t>
            </a:r>
            <a:endParaRPr lang="en-US" sz="1800" dirty="0"/>
          </a:p>
        </p:txBody>
      </p:sp>
      <p:sp>
        <p:nvSpPr>
          <p:cNvPr id="4" name="Footer Placeholder 3"/>
          <p:cNvSpPr>
            <a:spLocks noGrp="1"/>
          </p:cNvSpPr>
          <p:nvPr>
            <p:ph type="ftr" sz="quarter" idx="11"/>
          </p:nvPr>
        </p:nvSpPr>
        <p:spPr/>
        <p:txBody>
          <a:bodyPr/>
          <a:lstStyle/>
          <a:p>
            <a:pPr defTabSz="957756"/>
            <a:r>
              <a:rPr lang="en-US" sz="1900" smtClean="0">
                <a:solidFill>
                  <a:srgbClr val="00234B"/>
                </a:solidFill>
              </a:rPr>
              <a:t>GE Internal</a:t>
            </a:r>
            <a:endParaRPr lang="en-US" sz="1900">
              <a:solidFill>
                <a:srgbClr val="00234B"/>
              </a:solidFill>
            </a:endParaRPr>
          </a:p>
        </p:txBody>
      </p:sp>
    </p:spTree>
    <p:extLst>
      <p:ext uri="{BB962C8B-B14F-4D97-AF65-F5344CB8AC3E}">
        <p14:creationId xmlns:p14="http://schemas.microsoft.com/office/powerpoint/2010/main" val="1606994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 #1</a:t>
            </a:r>
            <a:endParaRPr lang="en-US" dirty="0"/>
          </a:p>
        </p:txBody>
      </p:sp>
      <p:sp>
        <p:nvSpPr>
          <p:cNvPr id="4" name="Footer Placeholder 3"/>
          <p:cNvSpPr>
            <a:spLocks noGrp="1"/>
          </p:cNvSpPr>
          <p:nvPr>
            <p:ph type="ftr" sz="quarter" idx="11"/>
          </p:nvPr>
        </p:nvSpPr>
        <p:spPr/>
        <p:txBody>
          <a:bodyPr/>
          <a:lstStyle/>
          <a:p>
            <a:pPr defTabSz="957756"/>
            <a:r>
              <a:rPr lang="en-US" sz="1900" smtClean="0">
                <a:solidFill>
                  <a:srgbClr val="00234B"/>
                </a:solidFill>
              </a:rPr>
              <a:t>GE Internal</a:t>
            </a:r>
            <a:endParaRPr lang="en-US" sz="1900">
              <a:solidFill>
                <a:srgbClr val="00234B"/>
              </a:solidFill>
            </a:endParaRPr>
          </a:p>
        </p:txBody>
      </p:sp>
      <p:sp>
        <p:nvSpPr>
          <p:cNvPr id="5" name="Rounded Rectangle 4"/>
          <p:cNvSpPr/>
          <p:nvPr/>
        </p:nvSpPr>
        <p:spPr bwMode="auto">
          <a:xfrm>
            <a:off x="914400" y="1524000"/>
            <a:ext cx="7772400" cy="18288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r>
              <a:rPr lang="en-US" sz="1600" dirty="0" smtClean="0">
                <a:cs typeface="Times New Roman" panose="02020603050405020304" pitchFamily="18" charset="0"/>
              </a:rPr>
              <a:t>Site location address </a:t>
            </a:r>
            <a:r>
              <a:rPr lang="en-US" sz="1600" dirty="0">
                <a:cs typeface="Times New Roman" panose="02020603050405020304" pitchFamily="18" charset="0"/>
              </a:rPr>
              <a:t>is </a:t>
            </a:r>
            <a:r>
              <a:rPr lang="en-US" sz="1600" dirty="0" smtClean="0">
                <a:cs typeface="Times New Roman" panose="02020603050405020304" pitchFamily="18" charset="0"/>
              </a:rPr>
              <a:t>not getting </a:t>
            </a:r>
            <a:r>
              <a:rPr lang="en-US" sz="1600" dirty="0">
                <a:cs typeface="Times New Roman" panose="02020603050405020304" pitchFamily="18" charset="0"/>
              </a:rPr>
              <a:t>populated </a:t>
            </a:r>
            <a:r>
              <a:rPr lang="en-US" sz="1600" dirty="0" smtClean="0">
                <a:cs typeface="Times New Roman" panose="02020603050405020304" pitchFamily="18" charset="0"/>
              </a:rPr>
              <a:t>properly in the first attempt. User </a:t>
            </a:r>
            <a:r>
              <a:rPr lang="en-US" sz="1600" dirty="0">
                <a:cs typeface="Times New Roman" panose="02020603050405020304" pitchFamily="18" charset="0"/>
              </a:rPr>
              <a:t>is </a:t>
            </a:r>
            <a:endParaRPr lang="en-US" sz="1600" dirty="0" smtClean="0">
              <a:cs typeface="Times New Roman" panose="02020603050405020304" pitchFamily="18" charset="0"/>
            </a:endParaRPr>
          </a:p>
          <a:p>
            <a:r>
              <a:rPr lang="en-US" sz="1600" dirty="0" smtClean="0">
                <a:cs typeface="Times New Roman" panose="02020603050405020304" pitchFamily="18" charset="0"/>
              </a:rPr>
              <a:t>unable </a:t>
            </a:r>
            <a:r>
              <a:rPr lang="en-US" sz="1600" dirty="0">
                <a:cs typeface="Times New Roman" panose="02020603050405020304" pitchFamily="18" charset="0"/>
              </a:rPr>
              <a:t>to </a:t>
            </a:r>
            <a:r>
              <a:rPr lang="en-US" sz="1600" dirty="0" smtClean="0">
                <a:cs typeface="Times New Roman" panose="02020603050405020304" pitchFamily="18" charset="0"/>
              </a:rPr>
              <a:t>get correct </a:t>
            </a:r>
            <a:r>
              <a:rPr lang="en-US" sz="1600" dirty="0">
                <a:cs typeface="Times New Roman" panose="02020603050405020304" pitchFamily="18" charset="0"/>
              </a:rPr>
              <a:t>address on google map for the first time. </a:t>
            </a:r>
            <a:r>
              <a:rPr lang="en-US" sz="1600" dirty="0" smtClean="0">
                <a:cs typeface="Times New Roman" panose="02020603050405020304" pitchFamily="18" charset="0"/>
              </a:rPr>
              <a:t>When the user tries </a:t>
            </a:r>
          </a:p>
          <a:p>
            <a:r>
              <a:rPr lang="en-US" sz="1600" dirty="0" smtClean="0">
                <a:cs typeface="Times New Roman" panose="02020603050405020304" pitchFamily="18" charset="0"/>
              </a:rPr>
              <a:t>to re-launch it for the second time</a:t>
            </a:r>
            <a:r>
              <a:rPr lang="en-US" sz="1600" dirty="0">
                <a:cs typeface="Times New Roman" panose="02020603050405020304" pitchFamily="18" charset="0"/>
              </a:rPr>
              <a:t>, the address gets populated in google map</a:t>
            </a:r>
            <a:r>
              <a:rPr lang="en-US" sz="1600" dirty="0" smtClean="0">
                <a:cs typeface="Times New Roman" panose="02020603050405020304" pitchFamily="18" charset="0"/>
              </a:rPr>
              <a:t>.</a:t>
            </a:r>
            <a:endParaRPr lang="en-US" sz="1600" dirty="0">
              <a:cs typeface="Times New Roman" panose="02020603050405020304" pitchFamily="18" charset="0"/>
            </a:endParaRPr>
          </a:p>
        </p:txBody>
      </p:sp>
      <p:sp>
        <p:nvSpPr>
          <p:cNvPr id="6" name="Rounded Rectangle 5"/>
          <p:cNvSpPr/>
          <p:nvPr/>
        </p:nvSpPr>
        <p:spPr bwMode="auto">
          <a:xfrm>
            <a:off x="914400" y="3505200"/>
            <a:ext cx="7772400" cy="12954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85750" indent="-285750" eaLnBrk="0" fontAlgn="base" hangingPunct="0">
              <a:lnSpc>
                <a:spcPct val="85000"/>
              </a:lnSpc>
              <a:spcBef>
                <a:spcPct val="0"/>
              </a:spcBef>
              <a:spcAft>
                <a:spcPct val="0"/>
              </a:spcAft>
              <a:buFont typeface="Arial" panose="020B0604020202020204" pitchFamily="34" charset="0"/>
              <a:buChar char="•"/>
            </a:pPr>
            <a:r>
              <a:rPr lang="en-US" sz="1600" dirty="0" smtClean="0">
                <a:cs typeface="Times New Roman" panose="02020603050405020304" pitchFamily="18" charset="0"/>
              </a:rPr>
              <a:t>Launching application again and again until it is up and running</a:t>
            </a:r>
            <a:endParaRPr lang="en-US" sz="1600" dirty="0">
              <a:cs typeface="Times New Roman" panose="02020603050405020304" pitchFamily="18" charset="0"/>
            </a:endParaRPr>
          </a:p>
          <a:p>
            <a:pPr marL="0" marR="0" indent="0" defTabSz="914400" rtl="0" eaLnBrk="0" fontAlgn="base" latinLnBrk="0" hangingPunct="0">
              <a:lnSpc>
                <a:spcPct val="85000"/>
              </a:lnSpc>
              <a:spcBef>
                <a:spcPct val="0"/>
              </a:spcBef>
              <a:spcAft>
                <a:spcPct val="0"/>
              </a:spcAft>
              <a:buClrTx/>
              <a:buSzTx/>
              <a:buFontTx/>
              <a:buNone/>
              <a:tabLst/>
            </a:pPr>
            <a:endParaRPr kumimoji="0" lang="en-US" sz="1600" b="1" i="0" u="none" strike="noStrike" cap="none" normalizeH="0" baseline="0" dirty="0" smtClean="0">
              <a:ln>
                <a:noFill/>
              </a:ln>
              <a:effectLst/>
              <a:cs typeface="Times New Roman" panose="02020603050405020304" pitchFamily="18" charset="0"/>
            </a:endParaRPr>
          </a:p>
        </p:txBody>
      </p:sp>
      <p:sp>
        <p:nvSpPr>
          <p:cNvPr id="8" name="Rounded Rectangle 7"/>
          <p:cNvSpPr/>
          <p:nvPr/>
        </p:nvSpPr>
        <p:spPr bwMode="auto">
          <a:xfrm>
            <a:off x="228600" y="1524000"/>
            <a:ext cx="685800" cy="18288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smtClean="0">
                <a:ln>
                  <a:noFill/>
                </a:ln>
                <a:effectLst/>
                <a:latin typeface="+mn-lt"/>
                <a:cs typeface="Arial" charset="0"/>
              </a:rPr>
              <a:t>Issue</a:t>
            </a:r>
          </a:p>
        </p:txBody>
      </p:sp>
      <p:sp>
        <p:nvSpPr>
          <p:cNvPr id="9" name="Rounded Rectangle 8"/>
          <p:cNvSpPr/>
          <p:nvPr/>
        </p:nvSpPr>
        <p:spPr bwMode="auto">
          <a:xfrm>
            <a:off x="228600" y="3505200"/>
            <a:ext cx="685800" cy="12954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cs typeface="Arial" charset="0"/>
              </a:rPr>
              <a:t>Workaround</a:t>
            </a:r>
            <a:endParaRPr kumimoji="0" lang="en-US" sz="1600" b="1" i="0" u="none" strike="noStrike" cap="none" normalizeH="0" baseline="0" dirty="0" smtClean="0">
              <a:ln>
                <a:noFill/>
              </a:ln>
              <a:effectLst/>
              <a:latin typeface="+mn-lt"/>
              <a:cs typeface="Arial" charset="0"/>
            </a:endParaRPr>
          </a:p>
        </p:txBody>
      </p:sp>
      <p:sp>
        <p:nvSpPr>
          <p:cNvPr id="10" name="Rounded Rectangle 9"/>
          <p:cNvSpPr/>
          <p:nvPr/>
        </p:nvSpPr>
        <p:spPr bwMode="auto">
          <a:xfrm>
            <a:off x="914400" y="4800600"/>
            <a:ext cx="7772400" cy="12954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85000"/>
              </a:lnSpc>
              <a:spcBef>
                <a:spcPct val="0"/>
              </a:spcBef>
              <a:spcAft>
                <a:spcPct val="0"/>
              </a:spcAft>
              <a:buClrTx/>
              <a:buSzTx/>
              <a:buFont typeface="Arial" panose="020B0604020202020204" pitchFamily="34" charset="0"/>
              <a:buChar char="•"/>
              <a:tabLst/>
            </a:pPr>
            <a:r>
              <a:rPr kumimoji="0" lang="en-US" sz="1600" i="0" u="none" strike="noStrike" cap="none" normalizeH="0" baseline="0" dirty="0" smtClean="0">
                <a:ln>
                  <a:noFill/>
                </a:ln>
                <a:effectLst/>
                <a:cs typeface="Times New Roman" panose="02020603050405020304" pitchFamily="18" charset="0"/>
              </a:rPr>
              <a:t>Fix is found. </a:t>
            </a:r>
            <a:r>
              <a:rPr kumimoji="0" lang="en-US" sz="1600" i="0" u="none" strike="sngStrike" cap="none" normalizeH="0" baseline="0" dirty="0" smtClean="0">
                <a:ln>
                  <a:noFill/>
                </a:ln>
                <a:effectLst/>
                <a:cs typeface="Times New Roman" panose="02020603050405020304" pitchFamily="18" charset="0"/>
              </a:rPr>
              <a:t>It</a:t>
            </a:r>
            <a:r>
              <a:rPr kumimoji="0" lang="en-US" sz="1600" i="0" u="none" strike="sngStrike" cap="none" normalizeH="0" dirty="0" smtClean="0">
                <a:ln>
                  <a:noFill/>
                </a:ln>
                <a:effectLst/>
                <a:cs typeface="Times New Roman" panose="02020603050405020304" pitchFamily="18" charset="0"/>
              </a:rPr>
              <a:t> will get reflected in application from next </a:t>
            </a:r>
            <a:r>
              <a:rPr kumimoji="0" lang="en-US" sz="1600" i="0" u="none" strike="sngStrike" cap="none" normalizeH="0" dirty="0" smtClean="0">
                <a:ln>
                  <a:noFill/>
                </a:ln>
                <a:effectLst/>
                <a:cs typeface="Times New Roman" panose="02020603050405020304" pitchFamily="18" charset="0"/>
              </a:rPr>
              <a:t>release</a:t>
            </a:r>
            <a:r>
              <a:rPr kumimoji="0" lang="en-US" sz="1600" i="0" u="none" strike="noStrike" cap="none" normalizeH="0" dirty="0" smtClean="0">
                <a:ln>
                  <a:noFill/>
                </a:ln>
                <a:effectLst/>
                <a:cs typeface="Times New Roman" panose="02020603050405020304" pitchFamily="18" charset="0"/>
              </a:rPr>
              <a:t>. </a:t>
            </a:r>
            <a:r>
              <a:rPr kumimoji="0" lang="en-US" sz="1600" i="0" u="none" strike="noStrike" cap="none" normalizeH="0" dirty="0" smtClean="0">
                <a:ln>
                  <a:noFill/>
                </a:ln>
                <a:solidFill>
                  <a:srgbClr val="FF0000"/>
                </a:solidFill>
                <a:effectLst/>
                <a:cs typeface="Times New Roman" panose="02020603050405020304" pitchFamily="18" charset="0"/>
              </a:rPr>
              <a:t>Fix is already deployed on Production on 14</a:t>
            </a:r>
            <a:r>
              <a:rPr kumimoji="0" lang="en-US" sz="1600" i="0" u="none" strike="noStrike" cap="none" normalizeH="0" baseline="30000" dirty="0" smtClean="0">
                <a:ln>
                  <a:noFill/>
                </a:ln>
                <a:solidFill>
                  <a:srgbClr val="FF0000"/>
                </a:solidFill>
                <a:effectLst/>
                <a:cs typeface="Times New Roman" panose="02020603050405020304" pitchFamily="18" charset="0"/>
              </a:rPr>
              <a:t>th</a:t>
            </a:r>
            <a:r>
              <a:rPr kumimoji="0" lang="en-US" sz="1600" i="0" u="none" strike="noStrike" cap="none" normalizeH="0" dirty="0" smtClean="0">
                <a:ln>
                  <a:noFill/>
                </a:ln>
                <a:solidFill>
                  <a:srgbClr val="FF0000"/>
                </a:solidFill>
                <a:effectLst/>
                <a:cs typeface="Times New Roman" panose="02020603050405020304" pitchFamily="18" charset="0"/>
              </a:rPr>
              <a:t> Nov 2016</a:t>
            </a:r>
            <a:endParaRPr kumimoji="0" lang="en-US" sz="1600" i="0" u="none" strike="noStrike" cap="none" normalizeH="0" baseline="0" dirty="0" smtClean="0">
              <a:ln>
                <a:noFill/>
              </a:ln>
              <a:solidFill>
                <a:srgbClr val="FF0000"/>
              </a:solidFill>
              <a:effectLst/>
              <a:cs typeface="Times New Roman" panose="02020603050405020304" pitchFamily="18" charset="0"/>
            </a:endParaRPr>
          </a:p>
        </p:txBody>
      </p:sp>
      <p:sp>
        <p:nvSpPr>
          <p:cNvPr id="15" name="Rounded Rectangle 14"/>
          <p:cNvSpPr/>
          <p:nvPr/>
        </p:nvSpPr>
        <p:spPr bwMode="auto">
          <a:xfrm>
            <a:off x="228600" y="4800600"/>
            <a:ext cx="685800" cy="12954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cs typeface="Arial" charset="0"/>
              </a:rPr>
              <a:t>Fix</a:t>
            </a:r>
            <a:endParaRPr kumimoji="0" lang="en-US" sz="1600" b="1" i="0" u="none" strike="noStrike" cap="none" normalizeH="0" baseline="0" dirty="0" smtClean="0">
              <a:ln>
                <a:noFill/>
              </a:ln>
              <a:effectLst/>
              <a:latin typeface="+mn-lt"/>
              <a:cs typeface="Arial" charset="0"/>
            </a:endParaRPr>
          </a:p>
        </p:txBody>
      </p:sp>
    </p:spTree>
    <p:extLst>
      <p:ext uri="{BB962C8B-B14F-4D97-AF65-F5344CB8AC3E}">
        <p14:creationId xmlns:p14="http://schemas.microsoft.com/office/powerpoint/2010/main" val="2811133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 #2</a:t>
            </a:r>
            <a:endParaRPr lang="en-US" dirty="0"/>
          </a:p>
        </p:txBody>
      </p:sp>
      <p:sp>
        <p:nvSpPr>
          <p:cNvPr id="4" name="Footer Placeholder 3"/>
          <p:cNvSpPr>
            <a:spLocks noGrp="1"/>
          </p:cNvSpPr>
          <p:nvPr>
            <p:ph type="ftr" sz="quarter" idx="11"/>
          </p:nvPr>
        </p:nvSpPr>
        <p:spPr/>
        <p:txBody>
          <a:bodyPr/>
          <a:lstStyle/>
          <a:p>
            <a:pPr defTabSz="957756"/>
            <a:r>
              <a:rPr lang="en-US" sz="1900" smtClean="0">
                <a:solidFill>
                  <a:srgbClr val="00234B"/>
                </a:solidFill>
              </a:rPr>
              <a:t>GE Internal</a:t>
            </a:r>
            <a:endParaRPr lang="en-US" sz="1900">
              <a:solidFill>
                <a:srgbClr val="00234B"/>
              </a:solidFill>
            </a:endParaRPr>
          </a:p>
        </p:txBody>
      </p:sp>
      <p:sp>
        <p:nvSpPr>
          <p:cNvPr id="5" name="Rounded Rectangle 4"/>
          <p:cNvSpPr/>
          <p:nvPr/>
        </p:nvSpPr>
        <p:spPr bwMode="auto">
          <a:xfrm>
            <a:off x="914400" y="1524000"/>
            <a:ext cx="7772400" cy="18288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r>
              <a:rPr lang="en-US" sz="1600" dirty="0" smtClean="0">
                <a:cs typeface="Times New Roman" panose="02020603050405020304" pitchFamily="18" charset="0"/>
              </a:rPr>
              <a:t>An error </a:t>
            </a:r>
            <a:r>
              <a:rPr lang="en-US" sz="1600" dirty="0">
                <a:cs typeface="Times New Roman" panose="02020603050405020304" pitchFamily="18" charset="0"/>
              </a:rPr>
              <a:t>message gets displayed upon launching SDT application from Seibel </a:t>
            </a:r>
            <a:endParaRPr lang="en-US" sz="1600" dirty="0" smtClean="0">
              <a:cs typeface="Times New Roman" panose="02020603050405020304" pitchFamily="18" charset="0"/>
            </a:endParaRPr>
          </a:p>
          <a:p>
            <a:r>
              <a:rPr lang="en-US" sz="1600" dirty="0" smtClean="0">
                <a:cs typeface="Times New Roman" panose="02020603050405020304" pitchFamily="18" charset="0"/>
              </a:rPr>
              <a:t>application. Error message: The </a:t>
            </a:r>
            <a:r>
              <a:rPr lang="en-US" sz="1600" dirty="0">
                <a:cs typeface="Times New Roman" panose="02020603050405020304" pitchFamily="18" charset="0"/>
              </a:rPr>
              <a:t>specialized method </a:t>
            </a:r>
            <a:r>
              <a:rPr lang="en-US" sz="1600" b="1" dirty="0" smtClean="0">
                <a:cs typeface="Times New Roman" panose="02020603050405020304" pitchFamily="18" charset="0"/>
              </a:rPr>
              <a:t>SDT </a:t>
            </a:r>
            <a:r>
              <a:rPr lang="en-US" sz="1600" b="1" dirty="0">
                <a:cs typeface="Times New Roman" panose="02020603050405020304" pitchFamily="18" charset="0"/>
              </a:rPr>
              <a:t>Book </a:t>
            </a:r>
            <a:r>
              <a:rPr lang="en-US" sz="1600" b="1" dirty="0" smtClean="0">
                <a:cs typeface="Times New Roman" panose="02020603050405020304" pitchFamily="18" charset="0"/>
              </a:rPr>
              <a:t>appointment </a:t>
            </a:r>
            <a:r>
              <a:rPr lang="en-US" sz="1600" dirty="0" smtClean="0">
                <a:cs typeface="Times New Roman" panose="02020603050405020304" pitchFamily="18" charset="0"/>
              </a:rPr>
              <a:t>is </a:t>
            </a:r>
            <a:r>
              <a:rPr lang="en-US" sz="1600" dirty="0">
                <a:cs typeface="Times New Roman" panose="02020603050405020304" pitchFamily="18" charset="0"/>
              </a:rPr>
              <a:t>not </a:t>
            </a:r>
            <a:endParaRPr lang="en-US" sz="1600" dirty="0" smtClean="0">
              <a:cs typeface="Times New Roman" panose="02020603050405020304" pitchFamily="18" charset="0"/>
            </a:endParaRPr>
          </a:p>
          <a:p>
            <a:r>
              <a:rPr lang="en-US" sz="1600" dirty="0" smtClean="0">
                <a:cs typeface="Times New Roman" panose="02020603050405020304" pitchFamily="18" charset="0"/>
              </a:rPr>
              <a:t>supported on Business </a:t>
            </a:r>
            <a:r>
              <a:rPr lang="en-US" sz="1600" dirty="0">
                <a:cs typeface="Times New Roman" panose="02020603050405020304" pitchFamily="18" charset="0"/>
              </a:rPr>
              <a:t>component </a:t>
            </a:r>
            <a:r>
              <a:rPr lang="en-US" sz="1600" b="1" dirty="0" smtClean="0">
                <a:cs typeface="Times New Roman" panose="02020603050405020304" pitchFamily="18" charset="0"/>
              </a:rPr>
              <a:t>Action</a:t>
            </a:r>
            <a:r>
              <a:rPr lang="en-US" sz="1600" dirty="0" smtClean="0">
                <a:cs typeface="Times New Roman" panose="02020603050405020304" pitchFamily="18" charset="0"/>
              </a:rPr>
              <a:t> </a:t>
            </a:r>
            <a:r>
              <a:rPr lang="en-US" sz="1600" dirty="0">
                <a:cs typeface="Times New Roman" panose="02020603050405020304" pitchFamily="18" charset="0"/>
              </a:rPr>
              <a:t>used by business object Action.</a:t>
            </a:r>
          </a:p>
        </p:txBody>
      </p:sp>
      <p:sp>
        <p:nvSpPr>
          <p:cNvPr id="6" name="Rounded Rectangle 5"/>
          <p:cNvSpPr/>
          <p:nvPr/>
        </p:nvSpPr>
        <p:spPr bwMode="auto">
          <a:xfrm>
            <a:off x="914400" y="3505200"/>
            <a:ext cx="7772400" cy="12954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85750" marR="0" indent="-285750" defTabSz="914400" rtl="0" eaLnBrk="0" fontAlgn="base" latinLnBrk="0" hangingPunct="0">
              <a:lnSpc>
                <a:spcPct val="85000"/>
              </a:lnSpc>
              <a:spcBef>
                <a:spcPct val="0"/>
              </a:spcBef>
              <a:spcAft>
                <a:spcPct val="0"/>
              </a:spcAft>
              <a:buClrTx/>
              <a:buSzTx/>
              <a:buFont typeface="Arial" panose="020B0604020202020204" pitchFamily="34" charset="0"/>
              <a:buChar char="•"/>
              <a:tabLst/>
            </a:pPr>
            <a:r>
              <a:rPr lang="en-US" sz="1600" dirty="0" smtClean="0">
                <a:cs typeface="Times New Roman" panose="02020603050405020304" pitchFamily="18" charset="0"/>
              </a:rPr>
              <a:t>User to </a:t>
            </a:r>
            <a:r>
              <a:rPr lang="en-US" sz="1600" dirty="0">
                <a:cs typeface="Times New Roman" panose="02020603050405020304" pitchFamily="18" charset="0"/>
              </a:rPr>
              <a:t>launch it again </a:t>
            </a:r>
            <a:r>
              <a:rPr lang="en-US" sz="1600" dirty="0" smtClean="0">
                <a:cs typeface="Times New Roman" panose="02020603050405020304" pitchFamily="18" charset="0"/>
              </a:rPr>
              <a:t>&amp; again until </a:t>
            </a:r>
            <a:r>
              <a:rPr lang="en-US" sz="1600" dirty="0">
                <a:cs typeface="Times New Roman" panose="02020603050405020304" pitchFamily="18" charset="0"/>
              </a:rPr>
              <a:t>the system is up and running properly</a:t>
            </a:r>
          </a:p>
        </p:txBody>
      </p:sp>
      <p:sp>
        <p:nvSpPr>
          <p:cNvPr id="8" name="Rounded Rectangle 7"/>
          <p:cNvSpPr/>
          <p:nvPr/>
        </p:nvSpPr>
        <p:spPr bwMode="auto">
          <a:xfrm>
            <a:off x="228600" y="1524000"/>
            <a:ext cx="685800" cy="18288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smtClean="0">
                <a:ln>
                  <a:noFill/>
                </a:ln>
                <a:effectLst/>
                <a:latin typeface="+mn-lt"/>
                <a:cs typeface="Arial" charset="0"/>
              </a:rPr>
              <a:t>Issue</a:t>
            </a:r>
          </a:p>
        </p:txBody>
      </p:sp>
      <p:sp>
        <p:nvSpPr>
          <p:cNvPr id="9" name="Rounded Rectangle 8"/>
          <p:cNvSpPr/>
          <p:nvPr/>
        </p:nvSpPr>
        <p:spPr bwMode="auto">
          <a:xfrm>
            <a:off x="228600" y="3505200"/>
            <a:ext cx="685800" cy="12954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cs typeface="Arial" charset="0"/>
              </a:rPr>
              <a:t>Workaround</a:t>
            </a:r>
            <a:endParaRPr kumimoji="0" lang="en-US" sz="1600" b="1" i="0" u="none" strike="noStrike" cap="none" normalizeH="0" baseline="0" dirty="0" smtClean="0">
              <a:ln>
                <a:noFill/>
              </a:ln>
              <a:effectLst/>
              <a:latin typeface="+mn-lt"/>
              <a:cs typeface="Arial" charset="0"/>
            </a:endParaRPr>
          </a:p>
        </p:txBody>
      </p:sp>
      <p:sp>
        <p:nvSpPr>
          <p:cNvPr id="10" name="Rounded Rectangle 9"/>
          <p:cNvSpPr/>
          <p:nvPr/>
        </p:nvSpPr>
        <p:spPr bwMode="auto">
          <a:xfrm>
            <a:off x="914400" y="4800600"/>
            <a:ext cx="7772400" cy="12954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85750" indent="-285750" eaLnBrk="0" fontAlgn="base" hangingPunct="0">
              <a:lnSpc>
                <a:spcPct val="85000"/>
              </a:lnSpc>
              <a:spcBef>
                <a:spcPct val="0"/>
              </a:spcBef>
              <a:spcAft>
                <a:spcPct val="0"/>
              </a:spcAft>
              <a:buFont typeface="Arial" panose="020B0604020202020204" pitchFamily="34" charset="0"/>
              <a:buChar char="•"/>
            </a:pPr>
            <a:r>
              <a:rPr lang="en-US" sz="1600" dirty="0" smtClean="0">
                <a:cs typeface="Times New Roman" panose="02020603050405020304" pitchFamily="18" charset="0"/>
              </a:rPr>
              <a:t>Fix will be provided by Siebel team only</a:t>
            </a:r>
            <a:endParaRPr lang="en-US" sz="1600" dirty="0">
              <a:cs typeface="Times New Roman" panose="02020603050405020304" pitchFamily="18" charset="0"/>
            </a:endParaRPr>
          </a:p>
        </p:txBody>
      </p:sp>
      <p:sp>
        <p:nvSpPr>
          <p:cNvPr id="11" name="Rounded Rectangle 10"/>
          <p:cNvSpPr/>
          <p:nvPr/>
        </p:nvSpPr>
        <p:spPr bwMode="auto">
          <a:xfrm>
            <a:off x="228600" y="4800600"/>
            <a:ext cx="685800" cy="12954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cs typeface="Arial" charset="0"/>
              </a:rPr>
              <a:t>Fix</a:t>
            </a:r>
            <a:endParaRPr kumimoji="0" lang="en-US" sz="1600" b="1" i="0" u="none" strike="noStrike" cap="none" normalizeH="0" baseline="0" dirty="0" smtClean="0">
              <a:ln>
                <a:noFill/>
              </a:ln>
              <a:effectLst/>
              <a:latin typeface="+mn-lt"/>
              <a:cs typeface="Arial" charset="0"/>
            </a:endParaRPr>
          </a:p>
        </p:txBody>
      </p:sp>
    </p:spTree>
    <p:extLst>
      <p:ext uri="{BB962C8B-B14F-4D97-AF65-F5344CB8AC3E}">
        <p14:creationId xmlns:p14="http://schemas.microsoft.com/office/powerpoint/2010/main" val="4098126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 #3</a:t>
            </a:r>
            <a:endParaRPr lang="en-US" dirty="0"/>
          </a:p>
        </p:txBody>
      </p:sp>
      <p:sp>
        <p:nvSpPr>
          <p:cNvPr id="4" name="Footer Placeholder 3"/>
          <p:cNvSpPr>
            <a:spLocks noGrp="1"/>
          </p:cNvSpPr>
          <p:nvPr>
            <p:ph type="ftr" sz="quarter" idx="11"/>
          </p:nvPr>
        </p:nvSpPr>
        <p:spPr/>
        <p:txBody>
          <a:bodyPr/>
          <a:lstStyle/>
          <a:p>
            <a:pPr defTabSz="957756"/>
            <a:r>
              <a:rPr lang="en-US" sz="1900" smtClean="0">
                <a:solidFill>
                  <a:srgbClr val="00234B"/>
                </a:solidFill>
              </a:rPr>
              <a:t>GE Internal</a:t>
            </a:r>
            <a:endParaRPr lang="en-US" sz="1900">
              <a:solidFill>
                <a:srgbClr val="00234B"/>
              </a:solidFill>
            </a:endParaRPr>
          </a:p>
        </p:txBody>
      </p:sp>
      <p:sp>
        <p:nvSpPr>
          <p:cNvPr id="5" name="Rounded Rectangle 4"/>
          <p:cNvSpPr/>
          <p:nvPr/>
        </p:nvSpPr>
        <p:spPr bwMode="auto">
          <a:xfrm>
            <a:off x="914400" y="1524000"/>
            <a:ext cx="7772400" cy="18288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eaLnBrk="0" fontAlgn="base" hangingPunct="0">
              <a:lnSpc>
                <a:spcPct val="85000"/>
              </a:lnSpc>
              <a:spcBef>
                <a:spcPct val="0"/>
              </a:spcBef>
              <a:spcAft>
                <a:spcPct val="0"/>
              </a:spcAft>
            </a:pPr>
            <a:r>
              <a:rPr lang="en-US" sz="1600" dirty="0">
                <a:cs typeface="Times New Roman" panose="02020603050405020304" pitchFamily="18" charset="0"/>
              </a:rPr>
              <a:t>Duration selected in the </a:t>
            </a:r>
            <a:r>
              <a:rPr lang="en-US" sz="1600" dirty="0" smtClean="0">
                <a:cs typeface="Times New Roman" panose="02020603050405020304" pitchFamily="18" charset="0"/>
              </a:rPr>
              <a:t>Siebel </a:t>
            </a:r>
            <a:r>
              <a:rPr lang="en-US" sz="1600" dirty="0">
                <a:cs typeface="Times New Roman" panose="02020603050405020304" pitchFamily="18" charset="0"/>
              </a:rPr>
              <a:t>page option </a:t>
            </a:r>
            <a:r>
              <a:rPr lang="en-US" sz="1600" dirty="0" smtClean="0">
                <a:cs typeface="Times New Roman" panose="02020603050405020304" pitchFamily="18" charset="0"/>
              </a:rPr>
              <a:t>is not getting </a:t>
            </a:r>
            <a:r>
              <a:rPr lang="en-US" sz="1600" dirty="0">
                <a:cs typeface="Times New Roman" panose="02020603050405020304" pitchFamily="18" charset="0"/>
              </a:rPr>
              <a:t>reflected in SDT booking </a:t>
            </a:r>
            <a:endParaRPr lang="en-US" sz="1600" dirty="0" smtClean="0">
              <a:cs typeface="Times New Roman" panose="02020603050405020304" pitchFamily="18" charset="0"/>
            </a:endParaRPr>
          </a:p>
          <a:p>
            <a:pPr eaLnBrk="0" fontAlgn="base" hangingPunct="0">
              <a:lnSpc>
                <a:spcPct val="85000"/>
              </a:lnSpc>
              <a:spcBef>
                <a:spcPct val="0"/>
              </a:spcBef>
              <a:spcAft>
                <a:spcPct val="0"/>
              </a:spcAft>
            </a:pPr>
            <a:r>
              <a:rPr lang="en-US" sz="1600" dirty="0" smtClean="0">
                <a:cs typeface="Times New Roman" panose="02020603050405020304" pitchFamily="18" charset="0"/>
              </a:rPr>
              <a:t>page. </a:t>
            </a:r>
            <a:r>
              <a:rPr lang="en-US" sz="1600" b="1" dirty="0" smtClean="0">
                <a:cs typeface="Times New Roman" panose="02020603050405020304" pitchFamily="18" charset="0"/>
              </a:rPr>
              <a:t>Example</a:t>
            </a:r>
            <a:r>
              <a:rPr lang="en-US" sz="1600" dirty="0">
                <a:cs typeface="Times New Roman" panose="02020603050405020304" pitchFamily="18" charset="0"/>
              </a:rPr>
              <a:t>: If </a:t>
            </a:r>
            <a:r>
              <a:rPr lang="en-US" sz="1600" dirty="0" smtClean="0">
                <a:cs typeface="Times New Roman" panose="02020603050405020304" pitchFamily="18" charset="0"/>
              </a:rPr>
              <a:t>the duration selected  in the Siebel page is </a:t>
            </a:r>
            <a:r>
              <a:rPr lang="en-US" sz="1600" b="1" dirty="0" smtClean="0">
                <a:cs typeface="Times New Roman" panose="02020603050405020304" pitchFamily="18" charset="0"/>
              </a:rPr>
              <a:t>60 minutes</a:t>
            </a:r>
            <a:r>
              <a:rPr lang="en-US" sz="1600" dirty="0" smtClean="0">
                <a:cs typeface="Times New Roman" panose="02020603050405020304" pitchFamily="18" charset="0"/>
              </a:rPr>
              <a:t>, then </a:t>
            </a:r>
          </a:p>
          <a:p>
            <a:pPr eaLnBrk="0" fontAlgn="base" hangingPunct="0">
              <a:lnSpc>
                <a:spcPct val="85000"/>
              </a:lnSpc>
              <a:spcBef>
                <a:spcPct val="0"/>
              </a:spcBef>
              <a:spcAft>
                <a:spcPct val="0"/>
              </a:spcAft>
            </a:pPr>
            <a:r>
              <a:rPr lang="en-US" sz="1600" dirty="0" smtClean="0">
                <a:cs typeface="Times New Roman" panose="02020603050405020304" pitchFamily="18" charset="0"/>
              </a:rPr>
              <a:t>the duration displayed in SDT boking page is </a:t>
            </a:r>
            <a:r>
              <a:rPr lang="en-US" sz="1600" b="1" dirty="0" smtClean="0">
                <a:cs typeface="Times New Roman" panose="02020603050405020304" pitchFamily="18" charset="0"/>
              </a:rPr>
              <a:t>120 minutes – Duration Mismatch</a:t>
            </a:r>
            <a:endParaRPr lang="en-US" sz="1600" b="1" dirty="0">
              <a:cs typeface="Times New Roman" panose="02020603050405020304" pitchFamily="18" charset="0"/>
            </a:endParaRPr>
          </a:p>
        </p:txBody>
      </p:sp>
      <p:sp>
        <p:nvSpPr>
          <p:cNvPr id="6" name="Rounded Rectangle 5"/>
          <p:cNvSpPr/>
          <p:nvPr/>
        </p:nvSpPr>
        <p:spPr bwMode="auto">
          <a:xfrm>
            <a:off x="914400" y="3505200"/>
            <a:ext cx="7772400" cy="13716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85750" indent="-285750" eaLnBrk="0" fontAlgn="base" hangingPunct="0">
              <a:lnSpc>
                <a:spcPct val="85000"/>
              </a:lnSpc>
              <a:spcBef>
                <a:spcPct val="0"/>
              </a:spcBef>
              <a:spcAft>
                <a:spcPct val="0"/>
              </a:spcAft>
              <a:buFont typeface="Arial" panose="020B0604020202020204" pitchFamily="34" charset="0"/>
              <a:buChar char="•"/>
            </a:pPr>
            <a:r>
              <a:rPr lang="en-US" sz="1600" dirty="0" smtClean="0">
                <a:cs typeface="Times New Roman" panose="02020603050405020304" pitchFamily="18" charset="0"/>
              </a:rPr>
              <a:t>Customer Care agent /Super User has to manually update the duration</a:t>
            </a:r>
            <a:endParaRPr lang="en-US" sz="1600" dirty="0">
              <a:cs typeface="Times New Roman" panose="02020603050405020304" pitchFamily="18" charset="0"/>
            </a:endParaRPr>
          </a:p>
        </p:txBody>
      </p:sp>
      <p:sp>
        <p:nvSpPr>
          <p:cNvPr id="8" name="Rounded Rectangle 7"/>
          <p:cNvSpPr/>
          <p:nvPr/>
        </p:nvSpPr>
        <p:spPr bwMode="auto">
          <a:xfrm>
            <a:off x="228600" y="1524000"/>
            <a:ext cx="685800" cy="18288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smtClean="0">
                <a:ln>
                  <a:noFill/>
                </a:ln>
                <a:effectLst/>
                <a:latin typeface="+mn-lt"/>
                <a:cs typeface="Arial" charset="0"/>
              </a:rPr>
              <a:t>Issue</a:t>
            </a:r>
          </a:p>
        </p:txBody>
      </p:sp>
      <p:sp>
        <p:nvSpPr>
          <p:cNvPr id="9" name="Rounded Rectangle 8"/>
          <p:cNvSpPr/>
          <p:nvPr/>
        </p:nvSpPr>
        <p:spPr bwMode="auto">
          <a:xfrm>
            <a:off x="228600" y="3505200"/>
            <a:ext cx="685800" cy="13716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cs typeface="Arial" charset="0"/>
              </a:rPr>
              <a:t>Workaround</a:t>
            </a:r>
            <a:endParaRPr kumimoji="0" lang="en-US" sz="1600" b="1" i="0" u="none" strike="noStrike" cap="none" normalizeH="0" baseline="0" dirty="0" smtClean="0">
              <a:ln>
                <a:noFill/>
              </a:ln>
              <a:effectLst/>
              <a:latin typeface="+mn-lt"/>
              <a:cs typeface="Arial" charset="0"/>
            </a:endParaRPr>
          </a:p>
        </p:txBody>
      </p:sp>
      <p:sp>
        <p:nvSpPr>
          <p:cNvPr id="10" name="Rounded Rectangle 9"/>
          <p:cNvSpPr/>
          <p:nvPr/>
        </p:nvSpPr>
        <p:spPr bwMode="auto">
          <a:xfrm>
            <a:off x="914400" y="4876800"/>
            <a:ext cx="7772400" cy="12192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85750" indent="-285750" eaLnBrk="0" fontAlgn="base" hangingPunct="0">
              <a:lnSpc>
                <a:spcPct val="85000"/>
              </a:lnSpc>
              <a:spcBef>
                <a:spcPct val="0"/>
              </a:spcBef>
              <a:spcAft>
                <a:spcPct val="0"/>
              </a:spcAft>
              <a:buFont typeface="Arial" panose="020B0604020202020204" pitchFamily="34" charset="0"/>
              <a:buChar char="•"/>
            </a:pPr>
            <a:r>
              <a:rPr lang="en-US" sz="1600" dirty="0" smtClean="0">
                <a:solidFill>
                  <a:srgbClr val="FF0000"/>
                </a:solidFill>
                <a:cs typeface="Times New Roman" panose="02020603050405020304" pitchFamily="18" charset="0"/>
              </a:rPr>
              <a:t>Fix is </a:t>
            </a:r>
            <a:r>
              <a:rPr lang="en-US" sz="1600" dirty="0" smtClean="0">
                <a:solidFill>
                  <a:srgbClr val="FF0000"/>
                </a:solidFill>
                <a:cs typeface="Times New Roman" panose="02020603050405020304" pitchFamily="18" charset="0"/>
              </a:rPr>
              <a:t>found and deployed from Siebel team. </a:t>
            </a:r>
            <a:r>
              <a:rPr lang="en-US" sz="1600" dirty="0" smtClean="0">
                <a:solidFill>
                  <a:srgbClr val="FF0000"/>
                </a:solidFill>
                <a:cs typeface="Times New Roman" panose="02020603050405020304" pitchFamily="18" charset="0"/>
              </a:rPr>
              <a:t>Instead of launching the application in a new tab, it will be launched </a:t>
            </a:r>
          </a:p>
          <a:p>
            <a:pPr eaLnBrk="0" fontAlgn="base" hangingPunct="0">
              <a:lnSpc>
                <a:spcPct val="85000"/>
              </a:lnSpc>
              <a:spcBef>
                <a:spcPct val="0"/>
              </a:spcBef>
              <a:spcAft>
                <a:spcPct val="0"/>
              </a:spcAft>
            </a:pPr>
            <a:r>
              <a:rPr lang="en-US" sz="1600" dirty="0" smtClean="0">
                <a:solidFill>
                  <a:srgbClr val="FF0000"/>
                </a:solidFill>
                <a:cs typeface="Times New Roman" panose="02020603050405020304" pitchFamily="18" charset="0"/>
              </a:rPr>
              <a:t>in a new </a:t>
            </a:r>
            <a:r>
              <a:rPr lang="en-US" sz="1600" dirty="0" smtClean="0">
                <a:solidFill>
                  <a:srgbClr val="FF0000"/>
                </a:solidFill>
                <a:cs typeface="Times New Roman" panose="02020603050405020304" pitchFamily="18" charset="0"/>
              </a:rPr>
              <a:t>window</a:t>
            </a:r>
            <a:endParaRPr lang="en-US" sz="1600" dirty="0">
              <a:solidFill>
                <a:srgbClr val="FF0000"/>
              </a:solidFill>
              <a:cs typeface="Times New Roman" panose="02020603050405020304" pitchFamily="18" charset="0"/>
            </a:endParaRPr>
          </a:p>
        </p:txBody>
      </p:sp>
      <p:sp>
        <p:nvSpPr>
          <p:cNvPr id="11" name="Rounded Rectangle 10"/>
          <p:cNvSpPr/>
          <p:nvPr/>
        </p:nvSpPr>
        <p:spPr bwMode="auto">
          <a:xfrm>
            <a:off x="228600" y="4876800"/>
            <a:ext cx="685800" cy="12192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cs typeface="Arial" charset="0"/>
              </a:rPr>
              <a:t>Fix</a:t>
            </a:r>
            <a:endParaRPr kumimoji="0" lang="en-US" sz="1600" b="1" i="0" u="none" strike="noStrike" cap="none" normalizeH="0" baseline="0" dirty="0" smtClean="0">
              <a:ln>
                <a:noFill/>
              </a:ln>
              <a:effectLst/>
              <a:latin typeface="+mn-lt"/>
              <a:cs typeface="Arial" charset="0"/>
            </a:endParaRPr>
          </a:p>
        </p:txBody>
      </p:sp>
    </p:spTree>
    <p:extLst>
      <p:ext uri="{BB962C8B-B14F-4D97-AF65-F5344CB8AC3E}">
        <p14:creationId xmlns:p14="http://schemas.microsoft.com/office/powerpoint/2010/main" val="3196257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Issue #4</a:t>
            </a:r>
            <a:endParaRPr lang="en-US" dirty="0"/>
          </a:p>
        </p:txBody>
      </p:sp>
      <p:sp>
        <p:nvSpPr>
          <p:cNvPr id="4" name="Footer Placeholder 3"/>
          <p:cNvSpPr>
            <a:spLocks noGrp="1"/>
          </p:cNvSpPr>
          <p:nvPr>
            <p:ph type="ftr" sz="quarter" idx="11"/>
          </p:nvPr>
        </p:nvSpPr>
        <p:spPr/>
        <p:txBody>
          <a:bodyPr/>
          <a:lstStyle/>
          <a:p>
            <a:pPr defTabSz="957756"/>
            <a:r>
              <a:rPr lang="en-US" sz="1900" smtClean="0">
                <a:solidFill>
                  <a:srgbClr val="00234B"/>
                </a:solidFill>
              </a:rPr>
              <a:t>GE Internal</a:t>
            </a:r>
            <a:endParaRPr lang="en-US" sz="1900">
              <a:solidFill>
                <a:srgbClr val="00234B"/>
              </a:solidFill>
            </a:endParaRPr>
          </a:p>
        </p:txBody>
      </p:sp>
      <p:sp>
        <p:nvSpPr>
          <p:cNvPr id="5" name="Rounded Rectangle 4"/>
          <p:cNvSpPr/>
          <p:nvPr/>
        </p:nvSpPr>
        <p:spPr bwMode="auto">
          <a:xfrm>
            <a:off x="914400" y="1524000"/>
            <a:ext cx="7772400" cy="18288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eaLnBrk="0" fontAlgn="base" hangingPunct="0">
              <a:lnSpc>
                <a:spcPct val="85000"/>
              </a:lnSpc>
              <a:spcBef>
                <a:spcPct val="0"/>
              </a:spcBef>
              <a:spcAft>
                <a:spcPct val="0"/>
              </a:spcAft>
            </a:pPr>
            <a:r>
              <a:rPr lang="en-US" sz="1600" dirty="0">
                <a:cs typeface="Times New Roman" panose="02020603050405020304" pitchFamily="18" charset="0"/>
              </a:rPr>
              <a:t>Site/System </a:t>
            </a:r>
            <a:r>
              <a:rPr lang="en-US" sz="1600" dirty="0" smtClean="0">
                <a:cs typeface="Times New Roman" panose="02020603050405020304" pitchFamily="18" charset="0"/>
              </a:rPr>
              <a:t>IDs </a:t>
            </a:r>
            <a:r>
              <a:rPr lang="en-US" sz="1600" dirty="0">
                <a:cs typeface="Times New Roman" panose="02020603050405020304" pitchFamily="18" charset="0"/>
              </a:rPr>
              <a:t>are not </a:t>
            </a:r>
            <a:r>
              <a:rPr lang="en-US" sz="1600" dirty="0" smtClean="0">
                <a:cs typeface="Times New Roman" panose="02020603050405020304" pitchFamily="18" charset="0"/>
              </a:rPr>
              <a:t>configured/sync </a:t>
            </a:r>
            <a:r>
              <a:rPr lang="en-US" sz="1600" dirty="0">
                <a:cs typeface="Times New Roman" panose="02020603050405020304" pitchFamily="18" charset="0"/>
              </a:rPr>
              <a:t>in Seibel or SDT </a:t>
            </a:r>
            <a:r>
              <a:rPr lang="en-US" sz="1600" dirty="0" smtClean="0">
                <a:cs typeface="Times New Roman" panose="02020603050405020304" pitchFamily="18" charset="0"/>
              </a:rPr>
              <a:t>application. Mismatch in </a:t>
            </a:r>
          </a:p>
          <a:p>
            <a:pPr eaLnBrk="0" fontAlgn="base" hangingPunct="0">
              <a:lnSpc>
                <a:spcPct val="85000"/>
              </a:lnSpc>
              <a:spcBef>
                <a:spcPct val="0"/>
              </a:spcBef>
              <a:spcAft>
                <a:spcPct val="0"/>
              </a:spcAft>
            </a:pPr>
            <a:r>
              <a:rPr lang="en-US" sz="1600" dirty="0" smtClean="0">
                <a:cs typeface="Times New Roman" panose="02020603050405020304" pitchFamily="18" charset="0"/>
              </a:rPr>
              <a:t>the </a:t>
            </a:r>
            <a:r>
              <a:rPr lang="en-US" sz="1600" b="1" dirty="0" smtClean="0">
                <a:cs typeface="Times New Roman" panose="02020603050405020304" pitchFamily="18" charset="0"/>
              </a:rPr>
              <a:t>Site-System association</a:t>
            </a:r>
            <a:endParaRPr lang="en-US" sz="1600" b="1" dirty="0">
              <a:cs typeface="Times New Roman" panose="02020603050405020304" pitchFamily="18" charset="0"/>
            </a:endParaRPr>
          </a:p>
        </p:txBody>
      </p:sp>
      <p:sp>
        <p:nvSpPr>
          <p:cNvPr id="6" name="Rounded Rectangle 5"/>
          <p:cNvSpPr/>
          <p:nvPr/>
        </p:nvSpPr>
        <p:spPr bwMode="auto">
          <a:xfrm>
            <a:off x="914400" y="3505200"/>
            <a:ext cx="7772400" cy="12954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85750" indent="-285750" eaLnBrk="0" fontAlgn="base" hangingPunct="0">
              <a:lnSpc>
                <a:spcPct val="85000"/>
              </a:lnSpc>
              <a:spcBef>
                <a:spcPct val="0"/>
              </a:spcBef>
              <a:spcAft>
                <a:spcPct val="0"/>
              </a:spcAft>
              <a:buFont typeface="Arial" panose="020B0604020202020204" pitchFamily="34" charset="0"/>
              <a:buChar char="•"/>
            </a:pPr>
            <a:r>
              <a:rPr lang="en-US" sz="1600" dirty="0" smtClean="0">
                <a:cs typeface="Times New Roman" panose="02020603050405020304" pitchFamily="18" charset="0"/>
              </a:rPr>
              <a:t>Need to contact Siebel/Click Software team to run scripts</a:t>
            </a:r>
            <a:endParaRPr lang="en-US" sz="1600" dirty="0">
              <a:cs typeface="Times New Roman" panose="02020603050405020304" pitchFamily="18" charset="0"/>
            </a:endParaRPr>
          </a:p>
        </p:txBody>
      </p:sp>
      <p:sp>
        <p:nvSpPr>
          <p:cNvPr id="8" name="Rounded Rectangle 7"/>
          <p:cNvSpPr/>
          <p:nvPr/>
        </p:nvSpPr>
        <p:spPr bwMode="auto">
          <a:xfrm>
            <a:off x="228600" y="1524000"/>
            <a:ext cx="685800" cy="18288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b="1" i="0" u="none" strike="noStrike" cap="none" normalizeH="0" baseline="0" dirty="0" smtClean="0">
                <a:ln>
                  <a:noFill/>
                </a:ln>
                <a:effectLst/>
                <a:latin typeface="+mn-lt"/>
                <a:cs typeface="Arial" charset="0"/>
              </a:rPr>
              <a:t>Issue</a:t>
            </a:r>
          </a:p>
        </p:txBody>
      </p:sp>
      <p:sp>
        <p:nvSpPr>
          <p:cNvPr id="9" name="Rounded Rectangle 8"/>
          <p:cNvSpPr/>
          <p:nvPr/>
        </p:nvSpPr>
        <p:spPr bwMode="auto">
          <a:xfrm>
            <a:off x="228600" y="3505200"/>
            <a:ext cx="685800" cy="12954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cs typeface="Arial" charset="0"/>
              </a:rPr>
              <a:t>Workaround</a:t>
            </a:r>
            <a:endParaRPr kumimoji="0" lang="en-US" sz="1600" b="1" i="0" u="none" strike="noStrike" cap="none" normalizeH="0" baseline="0" dirty="0" smtClean="0">
              <a:ln>
                <a:noFill/>
              </a:ln>
              <a:effectLst/>
              <a:latin typeface="+mn-lt"/>
              <a:cs typeface="Arial" charset="0"/>
            </a:endParaRPr>
          </a:p>
        </p:txBody>
      </p:sp>
      <p:sp>
        <p:nvSpPr>
          <p:cNvPr id="10" name="Rounded Rectangle 9"/>
          <p:cNvSpPr/>
          <p:nvPr/>
        </p:nvSpPr>
        <p:spPr bwMode="auto">
          <a:xfrm>
            <a:off x="914400" y="4800600"/>
            <a:ext cx="7772400" cy="1295400"/>
          </a:xfrm>
          <a:prstGeom prst="roundRect">
            <a:avLst/>
          </a:prstGeom>
          <a:noFill/>
          <a:ln w="6350"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285750" indent="-285750" eaLnBrk="0" fontAlgn="base" hangingPunct="0">
              <a:lnSpc>
                <a:spcPct val="85000"/>
              </a:lnSpc>
              <a:spcBef>
                <a:spcPct val="0"/>
              </a:spcBef>
              <a:spcAft>
                <a:spcPct val="0"/>
              </a:spcAft>
              <a:buFont typeface="Arial" panose="020B0604020202020204" pitchFamily="34" charset="0"/>
              <a:buChar char="•"/>
            </a:pPr>
            <a:r>
              <a:rPr lang="en-US" sz="1600" dirty="0" smtClean="0">
                <a:cs typeface="Times New Roman" panose="02020603050405020304" pitchFamily="18" charset="0"/>
              </a:rPr>
              <a:t>Error from the business side. Get the correct data by re-importing the script.</a:t>
            </a:r>
            <a:endParaRPr lang="en-US" sz="1600" dirty="0">
              <a:cs typeface="Times New Roman" panose="02020603050405020304" pitchFamily="18" charset="0"/>
            </a:endParaRPr>
          </a:p>
        </p:txBody>
      </p:sp>
      <p:sp>
        <p:nvSpPr>
          <p:cNvPr id="11" name="Rounded Rectangle 10"/>
          <p:cNvSpPr/>
          <p:nvPr/>
        </p:nvSpPr>
        <p:spPr bwMode="auto">
          <a:xfrm>
            <a:off x="228600" y="4800600"/>
            <a:ext cx="685800" cy="1295400"/>
          </a:xfrm>
          <a:prstGeom prst="roundRect">
            <a:avLst/>
          </a:prstGeom>
          <a:noFill/>
          <a:ln w="6350" cap="flat" cmpd="sng" algn="ctr">
            <a:solidFill>
              <a:srgbClr val="00B0F0"/>
            </a:solidFill>
            <a:prstDash val="solid"/>
            <a:round/>
            <a:headEnd type="none" w="med" len="med"/>
            <a:tailEnd type="none" w="med" len="med"/>
          </a:ln>
          <a:effectLst/>
        </p:spPr>
        <p:txBody>
          <a:bodyPr vert="vert270"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lang="en-US" sz="1600" b="1" dirty="0" smtClean="0">
                <a:cs typeface="Arial" charset="0"/>
              </a:rPr>
              <a:t>Fix</a:t>
            </a:r>
            <a:endParaRPr kumimoji="0" lang="en-US" sz="1600" b="1" i="0" u="none" strike="noStrike" cap="none" normalizeH="0" baseline="0" dirty="0" smtClean="0">
              <a:ln>
                <a:noFill/>
              </a:ln>
              <a:effectLst/>
              <a:latin typeface="+mn-lt"/>
              <a:cs typeface="Arial" charset="0"/>
            </a:endParaRPr>
          </a:p>
        </p:txBody>
      </p:sp>
    </p:spTree>
    <p:extLst>
      <p:ext uri="{BB962C8B-B14F-4D97-AF65-F5344CB8AC3E}">
        <p14:creationId xmlns:p14="http://schemas.microsoft.com/office/powerpoint/2010/main" val="2684210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defTabSz="957756"/>
            <a:r>
              <a:rPr lang="en-US" sz="1900" smtClean="0">
                <a:solidFill>
                  <a:srgbClr val="00234B"/>
                </a:solidFill>
              </a:rPr>
              <a:t>GE Internal</a:t>
            </a:r>
            <a:endParaRPr lang="en-US" sz="1900">
              <a:solidFill>
                <a:srgbClr val="00234B"/>
              </a:solidFill>
            </a:endParaRPr>
          </a:p>
        </p:txBody>
      </p:sp>
      <p:sp>
        <p:nvSpPr>
          <p:cNvPr id="5" name="Title 1"/>
          <p:cNvSpPr>
            <a:spLocks noGrp="1"/>
          </p:cNvSpPr>
          <p:nvPr>
            <p:ph type="title"/>
          </p:nvPr>
        </p:nvSpPr>
        <p:spPr>
          <a:xfrm>
            <a:off x="1" y="2728686"/>
            <a:ext cx="9143999" cy="1002135"/>
          </a:xfrm>
        </p:spPr>
        <p:txBody>
          <a:bodyPr/>
          <a:lstStyle/>
          <a:p>
            <a:pPr algn="ctr"/>
            <a:r>
              <a:rPr lang="en-US" dirty="0" smtClean="0"/>
              <a:t>Thank you !!!</a:t>
            </a:r>
            <a:endParaRPr lang="en-US" dirty="0"/>
          </a:p>
        </p:txBody>
      </p:sp>
    </p:spTree>
    <p:extLst>
      <p:ext uri="{BB962C8B-B14F-4D97-AF65-F5344CB8AC3E}">
        <p14:creationId xmlns:p14="http://schemas.microsoft.com/office/powerpoint/2010/main" val="2026945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5000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GE Transportation_PPT Template_20160530">
  <a:themeElements>
    <a:clrScheme name="Custom 176">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F2A260"/>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6350" cap="flat" cmpd="sng" algn="ctr">
          <a:solidFill>
            <a:schemeClr val="accent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effectLst/>
            <a:latin typeface="+mn-lt"/>
            <a:cs typeface="Arial" charset="0"/>
          </a:defRPr>
        </a:defPPr>
      </a:lst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Closing slides">
  <a:themeElements>
    <a:clrScheme name="ABM community">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395</Words>
  <Application>Microsoft Office PowerPoint</Application>
  <PresentationFormat>On-screen Show (4:3)</PresentationFormat>
  <Paragraphs>70</Paragraphs>
  <Slides>9</Slides>
  <Notes>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3" baseType="lpstr">
      <vt:lpstr>ppt_Template_Capgemini</vt:lpstr>
      <vt:lpstr>GE Transportation_PPT Template_20160530</vt:lpstr>
      <vt:lpstr>Closing slides</vt:lpstr>
      <vt:lpstr>think-cell Slide</vt:lpstr>
      <vt:lpstr>Known Issues and Workaround/Fixes</vt:lpstr>
      <vt:lpstr>Agenda</vt:lpstr>
      <vt:lpstr>SDT – Known Issues</vt:lpstr>
      <vt:lpstr>Known Issue #1</vt:lpstr>
      <vt:lpstr>Known Issue #2</vt:lpstr>
      <vt:lpstr>Known Issue #3</vt:lpstr>
      <vt:lpstr>Known Issue #4</vt:lpstr>
      <vt:lpstr>Thank you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Known Issues and workaround</dc:title>
  <dc:creator>Sathyaraj Rajasekar</dc:creator>
  <cp:lastModifiedBy>Martand Thapliyal</cp:lastModifiedBy>
  <cp:revision>35</cp:revision>
  <dcterms:created xsi:type="dcterms:W3CDTF">2016-12-12T10:38:58Z</dcterms:created>
  <dcterms:modified xsi:type="dcterms:W3CDTF">2016-12-13T12:50:09Z</dcterms:modified>
</cp:coreProperties>
</file>