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53963B-DF91-4ACA-A2D7-5E1FAB02D263}">
  <a:tblStyle styleId="{1353963B-DF91-4ACA-A2D7-5E1FAB02D2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b611d578f_1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b611d578f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b611d578f_1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b611d578f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b611d578f_1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4b611d578f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b611d578f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b611d578f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b611d578f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b611d578f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b611d578f_1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b611d578f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b611d578f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b611d578f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b611d578f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b611d578f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b611d578f_1_1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4b611d578f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b611d578f_1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b611d578f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b611d578f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b611d578f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b611d578f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4b611d578f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b611d578f_1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b611d578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b611d578f_1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b611d578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FAAME</a:t>
            </a:r>
            <a:endParaRPr/>
          </a:p>
        </p:txBody>
      </p:sp>
      <p:sp>
        <p:nvSpPr>
          <p:cNvPr id="68" name="Google Shape;68;p13"/>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Project: eLiveShow</a:t>
            </a:r>
            <a:endParaRPr sz="2400"/>
          </a:p>
        </p:txBody>
      </p:sp>
      <p:sp>
        <p:nvSpPr>
          <p:cNvPr id="69" name="Google Shape;69;p13"/>
          <p:cNvSpPr txBox="1"/>
          <p:nvPr/>
        </p:nvSpPr>
        <p:spPr>
          <a:xfrm>
            <a:off x="166250" y="3566075"/>
            <a:ext cx="5509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Faris Crnčalo</a:t>
            </a:r>
            <a:endParaRPr sz="1200"/>
          </a:p>
          <a:p>
            <a:pPr indent="0" lvl="0" marL="0" rtl="0" algn="l">
              <a:spcBef>
                <a:spcPts val="0"/>
              </a:spcBef>
              <a:spcAft>
                <a:spcPts val="0"/>
              </a:spcAft>
              <a:buNone/>
            </a:pPr>
            <a:r>
              <a:rPr lang="en" sz="1200"/>
              <a:t>Aldin Islamagić</a:t>
            </a:r>
            <a:endParaRPr sz="1200"/>
          </a:p>
          <a:p>
            <a:pPr indent="0" lvl="0" marL="0" rtl="0" algn="l">
              <a:spcBef>
                <a:spcPts val="0"/>
              </a:spcBef>
              <a:spcAft>
                <a:spcPts val="0"/>
              </a:spcAft>
              <a:buNone/>
            </a:pPr>
            <a:r>
              <a:rPr lang="en" sz="1200"/>
              <a:t>Anes Ćenanović</a:t>
            </a:r>
            <a:endParaRPr sz="1200"/>
          </a:p>
          <a:p>
            <a:pPr indent="0" lvl="0" marL="0" rtl="0" algn="l">
              <a:spcBef>
                <a:spcPts val="0"/>
              </a:spcBef>
              <a:spcAft>
                <a:spcPts val="0"/>
              </a:spcAft>
              <a:buNone/>
            </a:pPr>
            <a:r>
              <a:rPr lang="en" sz="1200"/>
              <a:t>Muhamed Mujić</a:t>
            </a:r>
            <a:endParaRPr sz="1200"/>
          </a:p>
          <a:p>
            <a:pPr indent="0" lvl="0" marL="0" rtl="0" algn="l">
              <a:spcBef>
                <a:spcPts val="0"/>
              </a:spcBef>
              <a:spcAft>
                <a:spcPts val="0"/>
              </a:spcAft>
              <a:buNone/>
            </a:pPr>
            <a:r>
              <a:rPr lang="en" sz="1200"/>
              <a:t>Eldar Babić</a:t>
            </a:r>
            <a:endParaRPr>
              <a:latin typeface="Roboto"/>
              <a:ea typeface="Roboto"/>
              <a:cs typeface="Roboto"/>
              <a:sym typeface="Roboto"/>
            </a:endParaRPr>
          </a:p>
        </p:txBody>
      </p:sp>
      <p:pic>
        <p:nvPicPr>
          <p:cNvPr id="70" name="Google Shape;70;p13"/>
          <p:cNvPicPr preferRelativeResize="0"/>
          <p:nvPr/>
        </p:nvPicPr>
        <p:blipFill>
          <a:blip r:embed="rId3">
            <a:alphaModFix/>
          </a:blip>
          <a:stretch>
            <a:fillRect/>
          </a:stretch>
        </p:blipFill>
        <p:spPr>
          <a:xfrm>
            <a:off x="5200000" y="699400"/>
            <a:ext cx="3315175" cy="3315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0" y="0"/>
            <a:ext cx="9144000" cy="12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UI PROTOTYPES</a:t>
            </a:r>
            <a:endParaRPr>
              <a:solidFill>
                <a:srgbClr val="000000"/>
              </a:solidFill>
            </a:endParaRPr>
          </a:p>
        </p:txBody>
      </p:sp>
      <p:cxnSp>
        <p:nvCxnSpPr>
          <p:cNvPr id="132" name="Google Shape;132;p22"/>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pic>
        <p:nvPicPr>
          <p:cNvPr id="133" name="Google Shape;133;p22"/>
          <p:cNvPicPr preferRelativeResize="0"/>
          <p:nvPr/>
        </p:nvPicPr>
        <p:blipFill>
          <a:blip r:embed="rId3">
            <a:alphaModFix/>
          </a:blip>
          <a:stretch>
            <a:fillRect/>
          </a:stretch>
        </p:blipFill>
        <p:spPr>
          <a:xfrm>
            <a:off x="421550" y="1113925"/>
            <a:ext cx="3473926" cy="2636150"/>
          </a:xfrm>
          <a:prstGeom prst="rect">
            <a:avLst/>
          </a:prstGeom>
          <a:noFill/>
          <a:ln>
            <a:noFill/>
          </a:ln>
        </p:spPr>
      </p:pic>
      <p:pic>
        <p:nvPicPr>
          <p:cNvPr id="134" name="Google Shape;134;p22"/>
          <p:cNvPicPr preferRelativeResize="0"/>
          <p:nvPr/>
        </p:nvPicPr>
        <p:blipFill>
          <a:blip r:embed="rId4">
            <a:alphaModFix/>
          </a:blip>
          <a:stretch>
            <a:fillRect/>
          </a:stretch>
        </p:blipFill>
        <p:spPr>
          <a:xfrm>
            <a:off x="4182451" y="1415750"/>
            <a:ext cx="4513275" cy="35604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0" y="0"/>
            <a:ext cx="9144000" cy="12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UI PROTOTYPES</a:t>
            </a:r>
            <a:endParaRPr>
              <a:solidFill>
                <a:srgbClr val="000000"/>
              </a:solidFill>
            </a:endParaRPr>
          </a:p>
        </p:txBody>
      </p:sp>
      <p:cxnSp>
        <p:nvCxnSpPr>
          <p:cNvPr id="140" name="Google Shape;140;p23"/>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pic>
        <p:nvPicPr>
          <p:cNvPr id="141" name="Google Shape;141;p23"/>
          <p:cNvPicPr preferRelativeResize="0"/>
          <p:nvPr/>
        </p:nvPicPr>
        <p:blipFill>
          <a:blip r:embed="rId3">
            <a:alphaModFix/>
          </a:blip>
          <a:stretch>
            <a:fillRect/>
          </a:stretch>
        </p:blipFill>
        <p:spPr>
          <a:xfrm>
            <a:off x="324350" y="1278303"/>
            <a:ext cx="2795200" cy="2178375"/>
          </a:xfrm>
          <a:prstGeom prst="rect">
            <a:avLst/>
          </a:prstGeom>
          <a:noFill/>
          <a:ln>
            <a:noFill/>
          </a:ln>
        </p:spPr>
      </p:pic>
      <p:pic>
        <p:nvPicPr>
          <p:cNvPr id="142" name="Google Shape;142;p23"/>
          <p:cNvPicPr preferRelativeResize="0"/>
          <p:nvPr/>
        </p:nvPicPr>
        <p:blipFill>
          <a:blip r:embed="rId4">
            <a:alphaModFix/>
          </a:blip>
          <a:stretch>
            <a:fillRect/>
          </a:stretch>
        </p:blipFill>
        <p:spPr>
          <a:xfrm>
            <a:off x="3271950" y="1430700"/>
            <a:ext cx="5697976" cy="356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0" y="0"/>
            <a:ext cx="9144000" cy="12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UI PROTOTYPES</a:t>
            </a:r>
            <a:endParaRPr>
              <a:solidFill>
                <a:srgbClr val="000000"/>
              </a:solidFill>
            </a:endParaRPr>
          </a:p>
        </p:txBody>
      </p:sp>
      <p:cxnSp>
        <p:nvCxnSpPr>
          <p:cNvPr id="148" name="Google Shape;148;p24"/>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pic>
        <p:nvPicPr>
          <p:cNvPr id="149" name="Google Shape;149;p24"/>
          <p:cNvPicPr preferRelativeResize="0"/>
          <p:nvPr/>
        </p:nvPicPr>
        <p:blipFill>
          <a:blip r:embed="rId3">
            <a:alphaModFix/>
          </a:blip>
          <a:stretch>
            <a:fillRect/>
          </a:stretch>
        </p:blipFill>
        <p:spPr>
          <a:xfrm>
            <a:off x="152400" y="1430700"/>
            <a:ext cx="4594876" cy="3560400"/>
          </a:xfrm>
          <a:prstGeom prst="rect">
            <a:avLst/>
          </a:prstGeom>
          <a:noFill/>
          <a:ln>
            <a:noFill/>
          </a:ln>
        </p:spPr>
      </p:pic>
      <p:pic>
        <p:nvPicPr>
          <p:cNvPr id="150" name="Google Shape;150;p24"/>
          <p:cNvPicPr preferRelativeResize="0"/>
          <p:nvPr/>
        </p:nvPicPr>
        <p:blipFill>
          <a:blip r:embed="rId4">
            <a:alphaModFix/>
          </a:blip>
          <a:stretch>
            <a:fillRect/>
          </a:stretch>
        </p:blipFill>
        <p:spPr>
          <a:xfrm>
            <a:off x="4899676" y="1430700"/>
            <a:ext cx="4091924" cy="26823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0" y="0"/>
            <a:ext cx="9144000" cy="12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UI PROTOTYPES</a:t>
            </a:r>
            <a:endParaRPr>
              <a:solidFill>
                <a:srgbClr val="000000"/>
              </a:solidFill>
            </a:endParaRPr>
          </a:p>
        </p:txBody>
      </p:sp>
      <p:cxnSp>
        <p:nvCxnSpPr>
          <p:cNvPr id="156" name="Google Shape;156;p25"/>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pic>
        <p:nvPicPr>
          <p:cNvPr id="157" name="Google Shape;157;p25"/>
          <p:cNvPicPr preferRelativeResize="0"/>
          <p:nvPr/>
        </p:nvPicPr>
        <p:blipFill>
          <a:blip r:embed="rId3">
            <a:alphaModFix/>
          </a:blip>
          <a:stretch>
            <a:fillRect/>
          </a:stretch>
        </p:blipFill>
        <p:spPr>
          <a:xfrm>
            <a:off x="234625" y="1116700"/>
            <a:ext cx="5575950" cy="35604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Diagram</a:t>
            </a:r>
            <a:endParaRPr/>
          </a:p>
        </p:txBody>
      </p:sp>
      <p:pic>
        <p:nvPicPr>
          <p:cNvPr id="163" name="Google Shape;163;p26"/>
          <p:cNvPicPr preferRelativeResize="0"/>
          <p:nvPr/>
        </p:nvPicPr>
        <p:blipFill>
          <a:blip r:embed="rId3">
            <a:alphaModFix/>
          </a:blip>
          <a:stretch>
            <a:fillRect/>
          </a:stretch>
        </p:blipFill>
        <p:spPr>
          <a:xfrm>
            <a:off x="3283675" y="0"/>
            <a:ext cx="5904349"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94851" y="54648"/>
            <a:ext cx="2550600" cy="29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MVC</a:t>
            </a:r>
            <a:r>
              <a:rPr lang="en" sz="1900"/>
              <a:t> Diagram</a:t>
            </a:r>
            <a:endParaRPr sz="1900"/>
          </a:p>
        </p:txBody>
      </p:sp>
      <p:pic>
        <p:nvPicPr>
          <p:cNvPr id="169" name="Google Shape;169;p27"/>
          <p:cNvPicPr preferRelativeResize="0"/>
          <p:nvPr/>
        </p:nvPicPr>
        <p:blipFill>
          <a:blip r:embed="rId3">
            <a:alphaModFix/>
          </a:blip>
          <a:stretch>
            <a:fillRect/>
          </a:stretch>
        </p:blipFill>
        <p:spPr>
          <a:xfrm>
            <a:off x="548800" y="258475"/>
            <a:ext cx="8123376" cy="48850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98978" y="8117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Used Structural Patterns:</a:t>
            </a:r>
            <a:endParaRPr sz="3000"/>
          </a:p>
        </p:txBody>
      </p:sp>
      <p:sp>
        <p:nvSpPr>
          <p:cNvPr id="175" name="Google Shape;175;p28"/>
          <p:cNvSpPr txBox="1"/>
          <p:nvPr>
            <p:ph idx="1" type="body"/>
          </p:nvPr>
        </p:nvSpPr>
        <p:spPr>
          <a:xfrm>
            <a:off x="98975" y="1034575"/>
            <a:ext cx="3033600" cy="395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Proxy</a:t>
            </a:r>
            <a:endParaRPr sz="1400"/>
          </a:p>
          <a:p>
            <a:pPr indent="-317500" lvl="0" marL="457200" rtl="0" algn="l">
              <a:spcBef>
                <a:spcPts val="0"/>
              </a:spcBef>
              <a:spcAft>
                <a:spcPts val="0"/>
              </a:spcAft>
              <a:buSzPts val="1400"/>
              <a:buChar char="❏"/>
            </a:pPr>
            <a:r>
              <a:rPr lang="en" sz="1400"/>
              <a:t>Bridge</a:t>
            </a:r>
            <a:endParaRPr sz="1400"/>
          </a:p>
          <a:p>
            <a:pPr indent="0" lvl="0" marL="45720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0"/>
              </a:spcBef>
              <a:spcAft>
                <a:spcPts val="0"/>
              </a:spcAft>
              <a:buNone/>
            </a:pPr>
            <a:r>
              <a:rPr lang="en" sz="1400"/>
              <a:t> </a:t>
            </a:r>
            <a:endParaRPr sz="1400"/>
          </a:p>
        </p:txBody>
      </p:sp>
      <p:sp>
        <p:nvSpPr>
          <p:cNvPr id="176" name="Google Shape;176;p28"/>
          <p:cNvSpPr txBox="1"/>
          <p:nvPr/>
        </p:nvSpPr>
        <p:spPr>
          <a:xfrm>
            <a:off x="3219450" y="285750"/>
            <a:ext cx="5505600" cy="2385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Proxy patern se koristi za omogućavanje pristupa i kontrolu pristupa stvarnim objektima. Manipulacija nad nekim objektom je dozvoljena samo ako je neki uslov ispunjen ili ako korisnik npr. nema pravo pristupa traženom objektu. U našem slučaju, proxy patern je iskorišten tako što smo na dijagramu dodali PopustProxy klasu koja implementira interfejs IRezervacijaSaPopustom. Svaki korisnik može rezervisati kartu, ali rezervacija se može uraditi uz popust pod određenim uslovima. Putem metode obracunajPopust u Proxy klasi možemo zaključiti da li ta karta ima popust ili ne, te zavisno od toga odrediti da li je tom korisniku dozvoljena rezervacija uz popust ili ne.</a:t>
            </a:r>
            <a:endParaRPr sz="1300">
              <a:latin typeface="Roboto"/>
              <a:ea typeface="Roboto"/>
              <a:cs typeface="Roboto"/>
              <a:sym typeface="Roboto"/>
            </a:endParaRPr>
          </a:p>
        </p:txBody>
      </p:sp>
      <p:sp>
        <p:nvSpPr>
          <p:cNvPr id="177" name="Google Shape;177;p28"/>
          <p:cNvSpPr txBox="1"/>
          <p:nvPr/>
        </p:nvSpPr>
        <p:spPr>
          <a:xfrm>
            <a:off x="3219450" y="2781300"/>
            <a:ext cx="5086500" cy="1385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Bridge pattern je implementiran u projektu da bi razdvojili funkcionalnost pretrage na njenu apstrakciju i implementaciju, gdje je apstrakcija nova klasa Pretrazivac koja se oslanja na funkcionalnost implementacije, a implementacija je novi interfejs IPretraga čije klase sadrže logiku niskog nivoa za pretragu.</a:t>
            </a:r>
            <a:endParaRPr sz="13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98978" y="8117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Other </a:t>
            </a:r>
            <a:r>
              <a:rPr lang="en" sz="2800"/>
              <a:t>Structural Patterns</a:t>
            </a:r>
            <a:r>
              <a:rPr lang="en" sz="2800"/>
              <a:t>:</a:t>
            </a:r>
            <a:endParaRPr sz="2800"/>
          </a:p>
        </p:txBody>
      </p:sp>
      <p:sp>
        <p:nvSpPr>
          <p:cNvPr id="183" name="Google Shape;183;p29"/>
          <p:cNvSpPr txBox="1"/>
          <p:nvPr>
            <p:ph idx="1" type="body"/>
          </p:nvPr>
        </p:nvSpPr>
        <p:spPr>
          <a:xfrm>
            <a:off x="98975" y="1034575"/>
            <a:ext cx="3033600" cy="395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Adapter</a:t>
            </a:r>
            <a:endParaRPr sz="1400"/>
          </a:p>
          <a:p>
            <a:pPr indent="-317500" lvl="0" marL="457200" rtl="0" algn="l">
              <a:spcBef>
                <a:spcPts val="0"/>
              </a:spcBef>
              <a:spcAft>
                <a:spcPts val="0"/>
              </a:spcAft>
              <a:buSzPts val="1400"/>
              <a:buChar char="❏"/>
            </a:pPr>
            <a:r>
              <a:rPr lang="en" sz="1400"/>
              <a:t>Flyweight</a:t>
            </a:r>
            <a:endParaRPr sz="1400"/>
          </a:p>
          <a:p>
            <a:pPr indent="-317500" lvl="0" marL="457200" rtl="0" algn="l">
              <a:spcBef>
                <a:spcPts val="0"/>
              </a:spcBef>
              <a:spcAft>
                <a:spcPts val="0"/>
              </a:spcAft>
              <a:buSzPts val="1400"/>
              <a:buChar char="❏"/>
            </a:pPr>
            <a:r>
              <a:rPr lang="en" sz="1400"/>
              <a:t>Decorator</a:t>
            </a:r>
            <a:endParaRPr sz="1400"/>
          </a:p>
          <a:p>
            <a:pPr indent="-317500" lvl="0" marL="457200" rtl="0" algn="l">
              <a:spcBef>
                <a:spcPts val="0"/>
              </a:spcBef>
              <a:spcAft>
                <a:spcPts val="0"/>
              </a:spcAft>
              <a:buSzPts val="1400"/>
              <a:buChar char="❏"/>
            </a:pPr>
            <a:r>
              <a:rPr lang="en" sz="1400"/>
              <a:t>Facade</a:t>
            </a:r>
            <a:endParaRPr sz="1400"/>
          </a:p>
          <a:p>
            <a:pPr indent="-317500" lvl="0" marL="457200" rtl="0" algn="l">
              <a:spcBef>
                <a:spcPts val="0"/>
              </a:spcBef>
              <a:spcAft>
                <a:spcPts val="0"/>
              </a:spcAft>
              <a:buSzPts val="1400"/>
              <a:buChar char="❏"/>
            </a:pPr>
            <a:r>
              <a:rPr lang="en" sz="1400"/>
              <a:t>Composite</a:t>
            </a:r>
            <a:endParaRPr sz="1400"/>
          </a:p>
          <a:p>
            <a:pPr indent="0" lvl="0" marL="457200" rtl="0" algn="l">
              <a:spcBef>
                <a:spcPts val="1600"/>
              </a:spcBef>
              <a:spcAft>
                <a:spcPts val="0"/>
              </a:spcAft>
              <a:buNone/>
            </a:pPr>
            <a:r>
              <a:t/>
            </a:r>
            <a:endParaRPr sz="1400"/>
          </a:p>
          <a:p>
            <a:pPr indent="0" lvl="0" marL="0" rtl="0" algn="l">
              <a:spcBef>
                <a:spcPts val="1600"/>
              </a:spcBef>
              <a:spcAft>
                <a:spcPts val="0"/>
              </a:spcAft>
              <a:buNone/>
            </a:pPr>
            <a:r>
              <a:rPr lang="en" sz="1400"/>
              <a:t> </a:t>
            </a:r>
            <a:endParaRPr sz="1400"/>
          </a:p>
        </p:txBody>
      </p:sp>
      <p:sp>
        <p:nvSpPr>
          <p:cNvPr id="184" name="Google Shape;184;p29"/>
          <p:cNvSpPr txBox="1"/>
          <p:nvPr/>
        </p:nvSpPr>
        <p:spPr>
          <a:xfrm>
            <a:off x="3431500" y="1725150"/>
            <a:ext cx="5592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Npr. Facade patern bi se u našem projektu mogao iskoristiti u slučaju kada bi naša aplikacija postala složenija, na primjer kada bi imali odvojen kontroler za slanje poruka PorukeController . Tada bi u fasadi pri rezervaciji karte mogli uključiti kupiKartu iz ObicniKorisnikController i npr. posaljiPoruku iz PorukeController kojom korisnik svim prijateljima salje obavjest o rezervaciji.</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r>
              <a:rPr lang="en"/>
              <a:t> Diagram</a:t>
            </a:r>
            <a:endParaRPr/>
          </a:p>
        </p:txBody>
      </p:sp>
      <p:pic>
        <p:nvPicPr>
          <p:cNvPr id="190" name="Google Shape;190;p30"/>
          <p:cNvPicPr preferRelativeResize="0"/>
          <p:nvPr/>
        </p:nvPicPr>
        <p:blipFill>
          <a:blip r:embed="rId3">
            <a:alphaModFix/>
          </a:blip>
          <a:stretch>
            <a:fillRect/>
          </a:stretch>
        </p:blipFill>
        <p:spPr>
          <a:xfrm>
            <a:off x="3291150" y="0"/>
            <a:ext cx="5852851"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ERD</a:t>
            </a:r>
            <a:r>
              <a:rPr lang="en"/>
              <a:t>iagram</a:t>
            </a:r>
            <a:endParaRPr/>
          </a:p>
        </p:txBody>
      </p:sp>
      <p:pic>
        <p:nvPicPr>
          <p:cNvPr id="196" name="Google Shape;196;p31"/>
          <p:cNvPicPr preferRelativeResize="0"/>
          <p:nvPr/>
        </p:nvPicPr>
        <p:blipFill>
          <a:blip r:embed="rId3">
            <a:alphaModFix/>
          </a:blip>
          <a:stretch>
            <a:fillRect/>
          </a:stretch>
        </p:blipFill>
        <p:spPr>
          <a:xfrm>
            <a:off x="3276200" y="0"/>
            <a:ext cx="586779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6" name="Google Shape;76;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Char char="●"/>
            </a:pPr>
            <a:r>
              <a:rPr lang="en">
                <a:solidFill>
                  <a:srgbClr val="000000"/>
                </a:solidFill>
              </a:rPr>
              <a:t>Ovaj softver je namijenjen da pruži svim ljubiteljima koncerata jednostavan način da brzo i lahko dođu do svih relevantnih informacija potrebnih za rezervaciju mjesta ili karte na aktuelnim dodađajima u njihovom gradu ili okruženju. Namijenjen je za fizička, kao i pravna lica. Na ovaj način je organizatorima olakšan posao i pružen intuitivan način da reklamiraju svoje dvorane, dok je muzičkim umjetnicima omogućeno da lahko pregledaju sve moguće lokacije svoga nastupa.Kupoprodaja karata daje prosječnom korisniku opciju da brzo i efikasno nađe rezervaciju.</a:t>
            </a:r>
            <a:endParaRPr sz="2000">
              <a:solidFill>
                <a:srgbClr val="000000"/>
              </a:solidFill>
            </a:endParaRPr>
          </a:p>
        </p:txBody>
      </p:sp>
      <p:pic>
        <p:nvPicPr>
          <p:cNvPr id="77" name="Google Shape;77;p14"/>
          <p:cNvPicPr preferRelativeResize="0"/>
          <p:nvPr/>
        </p:nvPicPr>
        <p:blipFill>
          <a:blip r:embed="rId3">
            <a:alphaModFix/>
          </a:blip>
          <a:stretch>
            <a:fillRect/>
          </a:stretch>
        </p:blipFill>
        <p:spPr>
          <a:xfrm>
            <a:off x="7304900" y="0"/>
            <a:ext cx="1839101" cy="1682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98978" y="8117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t>Used Creational Patterns:</a:t>
            </a:r>
            <a:endParaRPr sz="2900"/>
          </a:p>
        </p:txBody>
      </p:sp>
      <p:sp>
        <p:nvSpPr>
          <p:cNvPr id="202" name="Google Shape;202;p32"/>
          <p:cNvSpPr txBox="1"/>
          <p:nvPr/>
        </p:nvSpPr>
        <p:spPr>
          <a:xfrm>
            <a:off x="98975" y="1114088"/>
            <a:ext cx="2541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Singleton</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Builder</a:t>
            </a:r>
            <a:endParaRPr>
              <a:solidFill>
                <a:schemeClr val="lt1"/>
              </a:solidFill>
              <a:latin typeface="Roboto"/>
              <a:ea typeface="Roboto"/>
              <a:cs typeface="Roboto"/>
              <a:sym typeface="Roboto"/>
            </a:endParaRPr>
          </a:p>
        </p:txBody>
      </p:sp>
      <p:sp>
        <p:nvSpPr>
          <p:cNvPr id="203" name="Google Shape;203;p32"/>
          <p:cNvSpPr txBox="1"/>
          <p:nvPr/>
        </p:nvSpPr>
        <p:spPr>
          <a:xfrm>
            <a:off x="3401600" y="81175"/>
            <a:ext cx="5652000" cy="2786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Char char="●"/>
            </a:pPr>
            <a:r>
              <a:rPr lang="en" sz="1300"/>
              <a:t>U većini programa postoji potreba za nekim objektima koje je potrebno samo jednom instancirati i nad kojim je potrebna jedinstvena kontrola pristupa. Ovo se postiže sa privatnim konstruktorom, te upotrebom statičkog atributa tipa same klase. Također je potrebno napraviti javnu statičku kreacionu metodu. Kako bi osigurali da uvijek može postojati najviše jedna instanca singleton klase, ova metoda će koristiti if statement koji provjerava da li istanca uopšte postoji, te ako postoji, vraća reference na njega. U suprotnom, kreira novi singleton objekat i vraća reference na njega. Mi smo iskoristili Singleton pattern da bi realizirali funkcionalnost preporuka. Svaki korisnik može na početnoj stranici vidjeti preporučeni koncert, baziran na ocjenama izvodača. Ovaj koncert se bira svake sedmice.</a:t>
            </a:r>
            <a:endParaRPr sz="1300"/>
          </a:p>
        </p:txBody>
      </p:sp>
      <p:sp>
        <p:nvSpPr>
          <p:cNvPr id="204" name="Google Shape;204;p32"/>
          <p:cNvSpPr txBox="1"/>
          <p:nvPr/>
        </p:nvSpPr>
        <p:spPr>
          <a:xfrm>
            <a:off x="3401600" y="2867275"/>
            <a:ext cx="5450100" cy="21858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Roboto"/>
              <a:buChar char="●"/>
            </a:pPr>
            <a:r>
              <a:rPr lang="en" sz="1300">
                <a:latin typeface="Roboto"/>
                <a:ea typeface="Roboto"/>
                <a:cs typeface="Roboto"/>
                <a:sym typeface="Roboto"/>
              </a:rPr>
              <a:t>Factory metod pattern koristimo ukoliko nismo sigurni tačno sa kakvim tipom objekata će naš kod raditi. Ovaj pattern proširuje konstrukcijski kod nekog objekta nezavisno od ostatka aplikacije. U budućnosti, ovo omogućava uvođenje novih objekata bez kvarenja dijelova postojećeg koda. Ovaj metod također centralizira kreiranje objekata na jedno mjesto u aplikaciji. U našem sistemu, imamo više vrsta koncerata (ovisno od žanra), pa nalazimo primjenu za ovaj pattern. Kreiranjem nekog interfejsa IVrstaKoncerta, zajedno sa podklasama koje odgovaraju vrstama koncerata.</a:t>
            </a:r>
            <a:endParaRPr sz="13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98978" y="8117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Other Creational Patterns:</a:t>
            </a:r>
            <a:endParaRPr sz="2800"/>
          </a:p>
        </p:txBody>
      </p:sp>
      <p:sp>
        <p:nvSpPr>
          <p:cNvPr id="210" name="Google Shape;210;p33"/>
          <p:cNvSpPr txBox="1"/>
          <p:nvPr/>
        </p:nvSpPr>
        <p:spPr>
          <a:xfrm>
            <a:off x="193175" y="1121400"/>
            <a:ext cx="2713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Factory Method</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Abstract Factory</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Prototype</a:t>
            </a:r>
            <a:endParaRPr>
              <a:solidFill>
                <a:schemeClr val="lt1"/>
              </a:solidFill>
              <a:latin typeface="Roboto"/>
              <a:ea typeface="Roboto"/>
              <a:cs typeface="Roboto"/>
              <a:sym typeface="Roboto"/>
            </a:endParaRPr>
          </a:p>
        </p:txBody>
      </p:sp>
      <p:sp>
        <p:nvSpPr>
          <p:cNvPr id="211" name="Google Shape;211;p33"/>
          <p:cNvSpPr txBox="1"/>
          <p:nvPr/>
        </p:nvSpPr>
        <p:spPr>
          <a:xfrm>
            <a:off x="3603450" y="1248500"/>
            <a:ext cx="5151000" cy="19857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Roboto"/>
              <a:buChar char="●"/>
            </a:pPr>
            <a:r>
              <a:rPr lang="en" sz="1300">
                <a:latin typeface="Roboto"/>
                <a:ea typeface="Roboto"/>
                <a:cs typeface="Roboto"/>
                <a:sym typeface="Roboto"/>
              </a:rPr>
              <a:t>Prototype patern kreira nove objekte putem klonova već postojećih. Ovo primjenjujemo ukoliko je kreiranje novih objekata resursno zahtjevno, a pogotovo ako ti objekti sadrže dijelove koji ostaju isti. Konkretno u našem projektu, ovaj patern bi mogli primjeniti za kloniranje instanci ObičniKorisnik, Izvođač ili Iznajmljivač, ukoliko bi one sadržavale više kompleksnih atributa. Prema našem dijagramu klasa, navedene klase su još uvijek dovoljno jednostavne da primjena ovog paterna nije previše potrebna. </a:t>
            </a:r>
            <a:endParaRPr sz="13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Hvala na pažnji!</a:t>
            </a:r>
            <a:endParaRPr/>
          </a:p>
        </p:txBody>
      </p:sp>
      <p:sp>
        <p:nvSpPr>
          <p:cNvPr id="217" name="Google Shape;217;p34"/>
          <p:cNvSpPr txBox="1"/>
          <p:nvPr/>
        </p:nvSpPr>
        <p:spPr>
          <a:xfrm>
            <a:off x="490250" y="3790350"/>
            <a:ext cx="5472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Faris Crnčalo</a:t>
            </a:r>
            <a:endParaRPr sz="1200"/>
          </a:p>
          <a:p>
            <a:pPr indent="0" lvl="0" marL="0" rtl="0" algn="l">
              <a:spcBef>
                <a:spcPts val="0"/>
              </a:spcBef>
              <a:spcAft>
                <a:spcPts val="0"/>
              </a:spcAft>
              <a:buNone/>
            </a:pPr>
            <a:r>
              <a:rPr lang="en" sz="1200"/>
              <a:t>Aldin Islamagić</a:t>
            </a:r>
            <a:endParaRPr sz="1200"/>
          </a:p>
          <a:p>
            <a:pPr indent="0" lvl="0" marL="0" rtl="0" algn="l">
              <a:spcBef>
                <a:spcPts val="0"/>
              </a:spcBef>
              <a:spcAft>
                <a:spcPts val="0"/>
              </a:spcAft>
              <a:buNone/>
            </a:pPr>
            <a:r>
              <a:rPr lang="en" sz="1200"/>
              <a:t>Anes Ćenanović</a:t>
            </a:r>
            <a:endParaRPr sz="1200"/>
          </a:p>
          <a:p>
            <a:pPr indent="0" lvl="0" marL="0" rtl="0" algn="l">
              <a:spcBef>
                <a:spcPts val="0"/>
              </a:spcBef>
              <a:spcAft>
                <a:spcPts val="0"/>
              </a:spcAft>
              <a:buNone/>
            </a:pPr>
            <a:r>
              <a:rPr lang="en" sz="1200"/>
              <a:t>Muhamed Mujić</a:t>
            </a:r>
            <a:endParaRPr sz="1200"/>
          </a:p>
          <a:p>
            <a:pPr indent="0" lvl="0" marL="0" rtl="0" algn="l">
              <a:spcBef>
                <a:spcPts val="0"/>
              </a:spcBef>
              <a:spcAft>
                <a:spcPts val="0"/>
              </a:spcAft>
              <a:buNone/>
            </a:pPr>
            <a:r>
              <a:rPr lang="en" sz="1200"/>
              <a:t>Eldar Babić</a:t>
            </a:r>
            <a:endParaRPr>
              <a:latin typeface="Roboto"/>
              <a:ea typeface="Roboto"/>
              <a:cs typeface="Roboto"/>
              <a:sym typeface="Roboto"/>
            </a:endParaRPr>
          </a:p>
        </p:txBody>
      </p:sp>
      <p:sp>
        <p:nvSpPr>
          <p:cNvPr id="218" name="Google Shape;218;p34"/>
          <p:cNvSpPr txBox="1"/>
          <p:nvPr/>
        </p:nvSpPr>
        <p:spPr>
          <a:xfrm>
            <a:off x="490250" y="3087600"/>
            <a:ext cx="245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FAAME : Project eLiveShow</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298775" y="526350"/>
            <a:ext cx="2066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QnA:</a:t>
            </a:r>
            <a:endParaRPr/>
          </a:p>
        </p:txBody>
      </p:sp>
      <p:pic>
        <p:nvPicPr>
          <p:cNvPr id="224" name="Google Shape;224;p35"/>
          <p:cNvPicPr preferRelativeResize="0"/>
          <p:nvPr/>
        </p:nvPicPr>
        <p:blipFill>
          <a:blip r:embed="rId3">
            <a:alphaModFix/>
          </a:blip>
          <a:stretch>
            <a:fillRect/>
          </a:stretch>
        </p:blipFill>
        <p:spPr>
          <a:xfrm>
            <a:off x="2365475" y="0"/>
            <a:ext cx="6778524"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Odakle ideja?</a:t>
            </a:r>
            <a:endParaRPr/>
          </a:p>
        </p:txBody>
      </p:sp>
      <p:sp>
        <p:nvSpPr>
          <p:cNvPr id="83" name="Google Shape;83;p15"/>
          <p:cNvSpPr txBox="1"/>
          <p:nvPr>
            <p:ph idx="2" type="body"/>
          </p:nvPr>
        </p:nvSpPr>
        <p:spPr>
          <a:xfrm>
            <a:off x="4939500" y="2833400"/>
            <a:ext cx="3837000" cy="19449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sz="1400"/>
              <a:t>Muzika uživo je nešto što će ljude uvijek zanimati, na jedan ili drugi način.</a:t>
            </a:r>
            <a:endParaRPr sz="1400"/>
          </a:p>
          <a:p>
            <a:pPr indent="-317500" lvl="0" marL="457200" rtl="0" algn="l">
              <a:spcBef>
                <a:spcPts val="0"/>
              </a:spcBef>
              <a:spcAft>
                <a:spcPts val="0"/>
              </a:spcAft>
              <a:buSzPts val="1400"/>
              <a:buAutoNum type="arabicPeriod"/>
            </a:pPr>
            <a:r>
              <a:rPr lang="en" sz="1400"/>
              <a:t>Želili smo nešto straight-forward i jednostavno što će spojiti sve dijelove live performansa </a:t>
            </a:r>
            <a:endParaRPr sz="1400"/>
          </a:p>
          <a:p>
            <a:pPr indent="-317500" lvl="0" marL="457200" rtl="0" algn="l">
              <a:spcBef>
                <a:spcPts val="0"/>
              </a:spcBef>
              <a:spcAft>
                <a:spcPts val="0"/>
              </a:spcAft>
              <a:buSzPts val="1400"/>
              <a:buAutoNum type="arabicPeriod"/>
            </a:pPr>
            <a:r>
              <a:rPr lang="en" sz="1400"/>
              <a:t>Raditi na nečemu što bi mi sami koristili nam je povećalo interesovanje</a:t>
            </a:r>
            <a:endParaRPr sz="1400"/>
          </a:p>
        </p:txBody>
      </p:sp>
      <p:pic>
        <p:nvPicPr>
          <p:cNvPr id="84" name="Google Shape;84;p15"/>
          <p:cNvPicPr preferRelativeResize="0"/>
          <p:nvPr/>
        </p:nvPicPr>
        <p:blipFill>
          <a:blip r:embed="rId3">
            <a:alphaModFix/>
          </a:blip>
          <a:stretch>
            <a:fillRect/>
          </a:stretch>
        </p:blipFill>
        <p:spPr>
          <a:xfrm>
            <a:off x="4572000" y="0"/>
            <a:ext cx="4572001" cy="23757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26078" y="357850"/>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Functionalities</a:t>
            </a:r>
            <a:endParaRPr/>
          </a:p>
        </p:txBody>
      </p:sp>
      <p:graphicFrame>
        <p:nvGraphicFramePr>
          <p:cNvPr id="90" name="Google Shape;90;p16"/>
          <p:cNvGraphicFramePr/>
          <p:nvPr/>
        </p:nvGraphicFramePr>
        <p:xfrm>
          <a:off x="3442025" y="357850"/>
          <a:ext cx="3000000" cy="3000000"/>
        </p:xfrm>
        <a:graphic>
          <a:graphicData uri="http://schemas.openxmlformats.org/drawingml/2006/table">
            <a:tbl>
              <a:tblPr>
                <a:noFill/>
                <a:tableStyleId>{1353963B-DF91-4ACA-A2D7-5E1FAB02D263}</a:tableStyleId>
              </a:tblPr>
              <a:tblGrid>
                <a:gridCol w="556425"/>
                <a:gridCol w="556425"/>
                <a:gridCol w="556425"/>
                <a:gridCol w="556425"/>
                <a:gridCol w="556425"/>
                <a:gridCol w="556425"/>
                <a:gridCol w="556425"/>
                <a:gridCol w="556425"/>
                <a:gridCol w="556425"/>
                <a:gridCol w="556425"/>
              </a:tblGrid>
              <a:tr h="555150">
                <a:tc gridSpan="10">
                  <a:txBody>
                    <a:bodyPr/>
                    <a:lstStyle/>
                    <a:p>
                      <a:pPr indent="0" lvl="0" marL="0" rtl="0" algn="just">
                        <a:spcBef>
                          <a:spcPts val="0"/>
                        </a:spcBef>
                        <a:spcAft>
                          <a:spcPts val="0"/>
                        </a:spcAft>
                        <a:buNone/>
                      </a:pPr>
                      <a:r>
                        <a:rPr lang="en"/>
                        <a:t>1. </a:t>
                      </a:r>
                      <a:r>
                        <a:rPr lang="en"/>
                        <a:t>Upravljanje korisničkim računom</a:t>
                      </a:r>
                      <a:endParaRPr/>
                    </a:p>
                  </a:txBody>
                  <a:tcPr marT="91425" marB="91425" marR="91425" marL="91425"/>
                </a:tc>
                <a:tc hMerge="1"/>
                <a:tc hMerge="1"/>
                <a:tc hMerge="1"/>
                <a:tc hMerge="1"/>
                <a:tc hMerge="1"/>
                <a:tc hMerge="1"/>
                <a:tc hMerge="1"/>
                <a:tc hMerge="1"/>
                <a:tc hMerge="1"/>
              </a:tr>
              <a:tr h="583425">
                <a:tc gridSpan="10">
                  <a:txBody>
                    <a:bodyPr/>
                    <a:lstStyle/>
                    <a:p>
                      <a:pPr indent="0" lvl="0" marL="0" rtl="0" algn="just">
                        <a:spcBef>
                          <a:spcPts val="0"/>
                        </a:spcBef>
                        <a:spcAft>
                          <a:spcPts val="0"/>
                        </a:spcAft>
                        <a:buNone/>
                      </a:pPr>
                      <a:r>
                        <a:rPr lang="en"/>
                        <a:t>2.</a:t>
                      </a:r>
                      <a:r>
                        <a:rPr lang="en" sz="1300"/>
                        <a:t>  Prikaz slobodnih mjesta unutar dvorane i mogućnost kupovine karte</a:t>
                      </a:r>
                      <a:endParaRPr sz="1300"/>
                    </a:p>
                    <a:p>
                      <a:pPr indent="0" lvl="0" marL="0" rtl="0" algn="l">
                        <a:spcBef>
                          <a:spcPts val="0"/>
                        </a:spcBef>
                        <a:spcAft>
                          <a:spcPts val="0"/>
                        </a:spcAft>
                        <a:buNone/>
                      </a:pPr>
                      <a:r>
                        <a:t/>
                      </a:r>
                      <a:endParaRPr/>
                    </a:p>
                  </a:txBody>
                  <a:tcPr marT="91425" marB="91425" marR="91425" marL="91425"/>
                </a:tc>
                <a:tc hMerge="1"/>
                <a:tc hMerge="1"/>
                <a:tc hMerge="1"/>
                <a:tc hMerge="1"/>
                <a:tc hMerge="1"/>
                <a:tc hMerge="1"/>
                <a:tc hMerge="1"/>
                <a:tc hMerge="1"/>
                <a:tc hMerge="1"/>
              </a:tr>
              <a:tr h="583425">
                <a:tc gridSpan="10">
                  <a:txBody>
                    <a:bodyPr/>
                    <a:lstStyle/>
                    <a:p>
                      <a:pPr indent="0" lvl="0" marL="0" rtl="0" algn="l">
                        <a:spcBef>
                          <a:spcPts val="0"/>
                        </a:spcBef>
                        <a:spcAft>
                          <a:spcPts val="0"/>
                        </a:spcAft>
                        <a:buNone/>
                      </a:pPr>
                      <a:r>
                        <a:rPr lang="en"/>
                        <a:t>3. Prikaz koncertnih dvorana</a:t>
                      </a:r>
                      <a:endParaRPr/>
                    </a:p>
                  </a:txBody>
                  <a:tcPr marT="91425" marB="91425" marR="91425" marL="91425"/>
                </a:tc>
                <a:tc hMerge="1"/>
                <a:tc hMerge="1"/>
                <a:tc hMerge="1"/>
                <a:tc hMerge="1"/>
                <a:tc hMerge="1"/>
                <a:tc hMerge="1"/>
                <a:tc hMerge="1"/>
                <a:tc hMerge="1"/>
                <a:tc hMerge="1"/>
              </a:tr>
              <a:tr h="397175">
                <a:tc gridSpan="10">
                  <a:txBody>
                    <a:bodyPr/>
                    <a:lstStyle/>
                    <a:p>
                      <a:pPr indent="0" lvl="0" marL="0" rtl="0" algn="l">
                        <a:spcBef>
                          <a:spcPts val="0"/>
                        </a:spcBef>
                        <a:spcAft>
                          <a:spcPts val="0"/>
                        </a:spcAft>
                        <a:buNone/>
                      </a:pPr>
                      <a:r>
                        <a:rPr lang="en"/>
                        <a:t>4. Komunikacija sa drugim korisnicima</a:t>
                      </a:r>
                      <a:endParaRPr/>
                    </a:p>
                  </a:txBody>
                  <a:tcPr marT="91425" marB="91425" marR="91425" marL="91425"/>
                </a:tc>
                <a:tc hMerge="1"/>
                <a:tc hMerge="1"/>
                <a:tc hMerge="1"/>
                <a:tc hMerge="1"/>
                <a:tc hMerge="1"/>
                <a:tc hMerge="1"/>
                <a:tc hMerge="1"/>
                <a:tc hMerge="1"/>
                <a:tc hMerge="1"/>
              </a:tr>
              <a:tr h="436350">
                <a:tc gridSpan="10">
                  <a:txBody>
                    <a:bodyPr/>
                    <a:lstStyle/>
                    <a:p>
                      <a:pPr indent="0" lvl="0" marL="0" rtl="0" algn="l">
                        <a:spcBef>
                          <a:spcPts val="0"/>
                        </a:spcBef>
                        <a:spcAft>
                          <a:spcPts val="0"/>
                        </a:spcAft>
                        <a:buNone/>
                      </a:pPr>
                      <a:r>
                        <a:rPr lang="en"/>
                        <a:t>5. Early bird popust na ulaznice</a:t>
                      </a:r>
                      <a:endParaRPr/>
                    </a:p>
                  </a:txBody>
                  <a:tcPr marT="91425" marB="91425" marR="91425" marL="91425"/>
                </a:tc>
                <a:tc hMerge="1"/>
                <a:tc hMerge="1"/>
                <a:tc hMerge="1"/>
                <a:tc hMerge="1"/>
                <a:tc hMerge="1"/>
                <a:tc hMerge="1"/>
                <a:tc hMerge="1"/>
                <a:tc hMerge="1"/>
                <a:tc hMerge="1"/>
              </a:tr>
              <a:tr h="436350">
                <a:tc gridSpan="10">
                  <a:txBody>
                    <a:bodyPr/>
                    <a:lstStyle/>
                    <a:p>
                      <a:pPr indent="0" lvl="0" marL="0" rtl="0" algn="l">
                        <a:spcBef>
                          <a:spcPts val="0"/>
                        </a:spcBef>
                        <a:spcAft>
                          <a:spcPts val="0"/>
                        </a:spcAft>
                        <a:buNone/>
                      </a:pPr>
                      <a:r>
                        <a:rPr lang="en"/>
                        <a:t>6. Registracija koncerta</a:t>
                      </a:r>
                      <a:endParaRPr/>
                    </a:p>
                  </a:txBody>
                  <a:tcPr marT="91425" marB="91425" marR="91425" marL="91425"/>
                </a:tc>
                <a:tc hMerge="1"/>
                <a:tc hMerge="1"/>
                <a:tc hMerge="1"/>
                <a:tc hMerge="1"/>
                <a:tc hMerge="1"/>
                <a:tc hMerge="1"/>
                <a:tc hMerge="1"/>
                <a:tc hMerge="1"/>
                <a:tc hMerge="1"/>
              </a:tr>
              <a:tr h="329875">
                <a:tc gridSpan="10">
                  <a:txBody>
                    <a:bodyPr/>
                    <a:lstStyle/>
                    <a:p>
                      <a:pPr indent="0" lvl="0" marL="0" rtl="0" algn="l">
                        <a:spcBef>
                          <a:spcPts val="0"/>
                        </a:spcBef>
                        <a:spcAft>
                          <a:spcPts val="0"/>
                        </a:spcAft>
                        <a:buNone/>
                      </a:pPr>
                      <a:r>
                        <a:rPr lang="en"/>
                        <a:t>7. Ostavljanje recenzija</a:t>
                      </a:r>
                      <a:endParaRPr/>
                    </a:p>
                  </a:txBody>
                  <a:tcPr marT="91425" marB="91425" marR="91425" marL="91425"/>
                </a:tc>
                <a:tc hMerge="1"/>
                <a:tc hMerge="1"/>
                <a:tc hMerge="1"/>
                <a:tc hMerge="1"/>
                <a:tc hMerge="1"/>
                <a:tc hMerge="1"/>
                <a:tc hMerge="1"/>
                <a:tc hMerge="1"/>
                <a:tc hMerge="1"/>
              </a:tr>
              <a:tr h="436350">
                <a:tc gridSpan="10">
                  <a:txBody>
                    <a:bodyPr/>
                    <a:lstStyle/>
                    <a:p>
                      <a:pPr indent="0" lvl="0" marL="0" rtl="0" algn="l">
                        <a:spcBef>
                          <a:spcPts val="0"/>
                        </a:spcBef>
                        <a:spcAft>
                          <a:spcPts val="0"/>
                        </a:spcAft>
                        <a:buNone/>
                      </a:pPr>
                      <a:r>
                        <a:rPr lang="en"/>
                        <a:t>8. Rezervacija dvorane</a:t>
                      </a:r>
                      <a:endParaRPr/>
                    </a:p>
                  </a:txBody>
                  <a:tcPr marT="91425" marB="91425" marR="91425" marL="91425"/>
                </a:tc>
                <a:tc hMerge="1"/>
                <a:tc hMerge="1"/>
                <a:tc hMerge="1"/>
                <a:tc hMerge="1"/>
                <a:tc hMerge="1"/>
                <a:tc hMerge="1"/>
                <a:tc hMerge="1"/>
                <a:tc hMerge="1"/>
                <a:tc hMerge="1"/>
              </a:tr>
              <a:tr h="397175">
                <a:tc gridSpan="10">
                  <a:txBody>
                    <a:bodyPr/>
                    <a:lstStyle/>
                    <a:p>
                      <a:pPr indent="0" lvl="0" marL="0" rtl="0" algn="l">
                        <a:spcBef>
                          <a:spcPts val="0"/>
                        </a:spcBef>
                        <a:spcAft>
                          <a:spcPts val="0"/>
                        </a:spcAft>
                        <a:buNone/>
                      </a:pPr>
                      <a:r>
                        <a:rPr lang="en"/>
                        <a:t>9. Preporuke bazirane na interesima korisnika</a:t>
                      </a:r>
                      <a:endParaRPr/>
                    </a:p>
                  </a:txBody>
                  <a:tcPr marT="91425" marB="91425" marR="91425" marL="91425"/>
                </a:tc>
                <a:tc hMerge="1"/>
                <a:tc hMerge="1"/>
                <a:tc hMerge="1"/>
                <a:tc hMerge="1"/>
                <a:tc hMerge="1"/>
                <a:tc hMerge="1"/>
                <a:tc hMerge="1"/>
                <a:tc hMerge="1"/>
                <a:tc hMerge="1"/>
              </a:tr>
              <a:tr h="397175">
                <a:tc gridSpan="10">
                  <a:txBody>
                    <a:bodyPr/>
                    <a:lstStyle/>
                    <a:p>
                      <a:pPr indent="0" lvl="0" marL="0" rtl="0" algn="l">
                        <a:spcBef>
                          <a:spcPts val="0"/>
                        </a:spcBef>
                        <a:spcAft>
                          <a:spcPts val="0"/>
                        </a:spcAft>
                        <a:buNone/>
                      </a:pPr>
                      <a:r>
                        <a:rPr lang="en"/>
                        <a:t>10. Primanje notifikacija</a:t>
                      </a:r>
                      <a:endParaRPr/>
                    </a:p>
                  </a:txBody>
                  <a:tcPr marT="91425" marB="91425" marR="91425" marL="91425"/>
                </a:tc>
                <a:tc hMerge="1"/>
                <a:tc hMerge="1"/>
                <a:tc hMerge="1"/>
                <a:tc hMerge="1"/>
                <a:tc hMerge="1"/>
                <a:tc hMerge="1"/>
                <a:tc hMerge="1"/>
                <a:tc hMerge="1"/>
                <a:tc hMerge="1"/>
              </a:tr>
            </a:tbl>
          </a:graphicData>
        </a:graphic>
      </p:graphicFrame>
      <p:pic>
        <p:nvPicPr>
          <p:cNvPr id="91" name="Google Shape;91;p16"/>
          <p:cNvPicPr preferRelativeResize="0"/>
          <p:nvPr/>
        </p:nvPicPr>
        <p:blipFill>
          <a:blip r:embed="rId3">
            <a:alphaModFix/>
          </a:blip>
          <a:stretch>
            <a:fillRect/>
          </a:stretch>
        </p:blipFill>
        <p:spPr>
          <a:xfrm>
            <a:off x="61463" y="1469325"/>
            <a:ext cx="3137225" cy="3137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Korisnici</a:t>
            </a:r>
            <a:endParaRPr/>
          </a:p>
        </p:txBody>
      </p:sp>
      <p:pic>
        <p:nvPicPr>
          <p:cNvPr id="97" name="Google Shape;97;p17"/>
          <p:cNvPicPr preferRelativeResize="0"/>
          <p:nvPr/>
        </p:nvPicPr>
        <p:blipFill>
          <a:blip r:embed="rId3">
            <a:alphaModFix/>
          </a:blip>
          <a:stretch>
            <a:fillRect/>
          </a:stretch>
        </p:blipFill>
        <p:spPr>
          <a:xfrm>
            <a:off x="106075" y="1575750"/>
            <a:ext cx="3048000" cy="3048000"/>
          </a:xfrm>
          <a:prstGeom prst="rect">
            <a:avLst/>
          </a:prstGeom>
          <a:noFill/>
          <a:ln>
            <a:noFill/>
          </a:ln>
        </p:spPr>
      </p:pic>
      <p:sp>
        <p:nvSpPr>
          <p:cNvPr id="98" name="Google Shape;98;p17"/>
          <p:cNvSpPr txBox="1"/>
          <p:nvPr/>
        </p:nvSpPr>
        <p:spPr>
          <a:xfrm>
            <a:off x="3394100" y="149525"/>
            <a:ext cx="56742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Obični Korisnik :</a:t>
            </a:r>
            <a:endParaRPr sz="15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Upravljanje korisničkim računom</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Prikaz slobodnih mjesta unutar dvorane i mogućnost kupovine karte</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Prikaz koncertnih dvorana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Komunikacija sa drugim korisnicima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Ostavljanje recenzija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Primanje notifikacija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Preporuke bazirane na interesima  korisnika</a:t>
            </a:r>
            <a:endParaRPr sz="1200">
              <a:latin typeface="Roboto"/>
              <a:ea typeface="Roboto"/>
              <a:cs typeface="Roboto"/>
              <a:sym typeface="Roboto"/>
            </a:endParaRPr>
          </a:p>
        </p:txBody>
      </p:sp>
      <p:sp>
        <p:nvSpPr>
          <p:cNvPr id="99" name="Google Shape;99;p17"/>
          <p:cNvSpPr txBox="1"/>
          <p:nvPr/>
        </p:nvSpPr>
        <p:spPr>
          <a:xfrm>
            <a:off x="3469800" y="1858025"/>
            <a:ext cx="56742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Vlasnik Objekta </a:t>
            </a:r>
            <a:r>
              <a:rPr lang="en" sz="1500">
                <a:latin typeface="Roboto"/>
                <a:ea typeface="Roboto"/>
                <a:cs typeface="Roboto"/>
                <a:sym typeface="Roboto"/>
              </a:rPr>
              <a:t>:</a:t>
            </a:r>
            <a:endParaRPr sz="15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Upravljanje korisničkim računom</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Registracija koncerta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Prikaz koncertnih dvorana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Komunikacija sa drugim korisnicima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Primanje notifikacija</a:t>
            </a:r>
            <a:endParaRPr sz="1200">
              <a:latin typeface="Roboto"/>
              <a:ea typeface="Roboto"/>
              <a:cs typeface="Roboto"/>
              <a:sym typeface="Roboto"/>
            </a:endParaRPr>
          </a:p>
        </p:txBody>
      </p:sp>
      <p:sp>
        <p:nvSpPr>
          <p:cNvPr id="100" name="Google Shape;100;p17"/>
          <p:cNvSpPr txBox="1"/>
          <p:nvPr/>
        </p:nvSpPr>
        <p:spPr>
          <a:xfrm>
            <a:off x="3469800" y="3284550"/>
            <a:ext cx="56742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Izvođač</a:t>
            </a:r>
            <a:r>
              <a:rPr lang="en" sz="1500">
                <a:latin typeface="Roboto"/>
                <a:ea typeface="Roboto"/>
                <a:cs typeface="Roboto"/>
                <a:sym typeface="Roboto"/>
              </a:rPr>
              <a:t> :</a:t>
            </a:r>
            <a:endParaRPr sz="15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Upravljanje korisničkim računom</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Rezervacija dvorane</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Prikaz koncertnih dvorana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Komunikacija sa drugim korisnicima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Primanje notifikacija</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Administratori</a:t>
            </a:r>
            <a:endParaRPr/>
          </a:p>
        </p:txBody>
      </p:sp>
      <p:pic>
        <p:nvPicPr>
          <p:cNvPr id="106" name="Google Shape;106;p18"/>
          <p:cNvPicPr preferRelativeResize="0"/>
          <p:nvPr/>
        </p:nvPicPr>
        <p:blipFill>
          <a:blip r:embed="rId3">
            <a:alphaModFix/>
          </a:blip>
          <a:stretch>
            <a:fillRect/>
          </a:stretch>
        </p:blipFill>
        <p:spPr>
          <a:xfrm>
            <a:off x="106075" y="1575750"/>
            <a:ext cx="3048000" cy="3048000"/>
          </a:xfrm>
          <a:prstGeom prst="rect">
            <a:avLst/>
          </a:prstGeom>
          <a:noFill/>
          <a:ln>
            <a:noFill/>
          </a:ln>
        </p:spPr>
      </p:pic>
      <p:sp>
        <p:nvSpPr>
          <p:cNvPr id="107" name="Google Shape;107;p18"/>
          <p:cNvSpPr txBox="1"/>
          <p:nvPr/>
        </p:nvSpPr>
        <p:spPr>
          <a:xfrm>
            <a:off x="3469800" y="1717500"/>
            <a:ext cx="56742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Administrator</a:t>
            </a:r>
            <a:r>
              <a:rPr lang="en" sz="1500">
                <a:latin typeface="Roboto"/>
                <a:ea typeface="Roboto"/>
                <a:cs typeface="Roboto"/>
                <a:sym typeface="Roboto"/>
              </a:rPr>
              <a:t> :</a:t>
            </a:r>
            <a:endParaRPr sz="15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Upravljanje korisničkim računom</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Prikaz koncerata koji se održavaju</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Prikaz koncertnih dvorana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Komunikacija sa drugim korisnicima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Ostavljanje recenzija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Primanje notifikacija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Early bird popust na ulaznice</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Rezervacija dvorane</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Registracija koncerta</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Prikaz slobodnih mjesta unutar dvorane i mogućnost kupovine karte</a:t>
            </a:r>
            <a:endParaRPr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FAAME - UseCase Diagram</a:t>
            </a:r>
            <a:endParaRPr/>
          </a:p>
        </p:txBody>
      </p:sp>
      <p:pic>
        <p:nvPicPr>
          <p:cNvPr id="113" name="Google Shape;113;p19"/>
          <p:cNvPicPr preferRelativeResize="0"/>
          <p:nvPr/>
        </p:nvPicPr>
        <p:blipFill>
          <a:blip r:embed="rId3">
            <a:alphaModFix/>
          </a:blip>
          <a:stretch>
            <a:fillRect/>
          </a:stretch>
        </p:blipFill>
        <p:spPr>
          <a:xfrm>
            <a:off x="1324825" y="740650"/>
            <a:ext cx="6851899" cy="532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Scenario - Example</a:t>
            </a:r>
            <a:endParaRPr/>
          </a:p>
        </p:txBody>
      </p:sp>
      <p:pic>
        <p:nvPicPr>
          <p:cNvPr id="119" name="Google Shape;119;p20"/>
          <p:cNvPicPr preferRelativeResize="0"/>
          <p:nvPr/>
        </p:nvPicPr>
        <p:blipFill>
          <a:blip r:embed="rId3">
            <a:alphaModFix/>
          </a:blip>
          <a:stretch>
            <a:fillRect/>
          </a:stretch>
        </p:blipFill>
        <p:spPr>
          <a:xfrm>
            <a:off x="0" y="651850"/>
            <a:ext cx="5180876" cy="4219649"/>
          </a:xfrm>
          <a:prstGeom prst="rect">
            <a:avLst/>
          </a:prstGeom>
          <a:noFill/>
          <a:ln>
            <a:noFill/>
          </a:ln>
        </p:spPr>
      </p:pic>
      <p:pic>
        <p:nvPicPr>
          <p:cNvPr id="120" name="Google Shape;120;p20"/>
          <p:cNvPicPr preferRelativeResize="0"/>
          <p:nvPr/>
        </p:nvPicPr>
        <p:blipFill>
          <a:blip r:embed="rId4">
            <a:alphaModFix/>
          </a:blip>
          <a:stretch>
            <a:fillRect/>
          </a:stretch>
        </p:blipFill>
        <p:spPr>
          <a:xfrm>
            <a:off x="5180875" y="2932000"/>
            <a:ext cx="3963124" cy="184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Activity Diagram</a:t>
            </a:r>
            <a:r>
              <a:rPr lang="en"/>
              <a:t> - Example</a:t>
            </a:r>
            <a:endParaRPr/>
          </a:p>
        </p:txBody>
      </p:sp>
      <p:pic>
        <p:nvPicPr>
          <p:cNvPr id="126" name="Google Shape;126;p21"/>
          <p:cNvPicPr preferRelativeResize="0"/>
          <p:nvPr/>
        </p:nvPicPr>
        <p:blipFill>
          <a:blip r:embed="rId3">
            <a:alphaModFix/>
          </a:blip>
          <a:stretch>
            <a:fillRect/>
          </a:stretch>
        </p:blipFill>
        <p:spPr>
          <a:xfrm>
            <a:off x="2069338" y="778925"/>
            <a:ext cx="5005332" cy="42196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