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png" ContentType="image/png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 u="sng">
                <a:solidFill>
                  <a:srgbClr val="0461C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 u="sng">
                <a:solidFill>
                  <a:srgbClr val="0461C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23875"/>
            <a:ext cx="77660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3139" y="2828605"/>
            <a:ext cx="8185784" cy="307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 u="sng">
                <a:solidFill>
                  <a:srgbClr val="0461C1"/>
                </a:solidFill>
                <a:latin typeface="Calibri Light"/>
                <a:cs typeface="Calibri Light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" Target="slide2.xml"/><Relationship Id="rId3" Type="http://schemas.openxmlformats.org/officeDocument/2006/relationships/slide" Target="slide6.xml"/><Relationship Id="rId4" Type="http://schemas.openxmlformats.org/officeDocument/2006/relationships/slide" Target="slide9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xinreality.com/wiki/Lighthouse" TargetMode="External"/><Relationship Id="rId3" Type="http://schemas.openxmlformats.org/officeDocument/2006/relationships/hyperlink" Target="https://www.vive.com/fr/support/vive/category_howto/tips-for-setting-up-the-base-stations.html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assetstore.unity.com/packages/tools/integration/steamvr-plugin-32647" TargetMode="External"/><Relationship Id="rId3" Type="http://schemas.openxmlformats.org/officeDocument/2006/relationships/image" Target="../media/image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jpg"/><Relationship Id="rId4" Type="http://schemas.openxmlformats.org/officeDocument/2006/relationships/image" Target="../media/image4.jpg"/><Relationship Id="rId5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notion.so/yeove/Using-SteamVR-without-a-VR-headset-f7ed4268708a42c787d1628768e61d35" TargetMode="Externa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49754" y="1064716"/>
            <a:ext cx="751395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65">
                <a:latin typeface="Calibri Light"/>
                <a:cs typeface="Calibri Light"/>
              </a:rPr>
              <a:t>Vive</a:t>
            </a:r>
            <a:r>
              <a:rPr dirty="0" sz="6000" spc="-315">
                <a:latin typeface="Calibri Light"/>
                <a:cs typeface="Calibri Light"/>
              </a:rPr>
              <a:t> </a:t>
            </a:r>
            <a:r>
              <a:rPr dirty="0" sz="6000" spc="-75">
                <a:latin typeface="Calibri Light"/>
                <a:cs typeface="Calibri Light"/>
              </a:rPr>
              <a:t>Trackers</a:t>
            </a:r>
            <a:r>
              <a:rPr dirty="0" sz="6000" spc="-315">
                <a:latin typeface="Calibri Light"/>
                <a:cs typeface="Calibri Light"/>
              </a:rPr>
              <a:t> </a:t>
            </a:r>
            <a:r>
              <a:rPr dirty="0" sz="6000" spc="-50">
                <a:latin typeface="Calibri Light"/>
                <a:cs typeface="Calibri Light"/>
              </a:rPr>
              <a:t>for</a:t>
            </a:r>
            <a:r>
              <a:rPr dirty="0" sz="6000" spc="-325">
                <a:latin typeface="Calibri Light"/>
                <a:cs typeface="Calibri Light"/>
              </a:rPr>
              <a:t> </a:t>
            </a:r>
            <a:r>
              <a:rPr dirty="0" sz="6000" spc="-40">
                <a:latin typeface="Calibri Light"/>
                <a:cs typeface="Calibri Light"/>
              </a:rPr>
              <a:t>Unity3D</a:t>
            </a:r>
            <a:endParaRPr sz="6000">
              <a:latin typeface="Calibri Light"/>
              <a:cs typeface="Calibri Light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6375" rIns="0" bIns="0" rtlCol="0" vert="horz">
            <a:spAutoFit/>
          </a:bodyPr>
          <a:lstStyle/>
          <a:p>
            <a:pPr marL="683895" indent="-671195">
              <a:lnSpc>
                <a:spcPct val="100000"/>
              </a:lnSpc>
              <a:spcBef>
                <a:spcPts val="1625"/>
              </a:spcBef>
              <a:buClr>
                <a:srgbClr val="000000"/>
              </a:buClr>
              <a:buAutoNum type="arabicPeriod"/>
              <a:tabLst>
                <a:tab pos="683895" algn="l"/>
              </a:tabLst>
            </a:pPr>
            <a:r>
              <a:rPr dirty="0">
                <a:hlinkClick r:id="rId2" action="ppaction://hlinksldjump"/>
              </a:rPr>
              <a:t>Unity3D</a:t>
            </a:r>
            <a:r>
              <a:rPr dirty="0" spc="-50">
                <a:hlinkClick r:id="rId2" action="ppaction://hlinksldjump"/>
              </a:rPr>
              <a:t> </a:t>
            </a:r>
            <a:r>
              <a:rPr dirty="0">
                <a:hlinkClick r:id="rId2" action="ppaction://hlinksldjump"/>
              </a:rPr>
              <a:t>plugin</a:t>
            </a:r>
            <a:r>
              <a:rPr dirty="0" spc="-65">
                <a:hlinkClick r:id="rId2" action="ppaction://hlinksldjump"/>
              </a:rPr>
              <a:t> </a:t>
            </a:r>
            <a:r>
              <a:rPr dirty="0" spc="-10">
                <a:hlinkClick r:id="rId2" action="ppaction://hlinksldjump"/>
              </a:rPr>
              <a:t>usage</a:t>
            </a:r>
          </a:p>
          <a:p>
            <a:pPr marL="682625" indent="-669925">
              <a:lnSpc>
                <a:spcPct val="100000"/>
              </a:lnSpc>
              <a:spcBef>
                <a:spcPts val="1525"/>
              </a:spcBef>
              <a:buClr>
                <a:srgbClr val="000000"/>
              </a:buClr>
              <a:buAutoNum type="arabicPeriod"/>
              <a:tabLst>
                <a:tab pos="682625" algn="l"/>
              </a:tabLst>
            </a:pPr>
            <a:r>
              <a:rPr dirty="0">
                <a:hlinkClick r:id="rId3" action="ppaction://hlinksldjump"/>
              </a:rPr>
              <a:t>SteamVR</a:t>
            </a:r>
            <a:r>
              <a:rPr dirty="0" spc="-114">
                <a:hlinkClick r:id="rId3" action="ppaction://hlinksldjump"/>
              </a:rPr>
              <a:t> </a:t>
            </a:r>
            <a:r>
              <a:rPr dirty="0" spc="-10">
                <a:hlinkClick r:id="rId3" action="ppaction://hlinksldjump"/>
              </a:rPr>
              <a:t>configuration</a:t>
            </a:r>
          </a:p>
          <a:p>
            <a:pPr marL="682625" indent="-669925">
              <a:lnSpc>
                <a:spcPct val="100000"/>
              </a:lnSpc>
              <a:spcBef>
                <a:spcPts val="1515"/>
              </a:spcBef>
              <a:buClr>
                <a:srgbClr val="000000"/>
              </a:buClr>
              <a:buAutoNum type="arabicPeriod"/>
              <a:tabLst>
                <a:tab pos="682625" algn="l"/>
              </a:tabLst>
            </a:pPr>
            <a:r>
              <a:rPr dirty="0">
                <a:hlinkClick r:id="rId4" action="ppaction://hlinksldjump"/>
              </a:rPr>
              <a:t>Optimize</a:t>
            </a:r>
            <a:r>
              <a:rPr dirty="0" spc="-195">
                <a:hlinkClick r:id="rId4" action="ppaction://hlinksldjump"/>
              </a:rPr>
              <a:t> </a:t>
            </a:r>
            <a:r>
              <a:rPr dirty="0">
                <a:hlinkClick r:id="rId4" action="ppaction://hlinksldjump"/>
              </a:rPr>
              <a:t>tracking</a:t>
            </a:r>
            <a:r>
              <a:rPr dirty="0" spc="-185">
                <a:hlinkClick r:id="rId4" action="ppaction://hlinksldjump"/>
              </a:rPr>
              <a:t> </a:t>
            </a:r>
            <a:r>
              <a:rPr dirty="0" spc="-10">
                <a:hlinkClick r:id="rId4" action="ppaction://hlinksldjump"/>
              </a:rPr>
              <a:t>reliability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5"/>
              <a:t>Tracking</a:t>
            </a:r>
            <a:r>
              <a:rPr dirty="0" spc="-114"/>
              <a:t> </a:t>
            </a:r>
            <a:r>
              <a:rPr dirty="0" spc="-20"/>
              <a:t>Setup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697737"/>
            <a:ext cx="12037060" cy="5820410"/>
          </a:xfrm>
          <a:prstGeom prst="rect">
            <a:avLst/>
          </a:prstGeom>
        </p:spPr>
        <p:txBody>
          <a:bodyPr wrap="square" lIns="0" tIns="45085" rIns="0" bIns="0" rtlCol="0" vert="horz">
            <a:spAutoFit/>
          </a:bodyPr>
          <a:lstStyle/>
          <a:p>
            <a:pPr algn="just" marL="12700" marR="6350" indent="298450">
              <a:lnSpc>
                <a:spcPct val="90200"/>
              </a:lnSpc>
              <a:spcBef>
                <a:spcPts val="355"/>
              </a:spcBef>
              <a:buAutoNum type="arabicPeriod"/>
              <a:tabLst>
                <a:tab pos="311150" algn="l"/>
              </a:tabLst>
            </a:pPr>
            <a:r>
              <a:rPr dirty="0" sz="2200" b="1">
                <a:latin typeface="Calibri"/>
                <a:cs typeface="Calibri"/>
              </a:rPr>
              <a:t>Bluetooth</a:t>
            </a:r>
            <a:r>
              <a:rPr dirty="0" sz="2200" spc="114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dongles</a:t>
            </a:r>
            <a:r>
              <a:rPr dirty="0" sz="2200" spc="12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should</a:t>
            </a:r>
            <a:r>
              <a:rPr dirty="0" sz="2200" spc="12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be</a:t>
            </a:r>
            <a:r>
              <a:rPr dirty="0" sz="2200" spc="11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setup</a:t>
            </a:r>
            <a:r>
              <a:rPr dirty="0" sz="2200" spc="114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the</a:t>
            </a:r>
            <a:r>
              <a:rPr dirty="0" sz="2200" spc="12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farthest</a:t>
            </a:r>
            <a:r>
              <a:rPr dirty="0" sz="2200" spc="12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away</a:t>
            </a:r>
            <a:r>
              <a:rPr dirty="0" sz="2200" spc="114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from</a:t>
            </a:r>
            <a:r>
              <a:rPr dirty="0" sz="2200" spc="12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each</a:t>
            </a:r>
            <a:r>
              <a:rPr dirty="0" sz="2200" spc="12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others</a:t>
            </a:r>
            <a:r>
              <a:rPr dirty="0" sz="2200">
                <a:latin typeface="Calibri"/>
                <a:cs typeface="Calibri"/>
              </a:rPr>
              <a:t>.</a:t>
            </a:r>
            <a:r>
              <a:rPr dirty="0" sz="2200" spc="114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This</a:t>
            </a:r>
            <a:r>
              <a:rPr dirty="0" sz="2200" spc="1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114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1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most</a:t>
            </a:r>
            <a:r>
              <a:rPr dirty="0" sz="2200" spc="10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influencing </a:t>
            </a:r>
            <a:r>
              <a:rPr dirty="0" sz="2200">
                <a:latin typeface="Calibri"/>
                <a:cs typeface="Calibri"/>
              </a:rPr>
              <a:t>parameter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get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good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tracking results.</a:t>
            </a:r>
            <a:r>
              <a:rPr dirty="0" sz="2200" spc="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We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advise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use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usb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cables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with</a:t>
            </a:r>
            <a:r>
              <a:rPr dirty="0" sz="2200" spc="-2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2m</a:t>
            </a:r>
            <a:r>
              <a:rPr dirty="0" sz="2200" spc="-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as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minimum</a:t>
            </a:r>
            <a:r>
              <a:rPr dirty="0" sz="2200" spc="-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length,</a:t>
            </a:r>
            <a:r>
              <a:rPr dirty="0" sz="2200" spc="-1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avoid </a:t>
            </a:r>
            <a:r>
              <a:rPr dirty="0" sz="2200">
                <a:latin typeface="Calibri"/>
                <a:cs typeface="Calibri"/>
              </a:rPr>
              <a:t>radio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interferences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between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your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Bluetooth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dongles.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5"/>
              </a:spcBef>
              <a:buFont typeface="Calibri"/>
              <a:buAutoNum type="arabicPeriod"/>
            </a:pPr>
            <a:endParaRPr sz="2200">
              <a:latin typeface="Calibri"/>
              <a:cs typeface="Calibri"/>
            </a:endParaRPr>
          </a:p>
          <a:p>
            <a:pPr algn="just" marL="12700" marR="5080" indent="293370">
              <a:lnSpc>
                <a:spcPct val="90200"/>
              </a:lnSpc>
              <a:spcBef>
                <a:spcPts val="5"/>
              </a:spcBef>
              <a:buAutoNum type="arabicPeriod"/>
              <a:tabLst>
                <a:tab pos="306070" algn="l"/>
              </a:tabLst>
            </a:pPr>
            <a:r>
              <a:rPr dirty="0" sz="2200" b="1">
                <a:latin typeface="Calibri"/>
                <a:cs typeface="Calibri"/>
              </a:rPr>
              <a:t>Remove</a:t>
            </a:r>
            <a:r>
              <a:rPr dirty="0" sz="2200" spc="8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light</a:t>
            </a:r>
            <a:r>
              <a:rPr dirty="0" sz="2200" spc="9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reflection</a:t>
            </a:r>
            <a:r>
              <a:rPr dirty="0" sz="2200" spc="8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sources</a:t>
            </a:r>
            <a:r>
              <a:rPr dirty="0" sz="2200" spc="8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as</a:t>
            </a:r>
            <a:r>
              <a:rPr dirty="0" sz="2200" spc="8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possible</a:t>
            </a:r>
            <a:r>
              <a:rPr dirty="0" sz="2200" spc="8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in</a:t>
            </a:r>
            <a:r>
              <a:rPr dirty="0" sz="2200" spc="8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your</a:t>
            </a:r>
            <a:r>
              <a:rPr dirty="0" sz="2200" spc="8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tracking</a:t>
            </a:r>
            <a:r>
              <a:rPr dirty="0" sz="2200" spc="8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area</a:t>
            </a:r>
            <a:r>
              <a:rPr dirty="0" sz="2200" spc="10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(e.g</a:t>
            </a:r>
            <a:r>
              <a:rPr dirty="0" sz="2200" spc="8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:</a:t>
            </a:r>
            <a:r>
              <a:rPr dirty="0" sz="2200" spc="8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windows,</a:t>
            </a:r>
            <a:r>
              <a:rPr dirty="0" sz="2200" spc="7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mirrors,</a:t>
            </a:r>
            <a:r>
              <a:rPr dirty="0" sz="2200" spc="37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and</a:t>
            </a:r>
            <a:r>
              <a:rPr dirty="0" sz="2200" spc="85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other </a:t>
            </a:r>
            <a:r>
              <a:rPr dirty="0" sz="2200" b="1">
                <a:latin typeface="Calibri"/>
                <a:cs typeface="Calibri"/>
              </a:rPr>
              <a:t>reflective</a:t>
            </a:r>
            <a:r>
              <a:rPr dirty="0" sz="2200" spc="320" b="1">
                <a:latin typeface="Calibri"/>
                <a:cs typeface="Calibri"/>
              </a:rPr>
              <a:t>  </a:t>
            </a:r>
            <a:r>
              <a:rPr dirty="0" sz="2200" b="1">
                <a:latin typeface="Calibri"/>
                <a:cs typeface="Calibri"/>
              </a:rPr>
              <a:t>surfaces).</a:t>
            </a:r>
            <a:r>
              <a:rPr dirty="0" sz="2200" spc="330" b="1">
                <a:latin typeface="Calibri"/>
                <a:cs typeface="Calibri"/>
              </a:rPr>
              <a:t>  </a:t>
            </a:r>
            <a:r>
              <a:rPr dirty="0" sz="2200">
                <a:latin typeface="Calibri"/>
                <a:cs typeface="Calibri"/>
              </a:rPr>
              <a:t>Lighthouse</a:t>
            </a:r>
            <a:r>
              <a:rPr dirty="0" sz="2200" spc="325">
                <a:latin typeface="Calibri"/>
                <a:cs typeface="Calibri"/>
              </a:rPr>
              <a:t>  </a:t>
            </a:r>
            <a:r>
              <a:rPr dirty="0" sz="2200">
                <a:latin typeface="Calibri"/>
                <a:cs typeface="Calibri"/>
              </a:rPr>
              <a:t>tracking</a:t>
            </a:r>
            <a:r>
              <a:rPr dirty="0" sz="2200" spc="315">
                <a:latin typeface="Calibri"/>
                <a:cs typeface="Calibri"/>
              </a:rPr>
              <a:t>  </a:t>
            </a:r>
            <a:r>
              <a:rPr dirty="0" sz="2200">
                <a:latin typeface="Calibri"/>
                <a:cs typeface="Calibri"/>
              </a:rPr>
              <a:t>is</a:t>
            </a:r>
            <a:r>
              <a:rPr dirty="0" sz="2200" spc="320">
                <a:latin typeface="Calibri"/>
                <a:cs typeface="Calibri"/>
              </a:rPr>
              <a:t>  </a:t>
            </a:r>
            <a:r>
              <a:rPr dirty="0" sz="2200">
                <a:latin typeface="Calibri"/>
                <a:cs typeface="Calibri"/>
              </a:rPr>
              <a:t>really</a:t>
            </a:r>
            <a:r>
              <a:rPr dirty="0" sz="2200" spc="315">
                <a:latin typeface="Calibri"/>
                <a:cs typeface="Calibri"/>
              </a:rPr>
              <a:t>  </a:t>
            </a:r>
            <a:r>
              <a:rPr dirty="0" sz="2200">
                <a:latin typeface="Calibri"/>
                <a:cs typeface="Calibri"/>
              </a:rPr>
              <a:t>sensible</a:t>
            </a:r>
            <a:r>
              <a:rPr dirty="0" sz="2200" spc="320">
                <a:latin typeface="Calibri"/>
                <a:cs typeface="Calibri"/>
              </a:rPr>
              <a:t> 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320">
                <a:latin typeface="Calibri"/>
                <a:cs typeface="Calibri"/>
              </a:rPr>
              <a:t>  </a:t>
            </a:r>
            <a:r>
              <a:rPr dirty="0" sz="2200">
                <a:latin typeface="Calibri"/>
                <a:cs typeface="Calibri"/>
              </a:rPr>
              <a:t>reflections</a:t>
            </a:r>
            <a:r>
              <a:rPr dirty="0" sz="2200" spc="315">
                <a:latin typeface="Calibri"/>
                <a:cs typeface="Calibri"/>
              </a:rPr>
              <a:t>  </a:t>
            </a:r>
            <a:r>
              <a:rPr dirty="0" sz="2200">
                <a:latin typeface="Calibri"/>
                <a:cs typeface="Calibri"/>
              </a:rPr>
              <a:t>(more</a:t>
            </a:r>
            <a:r>
              <a:rPr dirty="0" sz="2200" spc="320">
                <a:latin typeface="Calibri"/>
                <a:cs typeface="Calibri"/>
              </a:rPr>
              <a:t>  </a:t>
            </a:r>
            <a:r>
              <a:rPr dirty="0" sz="2200">
                <a:latin typeface="Calibri"/>
                <a:cs typeface="Calibri"/>
              </a:rPr>
              <a:t>information</a:t>
            </a:r>
            <a:r>
              <a:rPr dirty="0" sz="2200" spc="320">
                <a:latin typeface="Calibri"/>
                <a:cs typeface="Calibri"/>
              </a:rPr>
              <a:t>  </a:t>
            </a:r>
            <a:r>
              <a:rPr dirty="0" sz="2200" spc="-50">
                <a:latin typeface="Calibri"/>
                <a:cs typeface="Calibri"/>
              </a:rPr>
              <a:t>: </a:t>
            </a:r>
            <a:r>
              <a:rPr dirty="0" u="sng" sz="2200" spc="-1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https://xinreality.com/wiki/Lighthouse</a:t>
            </a:r>
            <a:r>
              <a:rPr dirty="0" sz="2200" spc="-10"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Calibri"/>
              <a:buAutoNum type="arabicPeriod"/>
            </a:pPr>
            <a:endParaRPr sz="2200">
              <a:latin typeface="Calibri"/>
              <a:cs typeface="Calibri"/>
            </a:endParaRPr>
          </a:p>
          <a:p>
            <a:pPr marL="289560" indent="-276860">
              <a:lnSpc>
                <a:spcPct val="100000"/>
              </a:lnSpc>
              <a:buAutoNum type="arabicPeriod"/>
              <a:tabLst>
                <a:tab pos="289560" algn="l"/>
              </a:tabLst>
            </a:pPr>
            <a:r>
              <a:rPr dirty="0" sz="2200" spc="-10" b="1">
                <a:latin typeface="Calibri"/>
                <a:cs typeface="Calibri"/>
              </a:rPr>
              <a:t>Base</a:t>
            </a:r>
            <a:r>
              <a:rPr dirty="0" sz="2200" spc="-11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stations</a:t>
            </a:r>
            <a:r>
              <a:rPr dirty="0" sz="2200" spc="-5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should</a:t>
            </a:r>
            <a:r>
              <a:rPr dirty="0" sz="2200" spc="-11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be</a:t>
            </a:r>
            <a:r>
              <a:rPr dirty="0" sz="2200" spc="-11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setup</a:t>
            </a:r>
            <a:r>
              <a:rPr dirty="0" sz="2200" spc="-8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not</a:t>
            </a:r>
            <a:r>
              <a:rPr dirty="0" sz="2200" spc="-9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to</a:t>
            </a:r>
            <a:r>
              <a:rPr dirty="0" sz="2200" spc="-10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far</a:t>
            </a:r>
            <a:r>
              <a:rPr dirty="0" sz="2200" spc="-80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away</a:t>
            </a:r>
            <a:r>
              <a:rPr dirty="0" sz="2200" spc="-10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from</a:t>
            </a:r>
            <a:r>
              <a:rPr dirty="0" sz="2200" spc="-85" b="1">
                <a:latin typeface="Calibri"/>
                <a:cs typeface="Calibri"/>
              </a:rPr>
              <a:t> </a:t>
            </a:r>
            <a:r>
              <a:rPr dirty="0" sz="2200" b="1">
                <a:latin typeface="Calibri"/>
                <a:cs typeface="Calibri"/>
              </a:rPr>
              <a:t>each</a:t>
            </a:r>
            <a:r>
              <a:rPr dirty="0" sz="2200" spc="-80" b="1">
                <a:latin typeface="Calibri"/>
                <a:cs typeface="Calibri"/>
              </a:rPr>
              <a:t> </a:t>
            </a:r>
            <a:r>
              <a:rPr dirty="0" sz="2200" spc="-10" b="1">
                <a:latin typeface="Calibri"/>
                <a:cs typeface="Calibri"/>
              </a:rPr>
              <a:t>others.</a:t>
            </a:r>
            <a:endParaRPr sz="2200">
              <a:latin typeface="Calibri"/>
              <a:cs typeface="Calibri"/>
            </a:endParaRPr>
          </a:p>
          <a:p>
            <a:pPr lvl="1" marL="241300" marR="1703070" indent="-228600">
              <a:lnSpc>
                <a:spcPts val="2150"/>
              </a:lnSpc>
              <a:spcBef>
                <a:spcPts val="10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using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2x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stations,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HTC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recommendations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: </a:t>
            </a:r>
            <a:r>
              <a:rPr dirty="0" u="sng" sz="2000" spc="-25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https://www.vive.com/fr/support/vive/category_howto/tips-for-setting-</a:t>
            </a:r>
            <a:r>
              <a:rPr dirty="0" u="sng" sz="2000" spc="-2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up-</a:t>
            </a:r>
            <a:r>
              <a:rPr dirty="0" u="sng" sz="2000" spc="-25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the-</a:t>
            </a:r>
            <a:r>
              <a:rPr dirty="0" u="sng" sz="2000" spc="-3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base-</a:t>
            </a:r>
            <a:r>
              <a:rPr dirty="0" u="sng" sz="2000" spc="-1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3"/>
              </a:rPr>
              <a:t>stations.html</a:t>
            </a:r>
            <a:endParaRPr sz="2000">
              <a:latin typeface="Calibri"/>
              <a:cs typeface="Calibri"/>
            </a:endParaRPr>
          </a:p>
          <a:p>
            <a:pPr lvl="1" marL="240665" indent="-227965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240665" algn="l"/>
              </a:tabLst>
            </a:pP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using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4x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stations,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process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place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your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base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stations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get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good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tracking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quality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:</a:t>
            </a:r>
            <a:endParaRPr sz="2000">
              <a:latin typeface="Calibri"/>
              <a:cs typeface="Calibri"/>
            </a:endParaRPr>
          </a:p>
          <a:p>
            <a:pPr algn="just" lvl="2" marL="577215" indent="-107314">
              <a:lnSpc>
                <a:spcPct val="100000"/>
              </a:lnSpc>
              <a:spcBef>
                <a:spcPts val="345"/>
              </a:spcBef>
              <a:buFont typeface="Calibri"/>
              <a:buChar char="-"/>
              <a:tabLst>
                <a:tab pos="577215" algn="l"/>
              </a:tabLst>
            </a:pPr>
            <a:r>
              <a:rPr dirty="0" sz="1600" spc="-10" b="1">
                <a:latin typeface="Calibri"/>
                <a:cs typeface="Calibri"/>
              </a:rPr>
              <a:t>Physically</a:t>
            </a:r>
            <a:r>
              <a:rPr dirty="0" sz="1600" spc="-6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place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your</a:t>
            </a:r>
            <a:r>
              <a:rPr dirty="0" sz="1600" spc="-4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Base</a:t>
            </a:r>
            <a:r>
              <a:rPr dirty="0" sz="1600" spc="-7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stations</a:t>
            </a:r>
            <a:r>
              <a:rPr dirty="0" sz="1600" spc="-7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as</a:t>
            </a:r>
            <a:r>
              <a:rPr dirty="0" sz="1600" spc="-5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rectangle</a:t>
            </a:r>
            <a:r>
              <a:rPr dirty="0" sz="1600" spc="-5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shape</a:t>
            </a:r>
            <a:r>
              <a:rPr dirty="0" sz="1600" spc="-40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(e.g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5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4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corners</a:t>
            </a:r>
            <a:r>
              <a:rPr dirty="0" sz="1600" spc="-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-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room)</a:t>
            </a:r>
            <a:endParaRPr sz="1600">
              <a:latin typeface="Calibri"/>
              <a:cs typeface="Calibri"/>
            </a:endParaRPr>
          </a:p>
          <a:p>
            <a:pPr algn="just" lvl="2" marL="577215" indent="-107314">
              <a:lnSpc>
                <a:spcPct val="100000"/>
              </a:lnSpc>
              <a:spcBef>
                <a:spcPts val="300"/>
              </a:spcBef>
              <a:buChar char="-"/>
              <a:tabLst>
                <a:tab pos="577215" algn="l"/>
              </a:tabLst>
            </a:pPr>
            <a:r>
              <a:rPr dirty="0" sz="1600">
                <a:latin typeface="Calibri"/>
                <a:cs typeface="Calibri"/>
              </a:rPr>
              <a:t>do</a:t>
            </a:r>
            <a:r>
              <a:rPr dirty="0" sz="1600" spc="-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70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SteamVR</a:t>
            </a:r>
            <a:r>
              <a:rPr dirty="0" sz="1600" spc="-6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Room</a:t>
            </a:r>
            <a:r>
              <a:rPr dirty="0" sz="1600" spc="-7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calibration</a:t>
            </a:r>
            <a:r>
              <a:rPr dirty="0" sz="1600" spc="-70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using</a:t>
            </a:r>
            <a:r>
              <a:rPr dirty="0" sz="1600" spc="-6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-7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4</a:t>
            </a:r>
            <a:r>
              <a:rPr dirty="0" sz="1600" spc="-7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corners</a:t>
            </a:r>
            <a:r>
              <a:rPr dirty="0" sz="1600" spc="-35" b="1">
                <a:latin typeface="Calibri"/>
                <a:cs typeface="Calibri"/>
              </a:rPr>
              <a:t> </a:t>
            </a:r>
            <a:r>
              <a:rPr dirty="0" sz="1600" spc="-10" b="1">
                <a:latin typeface="Calibri"/>
                <a:cs typeface="Calibri"/>
              </a:rPr>
              <a:t>technic</a:t>
            </a:r>
            <a:endParaRPr sz="1600">
              <a:latin typeface="Calibri"/>
              <a:cs typeface="Calibri"/>
            </a:endParaRPr>
          </a:p>
          <a:p>
            <a:pPr algn="just" lvl="2" marL="469900" marR="5080" indent="122555">
              <a:lnSpc>
                <a:spcPts val="1720"/>
              </a:lnSpc>
              <a:spcBef>
                <a:spcPts val="545"/>
              </a:spcBef>
              <a:buChar char="-"/>
              <a:tabLst>
                <a:tab pos="592455" algn="l"/>
              </a:tabLst>
            </a:pPr>
            <a:r>
              <a:rPr dirty="0" sz="1600">
                <a:latin typeface="Calibri"/>
                <a:cs typeface="Calibri"/>
              </a:rPr>
              <a:t>mark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each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Room’s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corner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taking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care</a:t>
            </a:r>
            <a:r>
              <a:rPr dirty="0" sz="1600" spc="7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physically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place</a:t>
            </a:r>
            <a:r>
              <a:rPr dirty="0" sz="1600" spc="7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your</a:t>
            </a:r>
            <a:r>
              <a:rPr dirty="0" sz="1600" spc="7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Vive</a:t>
            </a:r>
            <a:r>
              <a:rPr dirty="0" sz="1600" spc="7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Controller</a:t>
            </a:r>
            <a:r>
              <a:rPr dirty="0" sz="1600" spc="6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just</a:t>
            </a:r>
            <a:r>
              <a:rPr dirty="0" sz="1600" spc="7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below</a:t>
            </a:r>
            <a:r>
              <a:rPr dirty="0" sz="1600" spc="8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each</a:t>
            </a:r>
            <a:r>
              <a:rPr dirty="0" sz="1600" spc="6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Base</a:t>
            </a:r>
            <a:r>
              <a:rPr dirty="0" sz="1600" spc="7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station</a:t>
            </a:r>
            <a:r>
              <a:rPr dirty="0" sz="1600" spc="114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(the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Vive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controller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position </a:t>
            </a:r>
            <a:r>
              <a:rPr dirty="0" sz="1600">
                <a:latin typeface="Calibri"/>
                <a:cs typeface="Calibri"/>
              </a:rPr>
              <a:t>and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Base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station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position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should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same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position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SteamVR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calibration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2D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view).</a:t>
            </a:r>
            <a:endParaRPr sz="1600">
              <a:latin typeface="Calibri"/>
              <a:cs typeface="Calibri"/>
            </a:endParaRPr>
          </a:p>
          <a:p>
            <a:pPr algn="just" lvl="2" marL="469900" marR="10160" indent="122555">
              <a:lnSpc>
                <a:spcPts val="1720"/>
              </a:lnSpc>
              <a:spcBef>
                <a:spcPts val="525"/>
              </a:spcBef>
              <a:buChar char="-"/>
              <a:tabLst>
                <a:tab pos="592455" algn="l"/>
              </a:tabLst>
            </a:pPr>
            <a:r>
              <a:rPr dirty="0" sz="1600">
                <a:latin typeface="Calibri"/>
                <a:cs typeface="Calibri"/>
              </a:rPr>
              <a:t>when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8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4</a:t>
            </a:r>
            <a:r>
              <a:rPr dirty="0" sz="1600" spc="7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corners</a:t>
            </a:r>
            <a:r>
              <a:rPr dirty="0" sz="1600" spc="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are</a:t>
            </a:r>
            <a:r>
              <a:rPr dirty="0" sz="1600" spc="6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defined,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SteamVR</a:t>
            </a:r>
            <a:r>
              <a:rPr dirty="0" sz="1600" spc="7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calibration</a:t>
            </a:r>
            <a:r>
              <a:rPr dirty="0" sz="1600" spc="7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should</a:t>
            </a:r>
            <a:r>
              <a:rPr dirty="0" sz="1600" spc="7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produce</a:t>
            </a:r>
            <a:r>
              <a:rPr dirty="0" sz="1600" spc="7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</a:t>
            </a:r>
            <a:r>
              <a:rPr dirty="0" sz="1600" spc="8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rectangle</a:t>
            </a:r>
            <a:r>
              <a:rPr dirty="0" sz="1600" spc="8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with</a:t>
            </a:r>
            <a:r>
              <a:rPr dirty="0" sz="1600" spc="7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every</a:t>
            </a:r>
            <a:r>
              <a:rPr dirty="0" sz="1600" spc="6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angles</a:t>
            </a:r>
            <a:r>
              <a:rPr dirty="0" sz="1600" spc="7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corresponding</a:t>
            </a:r>
            <a:r>
              <a:rPr dirty="0" sz="1600" spc="6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exactly</a:t>
            </a:r>
            <a:r>
              <a:rPr dirty="0" sz="1600" spc="7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to</a:t>
            </a:r>
            <a:r>
              <a:rPr dirty="0" sz="1600" spc="70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the</a:t>
            </a:r>
            <a:r>
              <a:rPr dirty="0" sz="1600" spc="75" b="1">
                <a:latin typeface="Calibri"/>
                <a:cs typeface="Calibri"/>
              </a:rPr>
              <a:t> </a:t>
            </a:r>
            <a:r>
              <a:rPr dirty="0" sz="1600" spc="-20" b="1">
                <a:latin typeface="Calibri"/>
                <a:cs typeface="Calibri"/>
              </a:rPr>
              <a:t>base </a:t>
            </a:r>
            <a:r>
              <a:rPr dirty="0" sz="1600" b="1">
                <a:latin typeface="Calibri"/>
                <a:cs typeface="Calibri"/>
              </a:rPr>
              <a:t>stations’</a:t>
            </a:r>
            <a:r>
              <a:rPr dirty="0" sz="1600" spc="95" b="1">
                <a:latin typeface="Calibri"/>
                <a:cs typeface="Calibri"/>
              </a:rPr>
              <a:t> </a:t>
            </a:r>
            <a:r>
              <a:rPr dirty="0" sz="1600" b="1">
                <a:latin typeface="Calibri"/>
                <a:cs typeface="Calibri"/>
              </a:rPr>
              <a:t>positions</a:t>
            </a:r>
            <a:r>
              <a:rPr dirty="0" sz="1600" spc="114" b="1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(as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defined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previously).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If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one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of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11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rectangle’s</a:t>
            </a:r>
            <a:r>
              <a:rPr dirty="0" sz="1600" spc="1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angle</a:t>
            </a:r>
            <a:r>
              <a:rPr dirty="0" sz="1600" spc="9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not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located</a:t>
            </a:r>
            <a:r>
              <a:rPr dirty="0" sz="1600" spc="10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at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its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corresponding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Base</a:t>
            </a:r>
            <a:r>
              <a:rPr dirty="0" sz="1600" spc="10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station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position,</a:t>
            </a:r>
            <a:r>
              <a:rPr dirty="0" sz="1600" spc="95">
                <a:latin typeface="Calibri"/>
                <a:cs typeface="Calibri"/>
              </a:rPr>
              <a:t> </a:t>
            </a:r>
            <a:r>
              <a:rPr dirty="0" sz="1600" spc="-25">
                <a:latin typeface="Calibri"/>
                <a:cs typeface="Calibri"/>
              </a:rPr>
              <a:t>it </a:t>
            </a:r>
            <a:r>
              <a:rPr dirty="0" sz="1600">
                <a:latin typeface="Calibri"/>
                <a:cs typeface="Calibri"/>
              </a:rPr>
              <a:t>means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corresponding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Base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Station</a:t>
            </a:r>
            <a:r>
              <a:rPr dirty="0" sz="1600" spc="-2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is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too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far</a:t>
            </a:r>
            <a:r>
              <a:rPr dirty="0" sz="1600" spc="-5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away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from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the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others</a:t>
            </a:r>
            <a:r>
              <a:rPr dirty="0" sz="1600" spc="-2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Base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stations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: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you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have</a:t>
            </a:r>
            <a:r>
              <a:rPr dirty="0" sz="1600" spc="-40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to</a:t>
            </a:r>
            <a:r>
              <a:rPr dirty="0" sz="1600" spc="-4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physically</a:t>
            </a:r>
            <a:r>
              <a:rPr dirty="0" sz="1600" spc="-6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move</a:t>
            </a:r>
            <a:r>
              <a:rPr dirty="0" sz="1600" spc="-35">
                <a:latin typeface="Calibri"/>
                <a:cs typeface="Calibri"/>
              </a:rPr>
              <a:t> </a:t>
            </a:r>
            <a:r>
              <a:rPr dirty="0" sz="1600">
                <a:latin typeface="Calibri"/>
                <a:cs typeface="Calibri"/>
              </a:rPr>
              <a:t>it</a:t>
            </a:r>
            <a:r>
              <a:rPr dirty="0" sz="1600" spc="-30">
                <a:latin typeface="Calibri"/>
                <a:cs typeface="Calibri"/>
              </a:rPr>
              <a:t> </a:t>
            </a:r>
            <a:r>
              <a:rPr dirty="0" sz="1600" spc="-10">
                <a:latin typeface="Calibri"/>
                <a:cs typeface="Calibri"/>
              </a:rPr>
              <a:t>closer.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9680" y="530896"/>
            <a:ext cx="9133205" cy="620953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Configure</a:t>
            </a:r>
            <a:r>
              <a:rPr dirty="0" spc="-105"/>
              <a:t> </a:t>
            </a:r>
            <a:r>
              <a:rPr dirty="0" spc="-20"/>
              <a:t>Windows</a:t>
            </a:r>
            <a:r>
              <a:rPr dirty="0" spc="-100"/>
              <a:t> </a:t>
            </a:r>
            <a:r>
              <a:rPr dirty="0" spc="-10"/>
              <a:t>Power</a:t>
            </a:r>
            <a:r>
              <a:rPr dirty="0" spc="-125"/>
              <a:t> </a:t>
            </a:r>
            <a:r>
              <a:rPr dirty="0" spc="-10"/>
              <a:t>Options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3978" y="673734"/>
            <a:ext cx="7254240" cy="5721350"/>
            <a:chOff x="93978" y="673734"/>
            <a:chExt cx="7254240" cy="57213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978" y="673734"/>
              <a:ext cx="7254240" cy="5721096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2295398" y="2968117"/>
              <a:ext cx="4577080" cy="422275"/>
            </a:xfrm>
            <a:custGeom>
              <a:avLst/>
              <a:gdLst/>
              <a:ahLst/>
              <a:cxnLst/>
              <a:rect l="l" t="t" r="r" b="b"/>
              <a:pathLst>
                <a:path w="4577080" h="422275">
                  <a:moveTo>
                    <a:pt x="0" y="422148"/>
                  </a:moveTo>
                  <a:lnTo>
                    <a:pt x="4576572" y="422148"/>
                  </a:lnTo>
                  <a:lnTo>
                    <a:pt x="4576572" y="0"/>
                  </a:lnTo>
                  <a:lnTo>
                    <a:pt x="0" y="0"/>
                  </a:lnTo>
                  <a:lnTo>
                    <a:pt x="0" y="422148"/>
                  </a:lnTo>
                  <a:close/>
                </a:path>
              </a:pathLst>
            </a:custGeom>
            <a:ln w="381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7594" y="1151877"/>
            <a:ext cx="4573270" cy="476224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Set</a:t>
            </a:r>
            <a:r>
              <a:rPr dirty="0" spc="-135"/>
              <a:t> </a:t>
            </a:r>
            <a:r>
              <a:rPr dirty="0" spc="-10"/>
              <a:t>SteamVR</a:t>
            </a:r>
            <a:r>
              <a:rPr dirty="0" spc="-120"/>
              <a:t> </a:t>
            </a:r>
            <a:r>
              <a:rPr dirty="0" spc="-10"/>
              <a:t>settings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70150" y="2865196"/>
            <a:ext cx="725297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latin typeface="Calibri Light"/>
                <a:cs typeface="Calibri Light"/>
              </a:rPr>
              <a:t>1.</a:t>
            </a:r>
            <a:r>
              <a:rPr dirty="0" sz="6000" spc="-10">
                <a:latin typeface="Calibri Light"/>
                <a:cs typeface="Calibri Light"/>
              </a:rPr>
              <a:t> </a:t>
            </a:r>
            <a:r>
              <a:rPr dirty="0" sz="6000">
                <a:latin typeface="Calibri Light"/>
                <a:cs typeface="Calibri Light"/>
              </a:rPr>
              <a:t>Unity3D</a:t>
            </a:r>
            <a:r>
              <a:rPr dirty="0" sz="6000" spc="-25">
                <a:latin typeface="Calibri Light"/>
                <a:cs typeface="Calibri Light"/>
              </a:rPr>
              <a:t> </a:t>
            </a:r>
            <a:r>
              <a:rPr dirty="0" sz="6000">
                <a:latin typeface="Calibri Light"/>
                <a:cs typeface="Calibri Light"/>
              </a:rPr>
              <a:t>plugin</a:t>
            </a:r>
            <a:r>
              <a:rPr dirty="0" sz="6000" spc="-30">
                <a:latin typeface="Calibri Light"/>
                <a:cs typeface="Calibri Light"/>
              </a:rPr>
              <a:t> </a:t>
            </a:r>
            <a:r>
              <a:rPr dirty="0" sz="6000" spc="-10">
                <a:latin typeface="Calibri Light"/>
                <a:cs typeface="Calibri Light"/>
              </a:rPr>
              <a:t>usage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Unity3D</a:t>
            </a:r>
            <a:r>
              <a:rPr dirty="0" spc="-150"/>
              <a:t> </a:t>
            </a:r>
            <a:r>
              <a:rPr dirty="0" spc="-10"/>
              <a:t>Configuration</a:t>
            </a:r>
            <a:r>
              <a:rPr dirty="0" spc="-95"/>
              <a:t> </a:t>
            </a:r>
            <a:r>
              <a:rPr dirty="0" spc="-10"/>
              <a:t>(development</a:t>
            </a:r>
            <a:r>
              <a:rPr dirty="0" spc="-85"/>
              <a:t> </a:t>
            </a:r>
            <a:r>
              <a:rPr dirty="0" spc="-10"/>
              <a:t>only)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660552"/>
            <a:ext cx="11804650" cy="5913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014980" indent="514984">
              <a:lnSpc>
                <a:spcPct val="117700"/>
              </a:lnSpc>
              <a:spcBef>
                <a:spcPts val="100"/>
              </a:spcBef>
              <a:buAutoNum type="arabicPeriod"/>
              <a:tabLst>
                <a:tab pos="527685" algn="l"/>
              </a:tabLst>
            </a:pPr>
            <a:r>
              <a:rPr dirty="0" sz="2200" spc="-10">
                <a:latin typeface="Calibri"/>
                <a:cs typeface="Calibri"/>
              </a:rPr>
              <a:t>Import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SteamVR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plugin</a:t>
            </a:r>
            <a:r>
              <a:rPr dirty="0" sz="2200" spc="-1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for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Unity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your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project: </a:t>
            </a:r>
            <a:r>
              <a:rPr dirty="0" u="sng" sz="2200" spc="-45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https://assetstore.unity.com/packages/tools/integration/steamvr-</a:t>
            </a:r>
            <a:r>
              <a:rPr dirty="0" u="sng" sz="2200" spc="-4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plugin-</a:t>
            </a:r>
            <a:r>
              <a:rPr dirty="0" u="sng" sz="2200" spc="-10">
                <a:solidFill>
                  <a:srgbClr val="0461C1"/>
                </a:solidFill>
                <a:uFill>
                  <a:solidFill>
                    <a:srgbClr val="0461C1"/>
                  </a:solidFill>
                </a:uFill>
                <a:latin typeface="Calibri"/>
                <a:cs typeface="Calibri"/>
                <a:hlinkClick r:id="rId2"/>
              </a:rPr>
              <a:t>32647</a:t>
            </a:r>
            <a:endParaRPr sz="22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527685" algn="l"/>
              </a:tabLst>
            </a:pPr>
            <a:r>
              <a:rPr dirty="0" sz="2200">
                <a:latin typeface="Calibri"/>
                <a:cs typeface="Calibri"/>
              </a:rPr>
              <a:t>If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applicable</a:t>
            </a:r>
            <a:r>
              <a:rPr dirty="0" sz="2200" spc="-12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(depends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on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SteamVR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plugin</a:t>
            </a:r>
            <a:r>
              <a:rPr dirty="0" sz="2200" spc="-10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version),</a:t>
            </a:r>
            <a:r>
              <a:rPr dirty="0" sz="2200" spc="-11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uncheck</a:t>
            </a:r>
            <a:r>
              <a:rPr dirty="0" sz="2200" spc="-95">
                <a:latin typeface="Calibri"/>
                <a:cs typeface="Calibri"/>
              </a:rPr>
              <a:t> </a:t>
            </a:r>
            <a:r>
              <a:rPr dirty="0" sz="2200" spc="-50"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200" spc="-20">
                <a:latin typeface="Calibri"/>
                <a:cs typeface="Calibri"/>
              </a:rPr>
              <a:t>Preferences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-&gt;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SteamVR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-</a:t>
            </a:r>
            <a:r>
              <a:rPr dirty="0" sz="2200">
                <a:latin typeface="Calibri"/>
                <a:cs typeface="Calibri"/>
              </a:rPr>
              <a:t>&gt;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Automatically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Enable</a:t>
            </a:r>
            <a:r>
              <a:rPr dirty="0" sz="2200" spc="-110">
                <a:latin typeface="Calibri"/>
                <a:cs typeface="Calibri"/>
              </a:rPr>
              <a:t> </a:t>
            </a:r>
            <a:r>
              <a:rPr dirty="0" sz="2200" spc="-25">
                <a:latin typeface="Calibri"/>
                <a:cs typeface="Calibri"/>
              </a:rPr>
              <a:t>VR</a:t>
            </a:r>
            <a:endParaRPr sz="22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470"/>
              </a:spcBef>
              <a:buAutoNum type="arabicPeriod" startAt="3"/>
              <a:tabLst>
                <a:tab pos="527685" algn="l"/>
              </a:tabLst>
            </a:pPr>
            <a:r>
              <a:rPr dirty="0" sz="2200" spc="-10">
                <a:latin typeface="Calibri"/>
                <a:cs typeface="Calibri"/>
              </a:rPr>
              <a:t>Check</a:t>
            </a:r>
            <a:r>
              <a:rPr dirty="0" sz="2200" spc="-10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: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Project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Settings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-</a:t>
            </a:r>
            <a:r>
              <a:rPr dirty="0" sz="2200">
                <a:latin typeface="Calibri"/>
                <a:cs typeface="Calibri"/>
              </a:rPr>
              <a:t>&gt;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Player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-</a:t>
            </a:r>
            <a:r>
              <a:rPr dirty="0" sz="2200">
                <a:latin typeface="Calibri"/>
                <a:cs typeface="Calibri"/>
              </a:rPr>
              <a:t>&gt;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XR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Settings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&gt;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Virtual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Reality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Supported</a:t>
            </a:r>
            <a:endParaRPr sz="2200">
              <a:latin typeface="Calibri"/>
              <a:cs typeface="Calibri"/>
            </a:endParaRPr>
          </a:p>
          <a:p>
            <a:pPr lvl="1" marL="697865" indent="-22796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697865" algn="l"/>
              </a:tabLst>
            </a:pPr>
            <a:r>
              <a:rPr dirty="0" sz="1900">
                <a:latin typeface="Calibri"/>
                <a:cs typeface="Calibri"/>
              </a:rPr>
              <a:t>Add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VR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SDK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20" b="1">
                <a:latin typeface="Calibri"/>
                <a:cs typeface="Calibri"/>
              </a:rPr>
              <a:t>None</a:t>
            </a:r>
            <a:endParaRPr sz="1900">
              <a:latin typeface="Calibri"/>
              <a:cs typeface="Calibri"/>
            </a:endParaRPr>
          </a:p>
          <a:p>
            <a:pPr lvl="1" marL="697865" indent="-22796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697865" algn="l"/>
              </a:tabLst>
            </a:pPr>
            <a:r>
              <a:rPr dirty="0" sz="1900">
                <a:latin typeface="Calibri"/>
                <a:cs typeface="Calibri"/>
              </a:rPr>
              <a:t>Add</a:t>
            </a:r>
            <a:r>
              <a:rPr dirty="0" sz="1900" spc="-50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VR</a:t>
            </a:r>
            <a:r>
              <a:rPr dirty="0" sz="1900" spc="-65">
                <a:latin typeface="Calibri"/>
                <a:cs typeface="Calibri"/>
              </a:rPr>
              <a:t> </a:t>
            </a:r>
            <a:r>
              <a:rPr dirty="0" sz="1900">
                <a:latin typeface="Calibri"/>
                <a:cs typeface="Calibri"/>
              </a:rPr>
              <a:t>SDK</a:t>
            </a:r>
            <a:r>
              <a:rPr dirty="0" sz="1900" spc="-45">
                <a:latin typeface="Calibri"/>
                <a:cs typeface="Calibri"/>
              </a:rPr>
              <a:t> </a:t>
            </a:r>
            <a:r>
              <a:rPr dirty="0" sz="1900" spc="-10" b="1">
                <a:latin typeface="Calibri"/>
                <a:cs typeface="Calibri"/>
              </a:rPr>
              <a:t>OpenVR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1900">
              <a:latin typeface="Calibri"/>
              <a:cs typeface="Calibri"/>
            </a:endParaRPr>
          </a:p>
          <a:p>
            <a:pPr marL="12700" marR="4771390">
              <a:lnSpc>
                <a:spcPct val="117700"/>
              </a:lnSpc>
            </a:pPr>
            <a:r>
              <a:rPr dirty="0" sz="2200" spc="-25" b="1">
                <a:latin typeface="Calibri"/>
                <a:cs typeface="Calibri"/>
              </a:rPr>
              <a:t>*ViveTrackersManager</a:t>
            </a:r>
            <a:r>
              <a:rPr dirty="0" sz="2200" spc="-80" b="1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script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automatically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initializes</a:t>
            </a:r>
            <a:r>
              <a:rPr dirty="0" sz="2200" spc="-3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OpenVR, </a:t>
            </a:r>
            <a:r>
              <a:rPr dirty="0" sz="2200">
                <a:latin typeface="Calibri"/>
                <a:cs typeface="Calibri"/>
              </a:rPr>
              <a:t>so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we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need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set</a:t>
            </a:r>
            <a:r>
              <a:rPr dirty="0" sz="2200" spc="-5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the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primary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VR</a:t>
            </a:r>
            <a:r>
              <a:rPr dirty="0" sz="2200" spc="-6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SDK</a:t>
            </a:r>
            <a:r>
              <a:rPr dirty="0" sz="2200" spc="-5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40">
                <a:latin typeface="Calibri"/>
                <a:cs typeface="Calibri"/>
              </a:rPr>
              <a:t> </a:t>
            </a:r>
            <a:r>
              <a:rPr dirty="0" sz="2200" spc="-20" b="1">
                <a:latin typeface="Calibri"/>
                <a:cs typeface="Calibri"/>
              </a:rPr>
              <a:t>None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dirty="0" sz="2200" spc="-10">
                <a:latin typeface="Calibri"/>
                <a:cs typeface="Calibri"/>
              </a:rPr>
              <a:t>to</a:t>
            </a:r>
            <a:r>
              <a:rPr dirty="0" sz="2200" spc="-114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prevent</a:t>
            </a:r>
            <a:r>
              <a:rPr dirty="0" sz="2200" spc="-11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Unity3D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to</a:t>
            </a:r>
            <a:r>
              <a:rPr dirty="0" sz="2200" spc="-10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initialize</a:t>
            </a:r>
            <a:r>
              <a:rPr dirty="0" sz="2200" spc="-80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OpenVR.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05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200" spc="-25" b="1">
                <a:latin typeface="Calibri"/>
                <a:cs typeface="Calibri"/>
              </a:rPr>
              <a:t>*</a:t>
            </a:r>
            <a:r>
              <a:rPr dirty="0" sz="2200" spc="-25">
                <a:latin typeface="Calibri"/>
                <a:cs typeface="Calibri"/>
              </a:rPr>
              <a:t>Please</a:t>
            </a:r>
            <a:r>
              <a:rPr dirty="0" sz="2200" spc="-90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look</a:t>
            </a:r>
            <a:r>
              <a:rPr dirty="0" sz="2200" spc="-70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at</a:t>
            </a:r>
            <a:r>
              <a:rPr dirty="0" sz="2200" spc="-75">
                <a:latin typeface="Calibri"/>
                <a:cs typeface="Calibri"/>
              </a:rPr>
              <a:t> </a:t>
            </a:r>
            <a:r>
              <a:rPr dirty="0" sz="2200" spc="-20" b="1">
                <a:latin typeface="Calibri"/>
                <a:cs typeface="Calibri"/>
              </a:rPr>
              <a:t>ViveTrackersTest</a:t>
            </a:r>
            <a:r>
              <a:rPr dirty="0" sz="2200" spc="-75" b="1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script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for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>
                <a:latin typeface="Calibri"/>
                <a:cs typeface="Calibri"/>
              </a:rPr>
              <a:t>an</a:t>
            </a:r>
            <a:r>
              <a:rPr dirty="0" sz="2200" spc="-85">
                <a:latin typeface="Calibri"/>
                <a:cs typeface="Calibri"/>
              </a:rPr>
              <a:t> </a:t>
            </a:r>
            <a:r>
              <a:rPr dirty="0" sz="2200" spc="-20">
                <a:latin typeface="Calibri"/>
                <a:cs typeface="Calibri"/>
              </a:rPr>
              <a:t>example</a:t>
            </a:r>
            <a:r>
              <a:rPr dirty="0" sz="2200" spc="-65">
                <a:latin typeface="Calibri"/>
                <a:cs typeface="Calibri"/>
              </a:rPr>
              <a:t> </a:t>
            </a:r>
            <a:r>
              <a:rPr dirty="0" sz="2200" spc="-10">
                <a:latin typeface="Calibri"/>
                <a:cs typeface="Calibri"/>
              </a:rPr>
              <a:t>usage.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200">
              <a:latin typeface="Calibri"/>
              <a:cs typeface="Calibri"/>
            </a:endParaRPr>
          </a:p>
          <a:p>
            <a:pPr marL="12700" marR="5080">
              <a:lnSpc>
                <a:spcPts val="1930"/>
              </a:lnSpc>
            </a:pP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NB:</a:t>
            </a:r>
            <a:r>
              <a:rPr dirty="0" sz="2000" spc="1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000" spc="1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SteamVR</a:t>
            </a:r>
            <a:r>
              <a:rPr dirty="0" sz="2000" spc="1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application</a:t>
            </a:r>
            <a:r>
              <a:rPr dirty="0" sz="2000" spc="1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dirty="0" sz="2000" spc="1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always</a:t>
            </a:r>
            <a:r>
              <a:rPr dirty="0" sz="2000" spc="1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run</a:t>
            </a:r>
            <a:r>
              <a:rPr dirty="0" sz="2000" spc="1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in</a:t>
            </a:r>
            <a:r>
              <a:rPr dirty="0" sz="2000" spc="1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000" spc="29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background</a:t>
            </a:r>
            <a:r>
              <a:rPr dirty="0" sz="2000" spc="3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while</a:t>
            </a:r>
            <a:r>
              <a:rPr dirty="0" sz="2000" spc="1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000" spc="1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Unity3D</a:t>
            </a:r>
            <a:r>
              <a:rPr dirty="0" sz="2000" spc="1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application</a:t>
            </a:r>
            <a:r>
              <a:rPr dirty="0" sz="2000" spc="1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(either</a:t>
            </a:r>
            <a:r>
              <a:rPr dirty="0" sz="2000" spc="1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UnityEditor</a:t>
            </a:r>
            <a:r>
              <a:rPr dirty="0" sz="20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or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an</a:t>
            </a:r>
            <a:r>
              <a:rPr dirty="0" sz="2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executable)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running.</a:t>
            </a:r>
            <a:r>
              <a:rPr dirty="0" sz="2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If</a:t>
            </a:r>
            <a:r>
              <a:rPr dirty="0" sz="20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not,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dirty="0" sz="2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dirty="0" sz="2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expect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Vive</a:t>
            </a:r>
            <a:r>
              <a:rPr dirty="0" sz="20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Trackers</a:t>
            </a:r>
            <a:r>
              <a:rPr dirty="0" sz="2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disconnections</a:t>
            </a:r>
            <a:r>
              <a:rPr dirty="0" sz="2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issues</a:t>
            </a:r>
            <a:r>
              <a:rPr dirty="0" sz="2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!!!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493000" y="2726435"/>
            <a:ext cx="3623945" cy="2510155"/>
            <a:chOff x="7493000" y="2726435"/>
            <a:chExt cx="3623945" cy="2510155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3000" y="2726435"/>
              <a:ext cx="3623436" cy="2510028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7560818" y="3798569"/>
              <a:ext cx="3491229" cy="746760"/>
            </a:xfrm>
            <a:custGeom>
              <a:avLst/>
              <a:gdLst/>
              <a:ahLst/>
              <a:cxnLst/>
              <a:rect l="l" t="t" r="r" b="b"/>
              <a:pathLst>
                <a:path w="3491229" h="746760">
                  <a:moveTo>
                    <a:pt x="0" y="746759"/>
                  </a:moveTo>
                  <a:lnTo>
                    <a:pt x="3490849" y="746759"/>
                  </a:lnTo>
                  <a:lnTo>
                    <a:pt x="3490849" y="0"/>
                  </a:lnTo>
                  <a:lnTo>
                    <a:pt x="0" y="0"/>
                  </a:lnTo>
                  <a:lnTo>
                    <a:pt x="0" y="746759"/>
                  </a:lnTo>
                  <a:close/>
                </a:path>
              </a:pathLst>
            </a:custGeom>
            <a:ln w="3809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739" y="267969"/>
            <a:ext cx="1129792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20"/>
              <a:t>Keep</a:t>
            </a:r>
            <a:r>
              <a:rPr dirty="0" spc="-160"/>
              <a:t> </a:t>
            </a:r>
            <a:r>
              <a:rPr dirty="0" spc="-20"/>
              <a:t>Vive</a:t>
            </a:r>
            <a:r>
              <a:rPr dirty="0" spc="-140"/>
              <a:t> </a:t>
            </a:r>
            <a:r>
              <a:rPr dirty="0" spc="-25"/>
              <a:t>Trackers</a:t>
            </a:r>
            <a:r>
              <a:rPr dirty="0" spc="-170"/>
              <a:t> </a:t>
            </a:r>
            <a:r>
              <a:rPr dirty="0" spc="-25"/>
              <a:t>identification</a:t>
            </a:r>
            <a:r>
              <a:rPr dirty="0" spc="-130"/>
              <a:t> </a:t>
            </a:r>
            <a:r>
              <a:rPr dirty="0" spc="-25"/>
              <a:t>consistent</a:t>
            </a:r>
            <a:r>
              <a:rPr dirty="0" spc="-110"/>
              <a:t> </a:t>
            </a:r>
            <a:r>
              <a:rPr dirty="0" spc="-25"/>
              <a:t>during</a:t>
            </a:r>
            <a:r>
              <a:rPr dirty="0" spc="-125"/>
              <a:t> </a:t>
            </a:r>
            <a:r>
              <a:rPr dirty="0"/>
              <a:t>runtime</a:t>
            </a:r>
            <a:r>
              <a:rPr dirty="0" spc="-10"/>
              <a:t> (development</a:t>
            </a:r>
            <a:r>
              <a:rPr dirty="0" spc="-15"/>
              <a:t> </a:t>
            </a:r>
            <a:r>
              <a:rPr dirty="0" spc="-10"/>
              <a:t>only)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950721"/>
            <a:ext cx="12038965" cy="559244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algn="just" marL="12700" marR="5715">
              <a:lnSpc>
                <a:spcPct val="80200"/>
              </a:lnSpc>
              <a:spcBef>
                <a:spcPts val="580"/>
              </a:spcBef>
            </a:pPr>
            <a:r>
              <a:rPr dirty="0" sz="2000">
                <a:latin typeface="Calibri"/>
                <a:cs typeface="Calibri"/>
              </a:rPr>
              <a:t>When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using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Vive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Trackers,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one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problem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guarantee</a:t>
            </a:r>
            <a:r>
              <a:rPr dirty="0" sz="2000" spc="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given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Vive</a:t>
            </a:r>
            <a:r>
              <a:rPr dirty="0" sz="2000" spc="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Tracker</a:t>
            </a:r>
            <a:r>
              <a:rPr dirty="0" sz="2000" spc="-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device</a:t>
            </a:r>
            <a:r>
              <a:rPr dirty="0" sz="2000" spc="3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always</a:t>
            </a:r>
            <a:r>
              <a:rPr dirty="0" sz="2000" spc="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associated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same</a:t>
            </a:r>
            <a:r>
              <a:rPr dirty="0" sz="2000" spc="32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Vive</a:t>
            </a:r>
            <a:r>
              <a:rPr dirty="0" sz="2000" spc="32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Tracker</a:t>
            </a:r>
            <a:r>
              <a:rPr dirty="0" sz="2000" spc="3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virtual</a:t>
            </a:r>
            <a:r>
              <a:rPr dirty="0" sz="2000" spc="31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object</a:t>
            </a:r>
            <a:r>
              <a:rPr dirty="0" sz="2000" spc="34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(e.g.</a:t>
            </a:r>
            <a:r>
              <a:rPr dirty="0" sz="2000" spc="3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3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GameObject</a:t>
            </a:r>
            <a:r>
              <a:rPr dirty="0" sz="2000" spc="3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3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33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ViveTracker</a:t>
            </a:r>
            <a:r>
              <a:rPr dirty="0" sz="2000" spc="32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script</a:t>
            </a:r>
            <a:r>
              <a:rPr dirty="0" sz="2000" spc="3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on</a:t>
            </a:r>
            <a:r>
              <a:rPr dirty="0" sz="2000" spc="3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it),</a:t>
            </a:r>
            <a:r>
              <a:rPr dirty="0" sz="2000" spc="3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</a:t>
            </a:r>
            <a:r>
              <a:rPr dirty="0" sz="2000" spc="3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matter</a:t>
            </a:r>
            <a:r>
              <a:rPr dirty="0" sz="2000" spc="3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what</a:t>
            </a:r>
            <a:r>
              <a:rPr dirty="0" sz="2000" spc="3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are</a:t>
            </a:r>
            <a:r>
              <a:rPr dirty="0" sz="2000" spc="32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wireless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connections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issues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during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runtime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(e.g.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worst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case,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given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Vive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Tracker</a:t>
            </a:r>
            <a:r>
              <a:rPr dirty="0" sz="2000" spc="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device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be</a:t>
            </a:r>
            <a:r>
              <a:rPr dirty="0" sz="2000" spc="4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disconnected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connected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again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multiple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times).</a:t>
            </a:r>
            <a:endParaRPr sz="2000">
              <a:latin typeface="Calibri"/>
              <a:cs typeface="Calibri"/>
            </a:endParaRPr>
          </a:p>
          <a:p>
            <a:pPr algn="just" marL="12700" marR="5080">
              <a:lnSpc>
                <a:spcPct val="80000"/>
              </a:lnSpc>
              <a:spcBef>
                <a:spcPts val="1895"/>
              </a:spcBef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guarantee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consistent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identification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Vive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Tracker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devices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no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duplicates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of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corresponding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Vive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Tracker </a:t>
            </a:r>
            <a:r>
              <a:rPr dirty="0" sz="2000">
                <a:latin typeface="Calibri"/>
                <a:cs typeface="Calibri"/>
              </a:rPr>
              <a:t>virtual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objects,</a:t>
            </a:r>
            <a:r>
              <a:rPr dirty="0" sz="2000" spc="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we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4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configuration</a:t>
            </a:r>
            <a:r>
              <a:rPr dirty="0" sz="2000" spc="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4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(see</a:t>
            </a:r>
            <a:r>
              <a:rPr dirty="0" sz="2000" spc="45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ViveTrackers.csv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434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which</a:t>
            </a:r>
            <a:r>
              <a:rPr dirty="0" sz="2000" spc="4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allows</a:t>
            </a:r>
            <a:r>
              <a:rPr dirty="0" sz="2000" spc="4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4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4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define</a:t>
            </a:r>
            <a:r>
              <a:rPr dirty="0" sz="2000" spc="41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434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association </a:t>
            </a:r>
            <a:r>
              <a:rPr dirty="0" sz="2000">
                <a:latin typeface="Calibri"/>
                <a:cs typeface="Calibri"/>
              </a:rPr>
              <a:t>between</a:t>
            </a:r>
            <a:r>
              <a:rPr dirty="0" sz="2000" spc="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Vive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Tracker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device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(using</a:t>
            </a:r>
            <a:r>
              <a:rPr dirty="0" sz="2000" spc="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its</a:t>
            </a:r>
            <a:r>
              <a:rPr dirty="0" sz="2000" spc="5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unique</a:t>
            </a:r>
            <a:r>
              <a:rPr dirty="0" sz="2000" spc="6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serial</a:t>
            </a:r>
            <a:r>
              <a:rPr dirty="0" sz="2000" spc="4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number</a:t>
            </a:r>
            <a:r>
              <a:rPr dirty="0" sz="2000">
                <a:latin typeface="Calibri"/>
                <a:cs typeface="Calibri"/>
              </a:rPr>
              <a:t>)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and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45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unique</a:t>
            </a:r>
            <a:r>
              <a:rPr dirty="0" sz="2000" spc="65" b="1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label</a:t>
            </a:r>
            <a:r>
              <a:rPr dirty="0" sz="2000" spc="70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that</a:t>
            </a:r>
            <a:r>
              <a:rPr dirty="0" sz="2000" spc="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freely</a:t>
            </a:r>
            <a:r>
              <a:rPr dirty="0" sz="2000" spc="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define</a:t>
            </a:r>
            <a:r>
              <a:rPr dirty="0" sz="2000" spc="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(e.g.</a:t>
            </a:r>
            <a:endParaRPr sz="2000">
              <a:latin typeface="Calibri"/>
              <a:cs typeface="Calibri"/>
            </a:endParaRPr>
          </a:p>
          <a:p>
            <a:pPr algn="just" marL="12700">
              <a:lnSpc>
                <a:spcPts val="2030"/>
              </a:lnSpc>
            </a:pPr>
            <a:r>
              <a:rPr dirty="0" sz="2000">
                <a:latin typeface="Calibri"/>
                <a:cs typeface="Calibri"/>
              </a:rPr>
              <a:t>«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»,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«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»,</a:t>
            </a:r>
            <a:r>
              <a:rPr dirty="0" sz="2000" spc="-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«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»,</a:t>
            </a:r>
            <a:r>
              <a:rPr dirty="0" sz="2000" spc="-1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…).</a:t>
            </a:r>
            <a:endParaRPr sz="2000">
              <a:latin typeface="Calibri"/>
              <a:cs typeface="Calibri"/>
            </a:endParaRPr>
          </a:p>
          <a:p>
            <a:pPr algn="just" marL="12700" marR="8890">
              <a:lnSpc>
                <a:spcPct val="80000"/>
              </a:lnSpc>
              <a:spcBef>
                <a:spcPts val="1789"/>
              </a:spcBef>
            </a:pP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 b="1">
                <a:latin typeface="Calibri"/>
                <a:cs typeface="Calibri"/>
              </a:rPr>
              <a:t>ViveTrackersManager</a:t>
            </a:r>
            <a:r>
              <a:rPr dirty="0" sz="2000" spc="125" b="1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script</a:t>
            </a:r>
            <a:r>
              <a:rPr dirty="0" sz="2000" spc="1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configuration</a:t>
            </a:r>
            <a:r>
              <a:rPr dirty="0" sz="2000" spc="1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1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1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always</a:t>
            </a:r>
            <a:r>
              <a:rPr dirty="0" sz="2000" spc="1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associate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Vive</a:t>
            </a:r>
            <a:r>
              <a:rPr dirty="0" sz="2000" spc="13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Tracker</a:t>
            </a:r>
            <a:r>
              <a:rPr dirty="0" sz="2000" spc="1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device</a:t>
            </a:r>
            <a:r>
              <a:rPr dirty="0" sz="2000" spc="1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with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the </a:t>
            </a:r>
            <a:r>
              <a:rPr dirty="0" sz="2000">
                <a:latin typeface="Calibri"/>
                <a:cs typeface="Calibri"/>
              </a:rPr>
              <a:t>same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unique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Vive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Tracker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virtual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object.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430"/>
              </a:spcBef>
              <a:buAutoNum type="arabicPeriod"/>
              <a:tabLst>
                <a:tab pos="469265" algn="l"/>
              </a:tabLst>
            </a:pP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build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your</a:t>
            </a:r>
            <a:r>
              <a:rPr dirty="0" sz="2000" spc="-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own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configuration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file,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9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first</a:t>
            </a:r>
            <a:r>
              <a:rPr dirty="0" sz="2000" spc="-5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need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to:</a:t>
            </a:r>
            <a:endParaRPr sz="2000">
              <a:latin typeface="Calibri"/>
              <a:cs typeface="Calibri"/>
            </a:endParaRPr>
          </a:p>
          <a:p>
            <a:pPr lvl="1" marL="812165" indent="-342265">
              <a:lnSpc>
                <a:spcPts val="2065"/>
              </a:lnSpc>
              <a:spcBef>
                <a:spcPts val="35"/>
              </a:spcBef>
              <a:buFont typeface="Arial MT"/>
              <a:buChar char="•"/>
              <a:tabLst>
                <a:tab pos="812165" algn="l"/>
              </a:tabLst>
            </a:pPr>
            <a:r>
              <a:rPr dirty="0" sz="1800">
                <a:latin typeface="Calibri"/>
                <a:cs typeface="Calibri"/>
              </a:rPr>
              <a:t>add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Vive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Tracker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devices’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serial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numbers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it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logTrackersDetection</a:t>
            </a:r>
            <a:r>
              <a:rPr dirty="0" sz="1800" spc="-8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field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  <a:p>
            <a:pPr lvl="1" marL="812165" indent="-342265">
              <a:lnSpc>
                <a:spcPts val="2000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1800">
                <a:latin typeface="Calibri"/>
                <a:cs typeface="Calibri"/>
              </a:rPr>
              <a:t>allow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of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available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connected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devices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SteamVR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createDeclaredTrackersOnly</a:t>
            </a:r>
            <a:r>
              <a:rPr dirty="0" sz="1800" spc="-45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field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false</a:t>
            </a:r>
            <a:endParaRPr sz="1800">
              <a:latin typeface="Calibri"/>
              <a:cs typeface="Calibri"/>
            </a:endParaRPr>
          </a:p>
          <a:p>
            <a:pPr marL="12700" marR="55244">
              <a:lnSpc>
                <a:spcPts val="2180"/>
              </a:lnSpc>
              <a:spcBef>
                <a:spcPts val="190"/>
              </a:spcBef>
            </a:pPr>
            <a:r>
              <a:rPr dirty="0" sz="2000">
                <a:latin typeface="Calibri"/>
                <a:cs typeface="Calibri"/>
              </a:rPr>
              <a:t>This</a:t>
            </a:r>
            <a:r>
              <a:rPr dirty="0" sz="2000" spc="8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way,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all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connected</a:t>
            </a:r>
            <a:r>
              <a:rPr dirty="0" sz="2000" spc="8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Vive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Tracker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devices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will</a:t>
            </a:r>
            <a:r>
              <a:rPr dirty="0" sz="2000" spc="10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get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their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serial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numbers</a:t>
            </a:r>
            <a:r>
              <a:rPr dirty="0" sz="2000" spc="10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printed</a:t>
            </a:r>
            <a:r>
              <a:rPr dirty="0" sz="2000" spc="12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in</a:t>
            </a:r>
            <a:r>
              <a:rPr dirty="0" sz="2000" spc="10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Unity3D</a:t>
            </a:r>
            <a:r>
              <a:rPr dirty="0" sz="2000" spc="1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Console,</a:t>
            </a:r>
            <a:r>
              <a:rPr dirty="0" sz="2000" spc="95">
                <a:latin typeface="Calibri"/>
                <a:cs typeface="Calibri"/>
              </a:rPr>
              <a:t> </a:t>
            </a:r>
            <a:r>
              <a:rPr dirty="0" sz="2000" spc="-25">
                <a:latin typeface="Calibri"/>
                <a:cs typeface="Calibri"/>
              </a:rPr>
              <a:t>and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just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copy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these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serial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numbers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to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fill</a:t>
            </a:r>
            <a:r>
              <a:rPr dirty="0" sz="2000" spc="-5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your</a:t>
            </a:r>
            <a:r>
              <a:rPr dirty="0" sz="2000" spc="-7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own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configuration</a:t>
            </a:r>
            <a:r>
              <a:rPr dirty="0" sz="2000" spc="-8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file.</a:t>
            </a:r>
            <a:endParaRPr sz="20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300"/>
              </a:spcBef>
              <a:buAutoNum type="arabicPeriod" startAt="2"/>
              <a:tabLst>
                <a:tab pos="469265" algn="l"/>
              </a:tabLst>
            </a:pPr>
            <a:r>
              <a:rPr dirty="0" sz="2000">
                <a:latin typeface="Calibri"/>
                <a:cs typeface="Calibri"/>
              </a:rPr>
              <a:t>Once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your</a:t>
            </a:r>
            <a:r>
              <a:rPr dirty="0" sz="2000" spc="-7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configuration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file</a:t>
            </a:r>
            <a:r>
              <a:rPr dirty="0" sz="2000" spc="-3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is</a:t>
            </a:r>
            <a:r>
              <a:rPr dirty="0" sz="2000" spc="-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built,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you</a:t>
            </a:r>
            <a:r>
              <a:rPr dirty="0" sz="2000" spc="-6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can</a:t>
            </a:r>
            <a:r>
              <a:rPr dirty="0" sz="2000" spc="-6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use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it</a:t>
            </a:r>
            <a:r>
              <a:rPr dirty="0" sz="2000" spc="-25">
                <a:latin typeface="Calibri"/>
                <a:cs typeface="Calibri"/>
              </a:rPr>
              <a:t> by:</a:t>
            </a:r>
            <a:endParaRPr sz="2000">
              <a:latin typeface="Calibri"/>
              <a:cs typeface="Calibri"/>
            </a:endParaRPr>
          </a:p>
          <a:p>
            <a:pPr lvl="1" marL="812165" indent="-342265">
              <a:lnSpc>
                <a:spcPts val="2065"/>
              </a:lnSpc>
              <a:spcBef>
                <a:spcPts val="35"/>
              </a:spcBef>
              <a:buFont typeface="Arial MT"/>
              <a:buChar char="•"/>
              <a:tabLst>
                <a:tab pos="812165" algn="l"/>
              </a:tabLst>
            </a:pPr>
            <a:r>
              <a:rPr dirty="0" sz="1800">
                <a:latin typeface="Calibri"/>
                <a:cs typeface="Calibri"/>
              </a:rPr>
              <a:t>setting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configuration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file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path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configFilePath</a:t>
            </a:r>
            <a:r>
              <a:rPr dirty="0" sz="1800" spc="-65" b="1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field</a:t>
            </a:r>
            <a:endParaRPr sz="1800">
              <a:latin typeface="Calibri"/>
              <a:cs typeface="Calibri"/>
            </a:endParaRPr>
          </a:p>
          <a:p>
            <a:pPr lvl="1" marL="812165" indent="-342265">
              <a:lnSpc>
                <a:spcPts val="2065"/>
              </a:lnSpc>
              <a:buFont typeface="Arial MT"/>
              <a:buChar char="•"/>
              <a:tabLst>
                <a:tab pos="812165" algn="l"/>
              </a:tabLst>
            </a:pPr>
            <a:r>
              <a:rPr dirty="0" sz="1800" spc="-10">
                <a:latin typeface="Calibri"/>
                <a:cs typeface="Calibri"/>
              </a:rPr>
              <a:t>enabling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automatic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association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defined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your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configuration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file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:</a:t>
            </a:r>
            <a:r>
              <a:rPr dirty="0" sz="1800" spc="-5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set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 b="1">
                <a:latin typeface="Calibri"/>
                <a:cs typeface="Calibri"/>
              </a:rPr>
              <a:t>createDeclaredTrackersOnly</a:t>
            </a:r>
            <a:r>
              <a:rPr dirty="0" sz="1800" spc="-6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field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 spc="-20" b="1">
                <a:latin typeface="Calibri"/>
                <a:cs typeface="Calibri"/>
              </a:rPr>
              <a:t>true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SteamVR</a:t>
            </a:r>
            <a:r>
              <a:rPr dirty="0" spc="-120"/>
              <a:t> </a:t>
            </a:r>
            <a:r>
              <a:rPr dirty="0" spc="-30"/>
              <a:t>Room</a:t>
            </a:r>
            <a:r>
              <a:rPr dirty="0" spc="-110"/>
              <a:t> </a:t>
            </a:r>
            <a:r>
              <a:rPr dirty="0" spc="-20"/>
              <a:t>calibration</a:t>
            </a:r>
            <a:r>
              <a:rPr dirty="0" spc="-105"/>
              <a:t> </a:t>
            </a:r>
            <a:r>
              <a:rPr dirty="0" spc="-20"/>
              <a:t>Vs</a:t>
            </a:r>
            <a:r>
              <a:rPr dirty="0" spc="-100"/>
              <a:t> </a:t>
            </a:r>
            <a:r>
              <a:rPr dirty="0" spc="-20"/>
              <a:t>Vive</a:t>
            </a:r>
            <a:r>
              <a:rPr dirty="0" spc="-120"/>
              <a:t> </a:t>
            </a:r>
            <a:r>
              <a:rPr dirty="0" spc="-25"/>
              <a:t>Trackers</a:t>
            </a:r>
            <a:r>
              <a:rPr dirty="0" spc="-130"/>
              <a:t> </a:t>
            </a:r>
            <a:r>
              <a:rPr dirty="0" spc="-10"/>
              <a:t>calibration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42747" y="739902"/>
            <a:ext cx="4978400" cy="1275715"/>
          </a:xfrm>
          <a:prstGeom prst="rect">
            <a:avLst/>
          </a:prstGeom>
        </p:spPr>
        <p:txBody>
          <a:bodyPr wrap="square" lIns="0" tIns="755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dirty="0" sz="2400">
                <a:latin typeface="Calibri"/>
                <a:cs typeface="Calibri"/>
              </a:rPr>
              <a:t>1.</a:t>
            </a:r>
            <a:r>
              <a:rPr dirty="0" sz="2400" spc="30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Vive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Trackers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calibration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 spc="-20">
                <a:latin typeface="Calibri"/>
                <a:cs typeface="Calibri"/>
              </a:rPr>
              <a:t>in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Unity3D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080"/>
              </a:lnSpc>
              <a:spcBef>
                <a:spcPts val="370"/>
              </a:spcBef>
            </a:pP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-8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Unity3D,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ViveTracker</a:t>
            </a:r>
            <a:r>
              <a:rPr dirty="0" sz="1800" spc="-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objects</a:t>
            </a:r>
            <a:r>
              <a:rPr dirty="0" sz="1800" spc="-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calibrated.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spc="-25">
                <a:latin typeface="Calibri"/>
                <a:cs typeface="Calibri"/>
              </a:rPr>
              <a:t>The</a:t>
            </a:r>
            <a:endParaRPr sz="1800">
              <a:latin typeface="Calibri"/>
              <a:cs typeface="Calibri"/>
            </a:endParaRPr>
          </a:p>
          <a:p>
            <a:pPr marL="12700" marR="856615">
              <a:lnSpc>
                <a:spcPts val="1930"/>
              </a:lnSpc>
              <a:spcBef>
                <a:spcPts val="180"/>
              </a:spcBef>
            </a:pPr>
            <a:r>
              <a:rPr dirty="0" sz="1800" b="1">
                <a:solidFill>
                  <a:srgbClr val="2D5395"/>
                </a:solidFill>
                <a:latin typeface="Calibri"/>
                <a:cs typeface="Calibri"/>
              </a:rPr>
              <a:t>origin</a:t>
            </a:r>
            <a:r>
              <a:rPr dirty="0" sz="1800" spc="-95" b="1">
                <a:solidFill>
                  <a:srgbClr val="2D539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2D5395"/>
                </a:solidFill>
                <a:latin typeface="Calibri"/>
                <a:cs typeface="Calibri"/>
              </a:rPr>
              <a:t>reference</a:t>
            </a:r>
            <a:r>
              <a:rPr dirty="0" sz="1800" spc="-80" b="1">
                <a:solidFill>
                  <a:srgbClr val="2D539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2D5395"/>
                </a:solidFill>
                <a:latin typeface="Calibri"/>
                <a:cs typeface="Calibri"/>
              </a:rPr>
              <a:t>frame</a:t>
            </a:r>
            <a:r>
              <a:rPr dirty="0" sz="1800" spc="-75" b="1">
                <a:solidFill>
                  <a:srgbClr val="2D5395"/>
                </a:solidFill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-6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as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7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default </a:t>
            </a:r>
            <a:r>
              <a:rPr dirty="0" sz="1800">
                <a:latin typeface="Calibri"/>
                <a:cs typeface="Calibri"/>
              </a:rPr>
              <a:t>rotation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for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their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calibration.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2747" y="2217546"/>
            <a:ext cx="3986529" cy="1056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065"/>
              </a:lnSpc>
              <a:spcBef>
                <a:spcPts val="100"/>
              </a:spcBef>
            </a:pPr>
            <a:r>
              <a:rPr dirty="0" sz="1800" b="1">
                <a:latin typeface="Calibri"/>
                <a:cs typeface="Calibri"/>
              </a:rPr>
              <a:t>*</a:t>
            </a:r>
            <a:r>
              <a:rPr dirty="0" sz="1800">
                <a:latin typeface="Calibri"/>
                <a:cs typeface="Calibri"/>
              </a:rPr>
              <a:t>during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runtime,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55"/>
              </a:lnSpc>
            </a:pP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2D5395"/>
                </a:solidFill>
                <a:latin typeface="Calibri"/>
                <a:cs typeface="Calibri"/>
              </a:rPr>
              <a:t>origin</a:t>
            </a:r>
            <a:r>
              <a:rPr dirty="0" sz="1800" spc="-85" b="1">
                <a:solidFill>
                  <a:srgbClr val="2D5395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2D5395"/>
                </a:solidFill>
                <a:latin typeface="Calibri"/>
                <a:cs typeface="Calibri"/>
              </a:rPr>
              <a:t>reference</a:t>
            </a:r>
            <a:r>
              <a:rPr dirty="0" sz="1800" spc="-85" b="1">
                <a:solidFill>
                  <a:srgbClr val="2D5395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2D5395"/>
                </a:solidFill>
                <a:latin typeface="Calibri"/>
                <a:cs typeface="Calibri"/>
              </a:rPr>
              <a:t>frame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89"/>
              </a:lnSpc>
            </a:pPr>
            <a:r>
              <a:rPr dirty="0" sz="1800">
                <a:latin typeface="Calibri"/>
                <a:cs typeface="Calibri"/>
              </a:rPr>
              <a:t>can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also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be</a:t>
            </a:r>
            <a:r>
              <a:rPr dirty="0" sz="1800" spc="-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used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apply</a:t>
            </a:r>
            <a:r>
              <a:rPr dirty="0" sz="1800" spc="-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an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offset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0"/>
              </a:lnSpc>
            </a:pPr>
            <a:r>
              <a:rPr dirty="0" sz="1800">
                <a:latin typeface="Calibri"/>
                <a:cs typeface="Calibri"/>
              </a:rPr>
              <a:t>(3D</a:t>
            </a:r>
            <a:r>
              <a:rPr dirty="0" sz="1800" spc="-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Position</a:t>
            </a:r>
            <a:r>
              <a:rPr dirty="0" sz="1800" spc="-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&amp;</a:t>
            </a:r>
            <a:r>
              <a:rPr dirty="0" sz="1800" spc="-6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Rotation)</a:t>
            </a:r>
            <a:r>
              <a:rPr dirty="0" sz="1800" spc="-3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all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-2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trackers.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755004" y="3726561"/>
            <a:ext cx="6362700" cy="2951480"/>
          </a:xfrm>
          <a:prstGeom prst="rect">
            <a:avLst/>
          </a:prstGeom>
        </p:spPr>
        <p:txBody>
          <a:bodyPr wrap="square" lIns="0" tIns="1219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dirty="0" sz="2400">
                <a:latin typeface="Calibri"/>
                <a:cs typeface="Calibri"/>
              </a:rPr>
              <a:t>2.</a:t>
            </a:r>
            <a:r>
              <a:rPr dirty="0" sz="2400" spc="-114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SteamVR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Room</a:t>
            </a:r>
            <a:r>
              <a:rPr dirty="0" sz="2400" spc="-7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calibration</a:t>
            </a:r>
            <a:endParaRPr sz="2400">
              <a:latin typeface="Calibri"/>
              <a:cs typeface="Calibri"/>
            </a:endParaRPr>
          </a:p>
          <a:p>
            <a:pPr algn="just" marL="12700" marR="5080">
              <a:lnSpc>
                <a:spcPct val="99600"/>
              </a:lnSpc>
              <a:spcBef>
                <a:spcPts val="660"/>
              </a:spcBef>
            </a:pPr>
            <a:r>
              <a:rPr dirty="0" sz="1800">
                <a:latin typeface="Calibri"/>
                <a:cs typeface="Calibri"/>
              </a:rPr>
              <a:t>If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need</a:t>
            </a:r>
            <a:r>
              <a:rPr dirty="0" sz="1800" spc="4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</a:t>
            </a:r>
            <a:r>
              <a:rPr dirty="0" sz="1800" spc="3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get</a:t>
            </a:r>
            <a:r>
              <a:rPr dirty="0" sz="1800" spc="4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60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perfect</a:t>
            </a:r>
            <a:r>
              <a:rPr dirty="0" sz="1800" spc="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match</a:t>
            </a:r>
            <a:r>
              <a:rPr dirty="0" sz="1800" spc="5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between</a:t>
            </a:r>
            <a:r>
              <a:rPr dirty="0" sz="1800" spc="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your</a:t>
            </a:r>
            <a:r>
              <a:rPr dirty="0" sz="1800" spc="3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virtual</a:t>
            </a:r>
            <a:r>
              <a:rPr dirty="0" sz="1800" spc="4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world</a:t>
            </a:r>
            <a:r>
              <a:rPr dirty="0" sz="1800" spc="45" b="1">
                <a:latin typeface="Calibri"/>
                <a:cs typeface="Calibri"/>
              </a:rPr>
              <a:t> </a:t>
            </a:r>
            <a:r>
              <a:rPr dirty="0" sz="1800" spc="-25" b="1">
                <a:latin typeface="Calibri"/>
                <a:cs typeface="Calibri"/>
              </a:rPr>
              <a:t>and </a:t>
            </a:r>
            <a:r>
              <a:rPr dirty="0" sz="1800" b="1">
                <a:latin typeface="Calibri"/>
                <a:cs typeface="Calibri"/>
              </a:rPr>
              <a:t>your</a:t>
            </a:r>
            <a:r>
              <a:rPr dirty="0" sz="1800" spc="27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real</a:t>
            </a:r>
            <a:r>
              <a:rPr dirty="0" sz="1800" spc="28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world</a:t>
            </a:r>
            <a:r>
              <a:rPr dirty="0" sz="1800" spc="270" b="1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(e.g.</a:t>
            </a:r>
            <a:r>
              <a:rPr dirty="0" sz="1800" spc="2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going</a:t>
            </a:r>
            <a:r>
              <a:rPr dirty="0" sz="1800" spc="2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towards</a:t>
            </a:r>
            <a:r>
              <a:rPr dirty="0" sz="1800" spc="2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a</a:t>
            </a:r>
            <a:r>
              <a:rPr dirty="0" sz="1800" spc="2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direction</a:t>
            </a:r>
            <a:r>
              <a:rPr dirty="0" sz="1800" spc="28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2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8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real</a:t>
            </a:r>
            <a:r>
              <a:rPr dirty="0" sz="1800" spc="27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world </a:t>
            </a:r>
            <a:r>
              <a:rPr dirty="0" sz="1800">
                <a:latin typeface="Calibri"/>
                <a:cs typeface="Calibri"/>
              </a:rPr>
              <a:t>applies</a:t>
            </a:r>
            <a:r>
              <a:rPr dirty="0" sz="1800" spc="2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exact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same</a:t>
            </a:r>
            <a:r>
              <a:rPr dirty="0" sz="1800" spc="2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direction</a:t>
            </a:r>
            <a:r>
              <a:rPr dirty="0" sz="1800" spc="2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in</a:t>
            </a:r>
            <a:r>
              <a:rPr dirty="0" sz="1800" spc="22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21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virtual</a:t>
            </a:r>
            <a:r>
              <a:rPr dirty="0" sz="1800" spc="225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world),</a:t>
            </a:r>
            <a:r>
              <a:rPr dirty="0" sz="1800" spc="210">
                <a:latin typeface="Calibri"/>
                <a:cs typeface="Calibri"/>
              </a:rPr>
              <a:t> </a:t>
            </a:r>
            <a:r>
              <a:rPr dirty="0" sz="1800">
                <a:latin typeface="Calibri"/>
                <a:cs typeface="Calibri"/>
              </a:rPr>
              <a:t>you</a:t>
            </a:r>
            <a:r>
              <a:rPr dirty="0" sz="1800" spc="220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should </a:t>
            </a:r>
            <a:r>
              <a:rPr dirty="0" sz="1800">
                <a:latin typeface="Calibri"/>
                <a:cs typeface="Calibri"/>
              </a:rPr>
              <a:t>make</a:t>
            </a:r>
            <a:r>
              <a:rPr dirty="0" sz="1800" spc="105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the</a:t>
            </a:r>
            <a:r>
              <a:rPr dirty="0" sz="1800" spc="105">
                <a:latin typeface="Calibri"/>
                <a:cs typeface="Calibri"/>
              </a:rPr>
              <a:t>  </a:t>
            </a:r>
            <a:r>
              <a:rPr dirty="0" sz="1800" b="1">
                <a:solidFill>
                  <a:srgbClr val="00AE50"/>
                </a:solidFill>
                <a:latin typeface="Calibri"/>
                <a:cs typeface="Calibri"/>
              </a:rPr>
              <a:t>SteamVR</a:t>
            </a:r>
            <a:r>
              <a:rPr dirty="0" sz="1800" spc="100" b="1">
                <a:solidFill>
                  <a:srgbClr val="00AE50"/>
                </a:solidFill>
                <a:latin typeface="Calibri"/>
                <a:cs typeface="Calibri"/>
              </a:rPr>
              <a:t>  </a:t>
            </a:r>
            <a:r>
              <a:rPr dirty="0" sz="1800" b="1">
                <a:solidFill>
                  <a:srgbClr val="00AE50"/>
                </a:solidFill>
                <a:latin typeface="Calibri"/>
                <a:cs typeface="Calibri"/>
              </a:rPr>
              <a:t>reference</a:t>
            </a:r>
            <a:r>
              <a:rPr dirty="0" sz="1800" spc="105" b="1">
                <a:solidFill>
                  <a:srgbClr val="00AE50"/>
                </a:solidFill>
                <a:latin typeface="Calibri"/>
                <a:cs typeface="Calibri"/>
              </a:rPr>
              <a:t>  </a:t>
            </a:r>
            <a:r>
              <a:rPr dirty="0" sz="1800" b="1">
                <a:solidFill>
                  <a:srgbClr val="00AE50"/>
                </a:solidFill>
                <a:latin typeface="Calibri"/>
                <a:cs typeface="Calibri"/>
              </a:rPr>
              <a:t>frame</a:t>
            </a:r>
            <a:r>
              <a:rPr dirty="0" sz="1800" spc="110" b="1">
                <a:solidFill>
                  <a:srgbClr val="00AE50"/>
                </a:solidFill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aligned</a:t>
            </a:r>
            <a:r>
              <a:rPr dirty="0" sz="1800" spc="100">
                <a:latin typeface="Calibri"/>
                <a:cs typeface="Calibri"/>
              </a:rPr>
              <a:t>  </a:t>
            </a:r>
            <a:r>
              <a:rPr dirty="0" sz="1800">
                <a:latin typeface="Calibri"/>
                <a:cs typeface="Calibri"/>
              </a:rPr>
              <a:t>with</a:t>
            </a:r>
            <a:r>
              <a:rPr dirty="0" sz="1800" spc="110">
                <a:latin typeface="Calibri"/>
                <a:cs typeface="Calibri"/>
              </a:rPr>
              <a:t>  </a:t>
            </a:r>
            <a:r>
              <a:rPr dirty="0" sz="1800" b="1">
                <a:latin typeface="Calibri"/>
                <a:cs typeface="Calibri"/>
              </a:rPr>
              <a:t>the</a:t>
            </a:r>
            <a:r>
              <a:rPr dirty="0" sz="1800" spc="105" b="1">
                <a:latin typeface="Calibri"/>
                <a:cs typeface="Calibri"/>
              </a:rPr>
              <a:t>  </a:t>
            </a:r>
            <a:r>
              <a:rPr dirty="0" sz="1800" spc="-10" b="1">
                <a:latin typeface="Calibri"/>
                <a:cs typeface="Calibri"/>
              </a:rPr>
              <a:t>desired </a:t>
            </a:r>
            <a:r>
              <a:rPr dirty="0" sz="1800" b="1">
                <a:latin typeface="Calibri"/>
                <a:cs typeface="Calibri"/>
              </a:rPr>
              <a:t>forward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axis</a:t>
            </a:r>
            <a:r>
              <a:rPr dirty="0" sz="1800" spc="-10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in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your</a:t>
            </a:r>
            <a:r>
              <a:rPr dirty="0" sz="1800" spc="-5" b="1">
                <a:latin typeface="Calibri"/>
                <a:cs typeface="Calibri"/>
              </a:rPr>
              <a:t> </a:t>
            </a:r>
            <a:r>
              <a:rPr dirty="0" sz="1800" b="1">
                <a:latin typeface="Calibri"/>
                <a:cs typeface="Calibri"/>
              </a:rPr>
              <a:t>real </a:t>
            </a:r>
            <a:r>
              <a:rPr dirty="0" sz="1800" spc="-10" b="1">
                <a:latin typeface="Calibri"/>
                <a:cs typeface="Calibri"/>
              </a:rPr>
              <a:t>space</a:t>
            </a:r>
            <a:r>
              <a:rPr dirty="0" sz="1800" spc="-1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12700" marR="95250">
              <a:lnSpc>
                <a:spcPct val="99800"/>
              </a:lnSpc>
              <a:spcBef>
                <a:spcPts val="690"/>
              </a:spcBef>
            </a:pP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NB</a:t>
            </a:r>
            <a:r>
              <a:rPr dirty="0" u="sng" sz="2000" spc="-1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: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time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SteamVR</a:t>
            </a: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Room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calibration</a:t>
            </a:r>
            <a:r>
              <a:rPr dirty="0" sz="2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done,</a:t>
            </a:r>
            <a:r>
              <a:rPr dirty="0" sz="2000" spc="-1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the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application</a:t>
            </a:r>
            <a:r>
              <a:rPr dirty="0" sz="2000" spc="-114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using</a:t>
            </a:r>
            <a:r>
              <a:rPr dirty="0" sz="2000" spc="-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dirty="0" sz="2000" spc="-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Vive</a:t>
            </a:r>
            <a:r>
              <a:rPr dirty="0" sz="2000" spc="-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Trackers</a:t>
            </a:r>
            <a:r>
              <a:rPr dirty="0" sz="20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should</a:t>
            </a:r>
            <a:r>
              <a:rPr dirty="0" sz="2000" spc="-10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2000" spc="-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restarted</a:t>
            </a:r>
            <a:r>
              <a:rPr dirty="0" sz="20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(e.g: UnityEditor).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500" y="3628751"/>
            <a:ext cx="5609844" cy="3172966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880363" y="3996308"/>
            <a:ext cx="24472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 b="1">
                <a:solidFill>
                  <a:srgbClr val="00AE50"/>
                </a:solidFill>
                <a:latin typeface="Calibri"/>
                <a:cs typeface="Calibri"/>
              </a:rPr>
              <a:t>SteamVR</a:t>
            </a:r>
            <a:r>
              <a:rPr dirty="0" sz="1800" spc="-35" b="1">
                <a:solidFill>
                  <a:srgbClr val="00AE5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00AE50"/>
                </a:solidFill>
                <a:latin typeface="Calibri"/>
                <a:cs typeface="Calibri"/>
              </a:rPr>
              <a:t>reference</a:t>
            </a:r>
            <a:r>
              <a:rPr dirty="0" sz="1800" spc="-30" b="1">
                <a:solidFill>
                  <a:srgbClr val="00AE5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00AE50"/>
                </a:solidFill>
                <a:latin typeface="Calibri"/>
                <a:cs typeface="Calibri"/>
              </a:rPr>
              <a:t>frame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63415" y="1612264"/>
            <a:ext cx="1209675" cy="1616455"/>
          </a:xfrm>
          <a:prstGeom prst="rect">
            <a:avLst/>
          </a:prstGeom>
        </p:spPr>
      </p:pic>
      <p:grpSp>
        <p:nvGrpSpPr>
          <p:cNvPr id="9" name="object 9" descr=""/>
          <p:cNvGrpSpPr/>
          <p:nvPr/>
        </p:nvGrpSpPr>
        <p:grpSpPr>
          <a:xfrm>
            <a:off x="6298565" y="597534"/>
            <a:ext cx="5280660" cy="3175000"/>
            <a:chOff x="6298565" y="597534"/>
            <a:chExt cx="5280660" cy="3175000"/>
          </a:xfrm>
        </p:grpSpPr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98565" y="597534"/>
              <a:ext cx="5280660" cy="317449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9066149" y="2261742"/>
              <a:ext cx="76200" cy="869950"/>
            </a:xfrm>
            <a:custGeom>
              <a:avLst/>
              <a:gdLst/>
              <a:ahLst/>
              <a:cxnLst/>
              <a:rect l="l" t="t" r="r" b="b"/>
              <a:pathLst>
                <a:path w="76200" h="869950">
                  <a:moveTo>
                    <a:pt x="76200" y="0"/>
                  </a:moveTo>
                  <a:lnTo>
                    <a:pt x="0" y="0"/>
                  </a:lnTo>
                  <a:lnTo>
                    <a:pt x="0" y="869441"/>
                  </a:lnTo>
                  <a:lnTo>
                    <a:pt x="76200" y="869441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AE5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89949" y="2071243"/>
              <a:ext cx="228600" cy="228600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7879842" y="3150489"/>
            <a:ext cx="242824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49580" marR="5080" indent="-437515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00AE50"/>
                </a:solidFill>
                <a:latin typeface="Calibri"/>
                <a:cs typeface="Calibri"/>
              </a:rPr>
              <a:t>SteamVR</a:t>
            </a:r>
            <a:r>
              <a:rPr dirty="0" sz="1800" spc="-30" b="1">
                <a:solidFill>
                  <a:srgbClr val="00AE5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00AE50"/>
                </a:solidFill>
                <a:latin typeface="Calibri"/>
                <a:cs typeface="Calibri"/>
              </a:rPr>
              <a:t>reference</a:t>
            </a:r>
            <a:r>
              <a:rPr dirty="0" sz="1800" spc="-40" b="1">
                <a:solidFill>
                  <a:srgbClr val="00AE5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00AE50"/>
                </a:solidFill>
                <a:latin typeface="Calibri"/>
                <a:cs typeface="Calibri"/>
              </a:rPr>
              <a:t>frame </a:t>
            </a:r>
            <a:r>
              <a:rPr dirty="0" sz="1800" b="1">
                <a:solidFill>
                  <a:srgbClr val="00AE50"/>
                </a:solidFill>
                <a:latin typeface="Calibri"/>
                <a:cs typeface="Calibri"/>
              </a:rPr>
              <a:t>in the</a:t>
            </a:r>
            <a:r>
              <a:rPr dirty="0" sz="1800" spc="-5" b="1">
                <a:solidFill>
                  <a:srgbClr val="00AE5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00AE50"/>
                </a:solidFill>
                <a:latin typeface="Calibri"/>
                <a:cs typeface="Calibri"/>
              </a:rPr>
              <a:t>real </a:t>
            </a:r>
            <a:r>
              <a:rPr dirty="0" sz="1800" spc="-20" b="1">
                <a:solidFill>
                  <a:srgbClr val="00AE50"/>
                </a:solidFill>
                <a:latin typeface="Calibri"/>
                <a:cs typeface="Calibri"/>
              </a:rPr>
              <a:t>space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5642" y="3035884"/>
            <a:ext cx="7779384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latin typeface="Calibri Light"/>
                <a:cs typeface="Calibri Light"/>
              </a:rPr>
              <a:t>2.</a:t>
            </a:r>
            <a:r>
              <a:rPr dirty="0" sz="6000" spc="-40">
                <a:latin typeface="Calibri Light"/>
                <a:cs typeface="Calibri Light"/>
              </a:rPr>
              <a:t> </a:t>
            </a:r>
            <a:r>
              <a:rPr dirty="0" sz="6000">
                <a:latin typeface="Calibri Light"/>
                <a:cs typeface="Calibri Light"/>
              </a:rPr>
              <a:t>SteamVR</a:t>
            </a:r>
            <a:r>
              <a:rPr dirty="0" sz="6000" spc="-95">
                <a:latin typeface="Calibri Light"/>
                <a:cs typeface="Calibri Light"/>
              </a:rPr>
              <a:t> </a:t>
            </a:r>
            <a:r>
              <a:rPr dirty="0" sz="6000" spc="-10">
                <a:latin typeface="Calibri Light"/>
                <a:cs typeface="Calibri Light"/>
              </a:rPr>
              <a:t>configuration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/>
              <a:t>Running</a:t>
            </a:r>
            <a:r>
              <a:rPr dirty="0" spc="-105"/>
              <a:t> </a:t>
            </a:r>
            <a:r>
              <a:rPr dirty="0" spc="-20"/>
              <a:t>SteamVR</a:t>
            </a:r>
            <a:r>
              <a:rPr dirty="0" spc="-130"/>
              <a:t> </a:t>
            </a:r>
            <a:r>
              <a:rPr dirty="0"/>
              <a:t>with</a:t>
            </a:r>
            <a:r>
              <a:rPr dirty="0" spc="-125"/>
              <a:t> </a:t>
            </a:r>
            <a:r>
              <a:rPr dirty="0"/>
              <a:t>Vive</a:t>
            </a:r>
            <a:r>
              <a:rPr dirty="0" spc="-145"/>
              <a:t> </a:t>
            </a:r>
            <a:r>
              <a:rPr dirty="0" spc="-20"/>
              <a:t>Trackers</a:t>
            </a:r>
            <a:r>
              <a:rPr dirty="0" spc="-150"/>
              <a:t> </a:t>
            </a:r>
            <a:r>
              <a:rPr dirty="0"/>
              <a:t>only</a:t>
            </a:r>
            <a:r>
              <a:rPr dirty="0" spc="-120"/>
              <a:t> </a:t>
            </a:r>
            <a:r>
              <a:rPr dirty="0" spc="-10"/>
              <a:t>(no</a:t>
            </a:r>
            <a:r>
              <a:rPr dirty="0" spc="-125"/>
              <a:t> </a:t>
            </a:r>
            <a:r>
              <a:rPr dirty="0" spc="-20"/>
              <a:t>HMD)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78739" y="740409"/>
            <a:ext cx="11878945" cy="4879340"/>
          </a:xfrm>
          <a:prstGeom prst="rect">
            <a:avLst/>
          </a:prstGeom>
        </p:spPr>
        <p:txBody>
          <a:bodyPr wrap="square" lIns="0" tIns="1041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dirty="0" sz="2400">
                <a:latin typeface="Calibri"/>
                <a:cs typeface="Calibri"/>
              </a:rPr>
              <a:t>Modify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these</a:t>
            </a:r>
            <a:r>
              <a:rPr dirty="0" sz="2400" spc="-80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SteamVR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configuration</a:t>
            </a:r>
            <a:r>
              <a:rPr dirty="0" sz="2400" spc="-95">
                <a:latin typeface="Calibri"/>
                <a:cs typeface="Calibri"/>
              </a:rPr>
              <a:t> </a:t>
            </a:r>
            <a:r>
              <a:rPr dirty="0" sz="2400" spc="-10">
                <a:latin typeface="Calibri"/>
                <a:cs typeface="Calibri"/>
              </a:rPr>
              <a:t>files: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0">
                <a:latin typeface="Calibri"/>
                <a:cs typeface="Calibri"/>
              </a:rPr>
              <a:t>SteamFolder/steamapps/common/SteamVR/drivers/null/resources/settings/default.vrsettings</a:t>
            </a:r>
            <a:endParaRPr sz="2400">
              <a:latin typeface="Calibri"/>
              <a:cs typeface="Calibri"/>
            </a:endParaRPr>
          </a:p>
          <a:p>
            <a:pPr lvl="1" marL="1145540" indent="-218440">
              <a:lnSpc>
                <a:spcPct val="100000"/>
              </a:lnSpc>
              <a:spcBef>
                <a:spcPts val="710"/>
              </a:spcBef>
              <a:buChar char="&gt;"/>
              <a:tabLst>
                <a:tab pos="1145540" algn="l"/>
              </a:tabLst>
            </a:pPr>
            <a:r>
              <a:rPr dirty="0" sz="2400">
                <a:latin typeface="Calibri"/>
                <a:cs typeface="Calibri"/>
              </a:rPr>
              <a:t>set</a:t>
            </a:r>
            <a:r>
              <a:rPr dirty="0" sz="2400" spc="-8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enable</a:t>
            </a:r>
            <a:r>
              <a:rPr dirty="0" sz="2400" spc="-4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 sz="2400" spc="-10">
                <a:latin typeface="Calibri"/>
                <a:cs typeface="Calibri"/>
              </a:rPr>
              <a:t>SteamFolder/steamapps/common/SteamVR/resources/settings/default.vrsettings</a:t>
            </a:r>
            <a:endParaRPr sz="2400">
              <a:latin typeface="Calibri"/>
              <a:cs typeface="Calibri"/>
            </a:endParaRPr>
          </a:p>
          <a:p>
            <a:pPr lvl="1" marL="1145540" indent="-218440">
              <a:lnSpc>
                <a:spcPct val="100000"/>
              </a:lnSpc>
              <a:spcBef>
                <a:spcPts val="730"/>
              </a:spcBef>
              <a:buChar char="&gt;"/>
              <a:tabLst>
                <a:tab pos="1145540" algn="l"/>
              </a:tabLst>
            </a:pPr>
            <a:r>
              <a:rPr dirty="0" sz="2400">
                <a:latin typeface="Calibri"/>
                <a:cs typeface="Calibri"/>
              </a:rPr>
              <a:t>set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b="1">
                <a:latin typeface="Calibri"/>
                <a:cs typeface="Calibri"/>
              </a:rPr>
              <a:t>requireHmd</a:t>
            </a:r>
            <a:r>
              <a:rPr dirty="0" sz="2400" spc="-70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55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false</a:t>
            </a:r>
            <a:endParaRPr sz="2400">
              <a:latin typeface="Calibri"/>
              <a:cs typeface="Calibri"/>
            </a:endParaRPr>
          </a:p>
          <a:p>
            <a:pPr lvl="1" marL="1145540" indent="-218440">
              <a:lnSpc>
                <a:spcPct val="100000"/>
              </a:lnSpc>
              <a:spcBef>
                <a:spcPts val="710"/>
              </a:spcBef>
              <a:buChar char="&gt;"/>
              <a:tabLst>
                <a:tab pos="1145540" algn="l"/>
              </a:tabLst>
            </a:pPr>
            <a:r>
              <a:rPr dirty="0" sz="2400">
                <a:latin typeface="Calibri"/>
                <a:cs typeface="Calibri"/>
              </a:rPr>
              <a:t>set</a:t>
            </a:r>
            <a:r>
              <a:rPr dirty="0" sz="2400" spc="-105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forcedDriver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75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null</a:t>
            </a:r>
            <a:endParaRPr sz="2400">
              <a:latin typeface="Calibri"/>
              <a:cs typeface="Calibri"/>
            </a:endParaRPr>
          </a:p>
          <a:p>
            <a:pPr lvl="1" marL="1146810" indent="-219710">
              <a:lnSpc>
                <a:spcPct val="100000"/>
              </a:lnSpc>
              <a:spcBef>
                <a:spcPts val="710"/>
              </a:spcBef>
              <a:buChar char="&gt;"/>
              <a:tabLst>
                <a:tab pos="1146810" algn="l"/>
              </a:tabLst>
            </a:pPr>
            <a:r>
              <a:rPr dirty="0" sz="2400" spc="-10">
                <a:latin typeface="Calibri"/>
                <a:cs typeface="Calibri"/>
              </a:rPr>
              <a:t>set</a:t>
            </a:r>
            <a:r>
              <a:rPr dirty="0" sz="2400" spc="-110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activateMultipleDrivers</a:t>
            </a:r>
            <a:r>
              <a:rPr dirty="0" sz="2400" spc="-65" b="1">
                <a:latin typeface="Calibri"/>
                <a:cs typeface="Calibri"/>
              </a:rPr>
              <a:t> </a:t>
            </a:r>
            <a:r>
              <a:rPr dirty="0" sz="2400">
                <a:latin typeface="Calibri"/>
                <a:cs typeface="Calibri"/>
              </a:rPr>
              <a:t>to</a:t>
            </a:r>
            <a:r>
              <a:rPr dirty="0" sz="2400" spc="-90">
                <a:latin typeface="Calibri"/>
                <a:cs typeface="Calibri"/>
              </a:rPr>
              <a:t> </a:t>
            </a:r>
            <a:r>
              <a:rPr dirty="0" sz="2400" spc="-20" b="1">
                <a:latin typeface="Calibri"/>
                <a:cs typeface="Calibri"/>
              </a:rPr>
              <a:t>true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Calibri"/>
                <a:cs typeface="Calibri"/>
              </a:rPr>
              <a:t>More</a:t>
            </a:r>
            <a:r>
              <a:rPr dirty="0" sz="2400" spc="-60" b="1">
                <a:latin typeface="Calibri"/>
                <a:cs typeface="Calibri"/>
              </a:rPr>
              <a:t> </a:t>
            </a:r>
            <a:r>
              <a:rPr dirty="0" sz="2400" spc="-10" b="1">
                <a:latin typeface="Calibri"/>
                <a:cs typeface="Calibri"/>
              </a:rPr>
              <a:t>informations:</a:t>
            </a:r>
            <a:endParaRPr sz="2400">
              <a:latin typeface="Calibri"/>
              <a:cs typeface="Calibri"/>
            </a:endParaRPr>
          </a:p>
          <a:p>
            <a:pPr marL="12700" marR="3200400">
              <a:lnSpc>
                <a:spcPct val="101699"/>
              </a:lnSpc>
            </a:pPr>
            <a:r>
              <a:rPr dirty="0" u="sng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https://www.notion.so/yeove/Using-SteamVR-without-</a:t>
            </a:r>
            <a:r>
              <a:rPr dirty="0" u="sng" sz="2400" spc="-2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a-</a:t>
            </a:r>
            <a:r>
              <a:rPr dirty="0" u="sng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VR-headset-</a:t>
            </a:r>
            <a:r>
              <a:rPr dirty="0" sz="2400" spc="-1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u="sng" sz="24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f7ed4268708a42c787d1628768e61d35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230" y="581291"/>
            <a:ext cx="9771761" cy="514477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Set</a:t>
            </a:r>
            <a:r>
              <a:rPr dirty="0" spc="-140"/>
              <a:t> </a:t>
            </a:r>
            <a:r>
              <a:rPr dirty="0" spc="-10"/>
              <a:t>SteamVR</a:t>
            </a:r>
            <a:r>
              <a:rPr dirty="0" spc="-114"/>
              <a:t> </a:t>
            </a:r>
            <a:r>
              <a:rPr dirty="0" spc="-10"/>
              <a:t>properties</a:t>
            </a:r>
            <a:r>
              <a:rPr dirty="0" spc="-95"/>
              <a:t> </a:t>
            </a:r>
            <a:r>
              <a:rPr dirty="0"/>
              <a:t>in</a:t>
            </a:r>
            <a:r>
              <a:rPr dirty="0" spc="-125"/>
              <a:t> </a:t>
            </a:r>
            <a:r>
              <a:rPr dirty="0" spc="-10"/>
              <a:t>Steam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4217034" y="982726"/>
            <a:ext cx="1839595" cy="124142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4"/>
              </a:spcBef>
            </a:pP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Force</a:t>
            </a:r>
            <a:r>
              <a:rPr dirty="0" sz="2000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SteamVR</a:t>
            </a:r>
            <a:r>
              <a:rPr dirty="0" sz="2000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to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r>
              <a:rPr dirty="0" sz="2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itself</a:t>
            </a:r>
            <a:r>
              <a:rPr dirty="0"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only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dirty="0"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Steam</a:t>
            </a:r>
            <a:r>
              <a:rPr dirty="0" sz="2000" spc="-3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0000"/>
                </a:solidFill>
                <a:latin typeface="Calibri"/>
                <a:cs typeface="Calibri"/>
              </a:rPr>
              <a:t>is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launched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259448" y="2097151"/>
            <a:ext cx="4453890" cy="937894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190"/>
              </a:spcBef>
            </a:pP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Recent</a:t>
            </a:r>
            <a:r>
              <a:rPr dirty="0" sz="20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versions</a:t>
            </a:r>
            <a:r>
              <a:rPr dirty="0"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dirty="0" sz="2000" spc="1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SteamVR</a:t>
            </a:r>
            <a:r>
              <a:rPr dirty="0" sz="2000" spc="-5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have</a:t>
            </a:r>
            <a:r>
              <a:rPr dirty="0" sz="2000" spc="-4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0000"/>
                </a:solidFill>
                <a:latin typeface="Calibri"/>
                <a:cs typeface="Calibri"/>
              </a:rPr>
              <a:t>good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support</a:t>
            </a:r>
            <a:r>
              <a:rPr dirty="0" sz="2000" spc="-10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dirty="0" sz="2000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Vive</a:t>
            </a:r>
            <a:r>
              <a:rPr dirty="0" sz="2000" spc="-8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Trackers.</a:t>
            </a:r>
            <a:r>
              <a:rPr dirty="0" sz="2000" spc="-8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So,</a:t>
            </a:r>
            <a:r>
              <a:rPr dirty="0" sz="2000" spc="-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you</a:t>
            </a:r>
            <a:r>
              <a:rPr dirty="0" sz="2000" spc="-9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can</a:t>
            </a:r>
            <a:r>
              <a:rPr dirty="0" sz="2000" spc="-95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avoid </a:t>
            </a:r>
            <a:r>
              <a:rPr dirty="0" sz="2000">
                <a:solidFill>
                  <a:srgbClr val="FF0000"/>
                </a:solidFill>
                <a:latin typeface="Calibri"/>
                <a:cs typeface="Calibri"/>
              </a:rPr>
              <a:t>beta</a:t>
            </a:r>
            <a:r>
              <a:rPr dirty="0" sz="2000" spc="-4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libri"/>
                <a:cs typeface="Calibri"/>
              </a:rPr>
              <a:t>versions.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284477" y="5996432"/>
            <a:ext cx="6411595" cy="634365"/>
          </a:xfrm>
          <a:prstGeom prst="rect">
            <a:avLst/>
          </a:prstGeom>
        </p:spPr>
        <p:txBody>
          <a:bodyPr wrap="square" lIns="0" tIns="24130" rIns="0" bIns="0" rtlCol="0" vert="horz">
            <a:spAutoFit/>
          </a:bodyPr>
          <a:lstStyle/>
          <a:p>
            <a:pPr marL="12700" marR="5080">
              <a:lnSpc>
                <a:spcPts val="2390"/>
              </a:lnSpc>
              <a:spcBef>
                <a:spcPts val="190"/>
              </a:spcBef>
            </a:pP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NB</a:t>
            </a:r>
            <a:r>
              <a:rPr dirty="0" u="sng" sz="20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 </a:t>
            </a:r>
            <a:r>
              <a:rPr dirty="0" u="sng" sz="20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Calibri"/>
                <a:cs typeface="Calibri"/>
              </a:rPr>
              <a:t>:</a:t>
            </a:r>
            <a:r>
              <a:rPr dirty="0" sz="2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careful</a:t>
            </a:r>
            <a:r>
              <a:rPr dirty="0" sz="20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Steam</a:t>
            </a:r>
            <a:r>
              <a:rPr dirty="0" sz="2000" spc="-4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performs</a:t>
            </a: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a</a:t>
            </a:r>
            <a:r>
              <a:rPr dirty="0" sz="20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SteamVR</a:t>
            </a:r>
            <a:r>
              <a:rPr dirty="0" sz="2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r>
              <a:rPr dirty="0" sz="20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: </a:t>
            </a:r>
            <a:r>
              <a:rPr dirty="0" sz="2000" spc="-10" b="1">
                <a:solidFill>
                  <a:srgbClr val="FF0000"/>
                </a:solidFill>
                <a:latin typeface="Calibri"/>
                <a:cs typeface="Calibri"/>
              </a:rPr>
              <a:t>default.vrsettings</a:t>
            </a:r>
            <a:r>
              <a:rPr dirty="0" sz="2000" spc="-7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files</a:t>
            </a:r>
            <a:r>
              <a:rPr dirty="0" sz="2000" spc="-5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could</a:t>
            </a:r>
            <a:r>
              <a:rPr dirty="0" sz="2000" spc="-9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be</a:t>
            </a:r>
            <a:r>
              <a:rPr dirty="0" sz="2000" spc="-6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overridden</a:t>
            </a:r>
            <a:r>
              <a:rPr dirty="0" sz="2000" spc="-7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dirty="0" sz="2000" spc="-8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new</a:t>
            </a:r>
            <a:r>
              <a:rPr dirty="0" sz="2000" spc="-6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libri"/>
                <a:cs typeface="Calibri"/>
              </a:rPr>
              <a:t>ones</a:t>
            </a:r>
            <a:r>
              <a:rPr dirty="0" sz="2000" spc="-8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FF0000"/>
                </a:solidFill>
                <a:latin typeface="Calibri"/>
                <a:cs typeface="Calibri"/>
              </a:rPr>
              <a:t>!!!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8130" y="2865196"/>
            <a:ext cx="909828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>
                <a:latin typeface="Calibri Light"/>
                <a:cs typeface="Calibri Light"/>
              </a:rPr>
              <a:t>3.</a:t>
            </a:r>
            <a:r>
              <a:rPr dirty="0" sz="6000" spc="-30">
                <a:latin typeface="Calibri Light"/>
                <a:cs typeface="Calibri Light"/>
              </a:rPr>
              <a:t> </a:t>
            </a:r>
            <a:r>
              <a:rPr dirty="0" sz="6000">
                <a:latin typeface="Calibri Light"/>
                <a:cs typeface="Calibri Light"/>
              </a:rPr>
              <a:t>Optimize</a:t>
            </a:r>
            <a:r>
              <a:rPr dirty="0" sz="6000" spc="-195">
                <a:latin typeface="Calibri Light"/>
                <a:cs typeface="Calibri Light"/>
              </a:rPr>
              <a:t> </a:t>
            </a:r>
            <a:r>
              <a:rPr dirty="0" sz="6000">
                <a:latin typeface="Calibri Light"/>
                <a:cs typeface="Calibri Light"/>
              </a:rPr>
              <a:t>tracking</a:t>
            </a:r>
            <a:r>
              <a:rPr dirty="0" sz="6000" spc="-175">
                <a:latin typeface="Calibri Light"/>
                <a:cs typeface="Calibri Light"/>
              </a:rPr>
              <a:t> </a:t>
            </a:r>
            <a:r>
              <a:rPr dirty="0" sz="6000" spc="-10">
                <a:latin typeface="Calibri Light"/>
                <a:cs typeface="Calibri Light"/>
              </a:rPr>
              <a:t>reliability</a:t>
            </a:r>
            <a:endParaRPr sz="60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Emmanuel Badier</dc:creator>
  <dc:title>Présentation PowerPoint</dc:title>
  <dcterms:created xsi:type="dcterms:W3CDTF">2025-04-18T12:11:23Z</dcterms:created>
  <dcterms:modified xsi:type="dcterms:W3CDTF">2025-04-18T12:11:23Z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2025-04-18T00:00:00Z</vt:filetime>
  </property>
  <property fmtid="{D5CDD505-2E9C-101B-9397-08002B2CF9AE}" pid="3" name="Creator">
    <vt:lpwstr>Microsoft® Word per Microsoft 365</vt:lpwstr>
  </property>
  <property fmtid="{D5CDD505-2E9C-101B-9397-08002B2CF9AE}" pid="4" name="LastSaved">
    <vt:filetime>2025-04-18T00:00:00Z</vt:filetime>
  </property>
  <property fmtid="{D5CDD505-2E9C-101B-9397-08002B2CF9AE}" pid="5" name="Producer">
    <vt:lpwstr>Microsoft® Word per Microsoft 365</vt:lpwstr>
  </property>
</Properties>
</file>