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9" r:id="rId3"/>
    <p:sldId id="257" r:id="rId4"/>
    <p:sldId id="256" r:id="rId5"/>
    <p:sldId id="266" r:id="rId6"/>
    <p:sldId id="265" r:id="rId7"/>
    <p:sldId id="263" r:id="rId8"/>
    <p:sldId id="258" r:id="rId9"/>
    <p:sldId id="264" r:id="rId10"/>
    <p:sldId id="268" r:id="rId11"/>
    <p:sldId id="260" r:id="rId12"/>
    <p:sldId id="261"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0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C9045A-0AFA-48A7-AD9F-8F925748B1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88AA65C-CC92-44BE-8035-C9901C1EE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F7D0C6A-70CC-4082-B763-39937A507C94}"/>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5" name="Espace réservé du pied de page 4">
            <a:extLst>
              <a:ext uri="{FF2B5EF4-FFF2-40B4-BE49-F238E27FC236}">
                <a16:creationId xmlns:a16="http://schemas.microsoft.com/office/drawing/2014/main" id="{46623169-BDEB-43A5-971F-701F0074FE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286617-563F-4C16-8693-2F9D1AAAB0B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89117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2FE4F-B547-45E8-B416-78CDE212E5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C1CF27-243C-4119-AC88-08B222FF37F3}"/>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2EA5FC-96EB-430A-B3E0-8167AE0888CF}"/>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5" name="Espace réservé du pied de page 4">
            <a:extLst>
              <a:ext uri="{FF2B5EF4-FFF2-40B4-BE49-F238E27FC236}">
                <a16:creationId xmlns:a16="http://schemas.microsoft.com/office/drawing/2014/main" id="{0948713C-3A9C-4634-BB66-9CD556A8A2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78FB6E-515B-46B3-829F-02C225AA71B8}"/>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70979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79BC47-6322-4D43-956C-77EB4C90D36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930E791-2C56-4AC9-8333-6CC139E8E025}"/>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FD74CB-5595-4079-828B-6401C80418DF}"/>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5" name="Espace réservé du pied de page 4">
            <a:extLst>
              <a:ext uri="{FF2B5EF4-FFF2-40B4-BE49-F238E27FC236}">
                <a16:creationId xmlns:a16="http://schemas.microsoft.com/office/drawing/2014/main" id="{63E1ED80-C7F7-474B-A054-B20A44E296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032F86-268E-4BA1-B222-94D24AAB0780}"/>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32004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68D485-1F31-46D6-84A9-B758B4E9B91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D9B3EA-C229-4B6F-A667-F042060CA4D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E591DB7-9D6D-48E0-BFD7-4C3A1DD8F3BE}"/>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5" name="Espace réservé du pied de page 4">
            <a:extLst>
              <a:ext uri="{FF2B5EF4-FFF2-40B4-BE49-F238E27FC236}">
                <a16:creationId xmlns:a16="http://schemas.microsoft.com/office/drawing/2014/main" id="{976C030E-0CB8-4B26-9F72-224F61CE03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E98176-5384-429E-B2D3-A5A696FC08F7}"/>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1638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9D7B1-6E64-40EF-B257-0E73BB33745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47BEA78-B37D-4070-AD56-1BB283688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3D7E078-8ECD-40B0-B09A-5778543BC430}"/>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5" name="Espace réservé du pied de page 4">
            <a:extLst>
              <a:ext uri="{FF2B5EF4-FFF2-40B4-BE49-F238E27FC236}">
                <a16:creationId xmlns:a16="http://schemas.microsoft.com/office/drawing/2014/main" id="{6BBEC60B-0AFE-4486-9DEF-AC9D65A8AB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F994B3-F20A-4513-976D-C7766A7F382B}"/>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51884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199C0-E71E-4792-ACC9-C3CA3AE364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DAAF27-DD79-41C1-A68E-01D07594C090}"/>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B95383-54FB-4975-AEBE-C64C5D96B49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E2D9A4A-3BEF-4B1D-9854-6E396771049E}"/>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6" name="Espace réservé du pied de page 5">
            <a:extLst>
              <a:ext uri="{FF2B5EF4-FFF2-40B4-BE49-F238E27FC236}">
                <a16:creationId xmlns:a16="http://schemas.microsoft.com/office/drawing/2014/main" id="{86BF7D35-7B2A-4D04-853C-2064F00F41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6A33B-1D4C-40C4-820B-0D96D24E9EDF}"/>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40284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3F436-44AF-4C84-A7F7-022FA4DC159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7695ACA-E9C9-4C5F-A38D-394FD4860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DE0C6F0D-024B-4648-B566-EDECA3536043}"/>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BD7C5AD-0815-482E-A46C-9C891DBE1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5EAEF13-895D-4346-8FD1-5AE6C008AA0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BB7F5C0-3596-4044-8E11-EC1552D4F7E1}"/>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8" name="Espace réservé du pied de page 7">
            <a:extLst>
              <a:ext uri="{FF2B5EF4-FFF2-40B4-BE49-F238E27FC236}">
                <a16:creationId xmlns:a16="http://schemas.microsoft.com/office/drawing/2014/main" id="{944FE4F9-072F-4670-A3DF-56EE77C8179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BBA0480-1BCF-404B-A5EB-38E618DEF44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416171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C2D9D-6C01-43E9-98D9-CD32FE02AC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8B70E8B-06A2-4EA7-B745-BFF9058B2478}"/>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4" name="Espace réservé du pied de page 3">
            <a:extLst>
              <a:ext uri="{FF2B5EF4-FFF2-40B4-BE49-F238E27FC236}">
                <a16:creationId xmlns:a16="http://schemas.microsoft.com/office/drawing/2014/main" id="{4E97E536-A2AD-4A61-A4D2-EFB84BEA75A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AA0A71C-9E25-4E88-8B4C-248B3E57C265}"/>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92022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A9BE35-80B2-4B27-B19F-CFC96F45F866}"/>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3" name="Espace réservé du pied de page 2">
            <a:extLst>
              <a:ext uri="{FF2B5EF4-FFF2-40B4-BE49-F238E27FC236}">
                <a16:creationId xmlns:a16="http://schemas.microsoft.com/office/drawing/2014/main" id="{511C095E-39C7-45D3-A14D-4C177DA1CB0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B7EEB8-711C-437C-AA1A-D2EFF5441279}"/>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585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8146-DA89-4CE6-8048-7A50FF7D363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A1CA808-0F93-4FDD-B946-EB8883A38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3B070D5-1FCA-4134-96A5-08A6570D8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3EC2AA2-40AB-42C6-9C53-FAEDB6228519}"/>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6" name="Espace réservé du pied de page 5">
            <a:extLst>
              <a:ext uri="{FF2B5EF4-FFF2-40B4-BE49-F238E27FC236}">
                <a16:creationId xmlns:a16="http://schemas.microsoft.com/office/drawing/2014/main" id="{BB4FF5F1-C6A9-4D0F-9336-354DC4EDD9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6E637EA-E91F-4C07-A77D-44E4D36B522C}"/>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1374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47E5A-4104-4ECE-8A4D-7BC2D8B255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4D6DA27-2A46-4AB2-ABA4-062942712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BD440DA-B0A7-4CEC-9F4A-A26BD695B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5D123EE-90AF-4B37-8CF3-FBA3B29325FB}"/>
              </a:ext>
            </a:extLst>
          </p:cNvPr>
          <p:cNvSpPr>
            <a:spLocks noGrp="1"/>
          </p:cNvSpPr>
          <p:nvPr>
            <p:ph type="dt" sz="half" idx="10"/>
          </p:nvPr>
        </p:nvSpPr>
        <p:spPr/>
        <p:txBody>
          <a:bodyPr/>
          <a:lstStyle/>
          <a:p>
            <a:fld id="{56EB39F1-3B88-4C1E-8886-31D5FE341453}" type="datetimeFigureOut">
              <a:rPr lang="fr-FR" smtClean="0"/>
              <a:t>27/02/2021</a:t>
            </a:fld>
            <a:endParaRPr lang="fr-FR"/>
          </a:p>
        </p:txBody>
      </p:sp>
      <p:sp>
        <p:nvSpPr>
          <p:cNvPr id="6" name="Espace réservé du pied de page 5">
            <a:extLst>
              <a:ext uri="{FF2B5EF4-FFF2-40B4-BE49-F238E27FC236}">
                <a16:creationId xmlns:a16="http://schemas.microsoft.com/office/drawing/2014/main" id="{E1AC794D-39DA-4B5D-8534-B6CE59700E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841FFE-6648-47DB-9BA8-5F786E0C1FD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88698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432155-4EDB-43DF-9A83-38DCD8AA8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DE40F0-7D80-457D-842F-17DF3EC0B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498451-82BF-4542-AAFA-C69B33768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B39F1-3B88-4C1E-8886-31D5FE341453}" type="datetimeFigureOut">
              <a:rPr lang="fr-FR" smtClean="0"/>
              <a:t>27/02/2021</a:t>
            </a:fld>
            <a:endParaRPr lang="fr-FR"/>
          </a:p>
        </p:txBody>
      </p:sp>
      <p:sp>
        <p:nvSpPr>
          <p:cNvPr id="5" name="Espace réservé du pied de page 4">
            <a:extLst>
              <a:ext uri="{FF2B5EF4-FFF2-40B4-BE49-F238E27FC236}">
                <a16:creationId xmlns:a16="http://schemas.microsoft.com/office/drawing/2014/main" id="{C9309E26-9B4B-4F8E-A6F0-4E72E6F6E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063C40-F12B-46BA-BABF-CD72AE09B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74E6D-4172-46CB-BF6B-DCF14726DEB6}" type="slidenum">
              <a:rPr lang="fr-FR" smtClean="0"/>
              <a:t>‹N°›</a:t>
            </a:fld>
            <a:endParaRPr lang="fr-FR"/>
          </a:p>
        </p:txBody>
      </p:sp>
    </p:spTree>
    <p:extLst>
      <p:ext uri="{BB962C8B-B14F-4D97-AF65-F5344CB8AC3E}">
        <p14:creationId xmlns:p14="http://schemas.microsoft.com/office/powerpoint/2010/main" val="363875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hyperlink" Target="https://www.vive.com/fr/support/vive/category_howto/tips-for-setting-up-the-base-stations.html" TargetMode="External"/><Relationship Id="rId2" Type="http://schemas.openxmlformats.org/officeDocument/2006/relationships/hyperlink" Target="https://xinreality.com/wiki/Lighthou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ssetstore.unity.com/packages/tools/integration/steamvr-plugin-3264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help.triadsemi.com/en/articles/836917-steamvr-tracking-without-an-h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0" y="-1"/>
            <a:ext cx="12192000" cy="3259567"/>
          </a:xfrm>
        </p:spPr>
        <p:txBody>
          <a:bodyPr anchor="ctr"/>
          <a:lstStyle/>
          <a:p>
            <a:r>
              <a:rPr lang="fr-FR" b="1" dirty="0"/>
              <a:t>Vive Trackers for </a:t>
            </a:r>
            <a:r>
              <a:rPr lang="fr-FR" b="1" dirty="0" smtClean="0"/>
              <a:t>Unity3D</a:t>
            </a:r>
            <a:endParaRPr lang="fr-FR" b="1" dirty="0"/>
          </a:p>
        </p:txBody>
      </p:sp>
      <p:sp>
        <p:nvSpPr>
          <p:cNvPr id="3" name="Titre 1">
            <a:extLst>
              <a:ext uri="{FF2B5EF4-FFF2-40B4-BE49-F238E27FC236}">
                <a16:creationId xmlns:a16="http://schemas.microsoft.com/office/drawing/2014/main" id="{CD27C932-A795-4BDA-8F0E-5A1627F64C61}"/>
              </a:ext>
            </a:extLst>
          </p:cNvPr>
          <p:cNvSpPr txBox="1">
            <a:spLocks/>
          </p:cNvSpPr>
          <p:nvPr/>
        </p:nvSpPr>
        <p:spPr>
          <a:xfrm>
            <a:off x="0" y="2235200"/>
            <a:ext cx="12192000" cy="46228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FR" sz="5400" dirty="0"/>
              <a:t>	</a:t>
            </a:r>
            <a:r>
              <a:rPr lang="fr-FR" sz="5400" dirty="0" smtClean="0"/>
              <a:t>1. </a:t>
            </a:r>
            <a:r>
              <a:rPr lang="fr-FR" sz="5400" dirty="0" smtClean="0">
                <a:hlinkClick r:id="rId2" action="ppaction://hlinksldjump"/>
              </a:rPr>
              <a:t>Unity3D plugin usage</a:t>
            </a:r>
            <a:endParaRPr lang="fr-FR" sz="5400" dirty="0" smtClean="0"/>
          </a:p>
          <a:p>
            <a:pPr algn="l"/>
            <a:endParaRPr lang="fr-FR" sz="2000" dirty="0" smtClean="0"/>
          </a:p>
          <a:p>
            <a:pPr algn="l"/>
            <a:r>
              <a:rPr lang="fr-FR" sz="5400" dirty="0" smtClean="0"/>
              <a:t>	2</a:t>
            </a:r>
            <a:r>
              <a:rPr lang="fr-FR" sz="5400" dirty="0"/>
              <a:t>. </a:t>
            </a:r>
            <a:r>
              <a:rPr lang="fr-FR" sz="5400" dirty="0" err="1">
                <a:hlinkClick r:id="rId3" action="ppaction://hlinksldjump"/>
              </a:rPr>
              <a:t>SteamVR</a:t>
            </a:r>
            <a:r>
              <a:rPr lang="fr-FR" sz="5400" dirty="0">
                <a:hlinkClick r:id="rId3" action="ppaction://hlinksldjump"/>
              </a:rPr>
              <a:t> </a:t>
            </a:r>
            <a:r>
              <a:rPr lang="fr-FR" sz="5400" dirty="0">
                <a:hlinkClick r:id="rId3" action="ppaction://hlinksldjump"/>
              </a:rPr>
              <a:t>configuration</a:t>
            </a:r>
            <a:endParaRPr lang="fr-FR" sz="5400" dirty="0"/>
          </a:p>
          <a:p>
            <a:pPr algn="l"/>
            <a:endParaRPr lang="fr-FR" sz="2000" dirty="0" smtClean="0"/>
          </a:p>
          <a:p>
            <a:pPr algn="l"/>
            <a:r>
              <a:rPr lang="fr-FR" sz="5400" dirty="0" smtClean="0"/>
              <a:t>	3</a:t>
            </a:r>
            <a:r>
              <a:rPr lang="fr-FR" sz="5400" dirty="0"/>
              <a:t>. </a:t>
            </a:r>
            <a:r>
              <a:rPr lang="en-US" sz="5400" dirty="0">
                <a:hlinkClick r:id="rId4" action="ppaction://hlinksldjump"/>
              </a:rPr>
              <a:t>Optimize </a:t>
            </a:r>
            <a:r>
              <a:rPr lang="en-US" sz="5400" dirty="0" smtClean="0">
                <a:hlinkClick r:id="rId4" action="ppaction://hlinksldjump"/>
              </a:rPr>
              <a:t>tracking </a:t>
            </a:r>
            <a:r>
              <a:rPr lang="en-US" sz="5400" dirty="0">
                <a:hlinkClick r:id="rId4" action="ppaction://hlinksldjump"/>
              </a:rPr>
              <a:t>reliability</a:t>
            </a:r>
            <a:endParaRPr lang="fr-FR" sz="5400" dirty="0"/>
          </a:p>
        </p:txBody>
      </p:sp>
    </p:spTree>
    <p:extLst>
      <p:ext uri="{BB962C8B-B14F-4D97-AF65-F5344CB8AC3E}">
        <p14:creationId xmlns:p14="http://schemas.microsoft.com/office/powerpoint/2010/main" val="387031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fr-FR" sz="2800" dirty="0" err="1" smtClean="0"/>
              <a:t>Tracking</a:t>
            </a:r>
            <a:r>
              <a:rPr lang="fr-FR" sz="2800" dirty="0" smtClean="0"/>
              <a:t> Setup</a:t>
            </a:r>
            <a:endParaRPr lang="fr-FR" sz="2800" dirty="0"/>
          </a:p>
        </p:txBody>
      </p:sp>
      <p:sp>
        <p:nvSpPr>
          <p:cNvPr id="5" name="Espace réservé du contenu 2">
            <a:extLst>
              <a:ext uri="{FF2B5EF4-FFF2-40B4-BE49-F238E27FC236}">
                <a16:creationId xmlns:a16="http://schemas.microsoft.com/office/drawing/2014/main" id="{867BF634-B408-4057-AB03-965020275BA3}"/>
              </a:ext>
            </a:extLst>
          </p:cNvPr>
          <p:cNvSpPr>
            <a:spLocks noGrp="1"/>
          </p:cNvSpPr>
          <p:nvPr>
            <p:ph idx="1"/>
          </p:nvPr>
        </p:nvSpPr>
        <p:spPr>
          <a:xfrm>
            <a:off x="0" y="715880"/>
            <a:ext cx="12192000" cy="6142120"/>
          </a:xfrm>
        </p:spPr>
        <p:txBody>
          <a:bodyPr>
            <a:normAutofit/>
          </a:bodyPr>
          <a:lstStyle/>
          <a:p>
            <a:pPr marL="0" indent="0" algn="just">
              <a:buNone/>
            </a:pPr>
            <a:r>
              <a:rPr lang="en-US" sz="2200" b="1" dirty="0" smtClean="0"/>
              <a:t>1. Bluetooth dongles should be setup the farthest away from each others</a:t>
            </a:r>
            <a:r>
              <a:rPr lang="en-US" sz="2200" dirty="0" smtClean="0"/>
              <a:t>. This is the most influencing parameter to get good tracking results.</a:t>
            </a:r>
            <a:r>
              <a:rPr lang="en-US" sz="2200" dirty="0" smtClean="0"/>
              <a:t> We advise to use </a:t>
            </a:r>
            <a:r>
              <a:rPr lang="en-US" sz="2200" dirty="0" err="1" smtClean="0"/>
              <a:t>usb</a:t>
            </a:r>
            <a:r>
              <a:rPr lang="en-US" sz="2200" dirty="0" smtClean="0"/>
              <a:t> cables with 2m as minimum length, to avoid radio interferences between your Bluetooth dongles.</a:t>
            </a:r>
          </a:p>
          <a:p>
            <a:pPr algn="just"/>
            <a:endParaRPr lang="en-US" sz="1000" dirty="0" smtClean="0"/>
          </a:p>
          <a:p>
            <a:pPr marL="0" indent="0" algn="just">
              <a:buNone/>
            </a:pPr>
            <a:r>
              <a:rPr lang="en-US" sz="2200" b="1" dirty="0"/>
              <a:t>2. Remove light reflection sources as possible in your tracking area (</a:t>
            </a:r>
            <a:r>
              <a:rPr lang="en-US" sz="2200" b="1" dirty="0" err="1"/>
              <a:t>e.g</a:t>
            </a:r>
            <a:r>
              <a:rPr lang="en-US" sz="2200" b="1" dirty="0"/>
              <a:t> : windows, mirrors,  and other reflective surfaces)</a:t>
            </a:r>
            <a:r>
              <a:rPr lang="fr-FR" sz="2200" b="1" dirty="0"/>
              <a:t>. </a:t>
            </a:r>
            <a:r>
              <a:rPr lang="en-US" sz="2200" dirty="0" smtClean="0"/>
              <a:t>Lighthouse tracking is really sensible to reflections (more information </a:t>
            </a:r>
            <a:r>
              <a:rPr lang="en-US" sz="2200" dirty="0"/>
              <a:t>: </a:t>
            </a:r>
            <a:r>
              <a:rPr lang="en-US" sz="2200" dirty="0">
                <a:hlinkClick r:id="rId2"/>
              </a:rPr>
              <a:t>https://</a:t>
            </a:r>
            <a:r>
              <a:rPr lang="en-US" sz="2200" dirty="0" smtClean="0">
                <a:hlinkClick r:id="rId2"/>
              </a:rPr>
              <a:t>xinreality.com/wiki/Lighthouse</a:t>
            </a:r>
            <a:r>
              <a:rPr lang="en-US" sz="2200" dirty="0" smtClean="0"/>
              <a:t>).</a:t>
            </a:r>
            <a:endParaRPr lang="en-US" sz="2200" b="1" dirty="0" smtClean="0"/>
          </a:p>
          <a:p>
            <a:endParaRPr lang="fr-FR" sz="1000" b="1" dirty="0"/>
          </a:p>
          <a:p>
            <a:pPr marL="0" indent="0">
              <a:buNone/>
            </a:pPr>
            <a:r>
              <a:rPr lang="en-US" sz="2200" b="1" dirty="0" smtClean="0"/>
              <a:t>3. Base stations should be setup not to far away from each others.</a:t>
            </a:r>
          </a:p>
          <a:p>
            <a:r>
              <a:rPr lang="en-US" sz="2000" dirty="0" smtClean="0"/>
              <a:t>When using 2x Base stations, use HTC recommendations </a:t>
            </a:r>
            <a:r>
              <a:rPr lang="en-US" sz="2000" dirty="0"/>
              <a:t>: </a:t>
            </a:r>
            <a:r>
              <a:rPr lang="en-US" sz="2000" dirty="0">
                <a:hlinkClick r:id="rId3"/>
              </a:rPr>
              <a:t>https://</a:t>
            </a:r>
            <a:r>
              <a:rPr lang="en-US" sz="2000" dirty="0" smtClean="0">
                <a:hlinkClick r:id="rId3"/>
              </a:rPr>
              <a:t>www.vive.com/fr/support/vive/category_howto/tips-for-setting-up-the-base-stations.html</a:t>
            </a:r>
            <a:endParaRPr lang="en-US" sz="2000" dirty="0" smtClean="0"/>
          </a:p>
          <a:p>
            <a:r>
              <a:rPr lang="en-US" sz="2000" dirty="0" smtClean="0"/>
              <a:t>When using 4x Base stations, use this process to place your base stations to get a good tracking quality : </a:t>
            </a:r>
          </a:p>
          <a:p>
            <a:pPr marL="457200" lvl="1" indent="0" algn="just">
              <a:buNone/>
            </a:pPr>
            <a:r>
              <a:rPr lang="en-US" sz="1600" dirty="0" smtClean="0"/>
              <a:t>- </a:t>
            </a:r>
            <a:r>
              <a:rPr lang="en-US" sz="1600" b="1" dirty="0" smtClean="0"/>
              <a:t>Physically place your Base stations as a rectangle shape</a:t>
            </a:r>
            <a:r>
              <a:rPr lang="en-US" sz="1600" dirty="0" smtClean="0"/>
              <a:t> (</a:t>
            </a:r>
            <a:r>
              <a:rPr lang="en-US" sz="1600" dirty="0" err="1" smtClean="0"/>
              <a:t>e.g</a:t>
            </a:r>
            <a:r>
              <a:rPr lang="en-US" sz="1600" dirty="0" smtClean="0"/>
              <a:t> the 4 corners of a room)</a:t>
            </a:r>
          </a:p>
          <a:p>
            <a:pPr marL="457200" lvl="1" indent="0" algn="just">
              <a:buNone/>
            </a:pPr>
            <a:r>
              <a:rPr lang="en-US" sz="1600" dirty="0" smtClean="0"/>
              <a:t>- do the </a:t>
            </a:r>
            <a:r>
              <a:rPr lang="en-US" sz="1600" b="1" dirty="0" err="1" smtClean="0"/>
              <a:t>SteamVR</a:t>
            </a:r>
            <a:r>
              <a:rPr lang="en-US" sz="1600" b="1" dirty="0" smtClean="0"/>
              <a:t> Room calibration using the 4 corners technic</a:t>
            </a:r>
            <a:endParaRPr lang="en-US" sz="1600" dirty="0" smtClean="0"/>
          </a:p>
          <a:p>
            <a:pPr marL="457200" lvl="1" indent="0" algn="just">
              <a:buNone/>
            </a:pPr>
            <a:r>
              <a:rPr lang="en-US" sz="1600" dirty="0" smtClean="0"/>
              <a:t>- mark each Room’s corner taking care to physically </a:t>
            </a:r>
            <a:r>
              <a:rPr lang="en-US" sz="1600" b="1" dirty="0" smtClean="0"/>
              <a:t>place your Vive Controller just below each Base station</a:t>
            </a:r>
            <a:r>
              <a:rPr lang="en-US" sz="1600" dirty="0" smtClean="0"/>
              <a:t> (the Vive controller position  and the Base station position should be the same 2D position on the </a:t>
            </a:r>
            <a:r>
              <a:rPr lang="en-US" sz="1600" dirty="0" err="1" smtClean="0"/>
              <a:t>SteamVR</a:t>
            </a:r>
            <a:r>
              <a:rPr lang="en-US" sz="1600" dirty="0" smtClean="0"/>
              <a:t> calibration 2D view).</a:t>
            </a:r>
          </a:p>
          <a:p>
            <a:pPr marL="457200" lvl="1" indent="0" algn="just">
              <a:buNone/>
            </a:pPr>
            <a:r>
              <a:rPr lang="en-US" sz="1600" dirty="0" smtClean="0"/>
              <a:t>- when the 4 corners are defined, </a:t>
            </a:r>
            <a:r>
              <a:rPr lang="en-US" sz="1600" b="1" dirty="0" err="1" smtClean="0"/>
              <a:t>SteamVR</a:t>
            </a:r>
            <a:r>
              <a:rPr lang="en-US" sz="1600" b="1" dirty="0" smtClean="0"/>
              <a:t> calibration should produce a rectangle with every angles corresponding exactly to the base stations’ positions</a:t>
            </a:r>
            <a:r>
              <a:rPr lang="en-US" sz="1600" dirty="0" smtClean="0"/>
              <a:t> (as you defined previously). If one of the rectangle’s angle is not located at its corresponding Base station position, it means the corresponding Base Station is too far away from the others Base stations : you have to physically move it closer.</a:t>
            </a:r>
            <a:endParaRPr lang="en-US" sz="1200" dirty="0" smtClean="0"/>
          </a:p>
          <a:p>
            <a:pPr lvl="1"/>
            <a:endParaRPr lang="en-US" sz="1600" b="1" dirty="0" smtClean="0"/>
          </a:p>
        </p:txBody>
      </p:sp>
    </p:spTree>
    <p:extLst>
      <p:ext uri="{BB962C8B-B14F-4D97-AF65-F5344CB8AC3E}">
        <p14:creationId xmlns:p14="http://schemas.microsoft.com/office/powerpoint/2010/main" val="252349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fr-FR" sz="2800" dirty="0"/>
              <a:t>Configure Windows Power Options</a:t>
            </a:r>
          </a:p>
        </p:txBody>
      </p:sp>
      <p:pic>
        <p:nvPicPr>
          <p:cNvPr id="6" name="Image 5" descr="Une image contenant capture d’écran&#10;&#10;Description générée automatiquement">
            <a:extLst>
              <a:ext uri="{FF2B5EF4-FFF2-40B4-BE49-F238E27FC236}">
                <a16:creationId xmlns:a16="http://schemas.microsoft.com/office/drawing/2014/main" id="{DC7BADEE-3314-462E-9A28-6B40B002D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156" y="523220"/>
            <a:ext cx="9179719" cy="6250021"/>
          </a:xfrm>
          <a:prstGeom prst="rect">
            <a:avLst/>
          </a:prstGeom>
        </p:spPr>
      </p:pic>
    </p:spTree>
    <p:extLst>
      <p:ext uri="{BB962C8B-B14F-4D97-AF65-F5344CB8AC3E}">
        <p14:creationId xmlns:p14="http://schemas.microsoft.com/office/powerpoint/2010/main" val="125564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fr-FR" sz="2800" dirty="0"/>
              <a:t>Set </a:t>
            </a:r>
            <a:r>
              <a:rPr lang="fr-FR" sz="2800" dirty="0" err="1"/>
              <a:t>SteamVR</a:t>
            </a:r>
            <a:r>
              <a:rPr lang="fr-FR" sz="2800" dirty="0"/>
              <a:t> settings</a:t>
            </a:r>
          </a:p>
        </p:txBody>
      </p:sp>
      <p:sp>
        <p:nvSpPr>
          <p:cNvPr id="6" name="ZoneTexte 5">
            <a:extLst>
              <a:ext uri="{FF2B5EF4-FFF2-40B4-BE49-F238E27FC236}">
                <a16:creationId xmlns:a16="http://schemas.microsoft.com/office/drawing/2014/main" id="{527C78EF-8E2D-4CB3-B018-69B620090FEB}"/>
              </a:ext>
            </a:extLst>
          </p:cNvPr>
          <p:cNvSpPr txBox="1"/>
          <p:nvPr/>
        </p:nvSpPr>
        <p:spPr>
          <a:xfrm>
            <a:off x="3167018" y="2074091"/>
            <a:ext cx="2928981" cy="707886"/>
          </a:xfrm>
          <a:prstGeom prst="rect">
            <a:avLst/>
          </a:prstGeom>
          <a:noFill/>
        </p:spPr>
        <p:txBody>
          <a:bodyPr wrap="square" rtlCol="0">
            <a:spAutoFit/>
          </a:bodyPr>
          <a:lstStyle/>
          <a:p>
            <a:r>
              <a:rPr lang="en-US" sz="2000" dirty="0" err="1">
                <a:solidFill>
                  <a:srgbClr val="FF0000"/>
                </a:solidFill>
              </a:rPr>
              <a:t>SteamVR</a:t>
            </a:r>
            <a:r>
              <a:rPr lang="en-US" sz="2000" dirty="0">
                <a:solidFill>
                  <a:srgbClr val="FF0000"/>
                </a:solidFill>
              </a:rPr>
              <a:t> will update itself only if Steam is executed !</a:t>
            </a:r>
          </a:p>
        </p:txBody>
      </p:sp>
      <p:pic>
        <p:nvPicPr>
          <p:cNvPr id="7" name="Image 6" descr="Une image contenant capture d’écran, moniteur, noir, écran&#10;&#10;Description générée automatiquement">
            <a:extLst>
              <a:ext uri="{FF2B5EF4-FFF2-40B4-BE49-F238E27FC236}">
                <a16:creationId xmlns:a16="http://schemas.microsoft.com/office/drawing/2014/main" id="{E5304E8E-D211-441A-947B-5DC0E8A18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09" y="523220"/>
            <a:ext cx="7178955" cy="6020640"/>
          </a:xfrm>
          <a:prstGeom prst="rect">
            <a:avLst/>
          </a:prstGeom>
        </p:spPr>
      </p:pic>
      <p:pic>
        <p:nvPicPr>
          <p:cNvPr id="3" name="Image 2">
            <a:extLst>
              <a:ext uri="{FF2B5EF4-FFF2-40B4-BE49-F238E27FC236}">
                <a16:creationId xmlns:a16="http://schemas.microsoft.com/office/drawing/2014/main" id="{22989DA6-3B4D-45FA-935E-02C642AC2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253" y="1151957"/>
            <a:ext cx="4572638" cy="4763165"/>
          </a:xfrm>
          <a:prstGeom prst="rect">
            <a:avLst/>
          </a:prstGeom>
        </p:spPr>
      </p:pic>
      <p:sp>
        <p:nvSpPr>
          <p:cNvPr id="8" name="Rectangle 7">
            <a:extLst>
              <a:ext uri="{FF2B5EF4-FFF2-40B4-BE49-F238E27FC236}">
                <a16:creationId xmlns:a16="http://schemas.microsoft.com/office/drawing/2014/main" id="{CEF771A7-96E8-4357-BAA5-CB5AC448C46E}"/>
              </a:ext>
            </a:extLst>
          </p:cNvPr>
          <p:cNvSpPr/>
          <p:nvPr/>
        </p:nvSpPr>
        <p:spPr>
          <a:xfrm>
            <a:off x="2364510" y="2932027"/>
            <a:ext cx="4516582" cy="496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50859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fr-FR" dirty="0" smtClean="0"/>
              <a:t>1. </a:t>
            </a:r>
            <a:r>
              <a:rPr lang="fr-FR" dirty="0"/>
              <a:t>Unity3D plugin usage</a:t>
            </a:r>
            <a:endParaRPr lang="fr-FR" dirty="0"/>
          </a:p>
        </p:txBody>
      </p:sp>
    </p:spTree>
    <p:extLst>
      <p:ext uri="{BB962C8B-B14F-4D97-AF65-F5344CB8AC3E}">
        <p14:creationId xmlns:p14="http://schemas.microsoft.com/office/powerpoint/2010/main" val="273483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67BF634-B408-4057-AB03-965020275BA3}"/>
              </a:ext>
            </a:extLst>
          </p:cNvPr>
          <p:cNvSpPr>
            <a:spLocks noGrp="1"/>
          </p:cNvSpPr>
          <p:nvPr>
            <p:ph idx="1"/>
          </p:nvPr>
        </p:nvSpPr>
        <p:spPr>
          <a:xfrm>
            <a:off x="0" y="764932"/>
            <a:ext cx="12192000" cy="6093068"/>
          </a:xfrm>
        </p:spPr>
        <p:txBody>
          <a:bodyPr>
            <a:normAutofit fontScale="92500" lnSpcReduction="10000"/>
          </a:bodyPr>
          <a:lstStyle/>
          <a:p>
            <a:pPr marL="514350" indent="-514350">
              <a:buFont typeface="+mj-lt"/>
              <a:buAutoNum type="arabicPeriod"/>
            </a:pPr>
            <a:r>
              <a:rPr lang="en-US" sz="2400" dirty="0"/>
              <a:t>Import the </a:t>
            </a:r>
            <a:r>
              <a:rPr lang="en-US" sz="2400" dirty="0" err="1"/>
              <a:t>SteamVR</a:t>
            </a:r>
            <a:r>
              <a:rPr lang="en-US" sz="2400" dirty="0"/>
              <a:t> plugin for Unity in your project:</a:t>
            </a:r>
          </a:p>
          <a:p>
            <a:pPr marL="0" indent="0">
              <a:buNone/>
            </a:pPr>
            <a:r>
              <a:rPr lang="en-US" sz="2400" dirty="0">
                <a:hlinkClick r:id="rId2"/>
              </a:rPr>
              <a:t>https://assetstore.unity.com/packages/tools/integration/steamvr-plugin-32647</a:t>
            </a:r>
            <a:endParaRPr lang="en-US" sz="2400" dirty="0"/>
          </a:p>
          <a:p>
            <a:pPr marL="514350" indent="-514350">
              <a:buFont typeface="+mj-lt"/>
              <a:buAutoNum type="arabicPeriod" startAt="2"/>
            </a:pPr>
            <a:r>
              <a:rPr lang="en-US" sz="2400" dirty="0"/>
              <a:t>If applicable (depends on </a:t>
            </a:r>
            <a:r>
              <a:rPr lang="en-US" sz="2400" dirty="0" err="1"/>
              <a:t>SteamVR</a:t>
            </a:r>
            <a:r>
              <a:rPr lang="en-US" sz="2400" dirty="0"/>
              <a:t> plugin version), uncheck : </a:t>
            </a:r>
          </a:p>
          <a:p>
            <a:pPr marL="0" indent="0">
              <a:buNone/>
            </a:pPr>
            <a:r>
              <a:rPr lang="en-US" sz="2400" dirty="0"/>
              <a:t>Preferences -&gt; </a:t>
            </a:r>
            <a:r>
              <a:rPr lang="en-US" sz="2400" dirty="0" err="1"/>
              <a:t>SteamVR</a:t>
            </a:r>
            <a:r>
              <a:rPr lang="en-US" sz="2400" dirty="0"/>
              <a:t> -&gt; Automatically Enable VR</a:t>
            </a:r>
          </a:p>
          <a:p>
            <a:pPr marL="514350" indent="-514350">
              <a:buFont typeface="+mj-lt"/>
              <a:buAutoNum type="arabicPeriod" startAt="3"/>
            </a:pPr>
            <a:r>
              <a:rPr lang="en-US" sz="2400" dirty="0"/>
              <a:t>Check : Project Settings -&gt; Player -&gt; XR Settings &gt; Virtual Reality Supported</a:t>
            </a:r>
          </a:p>
          <a:p>
            <a:pPr lvl="1"/>
            <a:r>
              <a:rPr lang="en-US" sz="2000" dirty="0"/>
              <a:t>Add VR SDK </a:t>
            </a:r>
            <a:r>
              <a:rPr lang="en-US" sz="2000" b="1" dirty="0"/>
              <a:t>None</a:t>
            </a:r>
          </a:p>
          <a:p>
            <a:pPr lvl="1"/>
            <a:r>
              <a:rPr lang="en-US" sz="2000" dirty="0"/>
              <a:t>Add VR SDK </a:t>
            </a:r>
            <a:r>
              <a:rPr lang="en-US" sz="2000" b="1" dirty="0" err="1"/>
              <a:t>OpenVR</a:t>
            </a:r>
            <a:endParaRPr lang="en-US" sz="2000" b="1" dirty="0"/>
          </a:p>
          <a:p>
            <a:pPr lvl="1"/>
            <a:endParaRPr lang="en-US" sz="2400" b="1" dirty="0"/>
          </a:p>
          <a:p>
            <a:pPr marL="0" indent="0">
              <a:buNone/>
            </a:pPr>
            <a:r>
              <a:rPr lang="en-US" sz="2400" b="1" dirty="0"/>
              <a:t>*</a:t>
            </a:r>
            <a:r>
              <a:rPr lang="en-US" sz="2400" b="1" dirty="0" err="1"/>
              <a:t>ViveTrackersManager</a:t>
            </a:r>
            <a:r>
              <a:rPr lang="en-US" sz="2400" b="1" dirty="0"/>
              <a:t> </a:t>
            </a:r>
            <a:r>
              <a:rPr lang="en-US" sz="2400" dirty="0"/>
              <a:t>script automatically initializes </a:t>
            </a:r>
            <a:r>
              <a:rPr lang="en-US" sz="2400" dirty="0" err="1"/>
              <a:t>OpenVR</a:t>
            </a:r>
            <a:r>
              <a:rPr lang="en-US" sz="2400" dirty="0"/>
              <a:t>, </a:t>
            </a:r>
          </a:p>
          <a:p>
            <a:pPr marL="0" indent="0">
              <a:buNone/>
            </a:pPr>
            <a:r>
              <a:rPr lang="en-US" sz="2400" dirty="0"/>
              <a:t>so we need to set the primary VR SDK to</a:t>
            </a:r>
            <a:r>
              <a:rPr lang="en-US" sz="2400" b="1" dirty="0"/>
              <a:t> None </a:t>
            </a:r>
          </a:p>
          <a:p>
            <a:pPr marL="0" indent="0">
              <a:buNone/>
            </a:pPr>
            <a:r>
              <a:rPr lang="en-US" sz="2400" dirty="0"/>
              <a:t>to prevent Unity3D to initialize </a:t>
            </a:r>
            <a:r>
              <a:rPr lang="en-US" sz="2400" dirty="0" err="1"/>
              <a:t>OpenVR</a:t>
            </a:r>
            <a:r>
              <a:rPr lang="en-US" sz="2400" dirty="0"/>
              <a:t>.</a:t>
            </a:r>
          </a:p>
          <a:p>
            <a:pPr marL="0" indent="0">
              <a:buNone/>
            </a:pPr>
            <a:endParaRPr lang="en-US" sz="2400" dirty="0"/>
          </a:p>
          <a:p>
            <a:pPr marL="0" indent="0">
              <a:buNone/>
            </a:pPr>
            <a:r>
              <a:rPr lang="en-US" sz="2400" b="1" dirty="0"/>
              <a:t>*</a:t>
            </a:r>
            <a:r>
              <a:rPr lang="en-US" sz="2400" dirty="0"/>
              <a:t>Please look at </a:t>
            </a:r>
            <a:r>
              <a:rPr lang="en-US" sz="2400" b="1" dirty="0" err="1"/>
              <a:t>ViveTrackersTest</a:t>
            </a:r>
            <a:r>
              <a:rPr lang="en-US" sz="2400" dirty="0"/>
              <a:t> script for an example usage.</a:t>
            </a:r>
          </a:p>
          <a:p>
            <a:pPr marL="0" indent="0">
              <a:buNone/>
            </a:pPr>
            <a:endParaRPr lang="en-US" sz="2400" b="1" dirty="0"/>
          </a:p>
          <a:p>
            <a:pPr marL="0" indent="0" algn="just">
              <a:buNone/>
            </a:pPr>
            <a:r>
              <a:rPr lang="en-US" sz="2200" b="1" u="sng" dirty="0">
                <a:solidFill>
                  <a:srgbClr val="FF0000"/>
                </a:solidFill>
              </a:rPr>
              <a:t>NB:</a:t>
            </a:r>
            <a:r>
              <a:rPr lang="en-US" sz="2200" b="1" dirty="0">
                <a:solidFill>
                  <a:srgbClr val="FF0000"/>
                </a:solidFill>
              </a:rPr>
              <a:t> the </a:t>
            </a:r>
            <a:r>
              <a:rPr lang="en-US" sz="2200" b="1" dirty="0" err="1">
                <a:solidFill>
                  <a:srgbClr val="FF0000"/>
                </a:solidFill>
              </a:rPr>
              <a:t>SteamVR</a:t>
            </a:r>
            <a:r>
              <a:rPr lang="en-US" sz="2200" b="1" dirty="0">
                <a:solidFill>
                  <a:srgbClr val="FF0000"/>
                </a:solidFill>
              </a:rPr>
              <a:t> application should always run in the background while the Unity3D application (either the </a:t>
            </a:r>
            <a:r>
              <a:rPr lang="en-US" sz="2200" b="1" dirty="0" err="1">
                <a:solidFill>
                  <a:srgbClr val="FF0000"/>
                </a:solidFill>
              </a:rPr>
              <a:t>UnityEditor</a:t>
            </a:r>
            <a:r>
              <a:rPr lang="en-US" sz="2200" b="1" dirty="0">
                <a:solidFill>
                  <a:srgbClr val="FF0000"/>
                </a:solidFill>
              </a:rPr>
              <a:t> or an executable) is running. If not, you should expect Vive Trackers </a:t>
            </a:r>
            <a:r>
              <a:rPr lang="en-US" sz="2200" b="1" dirty="0" smtClean="0">
                <a:solidFill>
                  <a:srgbClr val="FF0000"/>
                </a:solidFill>
              </a:rPr>
              <a:t>disconnections </a:t>
            </a:r>
            <a:r>
              <a:rPr lang="en-US" sz="2200" b="1" dirty="0">
                <a:solidFill>
                  <a:srgbClr val="FF0000"/>
                </a:solidFill>
              </a:rPr>
              <a:t>issues !!!</a:t>
            </a:r>
          </a:p>
        </p:txBody>
      </p:sp>
      <p:sp>
        <p:nvSpPr>
          <p:cNvPr id="2" name="Rectangle 1">
            <a:extLst>
              <a:ext uri="{FF2B5EF4-FFF2-40B4-BE49-F238E27FC236}">
                <a16:creationId xmlns:a16="http://schemas.microsoft.com/office/drawing/2014/main" id="{55E31043-2807-4C06-BC67-EEF15BE841A5}"/>
              </a:ext>
            </a:extLst>
          </p:cNvPr>
          <p:cNvSpPr/>
          <p:nvPr/>
        </p:nvSpPr>
        <p:spPr>
          <a:xfrm>
            <a:off x="0" y="0"/>
            <a:ext cx="12192000" cy="523220"/>
          </a:xfrm>
          <a:prstGeom prst="rect">
            <a:avLst/>
          </a:prstGeom>
        </p:spPr>
        <p:txBody>
          <a:bodyPr wrap="square">
            <a:spAutoFit/>
          </a:bodyPr>
          <a:lstStyle/>
          <a:p>
            <a:r>
              <a:rPr lang="en-US" sz="2800" dirty="0"/>
              <a:t>Unity3D Configuration</a:t>
            </a:r>
          </a:p>
        </p:txBody>
      </p:sp>
      <p:grpSp>
        <p:nvGrpSpPr>
          <p:cNvPr id="6" name="Groupe 5">
            <a:extLst>
              <a:ext uri="{FF2B5EF4-FFF2-40B4-BE49-F238E27FC236}">
                <a16:creationId xmlns:a16="http://schemas.microsoft.com/office/drawing/2014/main" id="{8EF88C3C-4A6D-45A4-9458-143BE28747FE}"/>
              </a:ext>
            </a:extLst>
          </p:cNvPr>
          <p:cNvGrpSpPr/>
          <p:nvPr/>
        </p:nvGrpSpPr>
        <p:grpSpPr>
          <a:xfrm>
            <a:off x="7494153" y="2727126"/>
            <a:ext cx="3623763" cy="2509982"/>
            <a:chOff x="4706815" y="3429000"/>
            <a:chExt cx="4753708" cy="3134313"/>
          </a:xfrm>
        </p:grpSpPr>
        <p:pic>
          <p:nvPicPr>
            <p:cNvPr id="4" name="Image 3">
              <a:extLst>
                <a:ext uri="{FF2B5EF4-FFF2-40B4-BE49-F238E27FC236}">
                  <a16:creationId xmlns:a16="http://schemas.microsoft.com/office/drawing/2014/main" id="{7E5F23B6-F6B3-41CA-A76A-4D3CEA138DFD}"/>
                </a:ext>
              </a:extLst>
            </p:cNvPr>
            <p:cNvPicPr>
              <a:picLocks noChangeAspect="1"/>
            </p:cNvPicPr>
            <p:nvPr/>
          </p:nvPicPr>
          <p:blipFill>
            <a:blip r:embed="rId3"/>
            <a:stretch>
              <a:fillRect/>
            </a:stretch>
          </p:blipFill>
          <p:spPr>
            <a:xfrm>
              <a:off x="4706815" y="3429000"/>
              <a:ext cx="4753708" cy="3134313"/>
            </a:xfrm>
            <a:prstGeom prst="rect">
              <a:avLst/>
            </a:prstGeom>
          </p:spPr>
        </p:pic>
        <p:sp>
          <p:nvSpPr>
            <p:cNvPr id="5" name="Rectangle 4">
              <a:extLst>
                <a:ext uri="{FF2B5EF4-FFF2-40B4-BE49-F238E27FC236}">
                  <a16:creationId xmlns:a16="http://schemas.microsoft.com/office/drawing/2014/main" id="{83F41CC0-CA1F-4D50-9AD2-A211E9595024}"/>
                </a:ext>
              </a:extLst>
            </p:cNvPr>
            <p:cNvSpPr/>
            <p:nvPr/>
          </p:nvSpPr>
          <p:spPr>
            <a:xfrm>
              <a:off x="4793273" y="4766136"/>
              <a:ext cx="4580792" cy="9319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Tree>
    <p:extLst>
      <p:ext uri="{BB962C8B-B14F-4D97-AF65-F5344CB8AC3E}">
        <p14:creationId xmlns:p14="http://schemas.microsoft.com/office/powerpoint/2010/main" val="195807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B0C4BD-6D46-496F-9459-88A9D2FA1908}"/>
              </a:ext>
            </a:extLst>
          </p:cNvPr>
          <p:cNvSpPr>
            <a:spLocks noGrp="1"/>
          </p:cNvSpPr>
          <p:nvPr>
            <p:ph type="subTitle" idx="1"/>
          </p:nvPr>
        </p:nvSpPr>
        <p:spPr>
          <a:xfrm>
            <a:off x="64466" y="826157"/>
            <a:ext cx="5609812" cy="3049264"/>
          </a:xfrm>
        </p:spPr>
        <p:txBody>
          <a:bodyPr>
            <a:normAutofit/>
          </a:bodyPr>
          <a:lstStyle/>
          <a:p>
            <a:pPr algn="l">
              <a:spcBef>
                <a:spcPts val="0"/>
              </a:spcBef>
            </a:pPr>
            <a:r>
              <a:rPr lang="fr-FR" dirty="0"/>
              <a:t>1. </a:t>
            </a:r>
            <a:r>
              <a:rPr lang="en-US" dirty="0"/>
              <a:t>Vive Trackers calibration in Unity3D</a:t>
            </a:r>
          </a:p>
          <a:p>
            <a:pPr algn="l">
              <a:spcBef>
                <a:spcPts val="600"/>
              </a:spcBef>
            </a:pPr>
            <a:r>
              <a:rPr lang="en-US" sz="1800" dirty="0"/>
              <a:t>In Unity3D, </a:t>
            </a:r>
            <a:r>
              <a:rPr lang="en-US" sz="1800" dirty="0" err="1"/>
              <a:t>ViveTracker</a:t>
            </a:r>
            <a:r>
              <a:rPr lang="en-US" sz="1800" dirty="0"/>
              <a:t> objects can be calibrated. The </a:t>
            </a:r>
            <a:r>
              <a:rPr lang="en-US" sz="1800" b="1" dirty="0">
                <a:solidFill>
                  <a:schemeClr val="accent1">
                    <a:lumMod val="75000"/>
                  </a:schemeClr>
                </a:solidFill>
              </a:rPr>
              <a:t>origin reference frame </a:t>
            </a:r>
            <a:r>
              <a:rPr lang="en-US" sz="1800" dirty="0"/>
              <a:t>is used as the default </a:t>
            </a:r>
          </a:p>
          <a:p>
            <a:pPr algn="l">
              <a:spcBef>
                <a:spcPts val="0"/>
              </a:spcBef>
            </a:pPr>
            <a:r>
              <a:rPr lang="en-US" sz="1800" dirty="0"/>
              <a:t>rotation for their calibration.</a:t>
            </a:r>
            <a:endParaRPr lang="fr-FR" sz="1800" dirty="0"/>
          </a:p>
          <a:p>
            <a:pPr algn="l">
              <a:spcBef>
                <a:spcPts val="0"/>
              </a:spcBef>
            </a:pPr>
            <a:endParaRPr lang="en-US" sz="1900" dirty="0"/>
          </a:p>
          <a:p>
            <a:pPr algn="l">
              <a:spcBef>
                <a:spcPts val="0"/>
              </a:spcBef>
            </a:pPr>
            <a:r>
              <a:rPr lang="en-US" sz="1800" b="1" dirty="0"/>
              <a:t>*</a:t>
            </a:r>
            <a:r>
              <a:rPr lang="en-US" sz="1800" dirty="0"/>
              <a:t>during runtime, </a:t>
            </a:r>
          </a:p>
          <a:p>
            <a:pPr algn="l">
              <a:spcBef>
                <a:spcPts val="0"/>
              </a:spcBef>
            </a:pPr>
            <a:r>
              <a:rPr lang="en-US" sz="1800" dirty="0"/>
              <a:t>the</a:t>
            </a:r>
            <a:r>
              <a:rPr lang="en-US" sz="1800" b="1" dirty="0">
                <a:solidFill>
                  <a:schemeClr val="accent1">
                    <a:lumMod val="75000"/>
                  </a:schemeClr>
                </a:solidFill>
              </a:rPr>
              <a:t> origin reference frame</a:t>
            </a:r>
            <a:endParaRPr lang="en-US" sz="1800" dirty="0"/>
          </a:p>
          <a:p>
            <a:pPr algn="l">
              <a:spcBef>
                <a:spcPts val="0"/>
              </a:spcBef>
            </a:pPr>
            <a:r>
              <a:rPr lang="en-US" sz="1800" dirty="0"/>
              <a:t>can also be used to apply an offset </a:t>
            </a:r>
          </a:p>
          <a:p>
            <a:pPr algn="l">
              <a:spcBef>
                <a:spcPts val="0"/>
              </a:spcBef>
            </a:pPr>
            <a:r>
              <a:rPr lang="en-US" sz="1800" dirty="0"/>
              <a:t>(3D Position &amp; Rotation) to all the trackers.</a:t>
            </a:r>
          </a:p>
        </p:txBody>
      </p:sp>
      <p:pic>
        <p:nvPicPr>
          <p:cNvPr id="10" name="Image 9">
            <a:extLst>
              <a:ext uri="{FF2B5EF4-FFF2-40B4-BE49-F238E27FC236}">
                <a16:creationId xmlns:a16="http://schemas.microsoft.com/office/drawing/2014/main" id="{0AFB0B51-799D-4EE8-8843-10A2977C7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6" y="3627919"/>
            <a:ext cx="5609812" cy="3174166"/>
          </a:xfrm>
          <a:prstGeom prst="rect">
            <a:avLst/>
          </a:prstGeom>
        </p:spPr>
      </p:pic>
      <p:pic>
        <p:nvPicPr>
          <p:cNvPr id="2" name="Image 1">
            <a:extLst>
              <a:ext uri="{FF2B5EF4-FFF2-40B4-BE49-F238E27FC236}">
                <a16:creationId xmlns:a16="http://schemas.microsoft.com/office/drawing/2014/main" id="{94B0DB6A-4423-4F7C-9428-E70B4CBA7B72}"/>
              </a:ext>
            </a:extLst>
          </p:cNvPr>
          <p:cNvPicPr>
            <a:picLocks noChangeAspect="1"/>
          </p:cNvPicPr>
          <p:nvPr/>
        </p:nvPicPr>
        <p:blipFill>
          <a:blip r:embed="rId3"/>
          <a:stretch>
            <a:fillRect/>
          </a:stretch>
        </p:blipFill>
        <p:spPr>
          <a:xfrm>
            <a:off x="4463723" y="1612012"/>
            <a:ext cx="1210555" cy="1618069"/>
          </a:xfrm>
          <a:prstGeom prst="rect">
            <a:avLst/>
          </a:prstGeom>
        </p:spPr>
      </p:pic>
      <p:sp>
        <p:nvSpPr>
          <p:cNvPr id="6" name="ZoneTexte 5">
            <a:extLst>
              <a:ext uri="{FF2B5EF4-FFF2-40B4-BE49-F238E27FC236}">
                <a16:creationId xmlns:a16="http://schemas.microsoft.com/office/drawing/2014/main" id="{E44315CC-0960-4FD7-A738-CB4163042A66}"/>
              </a:ext>
            </a:extLst>
          </p:cNvPr>
          <p:cNvSpPr txBox="1"/>
          <p:nvPr/>
        </p:nvSpPr>
        <p:spPr>
          <a:xfrm>
            <a:off x="5674278" y="3822954"/>
            <a:ext cx="6517722" cy="1923604"/>
          </a:xfrm>
          <a:prstGeom prst="rect">
            <a:avLst/>
          </a:prstGeom>
          <a:noFill/>
        </p:spPr>
        <p:txBody>
          <a:bodyPr wrap="square" rtlCol="0">
            <a:spAutoFit/>
          </a:bodyPr>
          <a:lstStyle/>
          <a:p>
            <a:r>
              <a:rPr lang="fr-FR" sz="2400" dirty="0"/>
              <a:t>2</a:t>
            </a:r>
            <a:r>
              <a:rPr lang="fr-FR" sz="2200" dirty="0"/>
              <a:t>. </a:t>
            </a:r>
            <a:r>
              <a:rPr lang="en-US" sz="2400" dirty="0" err="1"/>
              <a:t>SteamVR</a:t>
            </a:r>
            <a:r>
              <a:rPr lang="en-US" sz="2400" dirty="0"/>
              <a:t> Room calibration</a:t>
            </a:r>
          </a:p>
          <a:p>
            <a:pPr algn="just">
              <a:spcBef>
                <a:spcPts val="600"/>
              </a:spcBef>
            </a:pPr>
            <a:r>
              <a:rPr lang="en-US" dirty="0"/>
              <a:t>If you need to get a </a:t>
            </a:r>
            <a:r>
              <a:rPr lang="en-US" b="1" dirty="0"/>
              <a:t>perfect match between your virtual world and your real world</a:t>
            </a:r>
            <a:r>
              <a:rPr lang="en-US" dirty="0"/>
              <a:t> (e.g. going towards a direction in the real world applies the exact same direction in the virtual world), you should make the </a:t>
            </a:r>
            <a:r>
              <a:rPr lang="en-US" b="1" dirty="0" err="1">
                <a:solidFill>
                  <a:srgbClr val="00B050"/>
                </a:solidFill>
              </a:rPr>
              <a:t>SteamVR</a:t>
            </a:r>
            <a:r>
              <a:rPr lang="en-US" b="1" dirty="0">
                <a:solidFill>
                  <a:srgbClr val="00B050"/>
                </a:solidFill>
              </a:rPr>
              <a:t> reference frame </a:t>
            </a:r>
            <a:r>
              <a:rPr lang="en-US" dirty="0"/>
              <a:t>aligned with </a:t>
            </a:r>
            <a:r>
              <a:rPr lang="en-US" b="1" dirty="0"/>
              <a:t>the desired forward axis in your real space</a:t>
            </a:r>
            <a:r>
              <a:rPr lang="en-US" dirty="0"/>
              <a:t>.</a:t>
            </a:r>
            <a:endParaRPr lang="en-US" b="1" dirty="0"/>
          </a:p>
        </p:txBody>
      </p:sp>
      <p:grpSp>
        <p:nvGrpSpPr>
          <p:cNvPr id="8" name="Groupe 7">
            <a:extLst>
              <a:ext uri="{FF2B5EF4-FFF2-40B4-BE49-F238E27FC236}">
                <a16:creationId xmlns:a16="http://schemas.microsoft.com/office/drawing/2014/main" id="{3869C121-2A1B-44ED-B03A-6EEB69FE05F1}"/>
              </a:ext>
            </a:extLst>
          </p:cNvPr>
          <p:cNvGrpSpPr/>
          <p:nvPr/>
        </p:nvGrpSpPr>
        <p:grpSpPr>
          <a:xfrm>
            <a:off x="6298185" y="597786"/>
            <a:ext cx="5280904" cy="3174167"/>
            <a:chOff x="5690856" y="201143"/>
            <a:chExt cx="6118699" cy="3594487"/>
          </a:xfrm>
        </p:grpSpPr>
        <p:grpSp>
          <p:nvGrpSpPr>
            <p:cNvPr id="11" name="Groupe 10">
              <a:extLst>
                <a:ext uri="{FF2B5EF4-FFF2-40B4-BE49-F238E27FC236}">
                  <a16:creationId xmlns:a16="http://schemas.microsoft.com/office/drawing/2014/main" id="{B94B6E69-65EA-4A18-B846-565263C5ECC2}"/>
                </a:ext>
              </a:extLst>
            </p:cNvPr>
            <p:cNvGrpSpPr/>
            <p:nvPr/>
          </p:nvGrpSpPr>
          <p:grpSpPr>
            <a:xfrm>
              <a:off x="5690856" y="201143"/>
              <a:ext cx="6118699" cy="3594487"/>
              <a:chOff x="5167963" y="200564"/>
              <a:chExt cx="4607417" cy="3324908"/>
            </a:xfrm>
          </p:grpSpPr>
          <p:pic>
            <p:nvPicPr>
              <p:cNvPr id="5" name="Image 4">
                <a:extLst>
                  <a:ext uri="{FF2B5EF4-FFF2-40B4-BE49-F238E27FC236}">
                    <a16:creationId xmlns:a16="http://schemas.microsoft.com/office/drawing/2014/main" id="{E8B499C5-5A71-4C38-BC14-77828B81372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167963" y="200564"/>
                <a:ext cx="4607417" cy="3324908"/>
              </a:xfrm>
              <a:prstGeom prst="rect">
                <a:avLst/>
              </a:prstGeom>
            </p:spPr>
          </p:pic>
          <p:cxnSp>
            <p:nvCxnSpPr>
              <p:cNvPr id="7" name="Connecteur droit avec flèche 6">
                <a:extLst>
                  <a:ext uri="{FF2B5EF4-FFF2-40B4-BE49-F238E27FC236}">
                    <a16:creationId xmlns:a16="http://schemas.microsoft.com/office/drawing/2014/main" id="{5A531A19-8D52-4F40-B5E8-5A7F100D5DD6}"/>
                  </a:ext>
                </a:extLst>
              </p:cNvPr>
              <p:cNvCxnSpPr/>
              <p:nvPr/>
            </p:nvCxnSpPr>
            <p:spPr>
              <a:xfrm flipV="1">
                <a:off x="7616585" y="1744086"/>
                <a:ext cx="0" cy="111034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ZoneTexte 3">
              <a:extLst>
                <a:ext uri="{FF2B5EF4-FFF2-40B4-BE49-F238E27FC236}">
                  <a16:creationId xmlns:a16="http://schemas.microsoft.com/office/drawing/2014/main" id="{39D725AA-1615-4E69-AD5E-19406C059EB5}"/>
                </a:ext>
              </a:extLst>
            </p:cNvPr>
            <p:cNvSpPr txBox="1"/>
            <p:nvPr/>
          </p:nvSpPr>
          <p:spPr>
            <a:xfrm>
              <a:off x="7415661" y="3070180"/>
              <a:ext cx="3053982" cy="679812"/>
            </a:xfrm>
            <a:prstGeom prst="rect">
              <a:avLst/>
            </a:prstGeom>
            <a:noFill/>
          </p:spPr>
          <p:txBody>
            <a:bodyPr wrap="square" rtlCol="0">
              <a:spAutoFit/>
            </a:bodyPr>
            <a:lstStyle/>
            <a:p>
              <a:pPr algn="ctr"/>
              <a:r>
                <a:rPr lang="en-US" b="1" dirty="0" err="1">
                  <a:solidFill>
                    <a:srgbClr val="00B050"/>
                  </a:solidFill>
                </a:rPr>
                <a:t>SteamVR</a:t>
              </a:r>
              <a:r>
                <a:rPr lang="en-US" b="1" dirty="0">
                  <a:solidFill>
                    <a:srgbClr val="00B050"/>
                  </a:solidFill>
                </a:rPr>
                <a:t> reference frame in the real space</a:t>
              </a:r>
              <a:endParaRPr lang="fr-CH" dirty="0">
                <a:solidFill>
                  <a:srgbClr val="00B050"/>
                </a:solidFill>
              </a:endParaRPr>
            </a:p>
          </p:txBody>
        </p:sp>
      </p:grpSp>
      <p:sp>
        <p:nvSpPr>
          <p:cNvPr id="9" name="ZoneTexte 8">
            <a:extLst>
              <a:ext uri="{FF2B5EF4-FFF2-40B4-BE49-F238E27FC236}">
                <a16:creationId xmlns:a16="http://schemas.microsoft.com/office/drawing/2014/main" id="{A8F73200-0D48-40B9-A830-75FFA3A459EB}"/>
              </a:ext>
            </a:extLst>
          </p:cNvPr>
          <p:cNvSpPr txBox="1"/>
          <p:nvPr/>
        </p:nvSpPr>
        <p:spPr>
          <a:xfrm>
            <a:off x="0" y="0"/>
            <a:ext cx="12192000" cy="523220"/>
          </a:xfrm>
          <a:prstGeom prst="rect">
            <a:avLst/>
          </a:prstGeom>
          <a:noFill/>
        </p:spPr>
        <p:txBody>
          <a:bodyPr wrap="square" rtlCol="0">
            <a:spAutoFit/>
          </a:bodyPr>
          <a:lstStyle/>
          <a:p>
            <a:r>
              <a:rPr lang="en-US" sz="2800" dirty="0" err="1" smtClean="0"/>
              <a:t>SteamVR</a:t>
            </a:r>
            <a:r>
              <a:rPr lang="en-US" sz="2800" dirty="0" smtClean="0"/>
              <a:t> </a:t>
            </a:r>
            <a:r>
              <a:rPr lang="en-US" sz="2800" dirty="0"/>
              <a:t>Room calibration </a:t>
            </a:r>
            <a:r>
              <a:rPr lang="en-US" sz="2800" dirty="0" smtClean="0"/>
              <a:t>Vs </a:t>
            </a:r>
            <a:r>
              <a:rPr lang="en-US" sz="2800" dirty="0"/>
              <a:t>Vive Trackers calibration</a:t>
            </a:r>
          </a:p>
        </p:txBody>
      </p:sp>
      <p:sp>
        <p:nvSpPr>
          <p:cNvPr id="12" name="ZoneTexte 11">
            <a:extLst>
              <a:ext uri="{FF2B5EF4-FFF2-40B4-BE49-F238E27FC236}">
                <a16:creationId xmlns:a16="http://schemas.microsoft.com/office/drawing/2014/main" id="{89701903-FBAC-4F81-927E-C29509D790F5}"/>
              </a:ext>
            </a:extLst>
          </p:cNvPr>
          <p:cNvSpPr txBox="1"/>
          <p:nvPr/>
        </p:nvSpPr>
        <p:spPr>
          <a:xfrm>
            <a:off x="706901" y="3976580"/>
            <a:ext cx="2799985" cy="369332"/>
          </a:xfrm>
          <a:prstGeom prst="rect">
            <a:avLst/>
          </a:prstGeom>
          <a:noFill/>
        </p:spPr>
        <p:txBody>
          <a:bodyPr wrap="square" rtlCol="0">
            <a:spAutoFit/>
          </a:bodyPr>
          <a:lstStyle/>
          <a:p>
            <a:pPr algn="ctr"/>
            <a:r>
              <a:rPr lang="en-US" b="1" dirty="0" err="1">
                <a:solidFill>
                  <a:srgbClr val="00B050"/>
                </a:solidFill>
              </a:rPr>
              <a:t>SteamVR</a:t>
            </a:r>
            <a:r>
              <a:rPr lang="en-US" b="1" dirty="0">
                <a:solidFill>
                  <a:srgbClr val="00B050"/>
                </a:solidFill>
              </a:rPr>
              <a:t> reference frame</a:t>
            </a:r>
            <a:endParaRPr lang="fr-CH" dirty="0">
              <a:solidFill>
                <a:srgbClr val="00B050"/>
              </a:solidFill>
            </a:endParaRPr>
          </a:p>
        </p:txBody>
      </p:sp>
      <p:sp>
        <p:nvSpPr>
          <p:cNvPr id="13" name="ZoneTexte 12">
            <a:extLst>
              <a:ext uri="{FF2B5EF4-FFF2-40B4-BE49-F238E27FC236}">
                <a16:creationId xmlns:a16="http://schemas.microsoft.com/office/drawing/2014/main" id="{058E04EA-1401-4DCE-B8F0-FC7866DF5EB0}"/>
              </a:ext>
            </a:extLst>
          </p:cNvPr>
          <p:cNvSpPr txBox="1"/>
          <p:nvPr/>
        </p:nvSpPr>
        <p:spPr>
          <a:xfrm>
            <a:off x="5674278" y="5722952"/>
            <a:ext cx="6517722" cy="1323439"/>
          </a:xfrm>
          <a:prstGeom prst="rect">
            <a:avLst/>
          </a:prstGeom>
          <a:noFill/>
        </p:spPr>
        <p:txBody>
          <a:bodyPr wrap="square" rtlCol="0">
            <a:spAutoFit/>
          </a:bodyPr>
          <a:lstStyle/>
          <a:p>
            <a:r>
              <a:rPr lang="en-US" sz="2000" b="1" u="sng" dirty="0">
                <a:solidFill>
                  <a:srgbClr val="FF0000"/>
                </a:solidFill>
              </a:rPr>
              <a:t>NB :</a:t>
            </a:r>
            <a:r>
              <a:rPr lang="en-US" sz="2000" b="1" dirty="0">
                <a:solidFill>
                  <a:srgbClr val="FF0000"/>
                </a:solidFill>
              </a:rPr>
              <a:t> each time a </a:t>
            </a:r>
            <a:r>
              <a:rPr lang="en-US" sz="2000" b="1" dirty="0" err="1">
                <a:solidFill>
                  <a:srgbClr val="FF0000"/>
                </a:solidFill>
              </a:rPr>
              <a:t>SteamVR</a:t>
            </a:r>
            <a:r>
              <a:rPr lang="en-US" sz="2000" b="1" dirty="0">
                <a:solidFill>
                  <a:srgbClr val="FF0000"/>
                </a:solidFill>
              </a:rPr>
              <a:t> Room calibration is done, the application using the Vive Trackers should be restarted (</a:t>
            </a:r>
            <a:r>
              <a:rPr lang="en-US" sz="2000" b="1" dirty="0" err="1">
                <a:solidFill>
                  <a:srgbClr val="FF0000"/>
                </a:solidFill>
              </a:rPr>
              <a:t>e.g</a:t>
            </a:r>
            <a:r>
              <a:rPr lang="en-US" sz="2000" b="1" dirty="0">
                <a:solidFill>
                  <a:srgbClr val="FF0000"/>
                </a:solidFill>
              </a:rPr>
              <a:t>: </a:t>
            </a:r>
            <a:r>
              <a:rPr lang="en-US" sz="2000" b="1" dirty="0" err="1">
                <a:solidFill>
                  <a:srgbClr val="FF0000"/>
                </a:solidFill>
              </a:rPr>
              <a:t>UnityEditor</a:t>
            </a:r>
            <a:r>
              <a:rPr lang="en-US" sz="2000" b="1" dirty="0">
                <a:solidFill>
                  <a:srgbClr val="FF0000"/>
                </a:solidFill>
              </a:rPr>
              <a:t>).</a:t>
            </a:r>
          </a:p>
          <a:p>
            <a:endParaRPr lang="en-US" sz="2000" b="1" dirty="0">
              <a:solidFill>
                <a:srgbClr val="FF0000"/>
              </a:solidFill>
            </a:endParaRPr>
          </a:p>
        </p:txBody>
      </p:sp>
    </p:spTree>
    <p:extLst>
      <p:ext uri="{BB962C8B-B14F-4D97-AF65-F5344CB8AC3E}">
        <p14:creationId xmlns:p14="http://schemas.microsoft.com/office/powerpoint/2010/main" val="125640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B0C4BD-6D46-496F-9459-88A9D2FA1908}"/>
              </a:ext>
            </a:extLst>
          </p:cNvPr>
          <p:cNvSpPr>
            <a:spLocks noGrp="1"/>
          </p:cNvSpPr>
          <p:nvPr>
            <p:ph type="subTitle" idx="1"/>
          </p:nvPr>
        </p:nvSpPr>
        <p:spPr>
          <a:xfrm>
            <a:off x="0" y="745436"/>
            <a:ext cx="12192000" cy="5993294"/>
          </a:xfrm>
        </p:spPr>
        <p:txBody>
          <a:bodyPr>
            <a:normAutofit lnSpcReduction="10000"/>
          </a:bodyPr>
          <a:lstStyle/>
          <a:p>
            <a:pPr algn="just">
              <a:spcBef>
                <a:spcPts val="0"/>
              </a:spcBef>
            </a:pPr>
            <a:r>
              <a:rPr lang="en-US" sz="2000" dirty="0"/>
              <a:t>When</a:t>
            </a:r>
            <a:r>
              <a:rPr lang="fr-FR" sz="2000" dirty="0"/>
              <a:t> </a:t>
            </a:r>
            <a:r>
              <a:rPr lang="en-US" sz="2000" dirty="0"/>
              <a:t>using</a:t>
            </a:r>
            <a:r>
              <a:rPr lang="fr-FR" sz="2000" dirty="0"/>
              <a:t> Vive Trackers, one </a:t>
            </a:r>
            <a:r>
              <a:rPr lang="en-US" sz="2000" dirty="0"/>
              <a:t>problem</a:t>
            </a:r>
            <a:r>
              <a:rPr lang="fr-FR" sz="2000" dirty="0"/>
              <a:t> </a:t>
            </a:r>
            <a:r>
              <a:rPr lang="en-US" sz="2000" dirty="0"/>
              <a:t>is</a:t>
            </a:r>
            <a:r>
              <a:rPr lang="fr-FR" sz="2000" dirty="0"/>
              <a:t> to </a:t>
            </a:r>
            <a:r>
              <a:rPr lang="en-US" sz="2000" dirty="0"/>
              <a:t>guarantee</a:t>
            </a:r>
            <a:r>
              <a:rPr lang="fr-FR" sz="2000" dirty="0"/>
              <a:t> </a:t>
            </a:r>
            <a:r>
              <a:rPr lang="en-US" sz="2000" dirty="0"/>
              <a:t>that</a:t>
            </a:r>
            <a:r>
              <a:rPr lang="fr-FR" sz="2000" dirty="0"/>
              <a:t> a </a:t>
            </a:r>
            <a:r>
              <a:rPr lang="en-US" sz="2000" dirty="0"/>
              <a:t>given</a:t>
            </a:r>
            <a:r>
              <a:rPr lang="fr-FR" sz="2000" dirty="0"/>
              <a:t> </a:t>
            </a:r>
            <a:r>
              <a:rPr lang="fr-FR" sz="2000" b="1" dirty="0"/>
              <a:t>Vive Tracker </a:t>
            </a:r>
            <a:r>
              <a:rPr lang="en-US" sz="2000" b="1" dirty="0"/>
              <a:t>device</a:t>
            </a:r>
            <a:r>
              <a:rPr lang="fr-FR" sz="2000" dirty="0"/>
              <a:t> </a:t>
            </a:r>
            <a:r>
              <a:rPr lang="en-US" sz="2000" dirty="0"/>
              <a:t>is</a:t>
            </a:r>
            <a:r>
              <a:rPr lang="fr-FR" sz="2000" dirty="0"/>
              <a:t> </a:t>
            </a:r>
            <a:r>
              <a:rPr lang="en-US" sz="2000" dirty="0"/>
              <a:t>always</a:t>
            </a:r>
            <a:r>
              <a:rPr lang="fr-FR" sz="2000" dirty="0"/>
              <a:t> </a:t>
            </a:r>
            <a:r>
              <a:rPr lang="en-US" sz="2000" dirty="0"/>
              <a:t>associated</a:t>
            </a:r>
            <a:r>
              <a:rPr lang="fr-FR" sz="2000" dirty="0"/>
              <a:t> to the </a:t>
            </a:r>
            <a:r>
              <a:rPr lang="en-US" sz="2000" dirty="0"/>
              <a:t>same</a:t>
            </a:r>
            <a:r>
              <a:rPr lang="fr-FR" sz="2000" dirty="0"/>
              <a:t> </a:t>
            </a:r>
            <a:r>
              <a:rPr lang="en-US" sz="2000" b="1" dirty="0"/>
              <a:t>Vive Tracker virtual object</a:t>
            </a:r>
            <a:r>
              <a:rPr lang="en-US" sz="2000" dirty="0"/>
              <a:t> (e.g. a </a:t>
            </a:r>
            <a:r>
              <a:rPr lang="en-US" sz="2000" dirty="0" err="1"/>
              <a:t>GameObject</a:t>
            </a:r>
            <a:r>
              <a:rPr lang="en-US" sz="2000" dirty="0"/>
              <a:t> with a </a:t>
            </a:r>
            <a:r>
              <a:rPr lang="en-US" sz="2000" b="1" dirty="0" err="1"/>
              <a:t>ViveTracker</a:t>
            </a:r>
            <a:r>
              <a:rPr lang="en-US" sz="2000" dirty="0"/>
              <a:t> script on it), </a:t>
            </a:r>
            <a:r>
              <a:rPr lang="fr-FR" sz="2000" dirty="0"/>
              <a:t>no </a:t>
            </a:r>
            <a:r>
              <a:rPr lang="en-US" sz="2000" dirty="0"/>
              <a:t>matter</a:t>
            </a:r>
            <a:r>
              <a:rPr lang="fr-FR" sz="2000" dirty="0"/>
              <a:t> </a:t>
            </a:r>
            <a:r>
              <a:rPr lang="en-US" sz="2000" dirty="0"/>
              <a:t>what</a:t>
            </a:r>
            <a:r>
              <a:rPr lang="fr-FR" sz="2000" dirty="0"/>
              <a:t> are the </a:t>
            </a:r>
            <a:r>
              <a:rPr lang="en-US" sz="2000" dirty="0"/>
              <a:t>wireless</a:t>
            </a:r>
            <a:r>
              <a:rPr lang="fr-FR" sz="2000" dirty="0"/>
              <a:t> connections </a:t>
            </a:r>
            <a:r>
              <a:rPr lang="en-US" sz="2000" dirty="0"/>
              <a:t>issues during runtime (e.g. in the worst case, a given Vive Tracker device can be disconnected and connected again </a:t>
            </a:r>
            <a:r>
              <a:rPr lang="fr-FR" sz="2000" dirty="0"/>
              <a:t>multiple times).</a:t>
            </a:r>
          </a:p>
          <a:p>
            <a:pPr algn="just">
              <a:spcBef>
                <a:spcPts val="0"/>
              </a:spcBef>
            </a:pPr>
            <a:endParaRPr lang="fr-FR" sz="2000" dirty="0"/>
          </a:p>
          <a:p>
            <a:pPr algn="just">
              <a:spcBef>
                <a:spcPts val="0"/>
              </a:spcBef>
            </a:pPr>
            <a:r>
              <a:rPr lang="fr-FR" sz="2000" dirty="0"/>
              <a:t>To </a:t>
            </a:r>
            <a:r>
              <a:rPr lang="en-US" sz="2000" dirty="0"/>
              <a:t>guarantee a consistent identification of Vive Tracker devices and no duplicates of the corresponding Vive Tracker virtual objects, we use </a:t>
            </a:r>
            <a:r>
              <a:rPr lang="fr-FR" sz="2000" dirty="0"/>
              <a:t>a configuration file (</a:t>
            </a:r>
            <a:r>
              <a:rPr lang="en-US" sz="2000" dirty="0"/>
              <a:t>see</a:t>
            </a:r>
            <a:r>
              <a:rPr lang="fr-FR" sz="2000" dirty="0"/>
              <a:t> </a:t>
            </a:r>
            <a:r>
              <a:rPr lang="fr-FR" sz="2000" b="1" dirty="0"/>
              <a:t>ViveTrackers.csv</a:t>
            </a:r>
            <a:r>
              <a:rPr lang="fr-FR" sz="2000" dirty="0"/>
              <a:t>) </a:t>
            </a:r>
            <a:r>
              <a:rPr lang="en-US" sz="2000" dirty="0"/>
              <a:t>which allows you to define the association between </a:t>
            </a:r>
            <a:r>
              <a:rPr lang="fr-FR" sz="2000" dirty="0"/>
              <a:t>a Vive Tracker </a:t>
            </a:r>
            <a:r>
              <a:rPr lang="en-US" sz="2000" dirty="0"/>
              <a:t>device (using its </a:t>
            </a:r>
            <a:r>
              <a:rPr lang="en-US" sz="2000" b="1" dirty="0"/>
              <a:t>unique serial number</a:t>
            </a:r>
            <a:r>
              <a:rPr lang="en-US" sz="2000" dirty="0"/>
              <a:t>) </a:t>
            </a:r>
            <a:r>
              <a:rPr lang="fr-FR" sz="2000" dirty="0"/>
              <a:t>and a </a:t>
            </a:r>
            <a:r>
              <a:rPr lang="fr-FR" sz="2000" b="1" dirty="0"/>
              <a:t>unique </a:t>
            </a:r>
            <a:r>
              <a:rPr lang="en-US" sz="2000" b="1" dirty="0"/>
              <a:t>label </a:t>
            </a:r>
            <a:r>
              <a:rPr lang="en-US" sz="2000" dirty="0"/>
              <a:t>that you can freely define </a:t>
            </a:r>
            <a:r>
              <a:rPr lang="fr-FR" sz="2000" dirty="0"/>
              <a:t>(e.g. « A », « B », « C », …).</a:t>
            </a:r>
          </a:p>
          <a:p>
            <a:pPr algn="just">
              <a:spcBef>
                <a:spcPts val="0"/>
              </a:spcBef>
            </a:pPr>
            <a:endParaRPr lang="fr-FR" sz="2000" dirty="0"/>
          </a:p>
          <a:p>
            <a:pPr algn="just">
              <a:spcBef>
                <a:spcPts val="0"/>
              </a:spcBef>
            </a:pPr>
            <a:r>
              <a:rPr lang="en-US" sz="2000" dirty="0"/>
              <a:t>The </a:t>
            </a:r>
            <a:r>
              <a:rPr lang="en-US" sz="2000" b="1" dirty="0" err="1"/>
              <a:t>ViveTrackersManager</a:t>
            </a:r>
            <a:r>
              <a:rPr lang="en-US" sz="2000" b="1" dirty="0"/>
              <a:t> </a:t>
            </a:r>
            <a:r>
              <a:rPr lang="en-US" sz="2000" dirty="0"/>
              <a:t>script can use this configuration file to always associate a Vive Tracker device with the same unique Vive Tracker virtual object.</a:t>
            </a:r>
          </a:p>
          <a:p>
            <a:pPr algn="just">
              <a:spcBef>
                <a:spcPts val="0"/>
              </a:spcBef>
            </a:pPr>
            <a:endParaRPr lang="en-US" sz="2000" dirty="0"/>
          </a:p>
          <a:p>
            <a:pPr marL="457200" indent="-457200" algn="just">
              <a:spcBef>
                <a:spcPts val="0"/>
              </a:spcBef>
              <a:spcAft>
                <a:spcPts val="600"/>
              </a:spcAft>
              <a:buFont typeface="+mj-lt"/>
              <a:buAutoNum type="arabicPeriod"/>
            </a:pPr>
            <a:r>
              <a:rPr lang="en-US" sz="2000" dirty="0"/>
              <a:t>To build your own configuration file, you first need to: </a:t>
            </a:r>
          </a:p>
          <a:p>
            <a:pPr marL="800100" lvl="1" indent="-342900" algn="just">
              <a:spcBef>
                <a:spcPts val="0"/>
              </a:spcBef>
              <a:buFont typeface="Arial" panose="020B0604020202020204" pitchFamily="34" charset="0"/>
              <a:buChar char="•"/>
            </a:pPr>
            <a:r>
              <a:rPr lang="en-US" sz="1800" dirty="0"/>
              <a:t>add your Vive Tracker devices’ serial numbers to it : set </a:t>
            </a:r>
            <a:r>
              <a:rPr lang="fr-CH" sz="1800" b="1" dirty="0" err="1"/>
              <a:t>logTrackersDetection</a:t>
            </a:r>
            <a:r>
              <a:rPr lang="fr-CH" sz="1800" b="1" dirty="0"/>
              <a:t> </a:t>
            </a:r>
            <a:r>
              <a:rPr lang="fr-CH" sz="1800" dirty="0" err="1"/>
              <a:t>field</a:t>
            </a:r>
            <a:r>
              <a:rPr lang="fr-CH" sz="1800" dirty="0"/>
              <a:t> to </a:t>
            </a:r>
            <a:r>
              <a:rPr lang="fr-CH" sz="1800" b="1" dirty="0" err="1"/>
              <a:t>true</a:t>
            </a:r>
            <a:endParaRPr lang="fr-CH" sz="1800" b="1" dirty="0"/>
          </a:p>
          <a:p>
            <a:pPr marL="800100" lvl="1" indent="-342900" algn="just">
              <a:spcBef>
                <a:spcPts val="0"/>
              </a:spcBef>
              <a:spcAft>
                <a:spcPts val="600"/>
              </a:spcAft>
              <a:buFont typeface="Arial" panose="020B0604020202020204" pitchFamily="34" charset="0"/>
              <a:buChar char="•"/>
            </a:pPr>
            <a:r>
              <a:rPr lang="en-US" sz="1800" dirty="0"/>
              <a:t>allow</a:t>
            </a:r>
            <a:r>
              <a:rPr lang="fr-CH" sz="1800" dirty="0"/>
              <a:t> the use of all </a:t>
            </a:r>
            <a:r>
              <a:rPr lang="en-US" sz="1800" dirty="0"/>
              <a:t>available</a:t>
            </a:r>
            <a:r>
              <a:rPr lang="fr-CH" sz="1800" dirty="0"/>
              <a:t> </a:t>
            </a:r>
            <a:r>
              <a:rPr lang="en-US" sz="1800" dirty="0"/>
              <a:t>connected</a:t>
            </a:r>
            <a:r>
              <a:rPr lang="fr-CH" sz="1800" dirty="0"/>
              <a:t> </a:t>
            </a:r>
            <a:r>
              <a:rPr lang="en-US" sz="1800" dirty="0"/>
              <a:t>devices</a:t>
            </a:r>
            <a:r>
              <a:rPr lang="fr-CH" sz="1800" dirty="0"/>
              <a:t> in </a:t>
            </a:r>
            <a:r>
              <a:rPr lang="fr-CH" sz="1800" dirty="0" err="1"/>
              <a:t>SteamVR</a:t>
            </a:r>
            <a:r>
              <a:rPr lang="fr-CH" sz="1800" dirty="0"/>
              <a:t> : </a:t>
            </a:r>
            <a:r>
              <a:rPr lang="en-US" sz="1800" dirty="0"/>
              <a:t>set </a:t>
            </a:r>
            <a:r>
              <a:rPr lang="fr-CH" sz="1800" b="1" dirty="0" err="1"/>
              <a:t>createDeclaredTrackersOnly</a:t>
            </a:r>
            <a:r>
              <a:rPr lang="fr-CH" sz="1800" b="1" dirty="0"/>
              <a:t> </a:t>
            </a:r>
            <a:r>
              <a:rPr lang="fr-CH" sz="1800" dirty="0" err="1"/>
              <a:t>field</a:t>
            </a:r>
            <a:r>
              <a:rPr lang="fr-CH" sz="1800" dirty="0"/>
              <a:t> to </a:t>
            </a:r>
            <a:r>
              <a:rPr lang="fr-CH" sz="1800" b="1" dirty="0"/>
              <a:t>false</a:t>
            </a:r>
            <a:endParaRPr lang="fr-CH" sz="1800" dirty="0"/>
          </a:p>
          <a:p>
            <a:pPr algn="just">
              <a:spcBef>
                <a:spcPts val="0"/>
              </a:spcBef>
            </a:pPr>
            <a:r>
              <a:rPr lang="en-US" sz="2000" dirty="0"/>
              <a:t>This way, all the connected Vive Tracker devices will get their serial numbers printed in the Unity3D Console, and you can just copy these serial numbers to fill your own configuration file.</a:t>
            </a:r>
          </a:p>
          <a:p>
            <a:pPr algn="just">
              <a:spcBef>
                <a:spcPts val="0"/>
              </a:spcBef>
            </a:pPr>
            <a:endParaRPr lang="fr-CH" sz="2000" dirty="0"/>
          </a:p>
          <a:p>
            <a:pPr marL="457200" indent="-457200" algn="just">
              <a:spcBef>
                <a:spcPts val="0"/>
              </a:spcBef>
              <a:spcAft>
                <a:spcPts val="600"/>
              </a:spcAft>
              <a:buFont typeface="+mj-lt"/>
              <a:buAutoNum type="arabicPeriod" startAt="2"/>
            </a:pPr>
            <a:r>
              <a:rPr lang="en-US" sz="2000" dirty="0"/>
              <a:t>Once your configuration file is built, you can use it by:</a:t>
            </a:r>
          </a:p>
          <a:p>
            <a:pPr marL="800100" lvl="1" indent="-342900" algn="just">
              <a:spcBef>
                <a:spcPts val="0"/>
              </a:spcBef>
              <a:buFont typeface="Arial" panose="020B0604020202020204" pitchFamily="34" charset="0"/>
              <a:buChar char="•"/>
            </a:pPr>
            <a:r>
              <a:rPr lang="en-US" sz="1800" dirty="0"/>
              <a:t>setting your configuration file path </a:t>
            </a:r>
            <a:r>
              <a:rPr lang="fr-FR" sz="1800" dirty="0"/>
              <a:t>: set </a:t>
            </a:r>
            <a:r>
              <a:rPr lang="en-US" sz="1800" b="1" dirty="0" err="1"/>
              <a:t>configFilePath</a:t>
            </a:r>
            <a:r>
              <a:rPr lang="en-US" sz="1800" b="1" dirty="0"/>
              <a:t> </a:t>
            </a:r>
            <a:r>
              <a:rPr lang="en-US" sz="1800" dirty="0"/>
              <a:t>field</a:t>
            </a:r>
          </a:p>
          <a:p>
            <a:pPr marL="800100" lvl="1" indent="-342900" algn="just">
              <a:spcBef>
                <a:spcPts val="0"/>
              </a:spcBef>
              <a:buFont typeface="Arial" panose="020B0604020202020204" pitchFamily="34" charset="0"/>
              <a:buChar char="•"/>
            </a:pPr>
            <a:r>
              <a:rPr lang="en-US" sz="1800" dirty="0"/>
              <a:t>enabling the automatic association defined in your configuration file : set </a:t>
            </a:r>
            <a:r>
              <a:rPr lang="fr-CH" sz="1800" b="1" dirty="0" err="1"/>
              <a:t>createDeclaredTrackersOnly</a:t>
            </a:r>
            <a:r>
              <a:rPr lang="fr-CH" sz="1800" b="1" dirty="0"/>
              <a:t> </a:t>
            </a:r>
            <a:r>
              <a:rPr lang="fr-CH" sz="1800" dirty="0" err="1"/>
              <a:t>field</a:t>
            </a:r>
            <a:r>
              <a:rPr lang="fr-CH" sz="1800" dirty="0"/>
              <a:t> to </a:t>
            </a:r>
            <a:r>
              <a:rPr lang="fr-CH" sz="1800" b="1" dirty="0" err="1"/>
              <a:t>true</a:t>
            </a:r>
            <a:endParaRPr lang="en-US" sz="1600" b="1" dirty="0"/>
          </a:p>
          <a:p>
            <a:pPr algn="l">
              <a:spcBef>
                <a:spcPts val="0"/>
              </a:spcBef>
            </a:pPr>
            <a:endParaRPr lang="en-US" sz="1800" dirty="0"/>
          </a:p>
        </p:txBody>
      </p:sp>
      <p:sp>
        <p:nvSpPr>
          <p:cNvPr id="9" name="ZoneTexte 8">
            <a:extLst>
              <a:ext uri="{FF2B5EF4-FFF2-40B4-BE49-F238E27FC236}">
                <a16:creationId xmlns:a16="http://schemas.microsoft.com/office/drawing/2014/main" id="{A8F73200-0D48-40B9-A830-75FFA3A459EB}"/>
              </a:ext>
            </a:extLst>
          </p:cNvPr>
          <p:cNvSpPr txBox="1"/>
          <p:nvPr/>
        </p:nvSpPr>
        <p:spPr>
          <a:xfrm>
            <a:off x="0" y="0"/>
            <a:ext cx="12192000" cy="523220"/>
          </a:xfrm>
          <a:prstGeom prst="rect">
            <a:avLst/>
          </a:prstGeom>
          <a:noFill/>
        </p:spPr>
        <p:txBody>
          <a:bodyPr wrap="square" rtlCol="0">
            <a:spAutoFit/>
          </a:bodyPr>
          <a:lstStyle/>
          <a:p>
            <a:r>
              <a:rPr lang="en-US" sz="2800" dirty="0"/>
              <a:t>Keep Vive Trackers identification consistent during runtime</a:t>
            </a:r>
          </a:p>
        </p:txBody>
      </p:sp>
    </p:spTree>
    <p:extLst>
      <p:ext uri="{BB962C8B-B14F-4D97-AF65-F5344CB8AC3E}">
        <p14:creationId xmlns:p14="http://schemas.microsoft.com/office/powerpoint/2010/main" val="14962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fr-FR" dirty="0" smtClean="0"/>
              <a:t>2. </a:t>
            </a:r>
            <a:r>
              <a:rPr lang="fr-FR" dirty="0" err="1"/>
              <a:t>SteamVR</a:t>
            </a:r>
            <a:r>
              <a:rPr lang="fr-FR" dirty="0"/>
              <a:t> configuration</a:t>
            </a:r>
            <a:endParaRPr lang="fr-FR" dirty="0"/>
          </a:p>
        </p:txBody>
      </p:sp>
    </p:spTree>
    <p:extLst>
      <p:ext uri="{BB962C8B-B14F-4D97-AF65-F5344CB8AC3E}">
        <p14:creationId xmlns:p14="http://schemas.microsoft.com/office/powerpoint/2010/main" val="378164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67BF634-B408-4057-AB03-965020275BA3}"/>
              </a:ext>
            </a:extLst>
          </p:cNvPr>
          <p:cNvSpPr>
            <a:spLocks noGrp="1"/>
          </p:cNvSpPr>
          <p:nvPr>
            <p:ph idx="1"/>
          </p:nvPr>
        </p:nvSpPr>
        <p:spPr>
          <a:xfrm>
            <a:off x="0" y="855729"/>
            <a:ext cx="12192000" cy="5999018"/>
          </a:xfrm>
        </p:spPr>
        <p:txBody>
          <a:bodyPr>
            <a:normAutofit/>
          </a:bodyPr>
          <a:lstStyle/>
          <a:p>
            <a:pPr marL="0" indent="0">
              <a:buNone/>
            </a:pPr>
            <a:r>
              <a:rPr lang="en-US" sz="2400" dirty="0"/>
              <a:t>Modify these </a:t>
            </a:r>
            <a:r>
              <a:rPr lang="en-US" sz="2400" dirty="0" err="1"/>
              <a:t>SteamVR</a:t>
            </a:r>
            <a:r>
              <a:rPr lang="en-US" sz="2400" dirty="0"/>
              <a:t> configuration files:</a:t>
            </a:r>
          </a:p>
          <a:p>
            <a:r>
              <a:rPr lang="en-US" sz="2400" dirty="0" err="1"/>
              <a:t>SteamFolder</a:t>
            </a:r>
            <a:r>
              <a:rPr lang="fr-FR" sz="2400" dirty="0"/>
              <a:t>/</a:t>
            </a:r>
            <a:r>
              <a:rPr lang="fr-FR" sz="2400" dirty="0" err="1"/>
              <a:t>steamapps</a:t>
            </a:r>
            <a:r>
              <a:rPr lang="fr-FR" sz="2400" dirty="0"/>
              <a:t>/</a:t>
            </a:r>
            <a:r>
              <a:rPr lang="fr-FR" sz="2400" dirty="0" err="1"/>
              <a:t>common</a:t>
            </a:r>
            <a:r>
              <a:rPr lang="fr-FR" sz="2400" dirty="0"/>
              <a:t>/</a:t>
            </a:r>
            <a:r>
              <a:rPr lang="fr-FR" sz="2400" dirty="0" err="1"/>
              <a:t>SteamVR</a:t>
            </a:r>
            <a:r>
              <a:rPr lang="fr-FR" sz="2400" dirty="0"/>
              <a:t>/drivers/</a:t>
            </a:r>
            <a:r>
              <a:rPr lang="fr-FR" sz="2400" dirty="0" err="1"/>
              <a:t>null</a:t>
            </a:r>
            <a:r>
              <a:rPr lang="fr-FR" sz="2400" dirty="0"/>
              <a:t>/</a:t>
            </a:r>
            <a:r>
              <a:rPr lang="fr-FR" sz="2400" dirty="0" err="1"/>
              <a:t>resources</a:t>
            </a:r>
            <a:r>
              <a:rPr lang="fr-FR" sz="2400" dirty="0"/>
              <a:t>/settings/</a:t>
            </a:r>
            <a:r>
              <a:rPr lang="fr-FR" sz="2400" dirty="0" err="1"/>
              <a:t>default.vrsettings</a:t>
            </a:r>
            <a:r>
              <a:rPr lang="en-US" sz="2400" dirty="0"/>
              <a:t>	</a:t>
            </a:r>
          </a:p>
          <a:p>
            <a:pPr marL="0" lvl="1" indent="0">
              <a:spcBef>
                <a:spcPts val="1000"/>
              </a:spcBef>
              <a:buNone/>
            </a:pPr>
            <a:r>
              <a:rPr lang="en-US" dirty="0"/>
              <a:t>	&gt; set </a:t>
            </a:r>
            <a:r>
              <a:rPr lang="en-US" b="1" dirty="0"/>
              <a:t>enable</a:t>
            </a:r>
            <a:r>
              <a:rPr lang="en-US" dirty="0"/>
              <a:t> to </a:t>
            </a:r>
            <a:r>
              <a:rPr lang="en-US" b="1" dirty="0"/>
              <a:t>true</a:t>
            </a:r>
          </a:p>
          <a:p>
            <a:r>
              <a:rPr lang="en-US" sz="2400" dirty="0" err="1"/>
              <a:t>SteamFolder</a:t>
            </a:r>
            <a:r>
              <a:rPr lang="en-US" sz="2400" dirty="0"/>
              <a:t>/</a:t>
            </a:r>
            <a:r>
              <a:rPr lang="en-US" sz="2400" dirty="0" err="1"/>
              <a:t>steamapps</a:t>
            </a:r>
            <a:r>
              <a:rPr lang="en-US" sz="2400" dirty="0"/>
              <a:t>/common/</a:t>
            </a:r>
            <a:r>
              <a:rPr lang="en-US" sz="2400" dirty="0" err="1"/>
              <a:t>SteamVR</a:t>
            </a:r>
            <a:r>
              <a:rPr lang="en-US" sz="2400" dirty="0"/>
              <a:t>/resources/settings/</a:t>
            </a:r>
            <a:r>
              <a:rPr lang="en-US" sz="2400" dirty="0" err="1"/>
              <a:t>default.vrsettings</a:t>
            </a:r>
            <a:endParaRPr lang="fr-FR" sz="2400" dirty="0"/>
          </a:p>
          <a:p>
            <a:pPr marL="0" indent="0">
              <a:buNone/>
            </a:pPr>
            <a:r>
              <a:rPr lang="fr-FR" sz="2400" dirty="0"/>
              <a:t>	&gt; set </a:t>
            </a:r>
            <a:r>
              <a:rPr lang="fr-FR" sz="2400" b="1" dirty="0" err="1"/>
              <a:t>requireHmd</a:t>
            </a:r>
            <a:r>
              <a:rPr lang="fr-FR" sz="2400" b="1" dirty="0"/>
              <a:t> </a:t>
            </a:r>
            <a:r>
              <a:rPr lang="fr-FR" sz="2400" dirty="0"/>
              <a:t>to </a:t>
            </a:r>
            <a:r>
              <a:rPr lang="fr-FR" sz="2400" b="1" dirty="0"/>
              <a:t>false</a:t>
            </a:r>
            <a:endParaRPr lang="fr-FR" sz="2400" dirty="0"/>
          </a:p>
          <a:p>
            <a:pPr marL="0" indent="0">
              <a:buNone/>
            </a:pPr>
            <a:r>
              <a:rPr lang="fr-FR" sz="2400" dirty="0"/>
              <a:t>	&gt; set </a:t>
            </a:r>
            <a:r>
              <a:rPr lang="fr-FR" sz="2400" b="1" dirty="0" err="1"/>
              <a:t>forcedDriver</a:t>
            </a:r>
            <a:r>
              <a:rPr lang="fr-FR" sz="2400" dirty="0"/>
              <a:t> to </a:t>
            </a:r>
            <a:r>
              <a:rPr lang="fr-FR" sz="2400" b="1" dirty="0" err="1"/>
              <a:t>null</a:t>
            </a:r>
            <a:endParaRPr lang="fr-FR" sz="2400" b="1" dirty="0"/>
          </a:p>
          <a:p>
            <a:pPr marL="0" indent="0">
              <a:buNone/>
            </a:pPr>
            <a:r>
              <a:rPr lang="fr-FR" sz="2400" dirty="0"/>
              <a:t>	&gt; set </a:t>
            </a:r>
            <a:r>
              <a:rPr lang="fr-FR" sz="2400" b="1" dirty="0" err="1"/>
              <a:t>activateMultipleDrivers</a:t>
            </a:r>
            <a:r>
              <a:rPr lang="fr-FR" sz="2400" dirty="0"/>
              <a:t> to </a:t>
            </a:r>
            <a:r>
              <a:rPr lang="fr-FR" sz="2400" b="1" dirty="0" err="1"/>
              <a:t>true</a:t>
            </a:r>
            <a:endParaRPr lang="fr-FR" sz="2400" b="1" dirty="0"/>
          </a:p>
          <a:p>
            <a:pPr marL="0" indent="0">
              <a:buNone/>
            </a:pPr>
            <a:endParaRPr lang="fr-FR" sz="2400" b="1" dirty="0"/>
          </a:p>
          <a:p>
            <a:pPr marL="0" indent="0">
              <a:buNone/>
            </a:pPr>
            <a:r>
              <a:rPr lang="en-US" sz="2400" b="1" dirty="0"/>
              <a:t>More </a:t>
            </a:r>
            <a:r>
              <a:rPr lang="en-US" sz="2400" b="1" dirty="0" err="1"/>
              <a:t>informations</a:t>
            </a:r>
            <a:r>
              <a:rPr lang="en-US" sz="2400" b="1" dirty="0"/>
              <a:t>:</a:t>
            </a:r>
            <a:r>
              <a:rPr lang="en-US" sz="2400" dirty="0"/>
              <a:t> </a:t>
            </a:r>
          </a:p>
          <a:p>
            <a:pPr marL="0" indent="0">
              <a:buNone/>
            </a:pPr>
            <a:r>
              <a:rPr lang="en-US" sz="2400" dirty="0">
                <a:hlinkClick r:id="rId2"/>
              </a:rPr>
              <a:t>http://help.triadsemi.com/en/articles/836917-steamvr-tracking-without-an-hmd</a:t>
            </a:r>
            <a:endParaRPr lang="en-US" sz="2400" dirty="0"/>
          </a:p>
        </p:txBody>
      </p:sp>
      <p:sp>
        <p:nvSpPr>
          <p:cNvPr id="2" name="Rectangle 1">
            <a:extLst>
              <a:ext uri="{FF2B5EF4-FFF2-40B4-BE49-F238E27FC236}">
                <a16:creationId xmlns:a16="http://schemas.microsoft.com/office/drawing/2014/main" id="{55E31043-2807-4C06-BC67-EEF15BE841A5}"/>
              </a:ext>
            </a:extLst>
          </p:cNvPr>
          <p:cNvSpPr/>
          <p:nvPr/>
        </p:nvSpPr>
        <p:spPr>
          <a:xfrm>
            <a:off x="0" y="0"/>
            <a:ext cx="12192000" cy="523220"/>
          </a:xfrm>
          <a:prstGeom prst="rect">
            <a:avLst/>
          </a:prstGeom>
        </p:spPr>
        <p:txBody>
          <a:bodyPr wrap="square">
            <a:spAutoFit/>
          </a:bodyPr>
          <a:lstStyle/>
          <a:p>
            <a:r>
              <a:rPr lang="fr-FR" sz="2800" dirty="0"/>
              <a:t>Running </a:t>
            </a:r>
            <a:r>
              <a:rPr lang="fr-FR" sz="2800" dirty="0" err="1"/>
              <a:t>SteamVR</a:t>
            </a:r>
            <a:r>
              <a:rPr lang="fr-FR" sz="2800" dirty="0"/>
              <a:t> </a:t>
            </a:r>
            <a:r>
              <a:rPr lang="fr-FR" sz="2800" dirty="0" err="1"/>
              <a:t>with</a:t>
            </a:r>
            <a:r>
              <a:rPr lang="fr-FR" sz="2800" dirty="0"/>
              <a:t> Vive Trackers </a:t>
            </a:r>
            <a:r>
              <a:rPr lang="fr-FR" sz="2800" dirty="0" err="1"/>
              <a:t>only</a:t>
            </a:r>
            <a:r>
              <a:rPr lang="fr-FR" sz="2800" dirty="0"/>
              <a:t> (no HMD)</a:t>
            </a:r>
            <a:endParaRPr lang="en-US" sz="2800" dirty="0"/>
          </a:p>
        </p:txBody>
      </p:sp>
    </p:spTree>
    <p:extLst>
      <p:ext uri="{BB962C8B-B14F-4D97-AF65-F5344CB8AC3E}">
        <p14:creationId xmlns:p14="http://schemas.microsoft.com/office/powerpoint/2010/main" val="215051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en-US" sz="2800" dirty="0"/>
              <a:t>Set </a:t>
            </a:r>
            <a:r>
              <a:rPr lang="en-US" sz="2800" dirty="0" err="1"/>
              <a:t>SteamVR</a:t>
            </a:r>
            <a:r>
              <a:rPr lang="en-US" sz="2800" dirty="0"/>
              <a:t> properties in Steam</a:t>
            </a:r>
          </a:p>
        </p:txBody>
      </p:sp>
      <p:sp>
        <p:nvSpPr>
          <p:cNvPr id="5" name="ZoneTexte 4">
            <a:extLst>
              <a:ext uri="{FF2B5EF4-FFF2-40B4-BE49-F238E27FC236}">
                <a16:creationId xmlns:a16="http://schemas.microsoft.com/office/drawing/2014/main" id="{527C78EF-8E2D-4CB3-B018-69B620090FEB}"/>
              </a:ext>
            </a:extLst>
          </p:cNvPr>
          <p:cNvSpPr txBox="1"/>
          <p:nvPr/>
        </p:nvSpPr>
        <p:spPr>
          <a:xfrm>
            <a:off x="1205344" y="5978497"/>
            <a:ext cx="9660835" cy="707886"/>
          </a:xfrm>
          <a:prstGeom prst="rect">
            <a:avLst/>
          </a:prstGeom>
          <a:noFill/>
        </p:spPr>
        <p:txBody>
          <a:bodyPr wrap="square" rtlCol="0">
            <a:spAutoFit/>
          </a:bodyPr>
          <a:lstStyle/>
          <a:p>
            <a:r>
              <a:rPr lang="en-US" sz="2000" b="1" u="sng" dirty="0">
                <a:solidFill>
                  <a:srgbClr val="FF0000"/>
                </a:solidFill>
              </a:rPr>
              <a:t>NB :</a:t>
            </a:r>
            <a:r>
              <a:rPr lang="en-US" sz="2000" b="1" dirty="0">
                <a:solidFill>
                  <a:srgbClr val="FF0000"/>
                </a:solidFill>
              </a:rPr>
              <a:t> Be careful when Steam performs a </a:t>
            </a:r>
            <a:r>
              <a:rPr lang="en-US" sz="2000" b="1" dirty="0" err="1">
                <a:solidFill>
                  <a:srgbClr val="FF0000"/>
                </a:solidFill>
              </a:rPr>
              <a:t>SteamVR</a:t>
            </a:r>
            <a:r>
              <a:rPr lang="en-US" sz="2000" b="1" dirty="0">
                <a:solidFill>
                  <a:srgbClr val="FF0000"/>
                </a:solidFill>
              </a:rPr>
              <a:t> update : </a:t>
            </a:r>
          </a:p>
          <a:p>
            <a:r>
              <a:rPr lang="en-US" sz="2000" b="1" dirty="0" err="1">
                <a:solidFill>
                  <a:srgbClr val="FF0000"/>
                </a:solidFill>
              </a:rPr>
              <a:t>default.vrsettings</a:t>
            </a:r>
            <a:r>
              <a:rPr lang="en-US" sz="2000" b="1" dirty="0">
                <a:solidFill>
                  <a:srgbClr val="FF0000"/>
                </a:solidFill>
              </a:rPr>
              <a:t> files could be overridden with new ones !!!</a:t>
            </a:r>
          </a:p>
        </p:txBody>
      </p:sp>
      <p:pic>
        <p:nvPicPr>
          <p:cNvPr id="2" name="Image 1">
            <a:extLst>
              <a:ext uri="{FF2B5EF4-FFF2-40B4-BE49-F238E27FC236}">
                <a16:creationId xmlns:a16="http://schemas.microsoft.com/office/drawing/2014/main" id="{CC3E2569-83FC-4531-A73F-CCC288F4A27A}"/>
              </a:ext>
            </a:extLst>
          </p:cNvPr>
          <p:cNvPicPr>
            <a:picLocks noChangeAspect="1"/>
          </p:cNvPicPr>
          <p:nvPr/>
        </p:nvPicPr>
        <p:blipFill>
          <a:blip r:embed="rId2"/>
          <a:stretch>
            <a:fillRect/>
          </a:stretch>
        </p:blipFill>
        <p:spPr>
          <a:xfrm>
            <a:off x="1205344" y="580465"/>
            <a:ext cx="9781309" cy="5144775"/>
          </a:xfrm>
          <a:prstGeom prst="rect">
            <a:avLst/>
          </a:prstGeom>
        </p:spPr>
      </p:pic>
      <p:sp>
        <p:nvSpPr>
          <p:cNvPr id="6" name="ZoneTexte 5">
            <a:extLst>
              <a:ext uri="{FF2B5EF4-FFF2-40B4-BE49-F238E27FC236}">
                <a16:creationId xmlns:a16="http://schemas.microsoft.com/office/drawing/2014/main" id="{527C78EF-8E2D-4CB3-B018-69B620090FEB}"/>
              </a:ext>
            </a:extLst>
          </p:cNvPr>
          <p:cNvSpPr txBox="1"/>
          <p:nvPr/>
        </p:nvSpPr>
        <p:spPr>
          <a:xfrm>
            <a:off x="4136836" y="965727"/>
            <a:ext cx="2365565" cy="1345673"/>
          </a:xfrm>
          <a:prstGeom prst="rect">
            <a:avLst/>
          </a:prstGeom>
          <a:noFill/>
        </p:spPr>
        <p:txBody>
          <a:bodyPr wrap="square" rtlCol="0">
            <a:spAutoFit/>
          </a:bodyPr>
          <a:lstStyle/>
          <a:p>
            <a:r>
              <a:rPr lang="en-US" sz="2000" dirty="0">
                <a:solidFill>
                  <a:srgbClr val="FF0000"/>
                </a:solidFill>
              </a:rPr>
              <a:t>Force </a:t>
            </a:r>
            <a:r>
              <a:rPr lang="en-US" sz="2000" dirty="0" err="1">
                <a:solidFill>
                  <a:srgbClr val="FF0000"/>
                </a:solidFill>
              </a:rPr>
              <a:t>SteamVR</a:t>
            </a:r>
            <a:r>
              <a:rPr lang="en-US" sz="2000" dirty="0">
                <a:solidFill>
                  <a:srgbClr val="FF0000"/>
                </a:solidFill>
              </a:rPr>
              <a:t> to update itself only when Steam is launched</a:t>
            </a:r>
          </a:p>
        </p:txBody>
      </p:sp>
      <p:sp>
        <p:nvSpPr>
          <p:cNvPr id="7" name="ZoneTexte 6">
            <a:extLst>
              <a:ext uri="{FF2B5EF4-FFF2-40B4-BE49-F238E27FC236}">
                <a16:creationId xmlns:a16="http://schemas.microsoft.com/office/drawing/2014/main" id="{5EC53674-DAEF-4D23-87E5-32761CD4ED44}"/>
              </a:ext>
            </a:extLst>
          </p:cNvPr>
          <p:cNvSpPr txBox="1"/>
          <p:nvPr/>
        </p:nvSpPr>
        <p:spPr>
          <a:xfrm>
            <a:off x="6179129" y="2079405"/>
            <a:ext cx="4807524" cy="1015663"/>
          </a:xfrm>
          <a:prstGeom prst="rect">
            <a:avLst/>
          </a:prstGeom>
          <a:noFill/>
        </p:spPr>
        <p:txBody>
          <a:bodyPr wrap="square" rtlCol="0">
            <a:spAutoFit/>
          </a:bodyPr>
          <a:lstStyle/>
          <a:p>
            <a:r>
              <a:rPr lang="en-US" sz="2000" dirty="0">
                <a:solidFill>
                  <a:srgbClr val="FF0000"/>
                </a:solidFill>
              </a:rPr>
              <a:t>Recent versions of  </a:t>
            </a:r>
            <a:r>
              <a:rPr lang="en-US" sz="2000" dirty="0" err="1">
                <a:solidFill>
                  <a:srgbClr val="FF0000"/>
                </a:solidFill>
              </a:rPr>
              <a:t>SteamVR</a:t>
            </a:r>
            <a:r>
              <a:rPr lang="en-US" sz="2000" dirty="0">
                <a:solidFill>
                  <a:srgbClr val="FF0000"/>
                </a:solidFill>
              </a:rPr>
              <a:t> have good support for Vive Trackers. So, you can avoid beta versions.</a:t>
            </a:r>
          </a:p>
        </p:txBody>
      </p:sp>
    </p:spTree>
    <p:extLst>
      <p:ext uri="{BB962C8B-B14F-4D97-AF65-F5344CB8AC3E}">
        <p14:creationId xmlns:p14="http://schemas.microsoft.com/office/powerpoint/2010/main" val="224018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en-US" dirty="0" smtClean="0"/>
              <a:t>3. </a:t>
            </a:r>
            <a:r>
              <a:rPr lang="en-US" dirty="0"/>
              <a:t>Optimize tracking reliability</a:t>
            </a:r>
            <a:endParaRPr lang="en-US" dirty="0"/>
          </a:p>
        </p:txBody>
      </p:sp>
    </p:spTree>
    <p:extLst>
      <p:ext uri="{BB962C8B-B14F-4D97-AF65-F5344CB8AC3E}">
        <p14:creationId xmlns:p14="http://schemas.microsoft.com/office/powerpoint/2010/main" val="30885367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811</Words>
  <Application>Microsoft Office PowerPoint</Application>
  <PresentationFormat>Grand écran</PresentationFormat>
  <Paragraphs>85</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Vive Trackers for Unity3D</vt:lpstr>
      <vt:lpstr>1. Unity3D plugin usage</vt:lpstr>
      <vt:lpstr>Présentation PowerPoint</vt:lpstr>
      <vt:lpstr>Présentation PowerPoint</vt:lpstr>
      <vt:lpstr>Présentation PowerPoint</vt:lpstr>
      <vt:lpstr>2. SteamVR configuration</vt:lpstr>
      <vt:lpstr>Présentation PowerPoint</vt:lpstr>
      <vt:lpstr>Présentation PowerPoint</vt:lpstr>
      <vt:lpstr>3. Optimize tracking reliability</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Emmanuel Badier</dc:creator>
  <cp:lastModifiedBy>Emmanuel Badier</cp:lastModifiedBy>
  <cp:revision>64</cp:revision>
  <dcterms:created xsi:type="dcterms:W3CDTF">2018-05-18T17:07:12Z</dcterms:created>
  <dcterms:modified xsi:type="dcterms:W3CDTF">2021-02-27T18:24:49Z</dcterms:modified>
</cp:coreProperties>
</file>