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6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ilashkar\Desktop\microbenchmarks-Oct14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ilashkar\Desktop\microbenchmarks-Oct14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ilashkar\Desktop\microbenchmarks-Oct14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ilashkar\Desktop\microbenchmarks-Oct14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lilashkar\Desktop\microbenchmarks-Oct14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IPMACC\microbenchmarks-Oct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IPMACC\microbenchmarks-Oct1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IPMACC\node4_cuda4.0_sept15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alilashkar\Desktop\ipmacc_node4_30ru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(a) copyin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5.2562615719546894E-2"/>
          <c:w val="0.74444956172931209"/>
          <c:h val="0.6788821372514546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Sheet1!$C$28:$C$36</c:f>
              <c:numCache>
                <c:formatCode>General</c:formatCode>
                <c:ptCount val="9"/>
                <c:pt idx="0">
                  <c:v>11.435</c:v>
                </c:pt>
                <c:pt idx="1">
                  <c:v>12.923</c:v>
                </c:pt>
                <c:pt idx="2">
                  <c:v>16.847999999999999</c:v>
                </c:pt>
                <c:pt idx="3">
                  <c:v>27.17</c:v>
                </c:pt>
                <c:pt idx="4">
                  <c:v>33.903000000000006</c:v>
                </c:pt>
                <c:pt idx="5">
                  <c:v>76.870999999999981</c:v>
                </c:pt>
                <c:pt idx="6">
                  <c:v>208.57399999999998</c:v>
                </c:pt>
                <c:pt idx="7">
                  <c:v>501.346</c:v>
                </c:pt>
                <c:pt idx="8">
                  <c:v>1249.0939999999998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Sheet1!$D$28:$D$36</c:f>
              <c:numCache>
                <c:formatCode>General</c:formatCode>
                <c:ptCount val="9"/>
                <c:pt idx="0">
                  <c:v>18.587999999999987</c:v>
                </c:pt>
                <c:pt idx="1">
                  <c:v>20.434000000000001</c:v>
                </c:pt>
                <c:pt idx="2">
                  <c:v>23.067</c:v>
                </c:pt>
                <c:pt idx="3">
                  <c:v>34.044000000000004</c:v>
                </c:pt>
                <c:pt idx="4">
                  <c:v>51.085000000000001</c:v>
                </c:pt>
                <c:pt idx="5">
                  <c:v>90.756</c:v>
                </c:pt>
                <c:pt idx="6">
                  <c:v>221.45200000000014</c:v>
                </c:pt>
                <c:pt idx="7">
                  <c:v>763.50800000000004</c:v>
                </c:pt>
                <c:pt idx="8">
                  <c:v>2407.5830000000001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420776"/>
        <c:axId val="173547608"/>
      </c:lineChart>
      <c:catAx>
        <c:axId val="250420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Bytes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73547608"/>
        <c:crosses val="autoZero"/>
        <c:auto val="1"/>
        <c:lblAlgn val="ctr"/>
        <c:lblOffset val="100"/>
        <c:noMultiLvlLbl val="0"/>
      </c:catAx>
      <c:valAx>
        <c:axId val="173547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04207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(b) copyout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5.2562615719546922E-2"/>
          <c:w val="0.74444956172931209"/>
          <c:h val="0.67888213725145463"/>
        </c:manualLayout>
      </c:layout>
      <c:lineChart>
        <c:grouping val="standard"/>
        <c:varyColors val="0"/>
        <c:ser>
          <c:idx val="0"/>
          <c:order val="0"/>
          <c:tx>
            <c:strRef>
              <c:f>Sheet1!$E$27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Sheet1!$E$28:$E$36</c:f>
              <c:numCache>
                <c:formatCode>General</c:formatCode>
                <c:ptCount val="9"/>
                <c:pt idx="0">
                  <c:v>14.913</c:v>
                </c:pt>
                <c:pt idx="1">
                  <c:v>16.515999999999988</c:v>
                </c:pt>
                <c:pt idx="2">
                  <c:v>18.850999999999999</c:v>
                </c:pt>
                <c:pt idx="3">
                  <c:v>24.16</c:v>
                </c:pt>
                <c:pt idx="4">
                  <c:v>42.687000000000005</c:v>
                </c:pt>
                <c:pt idx="5">
                  <c:v>99.266999999999996</c:v>
                </c:pt>
                <c:pt idx="6">
                  <c:v>265.75</c:v>
                </c:pt>
                <c:pt idx="7">
                  <c:v>588.22900000000004</c:v>
                </c:pt>
                <c:pt idx="8">
                  <c:v>1358.5060000000001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Sheet1!$F$28:$F$36</c:f>
              <c:numCache>
                <c:formatCode>General</c:formatCode>
                <c:ptCount val="9"/>
                <c:pt idx="0">
                  <c:v>270.07299999999969</c:v>
                </c:pt>
                <c:pt idx="1">
                  <c:v>259.52299999999974</c:v>
                </c:pt>
                <c:pt idx="2">
                  <c:v>269.41299999999967</c:v>
                </c:pt>
                <c:pt idx="3">
                  <c:v>278.0849999999997</c:v>
                </c:pt>
                <c:pt idx="4">
                  <c:v>309.089</c:v>
                </c:pt>
                <c:pt idx="5">
                  <c:v>370.68700000000001</c:v>
                </c:pt>
                <c:pt idx="6">
                  <c:v>532.88900000000001</c:v>
                </c:pt>
                <c:pt idx="7">
                  <c:v>1319.1479999999999</c:v>
                </c:pt>
                <c:pt idx="8">
                  <c:v>3015.5039999999999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777304"/>
        <c:axId val="249777696"/>
      </c:lineChart>
      <c:catAx>
        <c:axId val="249777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Bytes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49777696"/>
        <c:crosses val="autoZero"/>
        <c:auto val="1"/>
        <c:lblAlgn val="ctr"/>
        <c:lblOffset val="100"/>
        <c:noMultiLvlLbl val="0"/>
      </c:catAx>
      <c:valAx>
        <c:axId val="249777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97773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(c) create</a:t>
            </a:r>
          </a:p>
        </c:rich>
      </c:tx>
      <c:layout>
        <c:manualLayout>
          <c:xMode val="edge"/>
          <c:yMode val="edge"/>
          <c:x val="0.37392640823743228"/>
          <c:y val="4.137360364087711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5.256261571954695E-2"/>
          <c:w val="0.74444956172931209"/>
          <c:h val="0.67888213725145463"/>
        </c:manualLayout>
      </c:layout>
      <c:lineChart>
        <c:grouping val="standard"/>
        <c:varyColors val="0"/>
        <c:ser>
          <c:idx val="0"/>
          <c:order val="0"/>
          <c:tx>
            <c:strRef>
              <c:f>Sheet1!$G$27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Sheet1!$G$28:$G$36</c:f>
              <c:numCache>
                <c:formatCode>General</c:formatCode>
                <c:ptCount val="9"/>
                <c:pt idx="0">
                  <c:v>4.0569999999999995</c:v>
                </c:pt>
                <c:pt idx="1">
                  <c:v>4.1989999999999954</c:v>
                </c:pt>
                <c:pt idx="2">
                  <c:v>3.7119999999999997</c:v>
                </c:pt>
                <c:pt idx="3">
                  <c:v>4.0430000000000001</c:v>
                </c:pt>
                <c:pt idx="4">
                  <c:v>4.133</c:v>
                </c:pt>
                <c:pt idx="5">
                  <c:v>5.7639999999999985</c:v>
                </c:pt>
                <c:pt idx="6">
                  <c:v>117.483</c:v>
                </c:pt>
                <c:pt idx="7">
                  <c:v>117.94400000000009</c:v>
                </c:pt>
                <c:pt idx="8">
                  <c:v>121.218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972</c:v>
                </c:pt>
                <c:pt idx="1">
                  <c:v>2K</c:v>
                </c:pt>
                <c:pt idx="2">
                  <c:v>8K</c:v>
                </c:pt>
                <c:pt idx="3">
                  <c:v>25K</c:v>
                </c:pt>
                <c:pt idx="4">
                  <c:v>76K</c:v>
                </c:pt>
                <c:pt idx="5">
                  <c:v>230K</c:v>
                </c:pt>
                <c:pt idx="6">
                  <c:v>691K</c:v>
                </c:pt>
                <c:pt idx="7">
                  <c:v>2M</c:v>
                </c:pt>
                <c:pt idx="8">
                  <c:v>6M</c:v>
                </c:pt>
              </c:strCache>
            </c:strRef>
          </c:cat>
          <c:val>
            <c:numRef>
              <c:f>Sheet1!$H$28:$H$36</c:f>
              <c:numCache>
                <c:formatCode>General</c:formatCode>
                <c:ptCount val="9"/>
                <c:pt idx="0">
                  <c:v>1.784</c:v>
                </c:pt>
                <c:pt idx="1">
                  <c:v>1.79</c:v>
                </c:pt>
                <c:pt idx="2">
                  <c:v>1.744999999999999</c:v>
                </c:pt>
                <c:pt idx="3">
                  <c:v>1.732999999999999</c:v>
                </c:pt>
                <c:pt idx="4">
                  <c:v>1.73</c:v>
                </c:pt>
                <c:pt idx="5">
                  <c:v>1.7949999999999988</c:v>
                </c:pt>
                <c:pt idx="6">
                  <c:v>1.899</c:v>
                </c:pt>
                <c:pt idx="7">
                  <c:v>1.8109999999999988</c:v>
                </c:pt>
                <c:pt idx="8">
                  <c:v>1.788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778480"/>
        <c:axId val="249778872"/>
      </c:lineChart>
      <c:catAx>
        <c:axId val="249778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Bytes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49778872"/>
        <c:crosses val="autoZero"/>
        <c:auto val="1"/>
        <c:lblAlgn val="ctr"/>
        <c:lblOffset val="100"/>
        <c:noMultiLvlLbl val="0"/>
      </c:catAx>
      <c:valAx>
        <c:axId val="249778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97784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(d) reduction(+)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5.2562615719546985E-2"/>
          <c:w val="0.74444956172931209"/>
          <c:h val="0.67888213725145463"/>
        </c:manualLayout>
      </c:layout>
      <c:lineChart>
        <c:grouping val="standard"/>
        <c:varyColors val="0"/>
        <c:ser>
          <c:idx val="0"/>
          <c:order val="0"/>
          <c:tx>
            <c:strRef>
              <c:f>Sheet1!$I$27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Sheet1!$B$28:$B$36</c:f>
              <c:strCache>
                <c:ptCount val="9"/>
                <c:pt idx="0">
                  <c:v>243</c:v>
                </c:pt>
                <c:pt idx="1">
                  <c:v>729</c:v>
                </c:pt>
                <c:pt idx="2">
                  <c:v>2K</c:v>
                </c:pt>
                <c:pt idx="3">
                  <c:v>6K</c:v>
                </c:pt>
                <c:pt idx="4">
                  <c:v>19K</c:v>
                </c:pt>
                <c:pt idx="5">
                  <c:v>57K</c:v>
                </c:pt>
                <c:pt idx="6">
                  <c:v>172K</c:v>
                </c:pt>
                <c:pt idx="7">
                  <c:v>518K</c:v>
                </c:pt>
                <c:pt idx="8">
                  <c:v>1M</c:v>
                </c:pt>
              </c:strCache>
            </c:strRef>
          </c:cat>
          <c:val>
            <c:numRef>
              <c:f>Sheet1!$I$28:$I$36</c:f>
              <c:numCache>
                <c:formatCode>General</c:formatCode>
                <c:ptCount val="9"/>
                <c:pt idx="0">
                  <c:v>34.138000000000012</c:v>
                </c:pt>
                <c:pt idx="1">
                  <c:v>33.419000000000004</c:v>
                </c:pt>
                <c:pt idx="2">
                  <c:v>35.550000000000004</c:v>
                </c:pt>
                <c:pt idx="3">
                  <c:v>34.483999999999995</c:v>
                </c:pt>
                <c:pt idx="4">
                  <c:v>38.604000000000006</c:v>
                </c:pt>
                <c:pt idx="5">
                  <c:v>51.362000000000002</c:v>
                </c:pt>
                <c:pt idx="6">
                  <c:v>90.09</c:v>
                </c:pt>
                <c:pt idx="7">
                  <c:v>201.86200000000014</c:v>
                </c:pt>
                <c:pt idx="8">
                  <c:v>538.76300000000003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Sheet1!$B$28:$B$36</c:f>
              <c:strCache>
                <c:ptCount val="9"/>
                <c:pt idx="0">
                  <c:v>243</c:v>
                </c:pt>
                <c:pt idx="1">
                  <c:v>729</c:v>
                </c:pt>
                <c:pt idx="2">
                  <c:v>2K</c:v>
                </c:pt>
                <c:pt idx="3">
                  <c:v>6K</c:v>
                </c:pt>
                <c:pt idx="4">
                  <c:v>19K</c:v>
                </c:pt>
                <c:pt idx="5">
                  <c:v>57K</c:v>
                </c:pt>
                <c:pt idx="6">
                  <c:v>172K</c:v>
                </c:pt>
                <c:pt idx="7">
                  <c:v>518K</c:v>
                </c:pt>
                <c:pt idx="8">
                  <c:v>1M</c:v>
                </c:pt>
              </c:strCache>
            </c:strRef>
          </c:cat>
          <c:val>
            <c:numRef>
              <c:f>Sheet1!$J$28:$J$36</c:f>
              <c:numCache>
                <c:formatCode>General</c:formatCode>
                <c:ptCount val="9"/>
                <c:pt idx="0">
                  <c:v>319.97099999999966</c:v>
                </c:pt>
                <c:pt idx="1">
                  <c:v>321.24900000000002</c:v>
                </c:pt>
                <c:pt idx="2">
                  <c:v>321.24099999999999</c:v>
                </c:pt>
                <c:pt idx="3">
                  <c:v>322.2309999999996</c:v>
                </c:pt>
                <c:pt idx="4">
                  <c:v>327.8589999999997</c:v>
                </c:pt>
                <c:pt idx="5">
                  <c:v>346.20599999999973</c:v>
                </c:pt>
                <c:pt idx="6">
                  <c:v>374.96999999999974</c:v>
                </c:pt>
                <c:pt idx="7">
                  <c:v>467.23200000000003</c:v>
                </c:pt>
                <c:pt idx="8">
                  <c:v>768.94499999999948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779656"/>
        <c:axId val="249780048"/>
      </c:lineChart>
      <c:catAx>
        <c:axId val="249779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#elements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49780048"/>
        <c:crosses val="autoZero"/>
        <c:auto val="1"/>
        <c:lblAlgn val="ctr"/>
        <c:lblOffset val="100"/>
        <c:noMultiLvlLbl val="0"/>
      </c:catAx>
      <c:valAx>
        <c:axId val="249780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97796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(e) reduction(max)</a:t>
            </a:r>
          </a:p>
        </c:rich>
      </c:tx>
      <c:layout>
        <c:manualLayout>
          <c:xMode val="edge"/>
          <c:yMode val="edge"/>
          <c:x val="0.26450967311541057"/>
          <c:y val="4.964832436905250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5.2562615719547019E-2"/>
          <c:w val="0.74444956172931209"/>
          <c:h val="0.67888213725145463"/>
        </c:manualLayout>
      </c:layout>
      <c:lineChart>
        <c:grouping val="standard"/>
        <c:varyColors val="0"/>
        <c:ser>
          <c:idx val="0"/>
          <c:order val="0"/>
          <c:tx>
            <c:strRef>
              <c:f>Sheet1!$K$27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Sheet1!$B$28:$B$36</c:f>
              <c:strCache>
                <c:ptCount val="9"/>
                <c:pt idx="0">
                  <c:v>243</c:v>
                </c:pt>
                <c:pt idx="1">
                  <c:v>729</c:v>
                </c:pt>
                <c:pt idx="2">
                  <c:v>2K</c:v>
                </c:pt>
                <c:pt idx="3">
                  <c:v>6K</c:v>
                </c:pt>
                <c:pt idx="4">
                  <c:v>19K</c:v>
                </c:pt>
                <c:pt idx="5">
                  <c:v>57K</c:v>
                </c:pt>
                <c:pt idx="6">
                  <c:v>172K</c:v>
                </c:pt>
                <c:pt idx="7">
                  <c:v>518K</c:v>
                </c:pt>
                <c:pt idx="8">
                  <c:v>1M</c:v>
                </c:pt>
              </c:strCache>
            </c:strRef>
          </c:cat>
          <c:val>
            <c:numRef>
              <c:f>Sheet1!$K$28:$K$36</c:f>
              <c:numCache>
                <c:formatCode>General</c:formatCode>
                <c:ptCount val="9"/>
                <c:pt idx="0">
                  <c:v>35.410000000000004</c:v>
                </c:pt>
                <c:pt idx="1">
                  <c:v>34.932000000000002</c:v>
                </c:pt>
                <c:pt idx="2">
                  <c:v>36.101000000000006</c:v>
                </c:pt>
                <c:pt idx="3">
                  <c:v>35.732000000000035</c:v>
                </c:pt>
                <c:pt idx="4">
                  <c:v>39.496000000000002</c:v>
                </c:pt>
                <c:pt idx="5">
                  <c:v>52.424000000000007</c:v>
                </c:pt>
                <c:pt idx="6">
                  <c:v>91.245999999999995</c:v>
                </c:pt>
                <c:pt idx="7">
                  <c:v>209.40100000000001</c:v>
                </c:pt>
                <c:pt idx="8">
                  <c:v>558.06599999999946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Sheet1!$B$28:$B$36</c:f>
              <c:strCache>
                <c:ptCount val="9"/>
                <c:pt idx="0">
                  <c:v>243</c:v>
                </c:pt>
                <c:pt idx="1">
                  <c:v>729</c:v>
                </c:pt>
                <c:pt idx="2">
                  <c:v>2K</c:v>
                </c:pt>
                <c:pt idx="3">
                  <c:v>6K</c:v>
                </c:pt>
                <c:pt idx="4">
                  <c:v>19K</c:v>
                </c:pt>
                <c:pt idx="5">
                  <c:v>57K</c:v>
                </c:pt>
                <c:pt idx="6">
                  <c:v>172K</c:v>
                </c:pt>
                <c:pt idx="7">
                  <c:v>518K</c:v>
                </c:pt>
                <c:pt idx="8">
                  <c:v>1M</c:v>
                </c:pt>
              </c:strCache>
            </c:strRef>
          </c:cat>
          <c:val>
            <c:numRef>
              <c:f>Sheet1!$L$28:$L$36</c:f>
              <c:numCache>
                <c:formatCode>General</c:formatCode>
                <c:ptCount val="9"/>
                <c:pt idx="0">
                  <c:v>325.86700000000002</c:v>
                </c:pt>
                <c:pt idx="1">
                  <c:v>325.53399999999959</c:v>
                </c:pt>
                <c:pt idx="2">
                  <c:v>326.387</c:v>
                </c:pt>
                <c:pt idx="3">
                  <c:v>330.57</c:v>
                </c:pt>
                <c:pt idx="4">
                  <c:v>330.9369999999995</c:v>
                </c:pt>
                <c:pt idx="5">
                  <c:v>348.21199999999959</c:v>
                </c:pt>
                <c:pt idx="6">
                  <c:v>380.137</c:v>
                </c:pt>
                <c:pt idx="7">
                  <c:v>481.41499999999974</c:v>
                </c:pt>
                <c:pt idx="8">
                  <c:v>797.55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780832"/>
        <c:axId val="249781224"/>
      </c:lineChart>
      <c:catAx>
        <c:axId val="249780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#elements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49781224"/>
        <c:crosses val="autoZero"/>
        <c:auto val="1"/>
        <c:lblAlgn val="ctr"/>
        <c:lblOffset val="100"/>
        <c:noMultiLvlLbl val="0"/>
      </c:catAx>
      <c:valAx>
        <c:axId val="249781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978083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>
                <a:latin typeface="+mn-lt"/>
              </a:rPr>
              <a:t>(f) kernel launch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5555043827068785"/>
          <c:y val="4.149177933674339E-2"/>
          <c:w val="0.74444956172931209"/>
          <c:h val="0.68776436128958951"/>
        </c:manualLayout>
      </c:layout>
      <c:lineChart>
        <c:grouping val="standard"/>
        <c:varyColors val="0"/>
        <c:ser>
          <c:idx val="0"/>
          <c:order val="0"/>
          <c:tx>
            <c:strRef>
              <c:f>Sheet1!$N$27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Sheet1!$M$28:$M$32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Sheet1!$N$28:$N$32</c:f>
              <c:numCache>
                <c:formatCode>General</c:formatCode>
                <c:ptCount val="5"/>
                <c:pt idx="0">
                  <c:v>13.684000000000001</c:v>
                </c:pt>
                <c:pt idx="1">
                  <c:v>14.354000000000006</c:v>
                </c:pt>
                <c:pt idx="2">
                  <c:v>14.953000000000008</c:v>
                </c:pt>
                <c:pt idx="3">
                  <c:v>16.276</c:v>
                </c:pt>
                <c:pt idx="4">
                  <c:v>18.939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numRef>
              <c:f>Sheet1!$M$28:$M$32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Sheet1!$O$28:$O$32</c:f>
              <c:numCache>
                <c:formatCode>General</c:formatCode>
                <c:ptCount val="5"/>
                <c:pt idx="0">
                  <c:v>27.86</c:v>
                </c:pt>
                <c:pt idx="1">
                  <c:v>28.552</c:v>
                </c:pt>
                <c:pt idx="2">
                  <c:v>29.934000000000001</c:v>
                </c:pt>
                <c:pt idx="3">
                  <c:v>32.658000000000001</c:v>
                </c:pt>
                <c:pt idx="4">
                  <c:v>37.883000000000003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180848"/>
        <c:axId val="251181240"/>
      </c:lineChart>
      <c:catAx>
        <c:axId val="251180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kernel args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1181240"/>
        <c:crosses val="autoZero"/>
        <c:auto val="1"/>
        <c:lblAlgn val="ctr"/>
        <c:lblOffset val="100"/>
        <c:noMultiLvlLbl val="0"/>
      </c:catAx>
      <c:valAx>
        <c:axId val="251181240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latin typeface="+mn-lt"/>
                    <a:cs typeface="Times New Roman" pitchFamily="18" charset="0"/>
                  </a:defRPr>
                </a:pPr>
                <a:r>
                  <a:rPr lang="en-US" sz="1000">
                    <a:latin typeface="+mn-lt"/>
                    <a:cs typeface="Times New Roman" pitchFamily="18" charset="0"/>
                  </a:rPr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11808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Tahoma" pitchFamily="34" charset="0"/>
          <a:cs typeface="Tahoma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15K</c:v>
                </c:pt>
                <c:pt idx="1">
                  <c:v>45K</c:v>
                </c:pt>
                <c:pt idx="2">
                  <c:v>136K</c:v>
                </c:pt>
                <c:pt idx="3">
                  <c:v>410K</c:v>
                </c:pt>
                <c:pt idx="4">
                  <c:v>1M</c:v>
                </c:pt>
                <c:pt idx="5">
                  <c:v>3M</c:v>
                </c:pt>
                <c:pt idx="6">
                  <c:v>10M</c:v>
                </c:pt>
                <c:pt idx="7">
                  <c:v>32M</c:v>
                </c:pt>
                <c:pt idx="8">
                  <c:v>97M</c:v>
                </c:pt>
              </c:strCache>
            </c:strRef>
          </c:cat>
          <c:val>
            <c:numRef>
              <c:f>Sheet1!$C$28:$C$36</c:f>
              <c:numCache>
                <c:formatCode>General</c:formatCode>
                <c:ptCount val="9"/>
                <c:pt idx="0">
                  <c:v>14.099</c:v>
                </c:pt>
                <c:pt idx="1">
                  <c:v>16.964999999999989</c:v>
                </c:pt>
                <c:pt idx="2">
                  <c:v>23.893000000000001</c:v>
                </c:pt>
                <c:pt idx="3">
                  <c:v>47.209000000000003</c:v>
                </c:pt>
                <c:pt idx="4">
                  <c:v>61.53</c:v>
                </c:pt>
                <c:pt idx="5">
                  <c:v>161.64699999999999</c:v>
                </c:pt>
                <c:pt idx="6">
                  <c:v>403.45800000000003</c:v>
                </c:pt>
                <c:pt idx="7">
                  <c:v>1058.529</c:v>
                </c:pt>
                <c:pt idx="8">
                  <c:v>3877.0970000000002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Sheet1!$D$27</c:f>
              <c:strCache>
                <c:ptCount val="1"/>
                <c:pt idx="0">
                  <c:v>OpenCL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Sheet1!$A$28:$A$36</c:f>
              <c:strCache>
                <c:ptCount val="9"/>
                <c:pt idx="0">
                  <c:v>15K</c:v>
                </c:pt>
                <c:pt idx="1">
                  <c:v>45K</c:v>
                </c:pt>
                <c:pt idx="2">
                  <c:v>136K</c:v>
                </c:pt>
                <c:pt idx="3">
                  <c:v>410K</c:v>
                </c:pt>
                <c:pt idx="4">
                  <c:v>1M</c:v>
                </c:pt>
                <c:pt idx="5">
                  <c:v>3M</c:v>
                </c:pt>
                <c:pt idx="6">
                  <c:v>10M</c:v>
                </c:pt>
                <c:pt idx="7">
                  <c:v>32M</c:v>
                </c:pt>
                <c:pt idx="8">
                  <c:v>97M</c:v>
                </c:pt>
              </c:strCache>
            </c:strRef>
          </c:cat>
          <c:val>
            <c:numRef>
              <c:f>Sheet1!$D$28:$D$36</c:f>
              <c:numCache>
                <c:formatCode>General</c:formatCode>
                <c:ptCount val="9"/>
                <c:pt idx="0">
                  <c:v>19.004000000000001</c:v>
                </c:pt>
                <c:pt idx="1">
                  <c:v>23.56</c:v>
                </c:pt>
                <c:pt idx="2">
                  <c:v>30.780999999999974</c:v>
                </c:pt>
                <c:pt idx="3">
                  <c:v>54</c:v>
                </c:pt>
                <c:pt idx="4">
                  <c:v>69.958000000000013</c:v>
                </c:pt>
                <c:pt idx="5">
                  <c:v>163.47300000000001</c:v>
                </c:pt>
                <c:pt idx="6">
                  <c:v>610.20299999999997</c:v>
                </c:pt>
                <c:pt idx="7">
                  <c:v>1547.5309999999999</c:v>
                </c:pt>
                <c:pt idx="8">
                  <c:v>4503.6790000000001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182024"/>
        <c:axId val="251182416"/>
      </c:lineChart>
      <c:catAx>
        <c:axId val="2511820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51182416"/>
        <c:crosses val="autoZero"/>
        <c:auto val="1"/>
        <c:lblAlgn val="ctr"/>
        <c:lblOffset val="100"/>
        <c:noMultiLvlLbl val="0"/>
      </c:catAx>
      <c:valAx>
        <c:axId val="2511824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51182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"/>
          <c:w val="1"/>
          <c:h val="1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'RUN2'!$D$18</c:f>
              <c:strCache>
                <c:ptCount val="1"/>
                <c:pt idx="0">
                  <c:v>OpenACC-over-OpenCL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'RUN2'!$A$19:$A$25</c:f>
              <c:strCache>
                <c:ptCount val="7"/>
                <c:pt idx="0">
                  <c:v>Backprop</c:v>
                </c:pt>
                <c:pt idx="1">
                  <c:v>BFS</c:v>
                </c:pt>
                <c:pt idx="2">
                  <c:v>Hotspot</c:v>
                </c:pt>
                <c:pt idx="3">
                  <c:v>NN</c:v>
                </c:pt>
                <c:pt idx="4">
                  <c:v>NW</c:v>
                </c:pt>
                <c:pt idx="5">
                  <c:v>Pathfinder</c:v>
                </c:pt>
                <c:pt idx="6">
                  <c:v>h-mean</c:v>
                </c:pt>
              </c:strCache>
            </c:strRef>
          </c:cat>
          <c:val>
            <c:numRef>
              <c:f>'RUN2'!$D$19:$D$25</c:f>
              <c:numCache>
                <c:formatCode>General</c:formatCode>
                <c:ptCount val="7"/>
                <c:pt idx="0">
                  <c:v>1.037102115860993</c:v>
                </c:pt>
                <c:pt idx="1">
                  <c:v>1.0154280122767814</c:v>
                </c:pt>
                <c:pt idx="2">
                  <c:v>1.0197409935179098</c:v>
                </c:pt>
                <c:pt idx="3">
                  <c:v>1.0170983694700575</c:v>
                </c:pt>
                <c:pt idx="4">
                  <c:v>1.486167251926046</c:v>
                </c:pt>
                <c:pt idx="5">
                  <c:v>1.444577345536884</c:v>
                </c:pt>
                <c:pt idx="6">
                  <c:v>1.1367990614409405</c:v>
                </c:pt>
              </c:numCache>
            </c:numRef>
          </c:val>
        </c:ser>
        <c:ser>
          <c:idx val="1"/>
          <c:order val="1"/>
          <c:tx>
            <c:strRef>
              <c:f>'RUN2'!$E$18</c:f>
              <c:strCache>
                <c:ptCount val="1"/>
                <c:pt idx="0">
                  <c:v>OpenCL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'RUN2'!$A$19:$A$25</c:f>
              <c:strCache>
                <c:ptCount val="7"/>
                <c:pt idx="0">
                  <c:v>Backprop</c:v>
                </c:pt>
                <c:pt idx="1">
                  <c:v>BFS</c:v>
                </c:pt>
                <c:pt idx="2">
                  <c:v>Hotspot</c:v>
                </c:pt>
                <c:pt idx="3">
                  <c:v>NN</c:v>
                </c:pt>
                <c:pt idx="4">
                  <c:v>NW</c:v>
                </c:pt>
                <c:pt idx="5">
                  <c:v>Pathfinder</c:v>
                </c:pt>
                <c:pt idx="6">
                  <c:v>h-mean</c:v>
                </c:pt>
              </c:strCache>
            </c:strRef>
          </c:cat>
          <c:val>
            <c:numRef>
              <c:f>'RUN2'!$E$19:$E$25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183200"/>
        <c:axId val="251183592"/>
      </c:barChart>
      <c:catAx>
        <c:axId val="251183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1183592"/>
        <c:crosses val="autoZero"/>
        <c:auto val="1"/>
        <c:lblAlgn val="ctr"/>
        <c:lblOffset val="100"/>
        <c:noMultiLvlLbl val="0"/>
      </c:catAx>
      <c:valAx>
        <c:axId val="251183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11832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OpenACC-over-CUDA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Sheet1!$A$10:$A$16</c:f>
              <c:strCache>
                <c:ptCount val="7"/>
                <c:pt idx="0">
                  <c:v>Backprop</c:v>
                </c:pt>
                <c:pt idx="1">
                  <c:v>BFS</c:v>
                </c:pt>
                <c:pt idx="2">
                  <c:v>Hotspot</c:v>
                </c:pt>
                <c:pt idx="3">
                  <c:v>NN</c:v>
                </c:pt>
                <c:pt idx="4">
                  <c:v>NW</c:v>
                </c:pt>
                <c:pt idx="5">
                  <c:v>Pathfinder</c:v>
                </c:pt>
                <c:pt idx="6">
                  <c:v>h-mean</c:v>
                </c:pt>
              </c:strCache>
            </c:strRef>
          </c:cat>
          <c:val>
            <c:numRef>
              <c:f>Sheet1!$B$10:$B$16</c:f>
              <c:numCache>
                <c:formatCode>General</c:formatCode>
                <c:ptCount val="7"/>
                <c:pt idx="0">
                  <c:v>0.97619646970519669</c:v>
                </c:pt>
                <c:pt idx="1">
                  <c:v>1.0572395465517261</c:v>
                </c:pt>
                <c:pt idx="2">
                  <c:v>1.0886411670986273</c:v>
                </c:pt>
                <c:pt idx="3">
                  <c:v>0.99045615525933095</c:v>
                </c:pt>
                <c:pt idx="4">
                  <c:v>1.2019274629644097</c:v>
                </c:pt>
                <c:pt idx="5">
                  <c:v>1.4524579014161147</c:v>
                </c:pt>
                <c:pt idx="6">
                  <c:v>1.1278197838325676</c:v>
                </c:pt>
              </c:numCache>
            </c:numRef>
          </c:val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Sheet1!$A$10:$A$16</c:f>
              <c:strCache>
                <c:ptCount val="7"/>
                <c:pt idx="0">
                  <c:v>Backprop</c:v>
                </c:pt>
                <c:pt idx="1">
                  <c:v>BFS</c:v>
                </c:pt>
                <c:pt idx="2">
                  <c:v>Hotspot</c:v>
                </c:pt>
                <c:pt idx="3">
                  <c:v>NN</c:v>
                </c:pt>
                <c:pt idx="4">
                  <c:v>NW</c:v>
                </c:pt>
                <c:pt idx="5">
                  <c:v>Pathfinder</c:v>
                </c:pt>
                <c:pt idx="6">
                  <c:v>h-mean</c:v>
                </c:pt>
              </c:strCache>
            </c:strRef>
          </c:cat>
          <c:val>
            <c:numRef>
              <c:f>Sheet1!$C$10:$C$16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184376"/>
        <c:axId val="251344000"/>
      </c:barChart>
      <c:catAx>
        <c:axId val="251184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1344000"/>
        <c:crosses val="autoZero"/>
        <c:auto val="1"/>
        <c:lblAlgn val="ctr"/>
        <c:lblOffset val="100"/>
        <c:noMultiLvlLbl val="0"/>
      </c:catAx>
      <c:valAx>
        <c:axId val="251344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11843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8892D-5823-446E-A496-9F5C5C7A041A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D9402-6296-4C58-933C-078180600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C844-75DD-4EB7-B4B1-91687741F4A9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AF0C-2F8E-4B13-A145-8884C0DB3441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7CBB-5808-44A3-8D69-C94552F1D48D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5F25-D87E-487E-BF2B-AF48AB1ED52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alilashkar\Desktop\ipm-logo.jpg"/>
          <p:cNvPicPr>
            <a:picLocks noChangeAspect="1" noChangeArrowheads="1"/>
          </p:cNvPicPr>
          <p:nvPr userDrawn="1"/>
        </p:nvPicPr>
        <p:blipFill>
          <a:blip r:embed="rId2" cstate="print"/>
          <a:srcRect b="45177"/>
          <a:stretch>
            <a:fillRect/>
          </a:stretch>
        </p:blipFill>
        <p:spPr bwMode="auto">
          <a:xfrm>
            <a:off x="7848600" y="381000"/>
            <a:ext cx="869987" cy="48339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57200" y="1066800"/>
            <a:ext cx="8229600" cy="7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B606-245C-49FB-AC6F-8C802249F81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CCA-1C43-44B4-A09E-115683CA3236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A1E0-2743-41D3-B2B8-17E277651BCE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58D-F667-4E5E-89B1-8550F63784D3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33-4BCE-4607-BB21-EF0FA41EF9B1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0799-73F8-44B9-8FA4-E6718066FDDC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952-31D2-4FAD-82FB-AF6441009CD9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A162-2212-47CB-8A76-EE33A108D3F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IPMACC: Open-Source Implementation of </a:t>
            </a:r>
            <a:r>
              <a:rPr lang="en-US" dirty="0" err="1" smtClean="0"/>
              <a:t>OpenACC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Ahmad </a:t>
            </a:r>
            <a:r>
              <a:rPr lang="en-US" sz="2400" dirty="0" err="1" smtClean="0">
                <a:solidFill>
                  <a:schemeClr val="tx1"/>
                </a:solidFill>
              </a:rPr>
              <a:t>Lashgar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IPM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Documents and Settings\alilashkar\Desktop\ipm-logo.jpg"/>
          <p:cNvPicPr>
            <a:picLocks noChangeAspect="1" noChangeArrowheads="1"/>
          </p:cNvPicPr>
          <p:nvPr/>
        </p:nvPicPr>
        <p:blipFill>
          <a:blip r:embed="rId2" cstate="print"/>
          <a:srcRect b="48148"/>
          <a:stretch>
            <a:fillRect/>
          </a:stretch>
        </p:blipFill>
        <p:spPr bwMode="auto">
          <a:xfrm>
            <a:off x="4290447" y="4724400"/>
            <a:ext cx="579991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[WIENKE’2012] </a:t>
            </a:r>
            <a:r>
              <a:rPr lang="en-US" sz="2000" dirty="0" err="1" smtClean="0"/>
              <a:t>Wienke</a:t>
            </a:r>
            <a:r>
              <a:rPr lang="en-US" sz="2000" dirty="0" smtClean="0"/>
              <a:t>, S., Springer, P., </a:t>
            </a:r>
            <a:r>
              <a:rPr lang="en-US" sz="2000" dirty="0" err="1" smtClean="0"/>
              <a:t>Terboven</a:t>
            </a:r>
            <a:r>
              <a:rPr lang="en-US" sz="2000" dirty="0" smtClean="0"/>
              <a:t>, C., &amp; an </a:t>
            </a:r>
            <a:r>
              <a:rPr lang="en-US" sz="2000" dirty="0" err="1" smtClean="0"/>
              <a:t>Mey</a:t>
            </a:r>
            <a:r>
              <a:rPr lang="en-US" sz="2000" dirty="0" smtClean="0"/>
              <a:t>, D. (2012). </a:t>
            </a:r>
            <a:r>
              <a:rPr lang="en-US" sz="2000" dirty="0" err="1" smtClean="0"/>
              <a:t>OpenACC</a:t>
            </a:r>
            <a:r>
              <a:rPr lang="en-US" sz="2000" dirty="0" smtClean="0"/>
              <a:t>—First Experiences with Real-World Applications. In Euro-Par 2012 Parallel Processing (pp. 859-870). Springer Berlin Heidelberg.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endParaRPr lang="en-US" dirty="0" smtClean="0"/>
          </a:p>
          <a:p>
            <a:r>
              <a:rPr lang="en-US" dirty="0" smtClean="0"/>
              <a:t>IPMACC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Proposed Software-Managed Cache clause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directives and API to offload computation to the system’s accelerator</a:t>
            </a:r>
          </a:p>
          <a:p>
            <a:r>
              <a:rPr lang="en-US" dirty="0" smtClean="0"/>
              <a:t>Matrix multiplication example: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152400" y="3581400"/>
            <a:ext cx="4419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j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l$ltLEN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sum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]*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657600" y="2590800"/>
            <a:ext cx="5486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pragma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 data copy(a[0:SIZE],b[0:SIZE],c[0:SIZE])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pragma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 kernels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pragma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 loop independent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pragma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acc loop independent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j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sum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]*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476500" y="4229100"/>
            <a:ext cx="327660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2.0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copy, </a:t>
            </a:r>
            <a:r>
              <a:rPr lang="en-US" dirty="0" err="1" smtClean="0"/>
              <a:t>copyin</a:t>
            </a:r>
            <a:r>
              <a:rPr lang="en-US" dirty="0" smtClean="0"/>
              <a:t>, </a:t>
            </a:r>
            <a:r>
              <a:rPr lang="en-US" dirty="0" err="1" smtClean="0"/>
              <a:t>copyout</a:t>
            </a:r>
            <a:r>
              <a:rPr lang="en-US" dirty="0" smtClean="0"/>
              <a:t>, create, present</a:t>
            </a:r>
          </a:p>
          <a:p>
            <a:pPr lvl="1"/>
            <a:r>
              <a:rPr lang="en-US" dirty="0" smtClean="0"/>
              <a:t>kernels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independent, reduction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err="1" smtClean="0"/>
              <a:t>acc_init</a:t>
            </a:r>
            <a:r>
              <a:rPr lang="en-US" dirty="0" smtClean="0"/>
              <a:t>, </a:t>
            </a:r>
            <a:r>
              <a:rPr lang="en-US" dirty="0" err="1" smtClean="0"/>
              <a:t>acc_free</a:t>
            </a:r>
            <a:r>
              <a:rPr lang="en-US" dirty="0" smtClean="0"/>
              <a:t>, </a:t>
            </a:r>
            <a:r>
              <a:rPr lang="en-US" dirty="0" err="1" smtClean="0"/>
              <a:t>acc_create</a:t>
            </a:r>
            <a:r>
              <a:rPr lang="en-US" dirty="0" smtClean="0"/>
              <a:t>, </a:t>
            </a:r>
            <a:r>
              <a:rPr lang="en-US" dirty="0" err="1" smtClean="0"/>
              <a:t>acc_copyin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625" y="2102068"/>
            <a:ext cx="46543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4983163"/>
          </a:xfrm>
        </p:spPr>
        <p:txBody>
          <a:bodyPr/>
          <a:lstStyle/>
          <a:p>
            <a:r>
              <a:rPr lang="en-US" dirty="0" smtClean="0"/>
              <a:t>Up to 6.5X lower effort</a:t>
            </a:r>
          </a:p>
          <a:p>
            <a:r>
              <a:rPr lang="en-US" dirty="0" smtClean="0"/>
              <a:t>Up to 2.5X lower performance</a:t>
            </a:r>
          </a:p>
          <a:p>
            <a:r>
              <a:rPr lang="en-US" dirty="0" smtClean="0"/>
              <a:t>Key bottlenecks:</a:t>
            </a:r>
          </a:p>
          <a:p>
            <a:pPr lvl="1"/>
            <a:r>
              <a:rPr lang="en-US" dirty="0" smtClean="0"/>
              <a:t>In ability to perform sophisticated reductions</a:t>
            </a:r>
          </a:p>
          <a:p>
            <a:pPr lvl="1"/>
            <a:r>
              <a:rPr lang="en-US" dirty="0" smtClean="0"/>
              <a:t>Transparent multi-accelerator computation</a:t>
            </a:r>
          </a:p>
          <a:p>
            <a:pPr lvl="1"/>
            <a:r>
              <a:rPr lang="en-US" dirty="0" smtClean="0"/>
              <a:t>In flexibility to utilize software-managed cache like CUDA/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7225" y="4114800"/>
            <a:ext cx="4676775" cy="131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101968" y="1752600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[WIENKE’2012]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1752600"/>
            <a:ext cx="202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Medical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IPMACC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implementation of </a:t>
            </a:r>
            <a:r>
              <a:rPr lang="en-US" dirty="0" err="1" smtClean="0"/>
              <a:t>OpenACC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Implemented:</a:t>
            </a:r>
          </a:p>
          <a:p>
            <a:pPr lvl="2"/>
            <a:r>
              <a:rPr lang="en-US" dirty="0" smtClean="0"/>
              <a:t>data, kernels, loop, function call, user-defined types, </a:t>
            </a:r>
          </a:p>
          <a:p>
            <a:pPr lvl="1"/>
            <a:r>
              <a:rPr lang="en-US" dirty="0" smtClean="0"/>
              <a:t>Unimplemented:</a:t>
            </a:r>
          </a:p>
          <a:p>
            <a:pPr lvl="2"/>
            <a:r>
              <a:rPr lang="en-US" dirty="0" smtClean="0"/>
              <a:t>parallel, cache, multi-accelerator</a:t>
            </a:r>
          </a:p>
          <a:p>
            <a:r>
              <a:rPr lang="en-US" dirty="0" smtClean="0"/>
              <a:t>Target accelerators:</a:t>
            </a:r>
          </a:p>
          <a:p>
            <a:pPr lvl="1"/>
            <a:r>
              <a:rPr lang="en-US" dirty="0" smtClean="0"/>
              <a:t>CUDA capable devices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capable devices</a:t>
            </a:r>
          </a:p>
          <a:p>
            <a:r>
              <a:rPr lang="en-US" dirty="0" smtClean="0"/>
              <a:t>Can be used to generate: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OpenCL</a:t>
            </a:r>
            <a:r>
              <a:rPr lang="en-US" dirty="0" smtClean="0"/>
              <a:t> source code equivalent to </a:t>
            </a:r>
            <a:r>
              <a:rPr lang="en-US" dirty="0" err="1" smtClean="0"/>
              <a:t>OpenACC</a:t>
            </a:r>
            <a:r>
              <a:rPr lang="en-US" dirty="0" smtClean="0"/>
              <a:t> source</a:t>
            </a:r>
          </a:p>
          <a:p>
            <a:pPr lvl="1"/>
            <a:r>
              <a:rPr lang="en-US" dirty="0" smtClean="0"/>
              <a:t>Intermediate objects</a:t>
            </a:r>
          </a:p>
          <a:p>
            <a:pPr lvl="1"/>
            <a:r>
              <a:rPr lang="en-US" dirty="0" smtClean="0"/>
              <a:t>Final binary</a:t>
            </a:r>
          </a:p>
          <a:p>
            <a:pPr lvl="2">
              <a:buNone/>
            </a:pPr>
            <a:r>
              <a:rPr lang="en-US" dirty="0" smtClean="0">
                <a:latin typeface="Lucida Sans" pitchFamily="34" charset="0"/>
              </a:rPr>
              <a:t>$ </a:t>
            </a:r>
            <a:r>
              <a:rPr lang="en-US" dirty="0" err="1" smtClean="0">
                <a:latin typeface="Lucida Sans" pitchFamily="34" charset="0"/>
              </a:rPr>
              <a:t>ipmacc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source.c</a:t>
            </a:r>
            <a:r>
              <a:rPr lang="en-US" dirty="0" smtClean="0">
                <a:latin typeface="Lucida Sans" pitchFamily="34" charset="0"/>
              </a:rPr>
              <a:t> -c -o binary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major steps: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compile defaults:</a:t>
            </a:r>
          </a:p>
          <a:p>
            <a:pPr lvl="1"/>
            <a:r>
              <a:rPr lang="en-US" dirty="0" smtClean="0"/>
              <a:t>g++ for </a:t>
            </a:r>
            <a:r>
              <a:rPr lang="en-US" dirty="0" err="1" smtClean="0"/>
              <a:t>OpenCL</a:t>
            </a:r>
            <a:r>
              <a:rPr lang="en-US" dirty="0" smtClean="0"/>
              <a:t> targets</a:t>
            </a:r>
          </a:p>
          <a:p>
            <a:pPr lvl="1"/>
            <a:r>
              <a:rPr lang="en-US" dirty="0" err="1" smtClean="0"/>
              <a:t>nvcc</a:t>
            </a:r>
            <a:r>
              <a:rPr lang="en-US" dirty="0" smtClean="0"/>
              <a:t> for CUDA targets</a:t>
            </a:r>
          </a:p>
          <a:p>
            <a:r>
              <a:rPr lang="en-US" dirty="0" smtClean="0"/>
              <a:t>Validated through </a:t>
            </a:r>
            <a:r>
              <a:rPr lang="en-US" dirty="0" err="1" smtClean="0"/>
              <a:t>Rodinia</a:t>
            </a:r>
            <a:r>
              <a:rPr lang="en-US" dirty="0" smtClean="0"/>
              <a:t> benchmark suite and various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http://hpc.ipm.ac.ir/ipmacc/fig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742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Microbenchmarks</a:t>
            </a:r>
            <a:endParaRPr lang="en-US" dirty="0" smtClean="0"/>
          </a:p>
          <a:p>
            <a:r>
              <a:rPr lang="en-US" dirty="0" smtClean="0"/>
              <a:t>Accelerator: NVIDIA </a:t>
            </a:r>
            <a:r>
              <a:rPr lang="en-US" dirty="0" err="1" smtClean="0"/>
              <a:t>GeForce</a:t>
            </a:r>
            <a:r>
              <a:rPr lang="en-US" dirty="0" smtClean="0"/>
              <a:t> 280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3" name="Chart 12"/>
          <p:cNvGraphicFramePr/>
          <p:nvPr/>
        </p:nvGraphicFramePr>
        <p:xfrm>
          <a:off x="914400" y="2503415"/>
          <a:ext cx="1979802" cy="15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3581400" y="2503415"/>
          <a:ext cx="1954635" cy="15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6019800" y="2503415"/>
          <a:ext cx="1979802" cy="15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914400" y="4408415"/>
          <a:ext cx="1979802" cy="15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3581400" y="4408415"/>
          <a:ext cx="1954635" cy="15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6019800" y="4408415"/>
          <a:ext cx="1914939" cy="147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3581400" y="2274815"/>
          <a:ext cx="2133600" cy="13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Rodinia</a:t>
            </a:r>
            <a:r>
              <a:rPr lang="en-US" dirty="0" smtClean="0"/>
              <a:t> Benchmark Suite</a:t>
            </a:r>
          </a:p>
          <a:p>
            <a:r>
              <a:rPr lang="en-US" dirty="0" smtClean="0"/>
              <a:t>Accelerator: NVIDIA </a:t>
            </a:r>
            <a:r>
              <a:rPr lang="en-US" dirty="0" err="1" smtClean="0"/>
              <a:t>GeForce</a:t>
            </a:r>
            <a:r>
              <a:rPr lang="en-US" dirty="0" smtClean="0"/>
              <a:t> 480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Chart 11"/>
          <p:cNvGraphicFramePr/>
          <p:nvPr/>
        </p:nvGraphicFramePr>
        <p:xfrm>
          <a:off x="152400" y="1981200"/>
          <a:ext cx="4191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Picture 3"/>
          <p:cNvGraphicFramePr/>
          <p:nvPr/>
        </p:nvGraphicFramePr>
        <p:xfrm>
          <a:off x="4724400" y="1981200"/>
          <a:ext cx="4214191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" y="5791200"/>
            <a:ext cx="840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CUDA automatic generated code against native CUDA in NW and Pathfinder:</a:t>
            </a:r>
          </a:p>
          <a:p>
            <a:r>
              <a:rPr lang="en-US" dirty="0" smtClean="0"/>
              <a:t>native CUDA uses shared memory to reduce global memory traffic.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503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 Sans</vt:lpstr>
      <vt:lpstr>Tahoma</vt:lpstr>
      <vt:lpstr>Times New Roman</vt:lpstr>
      <vt:lpstr>Office Theme</vt:lpstr>
      <vt:lpstr>IPMACC: Open-Source Implementation of OpenACC API</vt:lpstr>
      <vt:lpstr>Outline</vt:lpstr>
      <vt:lpstr>OpenACC 2.0</vt:lpstr>
      <vt:lpstr>OpenACC 2.0 (continued)</vt:lpstr>
      <vt:lpstr>Pros and Cons</vt:lpstr>
      <vt:lpstr>IPMACC</vt:lpstr>
      <vt:lpstr>Infrastructure</vt:lpstr>
      <vt:lpstr>Experimental Results</vt:lpstr>
      <vt:lpstr>Experimental Results (2)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Ahmad Lashgar</cp:lastModifiedBy>
  <cp:revision>50</cp:revision>
  <dcterms:created xsi:type="dcterms:W3CDTF">2006-08-16T00:00:00Z</dcterms:created>
  <dcterms:modified xsi:type="dcterms:W3CDTF">2014-12-02T21:38:08Z</dcterms:modified>
</cp:coreProperties>
</file>