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17"/>
  </p:notesMasterIdLst>
  <p:handoutMasterIdLst>
    <p:handoutMasterId r:id="rId18"/>
  </p:handoutMasterIdLst>
  <p:sldIdLst>
    <p:sldId id="256" r:id="rId2"/>
    <p:sldId id="413" r:id="rId3"/>
    <p:sldId id="415" r:id="rId4"/>
    <p:sldId id="395" r:id="rId5"/>
    <p:sldId id="400" r:id="rId6"/>
    <p:sldId id="398" r:id="rId7"/>
    <p:sldId id="370" r:id="rId8"/>
    <p:sldId id="396" r:id="rId9"/>
    <p:sldId id="420" r:id="rId10"/>
    <p:sldId id="401" r:id="rId11"/>
    <p:sldId id="421" r:id="rId12"/>
    <p:sldId id="422" r:id="rId13"/>
    <p:sldId id="425" r:id="rId14"/>
    <p:sldId id="423" r:id="rId15"/>
    <p:sldId id="424" r:id="rId16"/>
  </p:sldIdLst>
  <p:sldSz cx="9144000" cy="6858000" type="screen4x3"/>
  <p:notesSz cx="6858000" cy="9080500"/>
  <p:defaultTextStyle>
    <a:defPPr>
      <a:defRPr lang="en-US"/>
    </a:defPPr>
    <a:lvl1pPr algn="l" rtl="0" fontAlgn="base">
      <a:spcBef>
        <a:spcPct val="0"/>
      </a:spcBef>
      <a:spcAft>
        <a:spcPct val="0"/>
      </a:spcAft>
      <a:defRPr sz="4000" b="1" u="sng" kern="1200">
        <a:solidFill>
          <a:srgbClr val="333399"/>
        </a:solidFill>
        <a:latin typeface="Trebuchet MS" pitchFamily="34" charset="0"/>
        <a:ea typeface="+mn-ea"/>
        <a:cs typeface="+mn-cs"/>
      </a:defRPr>
    </a:lvl1pPr>
    <a:lvl2pPr marL="457200" algn="l" rtl="0" fontAlgn="base">
      <a:spcBef>
        <a:spcPct val="0"/>
      </a:spcBef>
      <a:spcAft>
        <a:spcPct val="0"/>
      </a:spcAft>
      <a:defRPr sz="4000" b="1" u="sng" kern="1200">
        <a:solidFill>
          <a:srgbClr val="333399"/>
        </a:solidFill>
        <a:latin typeface="Trebuchet MS" pitchFamily="34" charset="0"/>
        <a:ea typeface="+mn-ea"/>
        <a:cs typeface="+mn-cs"/>
      </a:defRPr>
    </a:lvl2pPr>
    <a:lvl3pPr marL="914400" algn="l" rtl="0" fontAlgn="base">
      <a:spcBef>
        <a:spcPct val="0"/>
      </a:spcBef>
      <a:spcAft>
        <a:spcPct val="0"/>
      </a:spcAft>
      <a:defRPr sz="4000" b="1" u="sng" kern="1200">
        <a:solidFill>
          <a:srgbClr val="333399"/>
        </a:solidFill>
        <a:latin typeface="Trebuchet MS" pitchFamily="34" charset="0"/>
        <a:ea typeface="+mn-ea"/>
        <a:cs typeface="+mn-cs"/>
      </a:defRPr>
    </a:lvl3pPr>
    <a:lvl4pPr marL="1371600" algn="l" rtl="0" fontAlgn="base">
      <a:spcBef>
        <a:spcPct val="0"/>
      </a:spcBef>
      <a:spcAft>
        <a:spcPct val="0"/>
      </a:spcAft>
      <a:defRPr sz="4000" b="1" u="sng" kern="1200">
        <a:solidFill>
          <a:srgbClr val="333399"/>
        </a:solidFill>
        <a:latin typeface="Trebuchet MS" pitchFamily="34" charset="0"/>
        <a:ea typeface="+mn-ea"/>
        <a:cs typeface="+mn-cs"/>
      </a:defRPr>
    </a:lvl4pPr>
    <a:lvl5pPr marL="1828800" algn="l" rtl="0" fontAlgn="base">
      <a:spcBef>
        <a:spcPct val="0"/>
      </a:spcBef>
      <a:spcAft>
        <a:spcPct val="0"/>
      </a:spcAft>
      <a:defRPr sz="4000" b="1" u="sng" kern="1200">
        <a:solidFill>
          <a:srgbClr val="333399"/>
        </a:solidFill>
        <a:latin typeface="Trebuchet MS" pitchFamily="34" charset="0"/>
        <a:ea typeface="+mn-ea"/>
        <a:cs typeface="+mn-cs"/>
      </a:defRPr>
    </a:lvl5pPr>
    <a:lvl6pPr marL="2286000" algn="l" defTabSz="914400" rtl="0" eaLnBrk="1" latinLnBrk="0" hangingPunct="1">
      <a:defRPr sz="4000" b="1" u="sng" kern="1200">
        <a:solidFill>
          <a:srgbClr val="333399"/>
        </a:solidFill>
        <a:latin typeface="Trebuchet MS" pitchFamily="34" charset="0"/>
        <a:ea typeface="+mn-ea"/>
        <a:cs typeface="+mn-cs"/>
      </a:defRPr>
    </a:lvl6pPr>
    <a:lvl7pPr marL="2743200" algn="l" defTabSz="914400" rtl="0" eaLnBrk="1" latinLnBrk="0" hangingPunct="1">
      <a:defRPr sz="4000" b="1" u="sng" kern="1200">
        <a:solidFill>
          <a:srgbClr val="333399"/>
        </a:solidFill>
        <a:latin typeface="Trebuchet MS" pitchFamily="34" charset="0"/>
        <a:ea typeface="+mn-ea"/>
        <a:cs typeface="+mn-cs"/>
      </a:defRPr>
    </a:lvl7pPr>
    <a:lvl8pPr marL="3200400" algn="l" defTabSz="914400" rtl="0" eaLnBrk="1" latinLnBrk="0" hangingPunct="1">
      <a:defRPr sz="4000" b="1" u="sng" kern="1200">
        <a:solidFill>
          <a:srgbClr val="333399"/>
        </a:solidFill>
        <a:latin typeface="Trebuchet MS" pitchFamily="34" charset="0"/>
        <a:ea typeface="+mn-ea"/>
        <a:cs typeface="+mn-cs"/>
      </a:defRPr>
    </a:lvl8pPr>
    <a:lvl9pPr marL="3657600" algn="l" defTabSz="914400" rtl="0" eaLnBrk="1" latinLnBrk="0" hangingPunct="1">
      <a:defRPr sz="4000" b="1" u="sng" kern="1200">
        <a:solidFill>
          <a:srgbClr val="333399"/>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0066FF"/>
    <a:srgbClr val="003399"/>
    <a:srgbClr val="0033CC"/>
    <a:srgbClr val="3333CC"/>
    <a:srgbClr val="009999"/>
    <a:srgbClr val="00CC00"/>
    <a:srgbClr val="33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815" autoAdjust="0"/>
    <p:restoredTop sz="71945" autoAdjust="0"/>
  </p:normalViewPr>
  <p:slideViewPr>
    <p:cSldViewPr>
      <p:cViewPr>
        <p:scale>
          <a:sx n="75" d="100"/>
          <a:sy n="75" d="100"/>
        </p:scale>
        <p:origin x="-684" y="-3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2130" y="-90"/>
      </p:cViewPr>
      <p:guideLst>
        <p:guide orient="horz" pos="286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u="none">
                <a:solidFill>
                  <a:schemeClr val="tx1"/>
                </a:solidFill>
              </a:defRPr>
            </a:lvl1pPr>
          </a:lstStyle>
          <a:p>
            <a:endParaRPr lang="es-AR"/>
          </a:p>
        </p:txBody>
      </p:sp>
      <p:sp>
        <p:nvSpPr>
          <p:cNvPr id="234499" name="Rectangle 3"/>
          <p:cNvSpPr>
            <a:spLocks noGrp="1" noChangeArrowheads="1"/>
          </p:cNvSpPr>
          <p:nvPr>
            <p:ph type="dt" sz="quarter"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u="none">
                <a:solidFill>
                  <a:schemeClr val="tx1"/>
                </a:solidFill>
              </a:defRPr>
            </a:lvl1pPr>
          </a:lstStyle>
          <a:p>
            <a:endParaRPr lang="es-AR"/>
          </a:p>
        </p:txBody>
      </p:sp>
      <p:sp>
        <p:nvSpPr>
          <p:cNvPr id="234500" name="Rectangle 4"/>
          <p:cNvSpPr>
            <a:spLocks noGrp="1" noChangeArrowheads="1"/>
          </p:cNvSpPr>
          <p:nvPr>
            <p:ph type="ftr" sz="quarter" idx="2"/>
          </p:nvPr>
        </p:nvSpPr>
        <p:spPr bwMode="auto">
          <a:xfrm>
            <a:off x="0" y="8624888"/>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u="none">
                <a:solidFill>
                  <a:schemeClr val="tx1"/>
                </a:solidFill>
              </a:defRPr>
            </a:lvl1pPr>
          </a:lstStyle>
          <a:p>
            <a:endParaRPr lang="es-AR"/>
          </a:p>
        </p:txBody>
      </p:sp>
      <p:sp>
        <p:nvSpPr>
          <p:cNvPr id="234501" name="Rectangle 5"/>
          <p:cNvSpPr>
            <a:spLocks noGrp="1" noChangeArrowheads="1"/>
          </p:cNvSpPr>
          <p:nvPr>
            <p:ph type="sldNum" sz="quarter" idx="3"/>
          </p:nvPr>
        </p:nvSpPr>
        <p:spPr bwMode="auto">
          <a:xfrm>
            <a:off x="3884613" y="8624888"/>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u="none">
                <a:solidFill>
                  <a:schemeClr val="tx1"/>
                </a:solidFill>
              </a:defRPr>
            </a:lvl1pPr>
          </a:lstStyle>
          <a:p>
            <a:fld id="{78966EB9-915D-41C6-A761-91EE4DB21E27}" type="slidenum">
              <a:rPr lang="es-AR"/>
              <a:pPr/>
              <a:t>‹Nº›</a:t>
            </a:fld>
            <a:endParaRPr lang="es-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u="none">
                <a:solidFill>
                  <a:schemeClr val="tx1"/>
                </a:solidFill>
              </a:defRPr>
            </a:lvl1pPr>
          </a:lstStyle>
          <a:p>
            <a:endParaRPr lang="en-US"/>
          </a:p>
        </p:txBody>
      </p:sp>
      <p:sp>
        <p:nvSpPr>
          <p:cNvPr id="101379" name="Rectangle 3"/>
          <p:cNvSpPr>
            <a:spLocks noGrp="1" noChangeArrowheads="1"/>
          </p:cNvSpPr>
          <p:nvPr>
            <p:ph type="dt"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u="none">
                <a:solidFill>
                  <a:schemeClr val="tx1"/>
                </a:solidFill>
              </a:defRPr>
            </a:lvl1pPr>
          </a:lstStyle>
          <a:p>
            <a:endParaRPr lang="en-US"/>
          </a:p>
        </p:txBody>
      </p:sp>
      <p:sp>
        <p:nvSpPr>
          <p:cNvPr id="101380" name="Rectangle 4"/>
          <p:cNvSpPr>
            <a:spLocks noGrp="1" noRot="1" noChangeAspect="1" noChangeArrowheads="1" noTextEdit="1"/>
          </p:cNvSpPr>
          <p:nvPr>
            <p:ph type="sldImg" idx="2"/>
          </p:nvPr>
        </p:nvSpPr>
        <p:spPr bwMode="auto">
          <a:xfrm>
            <a:off x="1158875" y="681038"/>
            <a:ext cx="4540250" cy="3405187"/>
          </a:xfrm>
          <a:prstGeom prst="rect">
            <a:avLst/>
          </a:prstGeom>
          <a:noFill/>
          <a:ln w="9525">
            <a:solidFill>
              <a:srgbClr val="000000"/>
            </a:solidFill>
            <a:miter lim="800000"/>
            <a:headEnd/>
            <a:tailEnd/>
          </a:ln>
          <a:effectLst/>
        </p:spPr>
      </p:sp>
      <p:sp>
        <p:nvSpPr>
          <p:cNvPr id="101381" name="Rectangle 5"/>
          <p:cNvSpPr>
            <a:spLocks noGrp="1" noChangeArrowheads="1"/>
          </p:cNvSpPr>
          <p:nvPr>
            <p:ph type="body" sz="quarter" idx="3"/>
          </p:nvPr>
        </p:nvSpPr>
        <p:spPr bwMode="auto">
          <a:xfrm>
            <a:off x="685800" y="4313238"/>
            <a:ext cx="5486400" cy="408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1382" name="Rectangle 6"/>
          <p:cNvSpPr>
            <a:spLocks noGrp="1" noChangeArrowheads="1"/>
          </p:cNvSpPr>
          <p:nvPr>
            <p:ph type="ftr" sz="quarter" idx="4"/>
          </p:nvPr>
        </p:nvSpPr>
        <p:spPr bwMode="auto">
          <a:xfrm>
            <a:off x="0" y="8624888"/>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u="none">
                <a:solidFill>
                  <a:schemeClr val="tx1"/>
                </a:solidFill>
              </a:defRPr>
            </a:lvl1pPr>
          </a:lstStyle>
          <a:p>
            <a:endParaRPr lang="en-US"/>
          </a:p>
        </p:txBody>
      </p:sp>
      <p:sp>
        <p:nvSpPr>
          <p:cNvPr id="101383" name="Rectangle 7"/>
          <p:cNvSpPr>
            <a:spLocks noGrp="1" noChangeArrowheads="1"/>
          </p:cNvSpPr>
          <p:nvPr>
            <p:ph type="sldNum" sz="quarter" idx="5"/>
          </p:nvPr>
        </p:nvSpPr>
        <p:spPr bwMode="auto">
          <a:xfrm>
            <a:off x="3884613" y="8624888"/>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u="none">
                <a:solidFill>
                  <a:schemeClr val="tx1"/>
                </a:solidFill>
              </a:defRPr>
            </a:lvl1pPr>
          </a:lstStyle>
          <a:p>
            <a:fld id="{DC751E07-89B7-4F55-83E1-F4C69A4D6693}" type="slidenum">
              <a:rPr lang="en-US"/>
              <a:pPr/>
              <a:t>‹Nº›</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rebuchet MS" pitchFamily="34" charset="0"/>
        <a:ea typeface="+mn-ea"/>
        <a:cs typeface="+mn-cs"/>
      </a:defRPr>
    </a:lvl1pPr>
    <a:lvl2pPr marL="457200" algn="l" rtl="0" fontAlgn="base">
      <a:spcBef>
        <a:spcPct val="30000"/>
      </a:spcBef>
      <a:spcAft>
        <a:spcPct val="0"/>
      </a:spcAft>
      <a:defRPr sz="1200" kern="1200">
        <a:solidFill>
          <a:schemeClr val="tx1"/>
        </a:solidFill>
        <a:latin typeface="Trebuchet MS" pitchFamily="34" charset="0"/>
        <a:ea typeface="+mn-ea"/>
        <a:cs typeface="+mn-cs"/>
      </a:defRPr>
    </a:lvl2pPr>
    <a:lvl3pPr marL="914400" algn="l" rtl="0" fontAlgn="base">
      <a:spcBef>
        <a:spcPct val="30000"/>
      </a:spcBef>
      <a:spcAft>
        <a:spcPct val="0"/>
      </a:spcAft>
      <a:defRPr sz="1200" kern="1200">
        <a:solidFill>
          <a:schemeClr val="tx1"/>
        </a:solidFill>
        <a:latin typeface="Trebuchet MS" pitchFamily="34" charset="0"/>
        <a:ea typeface="+mn-ea"/>
        <a:cs typeface="+mn-cs"/>
      </a:defRPr>
    </a:lvl3pPr>
    <a:lvl4pPr marL="1371600" algn="l" rtl="0" fontAlgn="base">
      <a:spcBef>
        <a:spcPct val="30000"/>
      </a:spcBef>
      <a:spcAft>
        <a:spcPct val="0"/>
      </a:spcAft>
      <a:defRPr sz="1200" kern="1200">
        <a:solidFill>
          <a:schemeClr val="tx1"/>
        </a:solidFill>
        <a:latin typeface="Trebuchet MS" pitchFamily="34" charset="0"/>
        <a:ea typeface="+mn-ea"/>
        <a:cs typeface="+mn-cs"/>
      </a:defRPr>
    </a:lvl4pPr>
    <a:lvl5pPr marL="1828800" algn="l" rtl="0" fontAlgn="base">
      <a:spcBef>
        <a:spcPct val="30000"/>
      </a:spcBef>
      <a:spcAft>
        <a:spcPct val="0"/>
      </a:spcAf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s.wikipedia.org/wiki/Integraci%C3%B3n_continua"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CDC408-1A59-4625-A624-A930B6B48723}" type="slidenum">
              <a:rPr lang="en-US"/>
              <a:pPr/>
              <a:t>1</a:t>
            </a:fld>
            <a:endParaRPr lang="en-US"/>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r>
              <a:rPr lang="es-AR"/>
              <a:t>Al desarrollar un software, cualquiera sea este y en cualquier plataforma y lenguaje en que esté escrito, no es de esperarse que todo el código funcione correctamente desde el inicio y no puede esperarse hasta que el proyecto esté terminado para comenzar a probar su funcionalidad. Es importante probar las distintas unidades de código de forma independiente antes de la integración. A estas pruebas se las conoce como pruebas unitarias (unit testing) o testeo unitario, y dominarlas es el objetivo de este documento.</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D63D57-CC34-41CF-9CBB-C8CB2AC43D16}" type="slidenum">
              <a:rPr lang="en-US"/>
              <a:pPr/>
              <a:t>11</a:t>
            </a:fld>
            <a:endParaRPr lang="en-US"/>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r>
              <a:rPr lang="es-ES"/>
              <a:t>Pasos para crear un Proyecto de Test</a:t>
            </a:r>
          </a:p>
          <a:p>
            <a:endParaRPr lang="es-ES"/>
          </a:p>
          <a:p>
            <a:r>
              <a:rPr lang="es-AR"/>
              <a:t>Para crear un Proyecto de Test hay que posicionarse sobre la solución y hay que dirigirse a Add --&gt; New Project.</a:t>
            </a:r>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F1EAF9-5875-4272-8764-9EA5046C72F7}" type="slidenum">
              <a:rPr lang="en-US"/>
              <a:pPr/>
              <a:t>12</a:t>
            </a:fld>
            <a:endParaRPr lang="en-US"/>
          </a:p>
        </p:txBody>
      </p:sp>
      <p:sp>
        <p:nvSpPr>
          <p:cNvPr id="464898" name="Rectangle 2"/>
          <p:cNvSpPr>
            <a:spLocks noGrp="1" noRot="1" noChangeAspect="1" noChangeArrowheads="1" noTextEdit="1"/>
          </p:cNvSpPr>
          <p:nvPr>
            <p:ph type="sldImg"/>
          </p:nvPr>
        </p:nvSpPr>
        <p:spPr>
          <a:ln/>
        </p:spPr>
      </p:sp>
      <p:sp>
        <p:nvSpPr>
          <p:cNvPr id="464899" name="Rectangle 3"/>
          <p:cNvSpPr>
            <a:spLocks noGrp="1" noChangeArrowheads="1"/>
          </p:cNvSpPr>
          <p:nvPr>
            <p:ph type="body" idx="1"/>
          </p:nvPr>
        </p:nvSpPr>
        <p:spPr/>
        <p:txBody>
          <a:bodyPr/>
          <a:lstStyle/>
          <a:p>
            <a:r>
              <a:rPr lang="es-ES"/>
              <a:t>Pasos para crear un Proyecto de Test</a:t>
            </a:r>
          </a:p>
          <a:p>
            <a:endParaRPr lang="es-ES"/>
          </a:p>
          <a:p>
            <a:r>
              <a:rPr lang="es-AR"/>
              <a:t>Para crear un Proyecto de Test hay que posicionarse sobre la solución y hay que dirigirse a Add --&gt; New Project.</a:t>
            </a:r>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CDC408-1A59-4625-A624-A930B6B48723}" type="slidenum">
              <a:rPr lang="en-US"/>
              <a:pPr/>
              <a:t>13</a:t>
            </a:fld>
            <a:endParaRPr lang="en-US"/>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r>
              <a:rPr lang="es-AR"/>
              <a:t>Al desarrollar un software, cualquiera sea este y en cualquier plataforma y lenguaje en que esté escrito, no es de esperarse que todo el código funcione correctamente desde el inicio y no puede esperarse hasta que el proyecto esté terminado para comenzar a probar su funcionalidad. Es importante probar las distintas unidades de código de forma independiente antes de la integración. A estas pruebas se las conoce como pruebas unitarias (unit testing) o testeo unitario, y dominarlas es el objetivo de este documento.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B812D3-513A-4246-A850-B67D14DFF820}" type="slidenum">
              <a:rPr lang="en-US"/>
              <a:pPr/>
              <a:t>3</a:t>
            </a:fld>
            <a:endParaRPr lang="en-US"/>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r>
              <a:rPr lang="es-AR"/>
              <a:t>Al desarrollar un software, cualquiera sea este y en cualquier plataforma y lenguaje en que esté escrito, no es de esperarse que todo el código funcione correctamente desde el inicio y no puede esperarse hasta que el proyecto esté terminado para comenzar a probar su funcionalidad. Es importante probar las distintas unidades de código de forma independiente antes de la integración. A estas pruebas se las conoce como pruebas unitarias (unit testing) o testeo unitario, y dominarlas es el objetivo de este documento.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C234CE-B524-4B6C-BFD6-8F762162A5A5}" type="slidenum">
              <a:rPr lang="en-US"/>
              <a:pPr/>
              <a:t>4</a:t>
            </a:fld>
            <a:endParaRPr lang="en-US"/>
          </a:p>
        </p:txBody>
      </p:sp>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p:txBody>
          <a:bodyPr/>
          <a:lstStyle/>
          <a:p>
            <a:r>
              <a:rPr lang="es-AR" b="1" i="1"/>
              <a:t>Pruebas Unitarias</a:t>
            </a:r>
            <a:endParaRPr lang="en-US" b="1" i="1"/>
          </a:p>
          <a:p>
            <a:r>
              <a:rPr lang="es-AR"/>
              <a:t>En este contexto, una unidad se considera como la parte testeable más pequeña de una aplicación. En un lenguaje procedural se podrá tratar de una función o procedimiento, pero en un lenguaje orientado a objetos siempre se trata de una clase.</a:t>
            </a:r>
          </a:p>
          <a:p>
            <a:r>
              <a:rPr lang="es-AR"/>
              <a:t>Una prueba unitaria es una prueba que se realiza sobre una unidad y cuyo alcance se limita a esa unidad. Idealmente cada prueba es independiente de las demás, para lo cual puede ser necesario crear </a:t>
            </a:r>
            <a:r>
              <a:rPr lang="es-AR" i="1"/>
              <a:t>Mock Objects</a:t>
            </a:r>
            <a:r>
              <a:rPr lang="es-AR"/>
              <a:t>.</a:t>
            </a:r>
          </a:p>
          <a:p>
            <a:r>
              <a:rPr lang="es-AR"/>
              <a:t>Por otra parte las pruebas unitarias permiten automatizar el proceso de prueba, además de separar la lógica de la aplicación de la prueba misma. Así nos sirve para verificar el comportamiento de una unidad de código repetidas veces antes de que el producto esté completo. El testeo unitario verifica que frente a determinadas entradas el sistema responde como es esperado, como si la unidad fuese una caja negra.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91C560-13B9-4FF1-87E7-90844F29835C}" type="slidenum">
              <a:rPr lang="en-US"/>
              <a:pPr/>
              <a:t>5</a:t>
            </a:fld>
            <a:endParaRPr lang="en-US"/>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r>
              <a:rPr lang="es-AR" b="1"/>
              <a:t>Beneficios</a:t>
            </a:r>
            <a:endParaRPr lang="en-US" b="1"/>
          </a:p>
          <a:p>
            <a:pPr>
              <a:buFontTx/>
              <a:buChar char="•"/>
            </a:pPr>
            <a:r>
              <a:rPr lang="es-AR" b="1"/>
              <a:t>Facilita el cambio</a:t>
            </a:r>
            <a:br>
              <a:rPr lang="es-AR" b="1"/>
            </a:br>
            <a:r>
              <a:rPr lang="es-AR"/>
              <a:t>Ante cualquier cambio se puede saber rápidamente si se generó un defecto en la funcionalidad. Esto permite que los desarrolladores se animen a refactorizar más seguido logrando un diseño más limpio.</a:t>
            </a:r>
            <a:endParaRPr lang="en-US" b="1"/>
          </a:p>
          <a:p>
            <a:pPr>
              <a:buFontTx/>
              <a:buChar char="•"/>
            </a:pPr>
            <a:r>
              <a:rPr lang="es-AR" b="1"/>
              <a:t>Ayuda a evitar errores de regresión</a:t>
            </a:r>
            <a:br>
              <a:rPr lang="es-AR" b="1"/>
            </a:br>
            <a:r>
              <a:rPr lang="es-AR"/>
              <a:t>Como las pruebas se mantienen, una vez que se generó el código necesario para probar cierta funcionalidad esta prueba se corre cada vez, verificando que no resurjan viejos defectos.</a:t>
            </a:r>
            <a:endParaRPr lang="en-US" b="1"/>
          </a:p>
          <a:p>
            <a:pPr>
              <a:buFontTx/>
              <a:buChar char="•"/>
            </a:pPr>
            <a:r>
              <a:rPr lang="es-AR" b="1"/>
              <a:t>Simplifica la integración</a:t>
            </a:r>
            <a:br>
              <a:rPr lang="es-AR" b="1"/>
            </a:br>
            <a:r>
              <a:rPr lang="es-AR"/>
              <a:t>Al eliminar la incertidumbre sobre las unidades facilita las pruebas de integración ya que se prueban los componentes antes de probar el todo.</a:t>
            </a:r>
            <a:endParaRPr lang="en-US" b="1"/>
          </a:p>
          <a:p>
            <a:pPr>
              <a:buFontTx/>
              <a:buChar char="•"/>
            </a:pPr>
            <a:r>
              <a:rPr lang="es-AR" b="1"/>
              <a:t>Documentación</a:t>
            </a:r>
            <a:br>
              <a:rPr lang="es-AR" b="1"/>
            </a:br>
            <a:r>
              <a:rPr lang="es-AR"/>
              <a:t>La prueba unitaria provee una especie de documentación viva (se modifica junto con el código, de forma que no queda obsoleta), mediante la cual un desarrollador que intente encontrar un ejemplo del modo de uso de una unidad no tiene más que revisar cómo se usa en su correspondiente prueba.</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9F5D2A-A77F-44F6-8CA6-F309D267D117}" type="slidenum">
              <a:rPr lang="en-US"/>
              <a:pPr/>
              <a:t>6</a:t>
            </a:fld>
            <a:endParaRPr lang="en-US"/>
          </a:p>
        </p:txBody>
      </p:sp>
      <p:sp>
        <p:nvSpPr>
          <p:cNvPr id="403458" name="Rectangle 2"/>
          <p:cNvSpPr>
            <a:spLocks noGrp="1" noRot="1" noChangeAspect="1" noChangeArrowheads="1" noTextEdit="1"/>
          </p:cNvSpPr>
          <p:nvPr>
            <p:ph type="sldImg"/>
          </p:nvPr>
        </p:nvSpPr>
        <p:spPr>
          <a:ln/>
        </p:spPr>
      </p:sp>
      <p:sp>
        <p:nvSpPr>
          <p:cNvPr id="403459" name="Rectangle 3"/>
          <p:cNvSpPr>
            <a:spLocks noGrp="1" noChangeArrowheads="1"/>
          </p:cNvSpPr>
          <p:nvPr>
            <p:ph type="body" idx="1"/>
          </p:nvPr>
        </p:nvSpPr>
        <p:spPr/>
        <p:txBody>
          <a:bodyPr/>
          <a:lstStyle/>
          <a:p>
            <a:r>
              <a:rPr lang="es-AR" b="1"/>
              <a:t>Limitaciones</a:t>
            </a:r>
            <a:endParaRPr lang="en-US" b="1"/>
          </a:p>
          <a:p>
            <a:r>
              <a:rPr lang="es-AR"/>
              <a:t>Las pruebas unitarias no pueden detectar todos los errores, solo los errores que se limiten  a una unidad, por lo tanto no son capaces de evitar problemas de integración, performance u otros problemas a nivel de aplicación.</a:t>
            </a:r>
          </a:p>
          <a:p>
            <a:r>
              <a:rPr lang="es-AR"/>
              <a:t>Por otra parte no se pueden anticipar todas las posibles combinaciones de datos de entrada por lo que no se pueden probar todos los casos. Como todas las formas de pruebas de software, no se puede asegurar la ausencia de errores sino simplemente detectar su presencia.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4C6041-58D9-4591-9B81-6D9CA579BD3A}" type="slidenum">
              <a:rPr lang="en-US"/>
              <a:pPr/>
              <a:t>7</a:t>
            </a:fld>
            <a:endParaRPr lang="en-US"/>
          </a:p>
        </p:txBody>
      </p:sp>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p:txBody>
          <a:bodyPr/>
          <a:lstStyle/>
          <a:p>
            <a:r>
              <a:rPr lang="es-AR" b="1"/>
              <a:t>Características</a:t>
            </a:r>
            <a:endParaRPr lang="en-US" b="1"/>
          </a:p>
          <a:p>
            <a:r>
              <a:rPr lang="es-AR"/>
              <a:t>Para lograr pruebas unitarias confiables estas deben cumplir con los siguientes requisitos:</a:t>
            </a:r>
            <a:endParaRPr lang="es-AR" b="1"/>
          </a:p>
          <a:p>
            <a:pPr>
              <a:buFontTx/>
              <a:buChar char="•"/>
            </a:pPr>
            <a:r>
              <a:rPr lang="es-AR" b="1"/>
              <a:t>Automatizables</a:t>
            </a:r>
            <a:br>
              <a:rPr lang="es-AR" b="1"/>
            </a:br>
            <a:r>
              <a:rPr lang="es-AR"/>
              <a:t>No debería requerirse una intervención manual. Esto es especialmente útil para </a:t>
            </a:r>
            <a:r>
              <a:rPr lang="es-AR">
                <a:hlinkClick r:id="rId3" tooltip="Integración continua"/>
              </a:rPr>
              <a:t>integración continúa</a:t>
            </a:r>
            <a:r>
              <a:rPr lang="es-AR"/>
              <a:t>.</a:t>
            </a:r>
            <a:endParaRPr lang="en-US" b="1"/>
          </a:p>
          <a:p>
            <a:pPr>
              <a:buFontTx/>
              <a:buChar char="•"/>
            </a:pPr>
            <a:r>
              <a:rPr lang="es-AR" b="1"/>
              <a:t>Completas</a:t>
            </a:r>
            <a:br>
              <a:rPr lang="es-AR" b="1"/>
            </a:br>
            <a:r>
              <a:rPr lang="es-AR"/>
              <a:t>Deben cubrir la mayor cantidad de código y de combinaciones de datos de entrada.</a:t>
            </a:r>
            <a:endParaRPr lang="en-US" b="1"/>
          </a:p>
          <a:p>
            <a:pPr>
              <a:buFontTx/>
              <a:buChar char="•"/>
            </a:pPr>
            <a:r>
              <a:rPr lang="es-AR" b="1"/>
              <a:t>Limitados en su alcance</a:t>
            </a:r>
            <a:br>
              <a:rPr lang="es-AR" b="1"/>
            </a:br>
            <a:r>
              <a:rPr lang="es-AR"/>
              <a:t>Si la prueba falla, debe ser obvio dónde buscar el problema.  Es importante probar una única cosa en cada prueba. </a:t>
            </a:r>
            <a:endParaRPr lang="en-US" b="1"/>
          </a:p>
          <a:p>
            <a:pPr>
              <a:buFontTx/>
              <a:buChar char="•"/>
            </a:pPr>
            <a:r>
              <a:rPr lang="es-AR" b="1"/>
              <a:t>Repetibles o Reutilizables</a:t>
            </a:r>
            <a:br>
              <a:rPr lang="es-AR" b="1"/>
            </a:br>
            <a:r>
              <a:rPr lang="es-AR"/>
              <a:t>No se deben crear pruebas que sólo puedan ser ejecutadas una sola vez. También es útil para integración continua y pruebas de regresión.</a:t>
            </a:r>
            <a:endParaRPr lang="en-US" b="1"/>
          </a:p>
          <a:p>
            <a:pPr>
              <a:buFontTx/>
              <a:buChar char="•"/>
            </a:pPr>
            <a:r>
              <a:rPr lang="es-AR" b="1"/>
              <a:t>Independientes</a:t>
            </a:r>
            <a:br>
              <a:rPr lang="es-AR" b="1"/>
            </a:br>
            <a:r>
              <a:rPr lang="es-AR"/>
              <a:t>La ejecución de una prueba no debe afectar a la ejecución de otra en ninguna forma.</a:t>
            </a:r>
            <a:endParaRPr lang="en-US" b="1"/>
          </a:p>
          <a:p>
            <a:pPr>
              <a:buFontTx/>
              <a:buChar char="•"/>
            </a:pPr>
            <a:r>
              <a:rPr lang="es-AR" b="1"/>
              <a:t>Corren siempre y en todos lados</a:t>
            </a:r>
            <a:br>
              <a:rPr lang="es-AR" b="1"/>
            </a:br>
            <a:r>
              <a:rPr lang="es-AR"/>
              <a:t>No deben ser dependientes de la máquina. No se deben utilizar rutas locales o absolutas. Otros desarrolladores deberán poder correrlas en sus máquinas.</a:t>
            </a:r>
            <a:endParaRPr lang="en-US" b="1"/>
          </a:p>
          <a:p>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E4805A-C66B-469F-8ACD-8E7903358248}" type="slidenum">
              <a:rPr lang="en-US"/>
              <a:pPr/>
              <a:t>8</a:t>
            </a:fld>
            <a:endParaRPr lang="en-US"/>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p:txBody>
          <a:bodyPr/>
          <a:lstStyle/>
          <a:p>
            <a:r>
              <a:rPr lang="es-AR" b="1" i="1"/>
              <a:t>Mejores prácticas</a:t>
            </a:r>
            <a:endParaRPr lang="en-US" b="1" i="1"/>
          </a:p>
          <a:p>
            <a:r>
              <a:rPr lang="es-AR"/>
              <a:t>Algunos principios importantes a seguir a la hora de crear las pruebas unitarias son:</a:t>
            </a:r>
            <a:endParaRPr lang="es-AR" b="1"/>
          </a:p>
          <a:p>
            <a:pPr>
              <a:buFontTx/>
              <a:buChar char="•"/>
            </a:pPr>
            <a:r>
              <a:rPr lang="es-AR" b="1"/>
              <a:t>Independencia entre sí</a:t>
            </a:r>
            <a:br>
              <a:rPr lang="es-AR" b="1"/>
            </a:br>
            <a:r>
              <a:rPr lang="es-AR"/>
              <a:t>Evite crear pruebas que deban ser corridas en algún orden particular o que puedan interferir entre sí. Cada prueba debe ser autónoma</a:t>
            </a:r>
            <a:endParaRPr lang="en-US" b="1"/>
          </a:p>
          <a:p>
            <a:pPr>
              <a:buFontTx/>
              <a:buChar char="•"/>
            </a:pPr>
            <a:r>
              <a:rPr lang="es-AR" b="1"/>
              <a:t>Inicialización y Finalización de cada prueba</a:t>
            </a:r>
            <a:br>
              <a:rPr lang="es-AR" b="1"/>
            </a:br>
            <a:r>
              <a:rPr lang="es-AR"/>
              <a:t>Es conveniente correr una inicialización y finalización por cada prueba para asegurar la independencia entre sí.</a:t>
            </a:r>
            <a:endParaRPr lang="en-US" b="1"/>
          </a:p>
          <a:p>
            <a:pPr>
              <a:buFontTx/>
              <a:buChar char="•"/>
            </a:pPr>
            <a:r>
              <a:rPr lang="es-AR" b="1"/>
              <a:t>Se ejecutan rápido</a:t>
            </a:r>
            <a:br>
              <a:rPr lang="es-AR" b="1"/>
            </a:br>
            <a:r>
              <a:rPr lang="es-AR"/>
              <a:t>Si las pruebas son lentas, no se ejecutarán a menudo y perderán su valor.</a:t>
            </a:r>
            <a:endParaRPr lang="en-US" b="1"/>
          </a:p>
          <a:p>
            <a:pPr>
              <a:buFontTx/>
              <a:buChar char="•"/>
            </a:pPr>
            <a:r>
              <a:rPr lang="es-AR" b="1"/>
              <a:t>Una clase de prueba por cada clase a probar</a:t>
            </a:r>
            <a:br>
              <a:rPr lang="es-AR" b="1"/>
            </a:br>
            <a:r>
              <a:rPr lang="es-AR"/>
              <a:t>Esto facilita la organización y selección de las pruebas a correr.</a:t>
            </a:r>
            <a:endParaRPr lang="en-US" b="1"/>
          </a:p>
          <a:p>
            <a:pPr>
              <a:buFontTx/>
              <a:buChar char="•"/>
            </a:pPr>
            <a:r>
              <a:rPr lang="es-AR" b="1"/>
              <a:t>Independencia del contexto</a:t>
            </a:r>
            <a:br>
              <a:rPr lang="es-AR" b="1"/>
            </a:br>
            <a:r>
              <a:rPr lang="es-AR"/>
              <a:t>Separe o simule dependencias ambientales como bases de datos, sistemas de archivos, redes, colas y demás. Las pruebas que las utilicen no serán rápidas y los defectos encontrados no darán información significativa sobre cuál es el problema realmente.</a:t>
            </a:r>
            <a:endParaRPr lang="en-US" b="1"/>
          </a:p>
          <a:p>
            <a:pPr>
              <a:buFontTx/>
              <a:buChar char="•"/>
            </a:pPr>
            <a:r>
              <a:rPr lang="es-AR" b="1"/>
              <a:t>Revela claramente su intención</a:t>
            </a:r>
            <a:br>
              <a:rPr lang="es-AR" b="1"/>
            </a:br>
            <a:r>
              <a:rPr lang="es-AR"/>
              <a:t>Otro desarrollador debe poder ver la prueba y comprender qué se espera que haga el código probado.</a:t>
            </a:r>
            <a:endParaRPr lang="es-ES"/>
          </a:p>
          <a:p>
            <a:pPr>
              <a:buFontTx/>
              <a:buChar char="•"/>
            </a:pPr>
            <a:r>
              <a:rPr lang="es-AR" b="1"/>
              <a:t>Utilización de Mock objects (objetos impostores)</a:t>
            </a:r>
            <a:br>
              <a:rPr lang="es-AR" b="1"/>
            </a:br>
            <a:r>
              <a:rPr lang="es-AR"/>
              <a:t>Utilice estos objetos para limitar las pruebas a una sola unidad. De esta forma cualquier error detectado por una prueba es fácilmente acotable en su ubicación.</a:t>
            </a:r>
            <a:endParaRPr lang="en-US" b="1"/>
          </a:p>
          <a:p>
            <a:pPr>
              <a:buFontTx/>
              <a:buChar char="•"/>
            </a:pPr>
            <a:r>
              <a:rPr lang="es-AR" b="1"/>
              <a:t>Pruebas frecuentes</a:t>
            </a:r>
            <a:br>
              <a:rPr lang="es-AR" b="1"/>
            </a:br>
            <a:r>
              <a:rPr lang="es-AR"/>
              <a:t>Corra las pruebas con cada nuevo cambio introducido para detectar los errores con la mayor anticipación y precisión posible.</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C6B268-A92B-4773-898B-D488A6CD2EBE}" type="slidenum">
              <a:rPr lang="en-US"/>
              <a:pPr/>
              <a:t>9</a:t>
            </a:fld>
            <a:endParaRPr lang="en-US"/>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p:txBody>
          <a:bodyPr/>
          <a:lstStyle/>
          <a:p>
            <a:r>
              <a:rPr lang="es-AR" b="1" i="1"/>
              <a:t>Mejores prácticas</a:t>
            </a:r>
            <a:endParaRPr lang="en-US" b="1" i="1"/>
          </a:p>
          <a:p>
            <a:r>
              <a:rPr lang="es-AR"/>
              <a:t>Algunos principios importantes a seguir a la hora de crear las pruebas unitarias son:</a:t>
            </a:r>
            <a:endParaRPr lang="es-AR" b="1"/>
          </a:p>
          <a:p>
            <a:pPr>
              <a:buFontTx/>
              <a:buChar char="•"/>
            </a:pPr>
            <a:r>
              <a:rPr lang="es-AR" b="1"/>
              <a:t>Independencia entre sí</a:t>
            </a:r>
            <a:br>
              <a:rPr lang="es-AR" b="1"/>
            </a:br>
            <a:r>
              <a:rPr lang="es-AR"/>
              <a:t>Evite crear pruebas que deban ser corridas en algún orden particular o que puedan interferir entre sí. Cada prueba debe ser autónoma</a:t>
            </a:r>
            <a:endParaRPr lang="en-US" b="1"/>
          </a:p>
          <a:p>
            <a:pPr>
              <a:buFontTx/>
              <a:buChar char="•"/>
            </a:pPr>
            <a:r>
              <a:rPr lang="es-AR" b="1"/>
              <a:t>Inicialización y Finalización de cada prueba</a:t>
            </a:r>
            <a:br>
              <a:rPr lang="es-AR" b="1"/>
            </a:br>
            <a:r>
              <a:rPr lang="es-AR"/>
              <a:t>Es conveniente correr una inicialización y finalización por cada prueba para asegurar la independencia entre sí.</a:t>
            </a:r>
            <a:endParaRPr lang="en-US" b="1"/>
          </a:p>
          <a:p>
            <a:pPr>
              <a:buFontTx/>
              <a:buChar char="•"/>
            </a:pPr>
            <a:r>
              <a:rPr lang="es-AR" b="1"/>
              <a:t>Se ejecutan rápido</a:t>
            </a:r>
            <a:br>
              <a:rPr lang="es-AR" b="1"/>
            </a:br>
            <a:r>
              <a:rPr lang="es-AR"/>
              <a:t>Si las pruebas son lentas, no se ejecutarán a menudo y perderán su valor.</a:t>
            </a:r>
            <a:endParaRPr lang="en-US" b="1"/>
          </a:p>
          <a:p>
            <a:pPr>
              <a:buFontTx/>
              <a:buChar char="•"/>
            </a:pPr>
            <a:r>
              <a:rPr lang="es-AR" b="1"/>
              <a:t>Una clase de prueba por cada clase a probar</a:t>
            </a:r>
            <a:br>
              <a:rPr lang="es-AR" b="1"/>
            </a:br>
            <a:r>
              <a:rPr lang="es-AR"/>
              <a:t>Esto facilita la organización y selección de las pruebas a correr.</a:t>
            </a:r>
            <a:endParaRPr lang="en-US" b="1"/>
          </a:p>
          <a:p>
            <a:pPr>
              <a:buFontTx/>
              <a:buChar char="•"/>
            </a:pPr>
            <a:r>
              <a:rPr lang="es-AR" b="1"/>
              <a:t>Independencia del contexto</a:t>
            </a:r>
            <a:br>
              <a:rPr lang="es-AR" b="1"/>
            </a:br>
            <a:r>
              <a:rPr lang="es-AR"/>
              <a:t>Separe o simule dependencias ambientales como bases de datos, sistemas de archivos, redes, colas y demás. Las pruebas que las utilicen no serán rápidas y los defectos encontrados no darán información significativa sobre cuál es el problema realmente.</a:t>
            </a:r>
            <a:endParaRPr lang="en-US" b="1"/>
          </a:p>
          <a:p>
            <a:pPr>
              <a:buFontTx/>
              <a:buChar char="•"/>
            </a:pPr>
            <a:r>
              <a:rPr lang="es-AR" b="1"/>
              <a:t>Revela claramente su intención</a:t>
            </a:r>
            <a:br>
              <a:rPr lang="es-AR" b="1"/>
            </a:br>
            <a:r>
              <a:rPr lang="es-AR"/>
              <a:t>Otro desarrollador debe poder ver la prueba y comprender qué se espera que haga el código probado.</a:t>
            </a:r>
            <a:endParaRPr lang="es-ES"/>
          </a:p>
          <a:p>
            <a:pPr>
              <a:buFontTx/>
              <a:buChar char="•"/>
            </a:pPr>
            <a:r>
              <a:rPr lang="es-AR" b="1"/>
              <a:t>Utilización de Mock objects (objetos impostores)</a:t>
            </a:r>
            <a:br>
              <a:rPr lang="es-AR" b="1"/>
            </a:br>
            <a:r>
              <a:rPr lang="es-AR"/>
              <a:t>Utilice estos objetos para limitar las pruebas a una sola unidad. De esta forma cualquier error detectado por una prueba es fácilmente acotable en su ubicación.</a:t>
            </a:r>
            <a:endParaRPr lang="en-US" b="1"/>
          </a:p>
          <a:p>
            <a:pPr>
              <a:buFontTx/>
              <a:buChar char="•"/>
            </a:pPr>
            <a:r>
              <a:rPr lang="es-AR" b="1"/>
              <a:t>Pruebas frecuentes</a:t>
            </a:r>
            <a:br>
              <a:rPr lang="es-AR" b="1"/>
            </a:br>
            <a:r>
              <a:rPr lang="es-AR"/>
              <a:t>Corra las pruebas con cada nuevo cambio introducido para detectar los errores con la mayor anticipación y precisión posible.</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3EC8-79BE-439C-B60D-F8C223BE24E6}" type="slidenum">
              <a:rPr lang="en-US"/>
              <a:pPr/>
              <a:t>10</a:t>
            </a:fld>
            <a:endParaRPr lang="en-US"/>
          </a:p>
        </p:txBody>
      </p:sp>
      <p:sp>
        <p:nvSpPr>
          <p:cNvPr id="425986" name="Rectangle 2"/>
          <p:cNvSpPr>
            <a:spLocks noGrp="1" noRot="1" noChangeAspect="1" noChangeArrowheads="1" noTextEdit="1"/>
          </p:cNvSpPr>
          <p:nvPr>
            <p:ph type="sldImg"/>
          </p:nvPr>
        </p:nvSpPr>
        <p:spPr>
          <a:ln/>
        </p:spPr>
      </p:sp>
      <p:sp>
        <p:nvSpPr>
          <p:cNvPr id="425987" name="Rectangle 3"/>
          <p:cNvSpPr>
            <a:spLocks noGrp="1" noChangeArrowheads="1"/>
          </p:cNvSpPr>
          <p:nvPr>
            <p:ph type="body" idx="1"/>
          </p:nvPr>
        </p:nvSpPr>
        <p:spPr/>
        <p:txBody>
          <a:bodyPr/>
          <a:lstStyle/>
          <a:p>
            <a:r>
              <a:rPr lang="es-ES"/>
              <a:t>Pasos para crear un Proyecto de Test</a:t>
            </a:r>
          </a:p>
          <a:p>
            <a:endParaRPr lang="es-ES"/>
          </a:p>
          <a:p>
            <a:r>
              <a:rPr lang="es-AR"/>
              <a:t>Para crear un Proyecto de Test hay que posicionarse sobre la solución y hay que dirigirse a Add --&gt; New Project.</a:t>
            </a:r>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97986" name="Rectangle 2"/>
          <p:cNvSpPr>
            <a:spLocks noGrp="1" noChangeArrowheads="1"/>
          </p:cNvSpPr>
          <p:nvPr>
            <p:ph type="dt" sz="half" idx="2"/>
          </p:nvPr>
        </p:nvSpPr>
        <p:spPr bwMode="auto">
          <a:xfrm>
            <a:off x="457200" y="6248400"/>
            <a:ext cx="2133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1200" b="0" u="none">
                <a:solidFill>
                  <a:schemeClr val="tx1"/>
                </a:solidFill>
              </a:defRPr>
            </a:lvl1pPr>
          </a:lstStyle>
          <a:p>
            <a:endParaRPr lang="en-US"/>
          </a:p>
        </p:txBody>
      </p:sp>
      <p:sp>
        <p:nvSpPr>
          <p:cNvPr id="297987" name="Rectangle 3"/>
          <p:cNvSpPr>
            <a:spLocks noGrp="1" noChangeArrowheads="1"/>
          </p:cNvSpPr>
          <p:nvPr>
            <p:ph type="ftr" sz="quarter" idx="3"/>
          </p:nvPr>
        </p:nvSpPr>
        <p:spPr/>
        <p:txBody>
          <a:bodyPr/>
          <a:lstStyle>
            <a:lvl1pPr>
              <a:defRPr>
                <a:solidFill>
                  <a:schemeClr val="tx1"/>
                </a:solidFill>
              </a:defRPr>
            </a:lvl1pPr>
          </a:lstStyle>
          <a:p>
            <a:endParaRPr lang="en-US"/>
          </a:p>
        </p:txBody>
      </p:sp>
      <p:sp>
        <p:nvSpPr>
          <p:cNvPr id="297988" name="Rectangle 4"/>
          <p:cNvSpPr>
            <a:spLocks noGrp="1" noChangeArrowheads="1"/>
          </p:cNvSpPr>
          <p:nvPr>
            <p:ph type="sldNum" sz="quarter" idx="4"/>
          </p:nvPr>
        </p:nvSpPr>
        <p:spPr bwMode="auto">
          <a:xfrm>
            <a:off x="6553200" y="6248400"/>
            <a:ext cx="2133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1200" b="0" u="none">
                <a:solidFill>
                  <a:schemeClr val="tx1"/>
                </a:solidFill>
                <a:latin typeface="Arial Black" pitchFamily="34" charset="0"/>
              </a:defRPr>
            </a:lvl1pPr>
          </a:lstStyle>
          <a:p>
            <a:fld id="{DF559F89-4C21-4C09-9339-2E49FE4BCB50}" type="slidenum">
              <a:rPr lang="en-US"/>
              <a:pPr/>
              <a:t>‹Nº›</a:t>
            </a:fld>
            <a:endParaRPr lang="en-US"/>
          </a:p>
        </p:txBody>
      </p:sp>
      <p:sp>
        <p:nvSpPr>
          <p:cNvPr id="297990" name="Rectangle 6"/>
          <p:cNvSpPr>
            <a:spLocks noChangeArrowheads="1"/>
          </p:cNvSpPr>
          <p:nvPr/>
        </p:nvSpPr>
        <p:spPr bwMode="hidden">
          <a:xfrm>
            <a:off x="-36513" y="0"/>
            <a:ext cx="3505201" cy="6858000"/>
          </a:xfrm>
          <a:prstGeom prst="rect">
            <a:avLst/>
          </a:prstGeom>
          <a:gradFill rotWithShape="0">
            <a:gsLst>
              <a:gs pos="0">
                <a:srgbClr val="0066CC"/>
              </a:gs>
              <a:gs pos="100000">
                <a:schemeClr val="bg1"/>
              </a:gs>
            </a:gsLst>
            <a:lin ang="0" scaled="1"/>
          </a:gradFill>
          <a:ln w="9525">
            <a:noFill/>
            <a:miter lim="800000"/>
            <a:headEnd/>
            <a:tailEnd/>
          </a:ln>
          <a:effectLst/>
        </p:spPr>
        <p:txBody>
          <a:bodyPr wrap="none" anchor="ctr"/>
          <a:lstStyle/>
          <a:p>
            <a:pPr algn="ctr"/>
            <a:endParaRPr lang="es-AR" sz="2400" b="0" u="none">
              <a:solidFill>
                <a:schemeClr val="tx1"/>
              </a:solidFill>
              <a:latin typeface="Times New Roman" pitchFamily="18" charset="0"/>
            </a:endParaRPr>
          </a:p>
        </p:txBody>
      </p:sp>
      <p:sp>
        <p:nvSpPr>
          <p:cNvPr id="297991" name="Rectangle 7"/>
          <p:cNvSpPr>
            <a:spLocks noChangeArrowheads="1"/>
          </p:cNvSpPr>
          <p:nvPr/>
        </p:nvSpPr>
        <p:spPr bwMode="hidden">
          <a:xfrm>
            <a:off x="-46038" y="2868613"/>
            <a:ext cx="2051051" cy="1368425"/>
          </a:xfrm>
          <a:prstGeom prst="rect">
            <a:avLst/>
          </a:prstGeom>
          <a:gradFill rotWithShape="1">
            <a:gsLst>
              <a:gs pos="0">
                <a:srgbClr val="0066CC">
                  <a:alpha val="87000"/>
                </a:srgbClr>
              </a:gs>
              <a:gs pos="100000">
                <a:srgbClr val="0066CC">
                  <a:gamma/>
                  <a:tint val="59216"/>
                  <a:invGamma/>
                </a:srgbClr>
              </a:gs>
            </a:gsLst>
            <a:path path="rect">
              <a:fillToRect t="100000" r="100000"/>
            </a:path>
          </a:gradFill>
          <a:ln w="9525">
            <a:noFill/>
            <a:miter lim="800000"/>
            <a:headEnd/>
            <a:tailEnd/>
          </a:ln>
        </p:spPr>
        <p:txBody>
          <a:bodyPr/>
          <a:lstStyle/>
          <a:p>
            <a:endParaRPr lang="es-AR" sz="2400" b="0" u="none">
              <a:solidFill>
                <a:schemeClr val="tx1"/>
              </a:solidFill>
              <a:latin typeface="Times New Roman" pitchFamily="18" charset="0"/>
            </a:endParaRPr>
          </a:p>
        </p:txBody>
      </p:sp>
      <p:sp>
        <p:nvSpPr>
          <p:cNvPr id="297992" name="Rectangle 8"/>
          <p:cNvSpPr>
            <a:spLocks noChangeArrowheads="1"/>
          </p:cNvSpPr>
          <p:nvPr/>
        </p:nvSpPr>
        <p:spPr bwMode="hidden">
          <a:xfrm>
            <a:off x="-47625" y="1703388"/>
            <a:ext cx="2051050" cy="1223962"/>
          </a:xfrm>
          <a:prstGeom prst="rect">
            <a:avLst/>
          </a:prstGeom>
          <a:gradFill rotWithShape="1">
            <a:gsLst>
              <a:gs pos="0">
                <a:srgbClr val="0066CC">
                  <a:alpha val="87000"/>
                </a:srgbClr>
              </a:gs>
              <a:gs pos="100000">
                <a:srgbClr val="0066CC">
                  <a:gamma/>
                  <a:tint val="61961"/>
                  <a:invGamma/>
                </a:srgbClr>
              </a:gs>
            </a:gsLst>
            <a:path path="rect">
              <a:fillToRect r="100000" b="100000"/>
            </a:path>
          </a:gradFill>
          <a:ln w="9525">
            <a:noFill/>
            <a:miter lim="800000"/>
            <a:headEnd/>
            <a:tailEnd/>
          </a:ln>
        </p:spPr>
        <p:txBody>
          <a:bodyPr/>
          <a:lstStyle/>
          <a:p>
            <a:endParaRPr lang="es-AR" sz="2400" b="0" u="none">
              <a:solidFill>
                <a:schemeClr val="tx1"/>
              </a:solidFill>
              <a:latin typeface="Times New Roman" pitchFamily="18" charset="0"/>
            </a:endParaRPr>
          </a:p>
        </p:txBody>
      </p:sp>
      <p:pic>
        <p:nvPicPr>
          <p:cNvPr id="297993" name="Picture 9" descr="Logo Millennium3"/>
          <p:cNvPicPr>
            <a:picLocks noChangeAspect="1" noChangeArrowheads="1"/>
          </p:cNvPicPr>
          <p:nvPr/>
        </p:nvPicPr>
        <p:blipFill>
          <a:blip r:embed="rId2"/>
          <a:srcRect/>
          <a:stretch>
            <a:fillRect/>
          </a:stretch>
        </p:blipFill>
        <p:spPr bwMode="auto">
          <a:xfrm>
            <a:off x="7235825" y="1125538"/>
            <a:ext cx="1765300" cy="542925"/>
          </a:xfrm>
          <a:prstGeom prst="rect">
            <a:avLst/>
          </a:prstGeom>
          <a:noFill/>
        </p:spPr>
      </p:pic>
      <p:sp>
        <p:nvSpPr>
          <p:cNvPr id="297994" name="Rectangle 10"/>
          <p:cNvSpPr>
            <a:spLocks noChangeArrowheads="1"/>
          </p:cNvSpPr>
          <p:nvPr/>
        </p:nvSpPr>
        <p:spPr bwMode="hidden">
          <a:xfrm>
            <a:off x="1978025" y="1700213"/>
            <a:ext cx="6986588" cy="2533650"/>
          </a:xfrm>
          <a:prstGeom prst="rect">
            <a:avLst/>
          </a:prstGeom>
          <a:gradFill rotWithShape="1">
            <a:gsLst>
              <a:gs pos="0">
                <a:srgbClr val="0066CC">
                  <a:gamma/>
                  <a:tint val="53725"/>
                  <a:invGamma/>
                </a:srgbClr>
              </a:gs>
              <a:gs pos="100000">
                <a:srgbClr val="0066CC"/>
              </a:gs>
            </a:gsLst>
            <a:lin ang="0" scaled="1"/>
          </a:gradFill>
          <a:ln w="9525">
            <a:noFill/>
            <a:miter lim="800000"/>
            <a:headEnd/>
            <a:tailEnd/>
          </a:ln>
        </p:spPr>
        <p:txBody>
          <a:bodyPr/>
          <a:lstStyle/>
          <a:p>
            <a:endParaRPr lang="es-AR" sz="2400" b="0" u="none">
              <a:solidFill>
                <a:schemeClr val="tx1"/>
              </a:solidFill>
              <a:latin typeface="Times New Roman" pitchFamily="18" charset="0"/>
            </a:endParaRPr>
          </a:p>
        </p:txBody>
      </p:sp>
      <p:sp>
        <p:nvSpPr>
          <p:cNvPr id="297995" name="Rectangle 11"/>
          <p:cNvSpPr>
            <a:spLocks noGrp="1" noChangeArrowheads="1"/>
          </p:cNvSpPr>
          <p:nvPr>
            <p:ph type="ctrTitle"/>
          </p:nvPr>
        </p:nvSpPr>
        <p:spPr>
          <a:xfrm>
            <a:off x="2987675" y="2098675"/>
            <a:ext cx="5992813" cy="1546225"/>
          </a:xfrm>
        </p:spPr>
        <p:txBody>
          <a:bodyPr/>
          <a:lstStyle>
            <a:lvl1pPr>
              <a:defRPr>
                <a:solidFill>
                  <a:schemeClr val="bg1"/>
                </a:solidFill>
              </a:defRPr>
            </a:lvl1pPr>
          </a:lstStyle>
          <a:p>
            <a:r>
              <a:rPr lang="en-US"/>
              <a:t>Definicion del Producto</a:t>
            </a:r>
          </a:p>
        </p:txBody>
      </p:sp>
      <p:sp>
        <p:nvSpPr>
          <p:cNvPr id="297997" name="Rectangle 13"/>
          <p:cNvSpPr>
            <a:spLocks noChangeArrowheads="1"/>
          </p:cNvSpPr>
          <p:nvPr/>
        </p:nvSpPr>
        <p:spPr bwMode="auto">
          <a:xfrm>
            <a:off x="1458913" y="1628775"/>
            <a:ext cx="2187575" cy="576263"/>
          </a:xfrm>
          <a:prstGeom prst="rect">
            <a:avLst/>
          </a:prstGeom>
          <a:noFill/>
          <a:ln w="9525">
            <a:noFill/>
            <a:miter lim="800000"/>
            <a:headEnd/>
            <a:tailEnd/>
          </a:ln>
          <a:effectLst/>
        </p:spPr>
        <p:txBody>
          <a:bodyPr anchor="ctr"/>
          <a:lstStyle/>
          <a:p>
            <a:endParaRPr lang="es-AR" sz="2700" b="0" u="none">
              <a:solidFill>
                <a:schemeClr val="bg1"/>
              </a:solidFill>
              <a:latin typeface="Verdana"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pie de página"/>
          <p:cNvSpPr>
            <a:spLocks noGrp="1"/>
          </p:cNvSpPr>
          <p:nvPr>
            <p:ph type="ftr" sz="quarter" idx="10"/>
          </p:nvPr>
        </p:nvSpPr>
        <p:spPr/>
        <p:txBody>
          <a:bodyPr/>
          <a:lstStyle>
            <a:lvl1pPr>
              <a:defRPr/>
            </a:lvl1pPr>
          </a:lstStyle>
          <a:p>
            <a:r>
              <a:rPr lang="en-US" dirty="0"/>
              <a:t>millenniuM3 S.A. Confidencial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549275"/>
            <a:ext cx="2057400" cy="554355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549275"/>
            <a:ext cx="6019800" cy="55435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pie de página"/>
          <p:cNvSpPr>
            <a:spLocks noGrp="1"/>
          </p:cNvSpPr>
          <p:nvPr>
            <p:ph type="ftr" sz="quarter" idx="10"/>
          </p:nvPr>
        </p:nvSpPr>
        <p:spPr/>
        <p:txBody>
          <a:bodyPr/>
          <a:lstStyle>
            <a:lvl1pPr>
              <a:defRPr/>
            </a:lvl1pPr>
          </a:lstStyle>
          <a:p>
            <a:r>
              <a:rPr lang="en-US" dirty="0"/>
              <a:t>millenniuM3 S.A. Confidencial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ítulo y diagrama u organigrama">
    <p:spTree>
      <p:nvGrpSpPr>
        <p:cNvPr id="1" name=""/>
        <p:cNvGrpSpPr/>
        <p:nvPr/>
      </p:nvGrpSpPr>
      <p:grpSpPr>
        <a:xfrm>
          <a:off x="0" y="0"/>
          <a:ext cx="0" cy="0"/>
          <a:chOff x="0" y="0"/>
          <a:chExt cx="0" cy="0"/>
        </a:xfrm>
      </p:grpSpPr>
      <p:sp>
        <p:nvSpPr>
          <p:cNvPr id="2" name="1 Título"/>
          <p:cNvSpPr>
            <a:spLocks noGrp="1"/>
          </p:cNvSpPr>
          <p:nvPr>
            <p:ph type="title"/>
          </p:nvPr>
        </p:nvSpPr>
        <p:spPr>
          <a:xfrm>
            <a:off x="457200" y="549275"/>
            <a:ext cx="8229600" cy="1371600"/>
          </a:xfrm>
        </p:spPr>
        <p:txBody>
          <a:bodyPr/>
          <a:lstStyle/>
          <a:p>
            <a:r>
              <a:rPr lang="es-ES" smtClean="0"/>
              <a:t>Haga clic para modificar el estilo de título del patrón</a:t>
            </a:r>
            <a:endParaRPr lang="es-ES"/>
          </a:p>
        </p:txBody>
      </p:sp>
      <p:sp>
        <p:nvSpPr>
          <p:cNvPr id="3" name="2 Marcador de SmartArt"/>
          <p:cNvSpPr>
            <a:spLocks noGrp="1"/>
          </p:cNvSpPr>
          <p:nvPr>
            <p:ph type="dgm" idx="1"/>
          </p:nvPr>
        </p:nvSpPr>
        <p:spPr>
          <a:xfrm>
            <a:off x="457200" y="1981200"/>
            <a:ext cx="8229600" cy="4111625"/>
          </a:xfrm>
        </p:spPr>
        <p:txBody>
          <a:bodyPr/>
          <a:lstStyle/>
          <a:p>
            <a:endParaRPr lang="es-ES"/>
          </a:p>
        </p:txBody>
      </p:sp>
      <p:sp>
        <p:nvSpPr>
          <p:cNvPr id="4" name="3 Marcador de pie de página"/>
          <p:cNvSpPr>
            <a:spLocks noGrp="1"/>
          </p:cNvSpPr>
          <p:nvPr>
            <p:ph type="ftr" sz="quarter" idx="10"/>
          </p:nvPr>
        </p:nvSpPr>
        <p:spPr>
          <a:xfrm>
            <a:off x="3124200" y="6248400"/>
            <a:ext cx="2895600" cy="457200"/>
          </a:xfrm>
        </p:spPr>
        <p:txBody>
          <a:bodyPr/>
          <a:lstStyle>
            <a:lvl1pPr>
              <a:defRPr/>
            </a:lvl1pPr>
          </a:lstStyle>
          <a:p>
            <a:r>
              <a:rPr lang="en-US" dirty="0"/>
              <a:t>millenniuM3 S.A. Confidencial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pie de página"/>
          <p:cNvSpPr>
            <a:spLocks noGrp="1"/>
          </p:cNvSpPr>
          <p:nvPr>
            <p:ph type="ftr" sz="quarter" idx="10"/>
          </p:nvPr>
        </p:nvSpPr>
        <p:spPr/>
        <p:txBody>
          <a:bodyPr/>
          <a:lstStyle>
            <a:lvl1pPr>
              <a:defRPr/>
            </a:lvl1pPr>
          </a:lstStyle>
          <a:p>
            <a:r>
              <a:rPr lang="en-US" dirty="0"/>
              <a:t>millenniuM3 S.A. Confidencial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pie de página"/>
          <p:cNvSpPr>
            <a:spLocks noGrp="1"/>
          </p:cNvSpPr>
          <p:nvPr>
            <p:ph type="ftr" sz="quarter" idx="10"/>
          </p:nvPr>
        </p:nvSpPr>
        <p:spPr/>
        <p:txBody>
          <a:bodyPr/>
          <a:lstStyle>
            <a:lvl1pPr>
              <a:defRPr/>
            </a:lvl1pPr>
          </a:lstStyle>
          <a:p>
            <a:r>
              <a:rPr lang="en-US" dirty="0"/>
              <a:t>millenniuM3 S.A. Confidencial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981200"/>
            <a:ext cx="4038600"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4038600"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pie de página"/>
          <p:cNvSpPr>
            <a:spLocks noGrp="1"/>
          </p:cNvSpPr>
          <p:nvPr>
            <p:ph type="ftr" sz="quarter" idx="10"/>
          </p:nvPr>
        </p:nvSpPr>
        <p:spPr/>
        <p:txBody>
          <a:bodyPr/>
          <a:lstStyle>
            <a:lvl1pPr>
              <a:defRPr/>
            </a:lvl1pPr>
          </a:lstStyle>
          <a:p>
            <a:r>
              <a:rPr lang="en-US" dirty="0"/>
              <a:t>millenniuM3 S.A. Confidencial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pie de página"/>
          <p:cNvSpPr>
            <a:spLocks noGrp="1"/>
          </p:cNvSpPr>
          <p:nvPr>
            <p:ph type="ftr" sz="quarter" idx="10"/>
          </p:nvPr>
        </p:nvSpPr>
        <p:spPr/>
        <p:txBody>
          <a:bodyPr/>
          <a:lstStyle>
            <a:lvl1pPr>
              <a:defRPr/>
            </a:lvl1pPr>
          </a:lstStyle>
          <a:p>
            <a:r>
              <a:rPr lang="en-US" dirty="0"/>
              <a:t>millenniuM3 S.A. Confidencial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pie de página"/>
          <p:cNvSpPr>
            <a:spLocks noGrp="1"/>
          </p:cNvSpPr>
          <p:nvPr>
            <p:ph type="ftr" sz="quarter" idx="10"/>
          </p:nvPr>
        </p:nvSpPr>
        <p:spPr/>
        <p:txBody>
          <a:bodyPr/>
          <a:lstStyle>
            <a:lvl1pPr>
              <a:defRPr/>
            </a:lvl1pPr>
          </a:lstStyle>
          <a:p>
            <a:r>
              <a:rPr lang="en-US" dirty="0"/>
              <a:t>millenniuM3 S.A. Confidencial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pie de página"/>
          <p:cNvSpPr>
            <a:spLocks noGrp="1"/>
          </p:cNvSpPr>
          <p:nvPr>
            <p:ph type="ftr" sz="quarter" idx="10"/>
          </p:nvPr>
        </p:nvSpPr>
        <p:spPr/>
        <p:txBody>
          <a:bodyPr/>
          <a:lstStyle>
            <a:lvl1pPr>
              <a:defRPr/>
            </a:lvl1pPr>
          </a:lstStyle>
          <a:p>
            <a:r>
              <a:rPr lang="en-US" dirty="0"/>
              <a:t>millenniuM3 S.A. Confidencial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pie de página"/>
          <p:cNvSpPr>
            <a:spLocks noGrp="1"/>
          </p:cNvSpPr>
          <p:nvPr>
            <p:ph type="ftr" sz="quarter" idx="10"/>
          </p:nvPr>
        </p:nvSpPr>
        <p:spPr/>
        <p:txBody>
          <a:bodyPr/>
          <a:lstStyle>
            <a:lvl1pPr>
              <a:defRPr/>
            </a:lvl1pPr>
          </a:lstStyle>
          <a:p>
            <a:r>
              <a:rPr lang="en-US" dirty="0"/>
              <a:t>millenniuM3 S.A. Confidencial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pie de página"/>
          <p:cNvSpPr>
            <a:spLocks noGrp="1"/>
          </p:cNvSpPr>
          <p:nvPr>
            <p:ph type="ftr" sz="quarter" idx="10"/>
          </p:nvPr>
        </p:nvSpPr>
        <p:spPr/>
        <p:txBody>
          <a:bodyPr/>
          <a:lstStyle>
            <a:lvl1pPr>
              <a:defRPr/>
            </a:lvl1pPr>
          </a:lstStyle>
          <a:p>
            <a:r>
              <a:rPr lang="en-US" dirty="0"/>
              <a:t>millenniuM3 S.A. Confidencial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62"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b="0" u="none">
                <a:solidFill>
                  <a:srgbClr val="0066CC"/>
                </a:solidFill>
              </a:defRPr>
            </a:lvl1pPr>
          </a:lstStyle>
          <a:p>
            <a:r>
              <a:rPr lang="en-US" dirty="0"/>
              <a:t>millenniuM3 S.A. Confidencial</a:t>
            </a:r>
          </a:p>
        </p:txBody>
      </p:sp>
      <p:sp>
        <p:nvSpPr>
          <p:cNvPr id="296963" name="Rectangle 3"/>
          <p:cNvSpPr>
            <a:spLocks noGrp="1" noChangeArrowheads="1"/>
          </p:cNvSpPr>
          <p:nvPr>
            <p:ph type="title"/>
          </p:nvPr>
        </p:nvSpPr>
        <p:spPr bwMode="auto">
          <a:xfrm>
            <a:off x="457200" y="549275"/>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96964" name="Rectangle 4"/>
          <p:cNvSpPr>
            <a:spLocks noGrp="1" noChangeArrowheads="1"/>
          </p:cNvSpPr>
          <p:nvPr>
            <p:ph type="body" idx="1"/>
          </p:nvPr>
        </p:nvSpPr>
        <p:spPr bwMode="auto">
          <a:xfrm>
            <a:off x="457200" y="1981200"/>
            <a:ext cx="8229600" cy="41116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1"/>
            <a:r>
              <a:rPr lang="en-US" smtClean="0"/>
              <a:t>Titulo 1</a:t>
            </a:r>
          </a:p>
          <a:p>
            <a:pPr lvl="2"/>
            <a:r>
              <a:rPr lang="en-US" smtClean="0"/>
              <a:t>Titulo 2</a:t>
            </a:r>
          </a:p>
          <a:p>
            <a:pPr lvl="3"/>
            <a:r>
              <a:rPr lang="en-US" smtClean="0"/>
              <a:t>Titulo 3</a:t>
            </a:r>
          </a:p>
          <a:p>
            <a:pPr lvl="4"/>
            <a:r>
              <a:rPr lang="en-US" smtClean="0"/>
              <a:t>Titulo 4</a:t>
            </a:r>
          </a:p>
        </p:txBody>
      </p:sp>
      <p:grpSp>
        <p:nvGrpSpPr>
          <p:cNvPr id="296983" name="Group 23"/>
          <p:cNvGrpSpPr>
            <a:grpSpLocks/>
          </p:cNvGrpSpPr>
          <p:nvPr userDrawn="1"/>
        </p:nvGrpSpPr>
        <p:grpSpPr bwMode="auto">
          <a:xfrm>
            <a:off x="0" y="0"/>
            <a:ext cx="8720138" cy="638175"/>
            <a:chOff x="0" y="0"/>
            <a:chExt cx="5493" cy="402"/>
          </a:xfrm>
        </p:grpSpPr>
        <p:sp>
          <p:nvSpPr>
            <p:cNvPr id="296967" name="Rectangle 7"/>
            <p:cNvSpPr>
              <a:spLocks noChangeArrowheads="1"/>
            </p:cNvSpPr>
            <p:nvPr userDrawn="1"/>
          </p:nvSpPr>
          <p:spPr bwMode="auto">
            <a:xfrm>
              <a:off x="476" y="164"/>
              <a:ext cx="3946" cy="173"/>
            </a:xfrm>
            <a:prstGeom prst="rect">
              <a:avLst/>
            </a:prstGeom>
            <a:gradFill rotWithShape="0">
              <a:gsLst>
                <a:gs pos="0">
                  <a:srgbClr val="0066CC">
                    <a:alpha val="60001"/>
                  </a:srgbClr>
                </a:gs>
                <a:gs pos="100000">
                  <a:schemeClr val="bg1"/>
                </a:gs>
              </a:gsLst>
              <a:lin ang="0" scaled="1"/>
            </a:gradFill>
            <a:ln w="9525">
              <a:noFill/>
              <a:miter lim="800000"/>
              <a:headEnd/>
              <a:tailEnd/>
            </a:ln>
          </p:spPr>
          <p:txBody>
            <a:bodyPr/>
            <a:lstStyle/>
            <a:p>
              <a:endParaRPr lang="es-AR" sz="2400" b="0" u="none">
                <a:solidFill>
                  <a:schemeClr val="tx1"/>
                </a:solidFill>
                <a:latin typeface="Times New Roman" pitchFamily="18" charset="0"/>
              </a:endParaRPr>
            </a:p>
          </p:txBody>
        </p:sp>
        <p:pic>
          <p:nvPicPr>
            <p:cNvPr id="296968" name="Picture 8" descr="Logo Millennium3"/>
            <p:cNvPicPr>
              <a:picLocks noChangeAspect="1" noChangeArrowheads="1"/>
            </p:cNvPicPr>
            <p:nvPr userDrawn="1"/>
          </p:nvPicPr>
          <p:blipFill>
            <a:blip r:embed="rId14"/>
            <a:srcRect/>
            <a:stretch>
              <a:fillRect/>
            </a:stretch>
          </p:blipFill>
          <p:spPr bwMode="auto">
            <a:xfrm>
              <a:off x="4422" y="73"/>
              <a:ext cx="1071" cy="329"/>
            </a:xfrm>
            <a:prstGeom prst="rect">
              <a:avLst/>
            </a:prstGeom>
            <a:noFill/>
          </p:spPr>
        </p:pic>
        <p:sp>
          <p:nvSpPr>
            <p:cNvPr id="296969" name="Rectangle 9"/>
            <p:cNvSpPr>
              <a:spLocks noChangeArrowheads="1"/>
            </p:cNvSpPr>
            <p:nvPr userDrawn="1"/>
          </p:nvSpPr>
          <p:spPr bwMode="auto">
            <a:xfrm>
              <a:off x="295" y="164"/>
              <a:ext cx="181" cy="173"/>
            </a:xfrm>
            <a:prstGeom prst="rect">
              <a:avLst/>
            </a:prstGeom>
            <a:gradFill rotWithShape="0">
              <a:gsLst>
                <a:gs pos="0">
                  <a:schemeClr val="bg1"/>
                </a:gs>
                <a:gs pos="100000">
                  <a:srgbClr val="0066CC">
                    <a:alpha val="60001"/>
                  </a:srgbClr>
                </a:gs>
              </a:gsLst>
              <a:lin ang="0" scaled="1"/>
            </a:gradFill>
            <a:ln w="9525">
              <a:noFill/>
              <a:miter lim="800000"/>
              <a:headEnd/>
              <a:tailEnd/>
            </a:ln>
          </p:spPr>
          <p:txBody>
            <a:bodyPr/>
            <a:lstStyle/>
            <a:p>
              <a:endParaRPr lang="es-AR" sz="2400" b="0" u="none">
                <a:solidFill>
                  <a:schemeClr val="tx1"/>
                </a:solidFill>
                <a:latin typeface="Times New Roman" pitchFamily="18" charset="0"/>
              </a:endParaRPr>
            </a:p>
          </p:txBody>
        </p:sp>
        <p:sp>
          <p:nvSpPr>
            <p:cNvPr id="296970" name="Rectangle 10"/>
            <p:cNvSpPr>
              <a:spLocks noChangeArrowheads="1"/>
            </p:cNvSpPr>
            <p:nvPr userDrawn="1"/>
          </p:nvSpPr>
          <p:spPr bwMode="auto">
            <a:xfrm>
              <a:off x="0" y="0"/>
              <a:ext cx="385" cy="346"/>
            </a:xfrm>
            <a:prstGeom prst="rect">
              <a:avLst/>
            </a:prstGeom>
            <a:gradFill rotWithShape="0">
              <a:gsLst>
                <a:gs pos="0">
                  <a:srgbClr val="0066CC"/>
                </a:gs>
                <a:gs pos="100000">
                  <a:schemeClr val="bg1"/>
                </a:gs>
              </a:gsLst>
              <a:path path="rect">
                <a:fillToRect r="100000" b="100000"/>
              </a:path>
            </a:gradFill>
            <a:ln w="9525">
              <a:noFill/>
              <a:miter lim="800000"/>
              <a:headEnd/>
              <a:tailEnd/>
            </a:ln>
            <a:effectLst/>
          </p:spPr>
          <p:txBody>
            <a:bodyPr wrap="none" anchor="ctr"/>
            <a:lstStyle/>
            <a:p>
              <a:pPr algn="ctr"/>
              <a:endParaRPr lang="es-AR" sz="2400" b="0" u="none">
                <a:solidFill>
                  <a:schemeClr val="tx1"/>
                </a:solidFill>
                <a:latin typeface="Times New Roman" pitchFamily="18" charset="0"/>
              </a:endParaRPr>
            </a:p>
          </p:txBody>
        </p:sp>
      </p:gr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Lst>
  <p:hf sldNum="0" hdr="0" dt="0"/>
  <p:txStyles>
    <p:titleStyle>
      <a:lvl1pPr algn="l" rtl="0" fontAlgn="base">
        <a:spcBef>
          <a:spcPct val="0"/>
        </a:spcBef>
        <a:spcAft>
          <a:spcPct val="0"/>
        </a:spcAft>
        <a:defRPr sz="4000">
          <a:solidFill>
            <a:schemeClr val="tx1"/>
          </a:solidFill>
          <a:latin typeface="+mj-lt"/>
          <a:ea typeface="+mj-ea"/>
          <a:cs typeface="+mj-cs"/>
        </a:defRPr>
      </a:lvl1pPr>
      <a:lvl2pPr algn="l" rtl="0" fontAlgn="base">
        <a:spcBef>
          <a:spcPct val="0"/>
        </a:spcBef>
        <a:spcAft>
          <a:spcPct val="0"/>
        </a:spcAft>
        <a:defRPr sz="4000">
          <a:solidFill>
            <a:schemeClr val="tx1"/>
          </a:solidFill>
          <a:latin typeface="Trebuchet MS" pitchFamily="34" charset="0"/>
        </a:defRPr>
      </a:lvl2pPr>
      <a:lvl3pPr algn="l" rtl="0" fontAlgn="base">
        <a:spcBef>
          <a:spcPct val="0"/>
        </a:spcBef>
        <a:spcAft>
          <a:spcPct val="0"/>
        </a:spcAft>
        <a:defRPr sz="4000">
          <a:solidFill>
            <a:schemeClr val="tx1"/>
          </a:solidFill>
          <a:latin typeface="Trebuchet MS" pitchFamily="34" charset="0"/>
        </a:defRPr>
      </a:lvl3pPr>
      <a:lvl4pPr algn="l" rtl="0" fontAlgn="base">
        <a:spcBef>
          <a:spcPct val="0"/>
        </a:spcBef>
        <a:spcAft>
          <a:spcPct val="0"/>
        </a:spcAft>
        <a:defRPr sz="4000">
          <a:solidFill>
            <a:schemeClr val="tx1"/>
          </a:solidFill>
          <a:latin typeface="Trebuchet MS" pitchFamily="34" charset="0"/>
        </a:defRPr>
      </a:lvl4pPr>
      <a:lvl5pPr algn="l" rtl="0" fontAlgn="base">
        <a:spcBef>
          <a:spcPct val="0"/>
        </a:spcBef>
        <a:spcAft>
          <a:spcPct val="0"/>
        </a:spcAft>
        <a:defRPr sz="4000">
          <a:solidFill>
            <a:schemeClr val="tx1"/>
          </a:solidFill>
          <a:latin typeface="Trebuchet MS" pitchFamily="34" charset="0"/>
        </a:defRPr>
      </a:lvl5pPr>
      <a:lvl6pPr marL="457200" algn="l" rtl="0" fontAlgn="base">
        <a:spcBef>
          <a:spcPct val="0"/>
        </a:spcBef>
        <a:spcAft>
          <a:spcPct val="0"/>
        </a:spcAft>
        <a:defRPr sz="4000">
          <a:solidFill>
            <a:schemeClr val="tx1"/>
          </a:solidFill>
          <a:latin typeface="Trebuchet MS" pitchFamily="34" charset="0"/>
        </a:defRPr>
      </a:lvl6pPr>
      <a:lvl7pPr marL="914400" algn="l" rtl="0" fontAlgn="base">
        <a:spcBef>
          <a:spcPct val="0"/>
        </a:spcBef>
        <a:spcAft>
          <a:spcPct val="0"/>
        </a:spcAft>
        <a:defRPr sz="4000">
          <a:solidFill>
            <a:schemeClr val="tx1"/>
          </a:solidFill>
          <a:latin typeface="Trebuchet MS" pitchFamily="34" charset="0"/>
        </a:defRPr>
      </a:lvl7pPr>
      <a:lvl8pPr marL="1371600" algn="l" rtl="0" fontAlgn="base">
        <a:spcBef>
          <a:spcPct val="0"/>
        </a:spcBef>
        <a:spcAft>
          <a:spcPct val="0"/>
        </a:spcAft>
        <a:defRPr sz="4000">
          <a:solidFill>
            <a:schemeClr val="tx1"/>
          </a:solidFill>
          <a:latin typeface="Trebuchet MS" pitchFamily="34" charset="0"/>
        </a:defRPr>
      </a:lvl8pPr>
      <a:lvl9pPr marL="1828800" algn="l" rtl="0" fontAlgn="base">
        <a:spcBef>
          <a:spcPct val="0"/>
        </a:spcBef>
        <a:spcAft>
          <a:spcPct val="0"/>
        </a:spcAft>
        <a:defRPr sz="4000">
          <a:solidFill>
            <a:schemeClr val="tx1"/>
          </a:solidFill>
          <a:latin typeface="Trebuchet MS" pitchFamily="34" charset="0"/>
        </a:defRPr>
      </a:lvl9pPr>
    </p:titleStyle>
    <p:bodyStyle>
      <a:lvl1pPr marL="342900" indent="-342900" algn="l" rtl="0" fontAlgn="base">
        <a:spcBef>
          <a:spcPct val="20000"/>
        </a:spcBef>
        <a:spcAft>
          <a:spcPct val="0"/>
        </a:spcAft>
        <a:buClr>
          <a:srgbClr val="5440E8"/>
        </a:buClr>
        <a:buSzPct val="75000"/>
        <a:buFont typeface="Wingdings" pitchFamily="2" charset="2"/>
        <a:defRPr sz="3000">
          <a:solidFill>
            <a:schemeClr val="tx1"/>
          </a:solidFill>
          <a:latin typeface="+mn-lt"/>
          <a:ea typeface="+mn-ea"/>
          <a:cs typeface="+mn-cs"/>
        </a:defRPr>
      </a:lvl1pPr>
      <a:lvl2pPr marL="742950" indent="-285750" algn="l" rtl="0" fontAlgn="base">
        <a:spcBef>
          <a:spcPct val="20000"/>
        </a:spcBef>
        <a:spcAft>
          <a:spcPct val="0"/>
        </a:spcAft>
        <a:buClr>
          <a:srgbClr val="0066CC"/>
        </a:buClr>
        <a:buFont typeface="Wingdings" pitchFamily="2" charset="2"/>
        <a:buChar char="§"/>
        <a:defRPr sz="2700">
          <a:solidFill>
            <a:schemeClr val="tx1"/>
          </a:solidFill>
          <a:latin typeface="+mn-lt"/>
        </a:defRPr>
      </a:lvl2pPr>
      <a:lvl3pPr marL="1143000" indent="-228600" algn="l" rtl="0" fontAlgn="base">
        <a:spcBef>
          <a:spcPct val="20000"/>
        </a:spcBef>
        <a:spcAft>
          <a:spcPct val="0"/>
        </a:spcAft>
        <a:buClr>
          <a:srgbClr val="0066CC"/>
        </a:buClr>
        <a:buFont typeface="Wingdings" pitchFamily="2" charset="2"/>
        <a:buChar char="§"/>
        <a:defRPr sz="2400">
          <a:solidFill>
            <a:schemeClr val="tx1"/>
          </a:solidFill>
          <a:latin typeface="+mn-lt"/>
        </a:defRPr>
      </a:lvl3pPr>
      <a:lvl4pPr marL="1600200" indent="-228600" algn="l" rtl="0" fontAlgn="base">
        <a:spcBef>
          <a:spcPct val="20000"/>
        </a:spcBef>
        <a:spcAft>
          <a:spcPct val="0"/>
        </a:spcAft>
        <a:buClr>
          <a:srgbClr val="0066CC"/>
        </a:buClr>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rgbClr val="0066CC"/>
        </a:buClr>
        <a:buFont typeface="Wingdings" pitchFamily="2" charset="2"/>
        <a:buChar char="§"/>
        <a:defRPr>
          <a:solidFill>
            <a:schemeClr val="tx1"/>
          </a:solidFill>
          <a:latin typeface="+mn-lt"/>
        </a:defRPr>
      </a:lvl5pPr>
      <a:lvl6pPr marL="2514600" indent="-228600" algn="l" rtl="0" fontAlgn="base">
        <a:spcBef>
          <a:spcPct val="20000"/>
        </a:spcBef>
        <a:spcAft>
          <a:spcPct val="0"/>
        </a:spcAft>
        <a:buClr>
          <a:srgbClr val="0066CC"/>
        </a:buClr>
        <a:buFont typeface="Wingdings" pitchFamily="2" charset="2"/>
        <a:buChar char="§"/>
        <a:defRPr>
          <a:solidFill>
            <a:schemeClr val="tx1"/>
          </a:solidFill>
          <a:latin typeface="+mn-lt"/>
        </a:defRPr>
      </a:lvl6pPr>
      <a:lvl7pPr marL="2971800" indent="-228600" algn="l" rtl="0" fontAlgn="base">
        <a:spcBef>
          <a:spcPct val="20000"/>
        </a:spcBef>
        <a:spcAft>
          <a:spcPct val="0"/>
        </a:spcAft>
        <a:buClr>
          <a:srgbClr val="0066CC"/>
        </a:buClr>
        <a:buFont typeface="Wingdings" pitchFamily="2" charset="2"/>
        <a:buChar char="§"/>
        <a:defRPr>
          <a:solidFill>
            <a:schemeClr val="tx1"/>
          </a:solidFill>
          <a:latin typeface="+mn-lt"/>
        </a:defRPr>
      </a:lvl7pPr>
      <a:lvl8pPr marL="3429000" indent="-228600" algn="l" rtl="0" fontAlgn="base">
        <a:spcBef>
          <a:spcPct val="20000"/>
        </a:spcBef>
        <a:spcAft>
          <a:spcPct val="0"/>
        </a:spcAft>
        <a:buClr>
          <a:srgbClr val="0066CC"/>
        </a:buClr>
        <a:buFont typeface="Wingdings" pitchFamily="2" charset="2"/>
        <a:buChar char="§"/>
        <a:defRPr>
          <a:solidFill>
            <a:schemeClr val="tx1"/>
          </a:solidFill>
          <a:latin typeface="+mn-lt"/>
        </a:defRPr>
      </a:lvl8pPr>
      <a:lvl9pPr marL="3886200" indent="-228600" algn="l" rtl="0" fontAlgn="base">
        <a:spcBef>
          <a:spcPct val="20000"/>
        </a:spcBef>
        <a:spcAft>
          <a:spcPct val="0"/>
        </a:spcAft>
        <a:buClr>
          <a:srgbClr val="0066CC"/>
        </a:buClr>
        <a:buFont typeface="Wingdings" pitchFamily="2" charset="2"/>
        <a:buChar char="§"/>
        <a:defRPr>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151188" y="2133600"/>
            <a:ext cx="5813425" cy="1546225"/>
          </a:xfrm>
        </p:spPr>
        <p:txBody>
          <a:bodyPr anchor="t"/>
          <a:lstStyle/>
          <a:p>
            <a:pPr algn="ctr"/>
            <a:r>
              <a:rPr lang="es-ES_tradnl" sz="2400" dirty="0">
                <a:latin typeface="Arial" charset="0"/>
              </a:rPr>
              <a:t/>
            </a:r>
            <a:br>
              <a:rPr lang="es-ES_tradnl" sz="2400" dirty="0">
                <a:latin typeface="Arial" charset="0"/>
              </a:rPr>
            </a:br>
            <a:r>
              <a:rPr lang="es-AR" sz="2400" b="1" u="sng" dirty="0" smtClean="0">
                <a:latin typeface="Arial" charset="0"/>
              </a:rPr>
              <a:t>Framework M3</a:t>
            </a:r>
            <a:br>
              <a:rPr lang="es-AR" sz="2400" b="1" u="sng" dirty="0" smtClean="0">
                <a:latin typeface="Arial" charset="0"/>
              </a:rPr>
            </a:br>
            <a:r>
              <a:rPr lang="es-AR" sz="2400" b="1" u="sng" dirty="0" smtClean="0">
                <a:latin typeface="Arial" charset="0"/>
              </a:rPr>
              <a:t>Generador de código </a:t>
            </a:r>
            <a:endParaRPr lang="en-US" b="1" u="sng"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3 Marcador de pie de página"/>
          <p:cNvSpPr>
            <a:spLocks noGrp="1"/>
          </p:cNvSpPr>
          <p:nvPr>
            <p:ph type="ftr" sz="quarter" idx="10"/>
          </p:nvPr>
        </p:nvSpPr>
        <p:spPr/>
        <p:txBody>
          <a:bodyPr/>
          <a:lstStyle/>
          <a:p>
            <a:r>
              <a:rPr lang="en-US" dirty="0"/>
              <a:t>millenniuM3 S.A. Confidencial</a:t>
            </a:r>
          </a:p>
        </p:txBody>
      </p:sp>
      <p:sp>
        <p:nvSpPr>
          <p:cNvPr id="410634" name="Text Box 10"/>
          <p:cNvSpPr txBox="1">
            <a:spLocks noChangeArrowheads="1"/>
          </p:cNvSpPr>
          <p:nvPr/>
        </p:nvSpPr>
        <p:spPr bwMode="auto">
          <a:xfrm>
            <a:off x="684213" y="2349500"/>
            <a:ext cx="184150" cy="701675"/>
          </a:xfrm>
          <a:prstGeom prst="rect">
            <a:avLst/>
          </a:prstGeom>
          <a:noFill/>
          <a:ln w="9525" algn="ctr">
            <a:noFill/>
            <a:miter lim="800000"/>
            <a:headEnd/>
            <a:tailEnd/>
          </a:ln>
          <a:effectLst/>
        </p:spPr>
        <p:txBody>
          <a:bodyPr wrap="none">
            <a:spAutoFit/>
          </a:bodyPr>
          <a:lstStyle/>
          <a:p>
            <a:endParaRPr lang="es-ES"/>
          </a:p>
        </p:txBody>
      </p:sp>
      <p:pic>
        <p:nvPicPr>
          <p:cNvPr id="410641" name="Picture 17"/>
          <p:cNvPicPr>
            <a:picLocks noChangeAspect="1" noChangeArrowheads="1"/>
          </p:cNvPicPr>
          <p:nvPr/>
        </p:nvPicPr>
        <p:blipFill>
          <a:blip r:embed="rId3"/>
          <a:srcRect/>
          <a:stretch>
            <a:fillRect/>
          </a:stretch>
        </p:blipFill>
        <p:spPr bwMode="auto">
          <a:xfrm>
            <a:off x="928662" y="3000372"/>
            <a:ext cx="5476886" cy="3359602"/>
          </a:xfrm>
          <a:prstGeom prst="rect">
            <a:avLst/>
          </a:prstGeom>
          <a:noFill/>
          <a:ln w="34925" cap="flat" cmpd="sng" algn="ctr">
            <a:solidFill>
              <a:srgbClr val="FFFFFF"/>
            </a:solidFill>
            <a:prstDash val="solid"/>
            <a:miter lim="800000"/>
            <a:headEnd/>
            <a:tailEnd/>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13 Triángulo isósceles"/>
          <p:cNvSpPr/>
          <p:nvPr/>
        </p:nvSpPr>
        <p:spPr bwMode="auto">
          <a:xfrm rot="10800000">
            <a:off x="3428992" y="2857496"/>
            <a:ext cx="4281066" cy="1300577"/>
          </a:xfrm>
          <a:prstGeom prst="triangle">
            <a:avLst/>
          </a:prstGeom>
          <a:gradFill rotWithShape="1">
            <a:gsLst>
              <a:gs pos="0">
                <a:srgbClr val="EAEAEA">
                  <a:gamma/>
                  <a:tint val="30196"/>
                  <a:invGamma/>
                </a:srgbClr>
              </a:gs>
              <a:gs pos="100000">
                <a:srgbClr val="EAEAEA">
                  <a:alpha val="39999"/>
                </a:srgbClr>
              </a:gs>
            </a:gsLst>
            <a:lin ang="0" scaled="1"/>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4000" b="1" i="0" u="sng" strike="noStrike" cap="none" normalizeH="0" baseline="0" smtClean="0">
              <a:ln>
                <a:noFill/>
              </a:ln>
              <a:solidFill>
                <a:srgbClr val="333399"/>
              </a:solidFill>
              <a:effectLst/>
              <a:latin typeface="Trebuchet MS" pitchFamily="34" charset="0"/>
            </a:endParaRPr>
          </a:p>
        </p:txBody>
      </p:sp>
      <p:pic>
        <p:nvPicPr>
          <p:cNvPr id="410642" name="Picture 18"/>
          <p:cNvPicPr>
            <a:picLocks noChangeAspect="1" noChangeArrowheads="1"/>
          </p:cNvPicPr>
          <p:nvPr/>
        </p:nvPicPr>
        <p:blipFill>
          <a:blip r:embed="rId4"/>
          <a:srcRect/>
          <a:stretch>
            <a:fillRect/>
          </a:stretch>
        </p:blipFill>
        <p:spPr bwMode="auto">
          <a:xfrm>
            <a:off x="3428992" y="857232"/>
            <a:ext cx="4429156" cy="2001429"/>
          </a:xfrm>
          <a:prstGeom prst="rect">
            <a:avLst/>
          </a:prstGeom>
          <a:noFill/>
          <a:ln w="9525" cap="flat" cmpd="sng" algn="ctr">
            <a:noFill/>
            <a:prstDash val="solid"/>
            <a:miter lim="800000"/>
            <a:headEnd/>
            <a:tailEnd/>
          </a:ln>
          <a:effectLst/>
        </p:spPr>
      </p:pic>
      <p:sp>
        <p:nvSpPr>
          <p:cNvPr id="16" name="15 CuadroTexto"/>
          <p:cNvSpPr txBox="1"/>
          <p:nvPr/>
        </p:nvSpPr>
        <p:spPr>
          <a:xfrm>
            <a:off x="428596" y="785794"/>
            <a:ext cx="2000232" cy="261610"/>
          </a:xfrm>
          <a:prstGeom prst="rect">
            <a:avLst/>
          </a:prstGeom>
          <a:noFill/>
        </p:spPr>
        <p:txBody>
          <a:bodyPr wrap="square" rtlCol="0">
            <a:spAutoFit/>
          </a:bodyPr>
          <a:lstStyle/>
          <a:p>
            <a:r>
              <a:rPr lang="es-ES" sz="1100" u="none" dirty="0" smtClean="0"/>
              <a:t>Si es </a:t>
            </a:r>
            <a:r>
              <a:rPr lang="es-ES" sz="1100" u="none" dirty="0" err="1" smtClean="0">
                <a:solidFill>
                  <a:srgbClr val="FF0000"/>
                </a:solidFill>
              </a:rPr>
              <a:t>Foreign</a:t>
            </a:r>
            <a:r>
              <a:rPr lang="es-ES" sz="1100" u="none" dirty="0" smtClean="0">
                <a:solidFill>
                  <a:srgbClr val="FF0000"/>
                </a:solidFill>
              </a:rPr>
              <a:t> Key</a:t>
            </a:r>
            <a:endParaRPr lang="es-ES" sz="1100" u="none" dirty="0">
              <a:solidFill>
                <a:srgbClr val="FF0000"/>
              </a:solidFill>
            </a:endParaRPr>
          </a:p>
        </p:txBody>
      </p:sp>
      <p:sp>
        <p:nvSpPr>
          <p:cNvPr id="17" name="16 CuadroTexto"/>
          <p:cNvSpPr txBox="1"/>
          <p:nvPr/>
        </p:nvSpPr>
        <p:spPr>
          <a:xfrm>
            <a:off x="1143008" y="1500174"/>
            <a:ext cx="2000232" cy="261610"/>
          </a:xfrm>
          <a:prstGeom prst="rect">
            <a:avLst/>
          </a:prstGeom>
          <a:noFill/>
        </p:spPr>
        <p:txBody>
          <a:bodyPr wrap="square" rtlCol="0">
            <a:spAutoFit/>
          </a:bodyPr>
          <a:lstStyle/>
          <a:p>
            <a:r>
              <a:rPr lang="es-ES" sz="1100" u="none" dirty="0" smtClean="0"/>
              <a:t>Si es una </a:t>
            </a:r>
            <a:r>
              <a:rPr lang="es-ES" sz="1100" u="none" dirty="0" smtClean="0">
                <a:solidFill>
                  <a:srgbClr val="FF0000"/>
                </a:solidFill>
              </a:rPr>
              <a:t> colección</a:t>
            </a:r>
            <a:endParaRPr lang="es-ES" sz="1100" u="none" dirty="0">
              <a:solidFill>
                <a:srgbClr val="FF0000"/>
              </a:solidFill>
            </a:endParaRPr>
          </a:p>
        </p:txBody>
      </p:sp>
      <p:sp>
        <p:nvSpPr>
          <p:cNvPr id="18" name="17 CuadroTexto"/>
          <p:cNvSpPr txBox="1"/>
          <p:nvPr/>
        </p:nvSpPr>
        <p:spPr>
          <a:xfrm>
            <a:off x="1357290" y="2071678"/>
            <a:ext cx="2000232" cy="430887"/>
          </a:xfrm>
          <a:prstGeom prst="rect">
            <a:avLst/>
          </a:prstGeom>
          <a:noFill/>
        </p:spPr>
        <p:txBody>
          <a:bodyPr wrap="square" rtlCol="0">
            <a:spAutoFit/>
          </a:bodyPr>
          <a:lstStyle/>
          <a:p>
            <a:r>
              <a:rPr lang="es-ES" sz="1100" u="none" dirty="0" smtClean="0"/>
              <a:t>Si hace </a:t>
            </a:r>
            <a:r>
              <a:rPr lang="es-ES" sz="1100" u="none" dirty="0" smtClean="0">
                <a:solidFill>
                  <a:srgbClr val="FF0000"/>
                </a:solidFill>
              </a:rPr>
              <a:t>referencia a una entidad</a:t>
            </a:r>
            <a:endParaRPr lang="es-ES" sz="1100" u="none" dirty="0">
              <a:solidFill>
                <a:srgbClr val="FF0000"/>
              </a:solidFill>
            </a:endParaRPr>
          </a:p>
        </p:txBody>
      </p:sp>
      <p:sp>
        <p:nvSpPr>
          <p:cNvPr id="19" name="18 CuadroTexto"/>
          <p:cNvSpPr txBox="1"/>
          <p:nvPr/>
        </p:nvSpPr>
        <p:spPr>
          <a:xfrm>
            <a:off x="1285852" y="2857496"/>
            <a:ext cx="2000232" cy="261610"/>
          </a:xfrm>
          <a:prstGeom prst="rect">
            <a:avLst/>
          </a:prstGeom>
          <a:noFill/>
        </p:spPr>
        <p:txBody>
          <a:bodyPr wrap="square" rtlCol="0">
            <a:spAutoFit/>
          </a:bodyPr>
          <a:lstStyle/>
          <a:p>
            <a:r>
              <a:rPr lang="es-ES" sz="1100" u="none" dirty="0" smtClean="0"/>
              <a:t>Si es un </a:t>
            </a:r>
            <a:r>
              <a:rPr lang="es-ES" sz="1100" u="none" dirty="0" smtClean="0">
                <a:solidFill>
                  <a:srgbClr val="FF0000"/>
                </a:solidFill>
              </a:rPr>
              <a:t>Enum</a:t>
            </a:r>
            <a:endParaRPr lang="es-ES" sz="1100" u="none" dirty="0">
              <a:solidFill>
                <a:srgbClr val="FF0000"/>
              </a:solidFill>
            </a:endParaRPr>
          </a:p>
        </p:txBody>
      </p:sp>
      <p:cxnSp>
        <p:nvCxnSpPr>
          <p:cNvPr id="20" name="19 Conector recto de flecha"/>
          <p:cNvCxnSpPr/>
          <p:nvPr/>
        </p:nvCxnSpPr>
        <p:spPr bwMode="auto">
          <a:xfrm rot="10800000">
            <a:off x="1643042" y="1000108"/>
            <a:ext cx="2071702" cy="285752"/>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cxnSp>
        <p:nvCxnSpPr>
          <p:cNvPr id="22" name="21 Conector recto de flecha"/>
          <p:cNvCxnSpPr/>
          <p:nvPr/>
        </p:nvCxnSpPr>
        <p:spPr bwMode="auto">
          <a:xfrm rot="10800000" flipV="1">
            <a:off x="2571736" y="1285860"/>
            <a:ext cx="1500198" cy="357190"/>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cxnSp>
        <p:nvCxnSpPr>
          <p:cNvPr id="26" name="25 Conector recto de flecha"/>
          <p:cNvCxnSpPr/>
          <p:nvPr/>
        </p:nvCxnSpPr>
        <p:spPr bwMode="auto">
          <a:xfrm rot="10800000" flipV="1">
            <a:off x="3071802" y="1285860"/>
            <a:ext cx="1643074" cy="928694"/>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cxnSp>
        <p:nvCxnSpPr>
          <p:cNvPr id="28" name="27 Conector recto de flecha"/>
          <p:cNvCxnSpPr>
            <a:endCxn id="19" idx="0"/>
          </p:cNvCxnSpPr>
          <p:nvPr/>
        </p:nvCxnSpPr>
        <p:spPr bwMode="auto">
          <a:xfrm rot="10800000" flipV="1">
            <a:off x="2285968" y="1285860"/>
            <a:ext cx="3286164" cy="1571636"/>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sp>
        <p:nvSpPr>
          <p:cNvPr id="30" name="Rectangle 3"/>
          <p:cNvSpPr>
            <a:spLocks noChangeArrowheads="1"/>
          </p:cNvSpPr>
          <p:nvPr/>
        </p:nvSpPr>
        <p:spPr bwMode="auto">
          <a:xfrm>
            <a:off x="4071934" y="5572140"/>
            <a:ext cx="4714908" cy="733476"/>
          </a:xfrm>
          <a:prstGeom prst="rect">
            <a:avLst/>
          </a:prstGeom>
          <a:solidFill>
            <a:srgbClr val="666699">
              <a:alpha val="10001"/>
            </a:srgbClr>
          </a:solidFill>
          <a:ln w="19050" cap="rnd" algn="ctr">
            <a:solidFill>
              <a:srgbClr val="003366"/>
            </a:solidFill>
            <a:prstDash val="sysDot"/>
            <a:miter lim="800000"/>
            <a:headEnd/>
            <a:tailEnd/>
          </a:ln>
          <a:effectLst/>
        </p:spPr>
        <p:txBody>
          <a:bodyPr wrap="none" anchor="b"/>
          <a:lstStyle/>
          <a:p>
            <a:pPr algn="r"/>
            <a:r>
              <a:rPr lang="es-ES" sz="1400" u="none" dirty="0" smtClean="0"/>
              <a:t>Se va a elegir de que tipo es nuestro atributo</a:t>
            </a:r>
          </a:p>
          <a:p>
            <a:pPr algn="r"/>
            <a:r>
              <a:rPr lang="es-ES" sz="1400" u="none" dirty="0" smtClean="0"/>
              <a:t>según la relación que tenga esta clase con otra.</a:t>
            </a:r>
            <a:endParaRPr lang="es-ES" sz="1400" u="none" dirty="0"/>
          </a:p>
        </p:txBody>
      </p:sp>
    </p:spTree>
  </p:cSld>
  <p:clrMapOvr>
    <a:masterClrMapping/>
  </p:clrMapOvr>
  <p:transition>
    <p:wheel spokes="8"/>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3 Marcador de pie de página"/>
          <p:cNvSpPr>
            <a:spLocks noGrp="1"/>
          </p:cNvSpPr>
          <p:nvPr>
            <p:ph type="ftr" sz="quarter" idx="10"/>
          </p:nvPr>
        </p:nvSpPr>
        <p:spPr/>
        <p:txBody>
          <a:bodyPr/>
          <a:lstStyle/>
          <a:p>
            <a:r>
              <a:rPr lang="en-US" dirty="0"/>
              <a:t>millenniuM3 S.A. Confidencial</a:t>
            </a:r>
          </a:p>
        </p:txBody>
      </p:sp>
      <p:sp>
        <p:nvSpPr>
          <p:cNvPr id="461828" name="Text Box 4"/>
          <p:cNvSpPr txBox="1">
            <a:spLocks noChangeArrowheads="1"/>
          </p:cNvSpPr>
          <p:nvPr/>
        </p:nvSpPr>
        <p:spPr bwMode="auto">
          <a:xfrm>
            <a:off x="684213" y="2349500"/>
            <a:ext cx="184150" cy="701675"/>
          </a:xfrm>
          <a:prstGeom prst="rect">
            <a:avLst/>
          </a:prstGeom>
          <a:noFill/>
          <a:ln w="9525" algn="ctr">
            <a:noFill/>
            <a:miter lim="800000"/>
            <a:headEnd/>
            <a:tailEnd/>
          </a:ln>
          <a:effectLst/>
        </p:spPr>
        <p:txBody>
          <a:bodyPr wrap="none">
            <a:spAutoFit/>
          </a:bodyPr>
          <a:lstStyle/>
          <a:p>
            <a:endParaRPr lang="es-ES"/>
          </a:p>
        </p:txBody>
      </p:sp>
      <p:sp>
        <p:nvSpPr>
          <p:cNvPr id="18" name="Rectangle 3"/>
          <p:cNvSpPr>
            <a:spLocks noChangeArrowheads="1"/>
          </p:cNvSpPr>
          <p:nvPr/>
        </p:nvSpPr>
        <p:spPr bwMode="auto">
          <a:xfrm>
            <a:off x="214282" y="4714884"/>
            <a:ext cx="8643998" cy="1643050"/>
          </a:xfrm>
          <a:prstGeom prst="rect">
            <a:avLst/>
          </a:prstGeom>
          <a:solidFill>
            <a:srgbClr val="666699">
              <a:alpha val="10001"/>
            </a:srgbClr>
          </a:solidFill>
          <a:ln w="19050" cap="rnd" algn="ctr">
            <a:solidFill>
              <a:srgbClr val="003366"/>
            </a:solidFill>
            <a:prstDash val="sysDot"/>
            <a:miter lim="800000"/>
            <a:headEnd/>
            <a:tailEnd/>
          </a:ln>
          <a:effectLst/>
        </p:spPr>
        <p:txBody>
          <a:bodyPr wrap="none" anchor="ctr"/>
          <a:lstStyle/>
          <a:p>
            <a:r>
              <a:rPr lang="es-ES" sz="1200" u="none" dirty="0" smtClean="0"/>
              <a:t>Una ves que tengamos todas nuestras clases creadas y guardadas, solo con marcar las que queremos generar, desde la </a:t>
            </a:r>
          </a:p>
          <a:p>
            <a:r>
              <a:rPr lang="es-ES" sz="1200" u="none" dirty="0" smtClean="0"/>
              <a:t>columna “generar”, y haciendo click en “Generar Solución”, el generador ya nos crea toda la estructura que tiene que</a:t>
            </a:r>
          </a:p>
          <a:p>
            <a:r>
              <a:rPr lang="es-ES" sz="1200" u="none" dirty="0" smtClean="0"/>
              <a:t>tener nuestro proyecto con las clases generadas en la dirección que le indicamos al proyecto. Si solo deseo generar las </a:t>
            </a:r>
          </a:p>
          <a:p>
            <a:r>
              <a:rPr lang="es-ES" sz="1200" u="none" dirty="0" smtClean="0"/>
              <a:t>Clases hago click en “Generar Clases”.</a:t>
            </a:r>
            <a:endParaRPr lang="es-ES" sz="1200" u="none" dirty="0"/>
          </a:p>
        </p:txBody>
      </p:sp>
      <p:pic>
        <p:nvPicPr>
          <p:cNvPr id="7" name="Picture 2"/>
          <p:cNvPicPr>
            <a:picLocks noChangeAspect="1" noChangeArrowheads="1"/>
          </p:cNvPicPr>
          <p:nvPr/>
        </p:nvPicPr>
        <p:blipFill>
          <a:blip r:embed="rId3"/>
          <a:srcRect/>
          <a:stretch>
            <a:fillRect/>
          </a:stretch>
        </p:blipFill>
        <p:spPr bwMode="auto">
          <a:xfrm>
            <a:off x="1000100" y="642917"/>
            <a:ext cx="6858048" cy="4019627"/>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3 Marcador de pie de página"/>
          <p:cNvSpPr>
            <a:spLocks noGrp="1"/>
          </p:cNvSpPr>
          <p:nvPr>
            <p:ph type="ftr" sz="quarter" idx="10"/>
          </p:nvPr>
        </p:nvSpPr>
        <p:spPr/>
        <p:txBody>
          <a:bodyPr/>
          <a:lstStyle/>
          <a:p>
            <a:r>
              <a:rPr lang="en-US" dirty="0"/>
              <a:t>millenniuM3 S.A. Confidencial</a:t>
            </a:r>
          </a:p>
        </p:txBody>
      </p:sp>
      <p:sp>
        <p:nvSpPr>
          <p:cNvPr id="463876" name="Text Box 4"/>
          <p:cNvSpPr txBox="1">
            <a:spLocks noChangeArrowheads="1"/>
          </p:cNvSpPr>
          <p:nvPr/>
        </p:nvSpPr>
        <p:spPr bwMode="auto">
          <a:xfrm>
            <a:off x="684213" y="2349500"/>
            <a:ext cx="184150" cy="701675"/>
          </a:xfrm>
          <a:prstGeom prst="rect">
            <a:avLst/>
          </a:prstGeom>
          <a:noFill/>
          <a:ln w="9525" algn="ctr">
            <a:noFill/>
            <a:miter lim="800000"/>
            <a:headEnd/>
            <a:tailEnd/>
          </a:ln>
          <a:effectLst/>
        </p:spPr>
        <p:txBody>
          <a:bodyPr wrap="none">
            <a:spAutoFit/>
          </a:bodyPr>
          <a:lstStyle/>
          <a:p>
            <a:endParaRPr lang="es-ES"/>
          </a:p>
        </p:txBody>
      </p:sp>
      <p:pic>
        <p:nvPicPr>
          <p:cNvPr id="463888" name="Picture 16"/>
          <p:cNvPicPr>
            <a:picLocks noChangeAspect="1" noChangeArrowheads="1"/>
          </p:cNvPicPr>
          <p:nvPr/>
        </p:nvPicPr>
        <p:blipFill>
          <a:blip r:embed="rId3"/>
          <a:srcRect l="30599" t="17005" r="48568" b="28401"/>
          <a:stretch>
            <a:fillRect/>
          </a:stretch>
        </p:blipFill>
        <p:spPr bwMode="auto">
          <a:xfrm>
            <a:off x="714348" y="642918"/>
            <a:ext cx="2286016" cy="4357718"/>
          </a:xfrm>
          <a:prstGeom prst="rect">
            <a:avLst/>
          </a:prstGeom>
          <a:noFill/>
          <a:ln w="9525" cap="flat" cmpd="sng" algn="ctr">
            <a:noFill/>
            <a:prstDash val="solid"/>
            <a:miter lim="800000"/>
            <a:headEnd/>
            <a:tailEnd/>
          </a:ln>
          <a:effectLst/>
        </p:spPr>
      </p:pic>
      <p:sp>
        <p:nvSpPr>
          <p:cNvPr id="17" name="Rectangle 3"/>
          <p:cNvSpPr>
            <a:spLocks noChangeArrowheads="1"/>
          </p:cNvSpPr>
          <p:nvPr/>
        </p:nvSpPr>
        <p:spPr bwMode="auto">
          <a:xfrm>
            <a:off x="3000364" y="2143116"/>
            <a:ext cx="6000792" cy="1500198"/>
          </a:xfrm>
          <a:prstGeom prst="rect">
            <a:avLst/>
          </a:prstGeom>
          <a:solidFill>
            <a:srgbClr val="666699">
              <a:alpha val="10001"/>
            </a:srgbClr>
          </a:solidFill>
          <a:ln w="19050" cap="rnd" algn="ctr">
            <a:solidFill>
              <a:srgbClr val="003366"/>
            </a:solidFill>
            <a:prstDash val="sysDot"/>
            <a:miter lim="800000"/>
            <a:headEnd/>
            <a:tailEnd/>
          </a:ln>
          <a:effectLst/>
        </p:spPr>
        <p:txBody>
          <a:bodyPr wrap="none" anchor="t"/>
          <a:lstStyle/>
          <a:p>
            <a:r>
              <a:rPr lang="es-ES" sz="1200" b="0" u="none" dirty="0" smtClean="0"/>
              <a:t>Una ves generado la solución, tenemos que abrir el Visual Studio 2005 y abrir </a:t>
            </a:r>
          </a:p>
          <a:p>
            <a:r>
              <a:rPr lang="es-ES" sz="1200" b="0" u="none" dirty="0" smtClean="0"/>
              <a:t>nuestro *.sln en la ubicación que lo hayamos creado. Y acá podemos ver</a:t>
            </a:r>
          </a:p>
          <a:p>
            <a:r>
              <a:rPr lang="es-ES" sz="1200" b="0" u="none" dirty="0" smtClean="0"/>
              <a:t>con la distribución con la que nos lo crea</a:t>
            </a:r>
            <a:r>
              <a:rPr lang="es-ES" sz="1200" b="0" u="none" dirty="0" smtClean="0"/>
              <a:t>.</a:t>
            </a:r>
          </a:p>
          <a:p>
            <a:r>
              <a:rPr lang="es-ES" sz="1200" b="0" u="none" dirty="0" smtClean="0"/>
              <a:t>Compilamos la solución, para verificar que no haya errores</a:t>
            </a:r>
          </a:p>
          <a:p>
            <a:r>
              <a:rPr lang="es-ES" sz="1200" b="0" u="none" dirty="0" smtClean="0"/>
              <a:t>y</a:t>
            </a:r>
            <a:r>
              <a:rPr lang="es-ES" sz="1200" b="0" u="none" dirty="0" smtClean="0"/>
              <a:t> para obtener los  *.dll.</a:t>
            </a:r>
          </a:p>
          <a:p>
            <a:endParaRPr lang="es-ES" sz="1200" u="none" dirty="0" smtClean="0"/>
          </a:p>
          <a:p>
            <a:r>
              <a:rPr lang="es-ES" sz="1200" u="none" dirty="0" smtClean="0"/>
              <a:t>Una ves hecho todo esto, ejecutamos el Generador de Script del Framework M3</a:t>
            </a:r>
            <a:endParaRPr lang="es-ES" sz="1200" u="none" dirty="0" smtClean="0"/>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151188" y="2133600"/>
            <a:ext cx="5813425" cy="1546225"/>
          </a:xfrm>
        </p:spPr>
        <p:txBody>
          <a:bodyPr anchor="t"/>
          <a:lstStyle/>
          <a:p>
            <a:pPr algn="ctr"/>
            <a:r>
              <a:rPr lang="es-ES_tradnl" sz="2400" dirty="0">
                <a:latin typeface="Arial" charset="0"/>
              </a:rPr>
              <a:t/>
            </a:r>
            <a:br>
              <a:rPr lang="es-ES_tradnl" sz="2400" dirty="0">
                <a:latin typeface="Arial" charset="0"/>
              </a:rPr>
            </a:br>
            <a:r>
              <a:rPr lang="es-AR" sz="2400" b="1" u="sng" dirty="0" smtClean="0">
                <a:latin typeface="Arial" charset="0"/>
              </a:rPr>
              <a:t>Framework M3</a:t>
            </a:r>
            <a:br>
              <a:rPr lang="es-AR" sz="2400" b="1" u="sng" dirty="0" smtClean="0">
                <a:latin typeface="Arial" charset="0"/>
              </a:rPr>
            </a:br>
            <a:r>
              <a:rPr lang="es-AR" sz="2400" b="1" u="sng" dirty="0" smtClean="0">
                <a:latin typeface="Arial" charset="0"/>
              </a:rPr>
              <a:t>Generador de </a:t>
            </a:r>
            <a:r>
              <a:rPr lang="es-AR" sz="2400" b="1" u="sng" dirty="0" smtClean="0">
                <a:latin typeface="Arial" charset="0"/>
              </a:rPr>
              <a:t>script</a:t>
            </a:r>
            <a:r>
              <a:rPr lang="es-AR" sz="2400" b="1" u="sng" dirty="0" smtClean="0">
                <a:latin typeface="Arial" charset="0"/>
              </a:rPr>
              <a:t> </a:t>
            </a:r>
            <a:endParaRPr lang="en-US" b="1" u="sng" dirty="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0"/>
          </p:nvPr>
        </p:nvSpPr>
        <p:spPr/>
        <p:txBody>
          <a:bodyPr/>
          <a:lstStyle/>
          <a:p>
            <a:r>
              <a:rPr lang="en-US" smtClean="0"/>
              <a:t>millenniuM3 S.A. Confidencial</a:t>
            </a:r>
            <a:endParaRPr lang="en-US" dirty="0"/>
          </a:p>
        </p:txBody>
      </p:sp>
      <p:pic>
        <p:nvPicPr>
          <p:cNvPr id="413698" name="Picture 2"/>
          <p:cNvPicPr>
            <a:picLocks noChangeAspect="1" noChangeArrowheads="1"/>
          </p:cNvPicPr>
          <p:nvPr/>
        </p:nvPicPr>
        <p:blipFill>
          <a:blip r:embed="rId2"/>
          <a:srcRect/>
          <a:stretch>
            <a:fillRect/>
          </a:stretch>
        </p:blipFill>
        <p:spPr bwMode="auto">
          <a:xfrm>
            <a:off x="3000364" y="785794"/>
            <a:ext cx="5162550" cy="5581650"/>
          </a:xfrm>
          <a:prstGeom prst="rect">
            <a:avLst/>
          </a:prstGeom>
          <a:noFill/>
          <a:ln w="9525">
            <a:noFill/>
            <a:miter lim="800000"/>
            <a:headEnd/>
            <a:tailEnd/>
          </a:ln>
          <a:effectLst/>
        </p:spPr>
      </p:pic>
      <p:cxnSp>
        <p:nvCxnSpPr>
          <p:cNvPr id="8" name="7 Conector recto de flecha"/>
          <p:cNvCxnSpPr/>
          <p:nvPr/>
        </p:nvCxnSpPr>
        <p:spPr bwMode="auto">
          <a:xfrm rot="10800000">
            <a:off x="2786050" y="1285860"/>
            <a:ext cx="1143008" cy="1588"/>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sp>
        <p:nvSpPr>
          <p:cNvPr id="12" name="11 CuadroTexto"/>
          <p:cNvSpPr txBox="1"/>
          <p:nvPr/>
        </p:nvSpPr>
        <p:spPr>
          <a:xfrm>
            <a:off x="857224" y="1000108"/>
            <a:ext cx="1857388" cy="1446550"/>
          </a:xfrm>
          <a:prstGeom prst="rect">
            <a:avLst/>
          </a:prstGeom>
          <a:noFill/>
        </p:spPr>
        <p:txBody>
          <a:bodyPr wrap="square" rtlCol="0">
            <a:spAutoFit/>
          </a:bodyPr>
          <a:lstStyle/>
          <a:p>
            <a:r>
              <a:rPr lang="es-ES" sz="1100" u="none" dirty="0" smtClean="0">
                <a:solidFill>
                  <a:srgbClr val="00B050"/>
                </a:solidFill>
              </a:rPr>
              <a:t>Primero</a:t>
            </a:r>
            <a:r>
              <a:rPr lang="es-ES" sz="1100" u="none" dirty="0" smtClean="0">
                <a:solidFill>
                  <a:srgbClr val="92D050"/>
                </a:solidFill>
              </a:rPr>
              <a:t> </a:t>
            </a:r>
            <a:r>
              <a:rPr lang="es-ES" sz="1100" u="none" dirty="0" smtClean="0"/>
              <a:t>ubico la librería Data, donde tengo compiladas todas las entidades que cree con el generador de código.</a:t>
            </a:r>
          </a:p>
          <a:p>
            <a:r>
              <a:rPr lang="es-ES" sz="1100" u="none" dirty="0" smtClean="0"/>
              <a:t>Por default tendría el nombre de:</a:t>
            </a:r>
          </a:p>
          <a:p>
            <a:r>
              <a:rPr lang="es-ES" sz="1100" u="none" dirty="0" smtClean="0">
                <a:solidFill>
                  <a:srgbClr val="FF0000"/>
                </a:solidFill>
              </a:rPr>
              <a:t>Cliente.Proyecto.Data.dll</a:t>
            </a:r>
            <a:endParaRPr lang="es-ES" sz="1100" u="none" dirty="0">
              <a:solidFill>
                <a:srgbClr val="FF0000"/>
              </a:solidFill>
            </a:endParaRPr>
          </a:p>
        </p:txBody>
      </p:sp>
      <p:cxnSp>
        <p:nvCxnSpPr>
          <p:cNvPr id="13" name="12 Conector recto de flecha"/>
          <p:cNvCxnSpPr/>
          <p:nvPr/>
        </p:nvCxnSpPr>
        <p:spPr bwMode="auto">
          <a:xfrm rot="5400000">
            <a:off x="6858810" y="1715282"/>
            <a:ext cx="784230" cy="357190"/>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sp>
        <p:nvSpPr>
          <p:cNvPr id="15" name="14 CuadroTexto"/>
          <p:cNvSpPr txBox="1"/>
          <p:nvPr/>
        </p:nvSpPr>
        <p:spPr>
          <a:xfrm>
            <a:off x="5500694" y="2285992"/>
            <a:ext cx="1857388" cy="769441"/>
          </a:xfrm>
          <a:prstGeom prst="rect">
            <a:avLst/>
          </a:prstGeom>
          <a:noFill/>
        </p:spPr>
        <p:txBody>
          <a:bodyPr wrap="square" rtlCol="0">
            <a:spAutoFit/>
          </a:bodyPr>
          <a:lstStyle/>
          <a:p>
            <a:r>
              <a:rPr lang="es-ES" sz="1100" u="none" dirty="0" smtClean="0">
                <a:solidFill>
                  <a:srgbClr val="00B050"/>
                </a:solidFill>
              </a:rPr>
              <a:t>Quinto</a:t>
            </a:r>
            <a:r>
              <a:rPr lang="es-ES" sz="1100" u="none" dirty="0" smtClean="0">
                <a:solidFill>
                  <a:srgbClr val="00B050"/>
                </a:solidFill>
              </a:rPr>
              <a:t> </a:t>
            </a:r>
            <a:r>
              <a:rPr lang="es-ES" sz="1100" u="none" dirty="0" smtClean="0"/>
              <a:t> hago un click</a:t>
            </a:r>
            <a:r>
              <a:rPr lang="es-ES" sz="1100" u="none" dirty="0" smtClean="0"/>
              <a:t> </a:t>
            </a:r>
            <a:r>
              <a:rPr lang="es-ES" sz="1100" u="none" dirty="0" smtClean="0"/>
              <a:t>en el botón “cargar”, par a que me aparezcan todas las entidades.</a:t>
            </a:r>
          </a:p>
        </p:txBody>
      </p:sp>
      <p:sp>
        <p:nvSpPr>
          <p:cNvPr id="16" name="15 CuadroTexto"/>
          <p:cNvSpPr txBox="1"/>
          <p:nvPr/>
        </p:nvSpPr>
        <p:spPr>
          <a:xfrm>
            <a:off x="4786314" y="4071942"/>
            <a:ext cx="1857388" cy="769441"/>
          </a:xfrm>
          <a:prstGeom prst="rect">
            <a:avLst/>
          </a:prstGeom>
          <a:noFill/>
        </p:spPr>
        <p:txBody>
          <a:bodyPr wrap="square" rtlCol="0">
            <a:spAutoFit/>
          </a:bodyPr>
          <a:lstStyle/>
          <a:p>
            <a:r>
              <a:rPr lang="es-ES" sz="1100" u="none" dirty="0" smtClean="0">
                <a:solidFill>
                  <a:srgbClr val="00B050"/>
                </a:solidFill>
              </a:rPr>
              <a:t>Segundo </a:t>
            </a:r>
            <a:r>
              <a:rPr lang="es-ES" sz="1100" u="none" dirty="0" smtClean="0"/>
              <a:t>asigno una dirección, donde se van a guardar los script que generemos.</a:t>
            </a:r>
          </a:p>
        </p:txBody>
      </p:sp>
      <p:cxnSp>
        <p:nvCxnSpPr>
          <p:cNvPr id="17" name="16 Conector recto de flecha"/>
          <p:cNvCxnSpPr/>
          <p:nvPr/>
        </p:nvCxnSpPr>
        <p:spPr bwMode="auto">
          <a:xfrm rot="10800000">
            <a:off x="6572264" y="4714884"/>
            <a:ext cx="857256" cy="571504"/>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sp>
        <p:nvSpPr>
          <p:cNvPr id="19" name="18 CuadroTexto"/>
          <p:cNvSpPr txBox="1"/>
          <p:nvPr/>
        </p:nvSpPr>
        <p:spPr>
          <a:xfrm>
            <a:off x="1071538" y="4929198"/>
            <a:ext cx="1857388" cy="600164"/>
          </a:xfrm>
          <a:prstGeom prst="rect">
            <a:avLst/>
          </a:prstGeom>
          <a:noFill/>
        </p:spPr>
        <p:txBody>
          <a:bodyPr wrap="square" rtlCol="0">
            <a:spAutoFit/>
          </a:bodyPr>
          <a:lstStyle/>
          <a:p>
            <a:r>
              <a:rPr lang="es-ES" sz="1100" u="none" dirty="0" smtClean="0">
                <a:solidFill>
                  <a:srgbClr val="00B050"/>
                </a:solidFill>
              </a:rPr>
              <a:t>Tercero</a:t>
            </a:r>
            <a:r>
              <a:rPr lang="es-ES" sz="1100" u="none" dirty="0" smtClean="0">
                <a:solidFill>
                  <a:srgbClr val="00B050"/>
                </a:solidFill>
              </a:rPr>
              <a:t> </a:t>
            </a:r>
            <a:r>
              <a:rPr lang="es-ES" sz="1100" u="none" dirty="0" smtClean="0"/>
              <a:t> le doy un nombre a los script que voy a generar</a:t>
            </a:r>
          </a:p>
        </p:txBody>
      </p:sp>
      <p:cxnSp>
        <p:nvCxnSpPr>
          <p:cNvPr id="20" name="19 Conector recto de flecha"/>
          <p:cNvCxnSpPr/>
          <p:nvPr/>
        </p:nvCxnSpPr>
        <p:spPr bwMode="auto">
          <a:xfrm rot="10800000">
            <a:off x="2500298" y="5357826"/>
            <a:ext cx="1571636" cy="285752"/>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cxnSp>
        <p:nvCxnSpPr>
          <p:cNvPr id="22" name="21 Conector recto de flecha"/>
          <p:cNvCxnSpPr/>
          <p:nvPr/>
        </p:nvCxnSpPr>
        <p:spPr bwMode="auto">
          <a:xfrm rot="10800000">
            <a:off x="2285984" y="5929330"/>
            <a:ext cx="1714512" cy="1588"/>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sp>
        <p:nvSpPr>
          <p:cNvPr id="24" name="23 CuadroTexto"/>
          <p:cNvSpPr txBox="1"/>
          <p:nvPr/>
        </p:nvSpPr>
        <p:spPr>
          <a:xfrm>
            <a:off x="428596" y="5643578"/>
            <a:ext cx="1857388" cy="600164"/>
          </a:xfrm>
          <a:prstGeom prst="rect">
            <a:avLst/>
          </a:prstGeom>
          <a:noFill/>
        </p:spPr>
        <p:txBody>
          <a:bodyPr wrap="square" rtlCol="0">
            <a:spAutoFit/>
          </a:bodyPr>
          <a:lstStyle/>
          <a:p>
            <a:r>
              <a:rPr lang="es-ES" sz="1100" u="none" dirty="0" smtClean="0">
                <a:solidFill>
                  <a:srgbClr val="00B050"/>
                </a:solidFill>
              </a:rPr>
              <a:t>Cuarto </a:t>
            </a:r>
            <a:r>
              <a:rPr lang="es-ES" sz="1100" u="none" dirty="0" smtClean="0"/>
              <a:t> elijo el tipo de base de datos que voy a usar</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0"/>
          </p:nvPr>
        </p:nvSpPr>
        <p:spPr/>
        <p:txBody>
          <a:bodyPr/>
          <a:lstStyle/>
          <a:p>
            <a:r>
              <a:rPr lang="en-US" smtClean="0"/>
              <a:t>millenniuM3 S.A. Confidencial</a:t>
            </a:r>
            <a:endParaRPr lang="en-US" dirty="0"/>
          </a:p>
        </p:txBody>
      </p:sp>
      <p:pic>
        <p:nvPicPr>
          <p:cNvPr id="414724" name="Picture 4"/>
          <p:cNvPicPr>
            <a:picLocks noChangeAspect="1" noChangeArrowheads="1"/>
          </p:cNvPicPr>
          <p:nvPr/>
        </p:nvPicPr>
        <p:blipFill>
          <a:blip r:embed="rId2"/>
          <a:srcRect/>
          <a:stretch>
            <a:fillRect/>
          </a:stretch>
        </p:blipFill>
        <p:spPr bwMode="auto">
          <a:xfrm>
            <a:off x="3571868" y="714356"/>
            <a:ext cx="5162550" cy="5581650"/>
          </a:xfrm>
          <a:prstGeom prst="rect">
            <a:avLst/>
          </a:prstGeom>
          <a:noFill/>
          <a:ln w="9525">
            <a:noFill/>
            <a:miter lim="800000"/>
            <a:headEnd/>
            <a:tailEnd/>
          </a:ln>
          <a:effectLst/>
        </p:spPr>
      </p:pic>
      <p:sp>
        <p:nvSpPr>
          <p:cNvPr id="9" name="8 Abrir llave"/>
          <p:cNvSpPr/>
          <p:nvPr/>
        </p:nvSpPr>
        <p:spPr bwMode="auto">
          <a:xfrm>
            <a:off x="3214678" y="1571612"/>
            <a:ext cx="500066" cy="857256"/>
          </a:xfrm>
          <a:prstGeom prst="leftBrace">
            <a:avLst>
              <a:gd name="adj1" fmla="val 48333"/>
              <a:gd name="adj2" fmla="val 48730"/>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4000" b="1" i="0" u="sng" strike="noStrike" cap="none" normalizeH="0" baseline="0" smtClean="0">
              <a:ln>
                <a:noFill/>
              </a:ln>
              <a:solidFill>
                <a:srgbClr val="333399"/>
              </a:solidFill>
              <a:effectLst/>
              <a:latin typeface="Trebuchet MS" pitchFamily="34" charset="0"/>
            </a:endParaRPr>
          </a:p>
        </p:txBody>
      </p:sp>
      <p:sp>
        <p:nvSpPr>
          <p:cNvPr id="10" name="9 CuadroTexto"/>
          <p:cNvSpPr txBox="1"/>
          <p:nvPr/>
        </p:nvSpPr>
        <p:spPr>
          <a:xfrm>
            <a:off x="1500166" y="1500174"/>
            <a:ext cx="1857388" cy="1107996"/>
          </a:xfrm>
          <a:prstGeom prst="rect">
            <a:avLst/>
          </a:prstGeom>
          <a:noFill/>
        </p:spPr>
        <p:txBody>
          <a:bodyPr wrap="square" rtlCol="0">
            <a:spAutoFit/>
          </a:bodyPr>
          <a:lstStyle/>
          <a:p>
            <a:r>
              <a:rPr lang="es-ES" sz="1100" u="none" dirty="0" smtClean="0">
                <a:solidFill>
                  <a:srgbClr val="FF0000"/>
                </a:solidFill>
              </a:rPr>
              <a:t>Selecciono las entidades, de las cuales quiero generar las tablas y sus store procedures y presiono el botón “Generar”</a:t>
            </a:r>
            <a:endParaRPr lang="es-ES" sz="1100" u="none" dirty="0">
              <a:solidFill>
                <a:srgbClr val="FF0000"/>
              </a:solidFill>
            </a:endParaRPr>
          </a:p>
        </p:txBody>
      </p:sp>
      <p:grpSp>
        <p:nvGrpSpPr>
          <p:cNvPr id="15" name="14 Grupo"/>
          <p:cNvGrpSpPr/>
          <p:nvPr/>
        </p:nvGrpSpPr>
        <p:grpSpPr>
          <a:xfrm>
            <a:off x="0" y="3571876"/>
            <a:ext cx="3500430" cy="3143272"/>
            <a:chOff x="0" y="3571876"/>
            <a:chExt cx="3500430" cy="3143272"/>
          </a:xfrm>
        </p:grpSpPr>
        <p:pic>
          <p:nvPicPr>
            <p:cNvPr id="12" name="Picture 3"/>
            <p:cNvPicPr>
              <a:picLocks noChangeAspect="1" noChangeArrowheads="1"/>
            </p:cNvPicPr>
            <p:nvPr/>
          </p:nvPicPr>
          <p:blipFill>
            <a:blip r:embed="rId3"/>
            <a:srcRect l="57500" t="20000" r="15312" b="71250"/>
            <a:stretch>
              <a:fillRect/>
            </a:stretch>
          </p:blipFill>
          <p:spPr bwMode="auto">
            <a:xfrm>
              <a:off x="71406" y="4286256"/>
              <a:ext cx="2663649" cy="642942"/>
            </a:xfrm>
            <a:prstGeom prst="rect">
              <a:avLst/>
            </a:prstGeom>
            <a:noFill/>
            <a:ln w="9525">
              <a:noFill/>
              <a:miter lim="800000"/>
              <a:headEnd/>
              <a:tailEnd/>
            </a:ln>
            <a:effectLst/>
          </p:spPr>
        </p:pic>
        <p:sp>
          <p:nvSpPr>
            <p:cNvPr id="13" name="Rectangle 3"/>
            <p:cNvSpPr>
              <a:spLocks noChangeArrowheads="1"/>
            </p:cNvSpPr>
            <p:nvPr/>
          </p:nvSpPr>
          <p:spPr bwMode="auto">
            <a:xfrm>
              <a:off x="0" y="5214950"/>
              <a:ext cx="3500430" cy="1500198"/>
            </a:xfrm>
            <a:prstGeom prst="rect">
              <a:avLst/>
            </a:prstGeom>
            <a:solidFill>
              <a:srgbClr val="666699">
                <a:alpha val="10001"/>
              </a:srgbClr>
            </a:solidFill>
            <a:ln w="19050" cap="rnd" algn="ctr">
              <a:solidFill>
                <a:srgbClr val="003366"/>
              </a:solidFill>
              <a:prstDash val="sysDot"/>
              <a:miter lim="800000"/>
              <a:headEnd/>
              <a:tailEnd/>
            </a:ln>
            <a:effectLst/>
          </p:spPr>
          <p:txBody>
            <a:bodyPr wrap="none" anchor="t"/>
            <a:lstStyle/>
            <a:p>
              <a:r>
                <a:rPr lang="es-ES" sz="1200" u="none" dirty="0" smtClean="0"/>
                <a:t>Una ves generados los script, los ejecutamos</a:t>
              </a:r>
            </a:p>
            <a:p>
              <a:r>
                <a:rPr lang="es-ES" sz="1200" u="none" dirty="0" smtClean="0"/>
                <a:t> en nuestra base de datos. </a:t>
              </a:r>
            </a:p>
            <a:p>
              <a:r>
                <a:rPr lang="es-ES" sz="1200" u="none" dirty="0" smtClean="0"/>
                <a:t>Con esto ya estaríamos listos para  generar un </a:t>
              </a:r>
            </a:p>
            <a:p>
              <a:r>
                <a:rPr lang="es-ES" sz="1200" u="none" dirty="0" smtClean="0"/>
                <a:t>proyecto que grabe, o consulte en</a:t>
              </a:r>
            </a:p>
            <a:p>
              <a:r>
                <a:rPr lang="es-ES" sz="1200" u="none" dirty="0" smtClean="0"/>
                <a:t>nuestra base de datos, desde la aplicación</a:t>
              </a:r>
            </a:p>
            <a:p>
              <a:r>
                <a:rPr lang="es-ES" sz="1200" u="none" dirty="0" smtClean="0"/>
                <a:t>generada con el generador de código.</a:t>
              </a:r>
              <a:endParaRPr lang="es-ES" sz="1200" u="none" dirty="0" smtClean="0"/>
            </a:p>
          </p:txBody>
        </p:sp>
        <p:pic>
          <p:nvPicPr>
            <p:cNvPr id="14" name="Picture 3"/>
            <p:cNvPicPr>
              <a:picLocks noChangeAspect="1" noChangeArrowheads="1"/>
            </p:cNvPicPr>
            <p:nvPr/>
          </p:nvPicPr>
          <p:blipFill>
            <a:blip r:embed="rId3"/>
            <a:srcRect l="31250" t="20000" r="43229" b="71250"/>
            <a:stretch>
              <a:fillRect/>
            </a:stretch>
          </p:blipFill>
          <p:spPr bwMode="auto">
            <a:xfrm>
              <a:off x="142844" y="3571876"/>
              <a:ext cx="2500330" cy="642942"/>
            </a:xfrm>
            <a:prstGeom prst="rect">
              <a:avLst/>
            </a:prstGeom>
            <a:noFill/>
            <a:ln w="9525">
              <a:noFill/>
              <a:miter lim="800000"/>
              <a:headEnd/>
              <a:tailEnd/>
            </a:ln>
            <a:effectLst/>
          </p:spPr>
        </p:pic>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Marcador de pie de página"/>
          <p:cNvSpPr>
            <a:spLocks noGrp="1"/>
          </p:cNvSpPr>
          <p:nvPr>
            <p:ph type="ftr" sz="quarter" idx="10"/>
          </p:nvPr>
        </p:nvSpPr>
        <p:spPr/>
        <p:txBody>
          <a:bodyPr/>
          <a:lstStyle/>
          <a:p>
            <a:r>
              <a:rPr lang="en-US" dirty="0"/>
              <a:t>millenniuM3 S.A. Confidencial</a:t>
            </a:r>
          </a:p>
        </p:txBody>
      </p:sp>
      <p:sp>
        <p:nvSpPr>
          <p:cNvPr id="429060" name="Rectangle 4"/>
          <p:cNvSpPr>
            <a:spLocks noChangeArrowheads="1"/>
          </p:cNvSpPr>
          <p:nvPr/>
        </p:nvSpPr>
        <p:spPr bwMode="auto">
          <a:xfrm>
            <a:off x="468313" y="1773238"/>
            <a:ext cx="8208962" cy="1370010"/>
          </a:xfrm>
          <a:prstGeom prst="rect">
            <a:avLst/>
          </a:prstGeom>
          <a:solidFill>
            <a:srgbClr val="666699">
              <a:alpha val="10001"/>
            </a:srgbClr>
          </a:solidFill>
          <a:ln w="19050" cap="rnd" algn="ctr">
            <a:solidFill>
              <a:srgbClr val="003366"/>
            </a:solidFill>
            <a:prstDash val="sysDot"/>
            <a:miter lim="800000"/>
            <a:headEnd/>
            <a:tailEnd/>
          </a:ln>
          <a:effectLst/>
        </p:spPr>
        <p:txBody>
          <a:bodyPr wrap="none" anchor="ctr"/>
          <a:lstStyle/>
          <a:p>
            <a:endParaRPr lang="es-ES"/>
          </a:p>
        </p:txBody>
      </p:sp>
      <p:sp>
        <p:nvSpPr>
          <p:cNvPr id="429061" name="Rectangle 5"/>
          <p:cNvSpPr>
            <a:spLocks noGrp="1" noChangeArrowheads="1"/>
          </p:cNvSpPr>
          <p:nvPr>
            <p:ph type="title"/>
          </p:nvPr>
        </p:nvSpPr>
        <p:spPr>
          <a:xfrm>
            <a:off x="468313" y="692150"/>
            <a:ext cx="8229600" cy="936625"/>
          </a:xfrm>
          <a:gradFill rotWithShape="1">
            <a:gsLst>
              <a:gs pos="0">
                <a:srgbClr val="EAEAEA">
                  <a:gamma/>
                  <a:tint val="30196"/>
                  <a:invGamma/>
                </a:srgbClr>
              </a:gs>
              <a:gs pos="100000">
                <a:srgbClr val="EAEAEA">
                  <a:alpha val="39999"/>
                </a:srgbClr>
              </a:gs>
            </a:gsLst>
            <a:lin ang="0" scaled="1"/>
          </a:gradFill>
          <a:ln/>
        </p:spPr>
        <p:txBody>
          <a:bodyPr lIns="82287" tIns="41143" rIns="82287" bIns="41143"/>
          <a:lstStyle/>
          <a:p>
            <a:r>
              <a:rPr lang="es-AR" sz="3200" b="1" i="1" dirty="0" smtClean="0">
                <a:solidFill>
                  <a:srgbClr val="333399"/>
                </a:solidFill>
              </a:rPr>
              <a:t>Objetivo:</a:t>
            </a:r>
            <a:endParaRPr lang="es-AR" sz="3200" b="1" i="1" dirty="0">
              <a:solidFill>
                <a:srgbClr val="333399"/>
              </a:solidFill>
            </a:endParaRPr>
          </a:p>
        </p:txBody>
      </p:sp>
      <p:sp>
        <p:nvSpPr>
          <p:cNvPr id="429062" name="Text Box 6"/>
          <p:cNvSpPr txBox="1">
            <a:spLocks noChangeArrowheads="1"/>
          </p:cNvSpPr>
          <p:nvPr/>
        </p:nvSpPr>
        <p:spPr bwMode="auto">
          <a:xfrm>
            <a:off x="971550" y="1866900"/>
            <a:ext cx="7129463" cy="1477328"/>
          </a:xfrm>
          <a:prstGeom prst="rect">
            <a:avLst/>
          </a:prstGeom>
          <a:noFill/>
          <a:ln w="9525" algn="ctr">
            <a:noFill/>
            <a:miter lim="800000"/>
            <a:headEnd/>
            <a:tailEnd/>
          </a:ln>
          <a:effectLst/>
        </p:spPr>
        <p:txBody>
          <a:bodyPr>
            <a:spAutoFit/>
          </a:bodyPr>
          <a:lstStyle/>
          <a:p>
            <a:pPr algn="ctr" eaLnBrk="0" hangingPunct="0">
              <a:spcBef>
                <a:spcPct val="50000"/>
              </a:spcBef>
              <a:buFontTx/>
              <a:buChar char="•"/>
            </a:pPr>
            <a:r>
              <a:rPr lang="es-AR" sz="1800" b="0" u="none" dirty="0" smtClean="0">
                <a:latin typeface="Arial" charset="0"/>
              </a:rPr>
              <a:t>Conocer las nuevas funcionalidades del generador de </a:t>
            </a:r>
            <a:r>
              <a:rPr lang="es-AR" sz="1800" b="0" u="none" dirty="0" err="1" smtClean="0">
                <a:latin typeface="Arial" charset="0"/>
              </a:rPr>
              <a:t>codigo</a:t>
            </a:r>
            <a:r>
              <a:rPr lang="es-AR" sz="1800" b="0" u="none" dirty="0" smtClean="0">
                <a:latin typeface="Arial" charset="0"/>
              </a:rPr>
              <a:t>.</a:t>
            </a:r>
          </a:p>
          <a:p>
            <a:pPr algn="ctr" eaLnBrk="0" hangingPunct="0">
              <a:spcBef>
                <a:spcPct val="50000"/>
              </a:spcBef>
              <a:buFontTx/>
              <a:buChar char="•"/>
            </a:pPr>
            <a:r>
              <a:rPr lang="es-AR" sz="1800" b="0" u="none" dirty="0" smtClean="0">
                <a:latin typeface="Arial" charset="0"/>
              </a:rPr>
              <a:t>Comprobar las funcionalidades, que nos brinda, con respecto a comodidad y velocidad a la hora de comenzar un proyecto.</a:t>
            </a:r>
          </a:p>
          <a:p>
            <a:pPr algn="ctr" eaLnBrk="0" hangingPunct="0">
              <a:spcBef>
                <a:spcPct val="50000"/>
              </a:spcBef>
            </a:pPr>
            <a:endParaRPr lang="es-AR" sz="1800" b="0" u="none" dirty="0">
              <a:latin typeface="Arial" charset="0"/>
            </a:endParaRPr>
          </a:p>
        </p:txBody>
      </p:sp>
      <p:sp>
        <p:nvSpPr>
          <p:cNvPr id="10" name="Rectangle 4"/>
          <p:cNvSpPr>
            <a:spLocks noChangeArrowheads="1"/>
          </p:cNvSpPr>
          <p:nvPr/>
        </p:nvSpPr>
        <p:spPr bwMode="auto">
          <a:xfrm>
            <a:off x="428596" y="3715398"/>
            <a:ext cx="8208962" cy="1370010"/>
          </a:xfrm>
          <a:prstGeom prst="rect">
            <a:avLst/>
          </a:prstGeom>
          <a:solidFill>
            <a:srgbClr val="666699">
              <a:alpha val="10001"/>
            </a:srgbClr>
          </a:solidFill>
          <a:ln w="19050" cap="rnd" algn="ctr">
            <a:solidFill>
              <a:srgbClr val="003366"/>
            </a:solidFill>
            <a:prstDash val="sysDot"/>
            <a:miter lim="800000"/>
            <a:headEnd/>
            <a:tailEnd/>
          </a:ln>
          <a:effectLst/>
        </p:spPr>
        <p:txBody>
          <a:bodyPr wrap="none" anchor="ctr"/>
          <a:lstStyle/>
          <a:p>
            <a:endParaRPr lang="es-ES"/>
          </a:p>
        </p:txBody>
      </p:sp>
      <p:sp>
        <p:nvSpPr>
          <p:cNvPr id="11" name="Text Box 6"/>
          <p:cNvSpPr txBox="1">
            <a:spLocks noChangeArrowheads="1"/>
          </p:cNvSpPr>
          <p:nvPr/>
        </p:nvSpPr>
        <p:spPr bwMode="auto">
          <a:xfrm>
            <a:off x="931833" y="3809060"/>
            <a:ext cx="7129463" cy="1200329"/>
          </a:xfrm>
          <a:prstGeom prst="rect">
            <a:avLst/>
          </a:prstGeom>
          <a:noFill/>
          <a:ln w="9525" algn="ctr">
            <a:noFill/>
            <a:miter lim="800000"/>
            <a:headEnd/>
            <a:tailEnd/>
          </a:ln>
          <a:effectLst/>
        </p:spPr>
        <p:txBody>
          <a:bodyPr>
            <a:spAutoFit/>
          </a:bodyPr>
          <a:lstStyle/>
          <a:p>
            <a:pPr algn="ctr" eaLnBrk="0" hangingPunct="0">
              <a:spcBef>
                <a:spcPct val="50000"/>
              </a:spcBef>
            </a:pPr>
            <a:r>
              <a:rPr lang="es-AR" sz="1800" b="0" u="none" dirty="0" smtClean="0">
                <a:latin typeface="Arial" charset="0"/>
              </a:rPr>
              <a:t>Para lograr esto, necesitamos abstraer del diagrama de clases de nuestro proyecto, las que iremos a persistir. Con ellas formar un diagrama de entidades relacionadas, y a base de este comenzamos a utilizar nuestro generador de código.</a:t>
            </a:r>
            <a:endParaRPr lang="es-AR" sz="1800" b="0" u="none" dirty="0">
              <a:latin typeface="Arial"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p:cNvSpPr>
            <a:spLocks noChangeArrowheads="1"/>
          </p:cNvSpPr>
          <p:nvPr/>
        </p:nvSpPr>
        <p:spPr bwMode="auto">
          <a:xfrm>
            <a:off x="3367088" y="2349500"/>
            <a:ext cx="5813425" cy="1546225"/>
          </a:xfrm>
          <a:prstGeom prst="rect">
            <a:avLst/>
          </a:prstGeom>
          <a:noFill/>
          <a:ln w="9525">
            <a:noFill/>
            <a:miter lim="800000"/>
            <a:headEnd/>
            <a:tailEnd/>
          </a:ln>
          <a:effectLst/>
        </p:spPr>
        <p:txBody>
          <a:bodyPr anchor="ctr"/>
          <a:lstStyle/>
          <a:p>
            <a:endParaRPr lang="es-ES" sz="1400" u="none">
              <a:solidFill>
                <a:srgbClr val="003399"/>
              </a:solidFill>
              <a:latin typeface="Verdana" pitchFamily="34" charset="0"/>
            </a:endParaRPr>
          </a:p>
        </p:txBody>
      </p:sp>
      <p:sp>
        <p:nvSpPr>
          <p:cNvPr id="6" name="5 Título"/>
          <p:cNvSpPr>
            <a:spLocks noGrp="1"/>
          </p:cNvSpPr>
          <p:nvPr>
            <p:ph type="ctrTitle"/>
          </p:nvPr>
        </p:nvSpPr>
        <p:spPr/>
        <p:txBody>
          <a:bodyPr/>
          <a:lstStyle/>
          <a:p>
            <a:r>
              <a:rPr lang="es-ES" dirty="0" smtClean="0"/>
              <a:t>Ejemplo:</a:t>
            </a:r>
            <a:br>
              <a:rPr lang="es-ES" dirty="0" smtClean="0"/>
            </a:br>
            <a:r>
              <a:rPr lang="es-ES" dirty="0" smtClean="0"/>
              <a:t>Proyecto SER.</a:t>
            </a:r>
            <a:endParaRPr lang="es-ES" dirty="0"/>
          </a:p>
        </p:txBody>
      </p:sp>
    </p:spTree>
  </p:cSld>
  <p:clrMapOvr>
    <a:masterClrMapping/>
  </p:clrMapOvr>
  <p:transition spd="med">
    <p:cover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pie de página"/>
          <p:cNvSpPr>
            <a:spLocks noGrp="1"/>
          </p:cNvSpPr>
          <p:nvPr>
            <p:ph type="ftr" sz="quarter" idx="10"/>
          </p:nvPr>
        </p:nvSpPr>
        <p:spPr/>
        <p:txBody>
          <a:bodyPr/>
          <a:lstStyle/>
          <a:p>
            <a:r>
              <a:rPr lang="en-US" dirty="0"/>
              <a:t>millenniuM3 S.A. Confidencial</a:t>
            </a:r>
          </a:p>
        </p:txBody>
      </p:sp>
      <p:sp>
        <p:nvSpPr>
          <p:cNvPr id="392252" name="Rectangle 60"/>
          <p:cNvSpPr>
            <a:spLocks noChangeArrowheads="1"/>
          </p:cNvSpPr>
          <p:nvPr/>
        </p:nvSpPr>
        <p:spPr bwMode="auto">
          <a:xfrm>
            <a:off x="0" y="0"/>
            <a:ext cx="9144000" cy="0"/>
          </a:xfrm>
          <a:prstGeom prst="rect">
            <a:avLst/>
          </a:prstGeom>
          <a:noFill/>
          <a:ln w="9525" cap="flat" cmpd="sng" algn="ctr">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392251" name="Object 59"/>
          <p:cNvGraphicFramePr>
            <a:graphicFrameLocks noChangeAspect="1"/>
          </p:cNvGraphicFramePr>
          <p:nvPr/>
        </p:nvGraphicFramePr>
        <p:xfrm>
          <a:off x="1214414" y="642918"/>
          <a:ext cx="6643734" cy="5714610"/>
        </p:xfrm>
        <a:graphic>
          <a:graphicData uri="http://schemas.openxmlformats.org/presentationml/2006/ole">
            <p:oleObj spid="_x0000_s392251" r:id="rId4" imgW="6850990" imgH="5892089" progId="">
              <p:embed/>
            </p:oleObj>
          </a:graphicData>
        </a:graphic>
      </p:graphicFrame>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pie de página"/>
          <p:cNvSpPr>
            <a:spLocks noGrp="1"/>
          </p:cNvSpPr>
          <p:nvPr>
            <p:ph type="ftr" sz="quarter" idx="10"/>
          </p:nvPr>
        </p:nvSpPr>
        <p:spPr/>
        <p:txBody>
          <a:bodyPr/>
          <a:lstStyle/>
          <a:p>
            <a:r>
              <a:rPr lang="en-US" dirty="0"/>
              <a:t>millenniuM3 S.A. Confidencial</a:t>
            </a:r>
          </a:p>
        </p:txBody>
      </p:sp>
      <p:pic>
        <p:nvPicPr>
          <p:cNvPr id="406548" name="Picture 20"/>
          <p:cNvPicPr>
            <a:picLocks noChangeAspect="1" noChangeArrowheads="1"/>
          </p:cNvPicPr>
          <p:nvPr/>
        </p:nvPicPr>
        <p:blipFill>
          <a:blip r:embed="rId3"/>
          <a:srcRect/>
          <a:stretch>
            <a:fillRect/>
          </a:stretch>
        </p:blipFill>
        <p:spPr bwMode="auto">
          <a:xfrm>
            <a:off x="2286016" y="1643050"/>
            <a:ext cx="6600825" cy="4105275"/>
          </a:xfrm>
          <a:prstGeom prst="rect">
            <a:avLst/>
          </a:prstGeom>
          <a:noFill/>
          <a:ln w="9525" cap="flat" cmpd="sng" algn="ctr">
            <a:noFill/>
            <a:prstDash val="solid"/>
            <a:miter lim="800000"/>
            <a:headEnd/>
            <a:tailEnd/>
          </a:ln>
          <a:effectLst/>
        </p:spPr>
      </p:pic>
      <p:sp>
        <p:nvSpPr>
          <p:cNvPr id="9" name="8 Elipse"/>
          <p:cNvSpPr/>
          <p:nvPr/>
        </p:nvSpPr>
        <p:spPr bwMode="auto">
          <a:xfrm>
            <a:off x="2428892" y="2000240"/>
            <a:ext cx="2786082" cy="42862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4000" b="1" i="0" u="sng" strike="noStrike" cap="none" normalizeH="0" baseline="0" smtClean="0">
              <a:ln>
                <a:noFill/>
              </a:ln>
              <a:solidFill>
                <a:srgbClr val="333399"/>
              </a:solidFill>
              <a:effectLst/>
              <a:latin typeface="Trebuchet MS" pitchFamily="34" charset="0"/>
            </a:endParaRPr>
          </a:p>
        </p:txBody>
      </p:sp>
      <p:cxnSp>
        <p:nvCxnSpPr>
          <p:cNvPr id="11" name="10 Conector recto de flecha"/>
          <p:cNvCxnSpPr/>
          <p:nvPr/>
        </p:nvCxnSpPr>
        <p:spPr bwMode="auto">
          <a:xfrm rot="5400000" flipH="1" flipV="1">
            <a:off x="3107553" y="1607331"/>
            <a:ext cx="785818" cy="1588"/>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sp>
        <p:nvSpPr>
          <p:cNvPr id="12" name="11 CuadroTexto"/>
          <p:cNvSpPr txBox="1"/>
          <p:nvPr/>
        </p:nvSpPr>
        <p:spPr>
          <a:xfrm>
            <a:off x="1857388" y="500042"/>
            <a:ext cx="3441968" cy="600164"/>
          </a:xfrm>
          <a:prstGeom prst="rect">
            <a:avLst/>
          </a:prstGeom>
          <a:noFill/>
        </p:spPr>
        <p:txBody>
          <a:bodyPr wrap="none" rtlCol="0">
            <a:spAutoFit/>
          </a:bodyPr>
          <a:lstStyle/>
          <a:p>
            <a:r>
              <a:rPr lang="es-ES" sz="1100" u="none" dirty="0" smtClean="0"/>
              <a:t>En este downDropList, elegimos nuestro cliente</a:t>
            </a:r>
          </a:p>
          <a:p>
            <a:r>
              <a:rPr lang="es-ES" sz="1100" u="none" dirty="0" smtClean="0"/>
              <a:t>De no existir, lo agregamos sencillamente con el </a:t>
            </a:r>
          </a:p>
          <a:p>
            <a:r>
              <a:rPr lang="es-ES" sz="1100" u="none" dirty="0" smtClean="0"/>
              <a:t>+ q se encuentra a la izquierda del downDropList</a:t>
            </a:r>
            <a:endParaRPr lang="es-ES" sz="1100" u="none" dirty="0"/>
          </a:p>
        </p:txBody>
      </p:sp>
      <p:sp>
        <p:nvSpPr>
          <p:cNvPr id="13" name="12 Abrir llave"/>
          <p:cNvSpPr/>
          <p:nvPr/>
        </p:nvSpPr>
        <p:spPr bwMode="auto">
          <a:xfrm>
            <a:off x="1857388" y="3286124"/>
            <a:ext cx="571504" cy="2000264"/>
          </a:xfrm>
          <a:prstGeom prst="leftBrace">
            <a:avLst>
              <a:gd name="adj1" fmla="val 48333"/>
              <a:gd name="adj2" fmla="val 51270"/>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4000" b="1" i="0" u="sng" strike="noStrike" cap="none" normalizeH="0" baseline="0" smtClean="0">
              <a:ln>
                <a:noFill/>
              </a:ln>
              <a:solidFill>
                <a:srgbClr val="333399"/>
              </a:solidFill>
              <a:effectLst/>
              <a:latin typeface="Trebuchet MS" pitchFamily="34" charset="0"/>
            </a:endParaRPr>
          </a:p>
        </p:txBody>
      </p:sp>
      <p:sp>
        <p:nvSpPr>
          <p:cNvPr id="14" name="13 CuadroTexto"/>
          <p:cNvSpPr txBox="1"/>
          <p:nvPr/>
        </p:nvSpPr>
        <p:spPr>
          <a:xfrm>
            <a:off x="0" y="3786190"/>
            <a:ext cx="2000232" cy="1277273"/>
          </a:xfrm>
          <a:prstGeom prst="rect">
            <a:avLst/>
          </a:prstGeom>
          <a:noFill/>
        </p:spPr>
        <p:txBody>
          <a:bodyPr wrap="square" rtlCol="0">
            <a:spAutoFit/>
          </a:bodyPr>
          <a:lstStyle/>
          <a:p>
            <a:r>
              <a:rPr lang="es-ES" sz="1100" u="none" dirty="0" smtClean="0"/>
              <a:t>En esta grilla tendremos todos los proyectos asociados a este cliente. Nosotros tendremos que agregar nuestro nuevo proyecto.</a:t>
            </a:r>
          </a:p>
          <a:p>
            <a:r>
              <a:rPr lang="es-ES" sz="1100" u="none" dirty="0" smtClean="0"/>
              <a:t>Y luego seleccionarlo</a:t>
            </a:r>
            <a:endParaRPr lang="es-ES" sz="1100" u="none" dirty="0"/>
          </a:p>
        </p:txBody>
      </p:sp>
      <p:cxnSp>
        <p:nvCxnSpPr>
          <p:cNvPr id="17" name="16 Conector recto de flecha"/>
          <p:cNvCxnSpPr/>
          <p:nvPr/>
        </p:nvCxnSpPr>
        <p:spPr bwMode="auto">
          <a:xfrm rot="10800000">
            <a:off x="1785950" y="2571744"/>
            <a:ext cx="785818" cy="571504"/>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sp>
        <p:nvSpPr>
          <p:cNvPr id="19" name="18 CuadroTexto"/>
          <p:cNvSpPr txBox="1"/>
          <p:nvPr/>
        </p:nvSpPr>
        <p:spPr>
          <a:xfrm>
            <a:off x="285784" y="2357430"/>
            <a:ext cx="2000232" cy="261610"/>
          </a:xfrm>
          <a:prstGeom prst="rect">
            <a:avLst/>
          </a:prstGeom>
          <a:noFill/>
        </p:spPr>
        <p:txBody>
          <a:bodyPr wrap="square" rtlCol="0">
            <a:spAutoFit/>
          </a:bodyPr>
          <a:lstStyle/>
          <a:p>
            <a:r>
              <a:rPr lang="es-ES" sz="1100" u="none" dirty="0" smtClean="0"/>
              <a:t>Agregar nuevo proyecto</a:t>
            </a:r>
            <a:endParaRPr lang="es-ES" sz="1100" u="none" dirty="0"/>
          </a:p>
        </p:txBody>
      </p:sp>
      <p:cxnSp>
        <p:nvCxnSpPr>
          <p:cNvPr id="21" name="20 Conector recto de flecha"/>
          <p:cNvCxnSpPr/>
          <p:nvPr/>
        </p:nvCxnSpPr>
        <p:spPr bwMode="auto">
          <a:xfrm rot="5400000">
            <a:off x="6786594" y="4857744"/>
            <a:ext cx="2000264" cy="32"/>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sp>
        <p:nvSpPr>
          <p:cNvPr id="25" name="24 CuadroTexto"/>
          <p:cNvSpPr txBox="1"/>
          <p:nvPr/>
        </p:nvSpPr>
        <p:spPr>
          <a:xfrm>
            <a:off x="6572264" y="5857892"/>
            <a:ext cx="2000232" cy="430887"/>
          </a:xfrm>
          <a:prstGeom prst="rect">
            <a:avLst/>
          </a:prstGeom>
          <a:noFill/>
        </p:spPr>
        <p:txBody>
          <a:bodyPr wrap="square" rtlCol="0">
            <a:spAutoFit/>
          </a:bodyPr>
          <a:lstStyle/>
          <a:p>
            <a:pPr algn="ctr"/>
            <a:r>
              <a:rPr lang="es-ES" sz="1100" u="none" dirty="0" smtClean="0"/>
              <a:t>Selecciono el proyecto que voy a utilizar</a:t>
            </a:r>
            <a:endParaRPr lang="es-ES" sz="1100" u="none" dirty="0"/>
          </a:p>
        </p:txBody>
      </p:sp>
      <p:sp>
        <p:nvSpPr>
          <p:cNvPr id="29" name="28 CuadroTexto"/>
          <p:cNvSpPr txBox="1"/>
          <p:nvPr/>
        </p:nvSpPr>
        <p:spPr>
          <a:xfrm>
            <a:off x="6215074" y="642918"/>
            <a:ext cx="2000232" cy="769441"/>
          </a:xfrm>
          <a:prstGeom prst="rect">
            <a:avLst/>
          </a:prstGeom>
          <a:noFill/>
        </p:spPr>
        <p:txBody>
          <a:bodyPr wrap="square" rtlCol="0">
            <a:spAutoFit/>
          </a:bodyPr>
          <a:lstStyle/>
          <a:p>
            <a:pPr algn="ctr"/>
            <a:r>
              <a:rPr lang="es-ES" sz="1100" u="none" dirty="0" smtClean="0"/>
              <a:t>Puedo buscar un proyecto especifico, según su nombre y/o fecha de creación</a:t>
            </a:r>
            <a:endParaRPr lang="es-ES" sz="1100" u="none" dirty="0"/>
          </a:p>
        </p:txBody>
      </p:sp>
      <p:cxnSp>
        <p:nvCxnSpPr>
          <p:cNvPr id="30" name="29 Conector recto de flecha"/>
          <p:cNvCxnSpPr/>
          <p:nvPr/>
        </p:nvCxnSpPr>
        <p:spPr bwMode="auto">
          <a:xfrm rot="16200000" flipV="1">
            <a:off x="7036611" y="1821645"/>
            <a:ext cx="1500198" cy="428628"/>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spTree>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0"/>
          <p:cNvPicPr>
            <a:picLocks noChangeAspect="1" noChangeArrowheads="1"/>
          </p:cNvPicPr>
          <p:nvPr/>
        </p:nvPicPr>
        <p:blipFill>
          <a:blip r:embed="rId3"/>
          <a:srcRect/>
          <a:stretch>
            <a:fillRect/>
          </a:stretch>
        </p:blipFill>
        <p:spPr bwMode="auto">
          <a:xfrm>
            <a:off x="2285984" y="2214554"/>
            <a:ext cx="6600825" cy="4105275"/>
          </a:xfrm>
          <a:prstGeom prst="roundRect">
            <a:avLst>
              <a:gd name="adj" fmla="val 0"/>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3 Marcador de pie de página"/>
          <p:cNvSpPr>
            <a:spLocks noGrp="1"/>
          </p:cNvSpPr>
          <p:nvPr>
            <p:ph type="ftr" sz="quarter" idx="10"/>
          </p:nvPr>
        </p:nvSpPr>
        <p:spPr/>
        <p:txBody>
          <a:bodyPr/>
          <a:lstStyle/>
          <a:p>
            <a:r>
              <a:rPr lang="en-US" dirty="0"/>
              <a:t>millenniuM3 S.A. Confidencial</a:t>
            </a:r>
          </a:p>
        </p:txBody>
      </p:sp>
      <p:pic>
        <p:nvPicPr>
          <p:cNvPr id="402460" name="Picture 28"/>
          <p:cNvPicPr>
            <a:picLocks noChangeAspect="1" noChangeArrowheads="1"/>
          </p:cNvPicPr>
          <p:nvPr/>
        </p:nvPicPr>
        <p:blipFill>
          <a:blip r:embed="rId4"/>
          <a:srcRect/>
          <a:stretch>
            <a:fillRect/>
          </a:stretch>
        </p:blipFill>
        <p:spPr bwMode="auto">
          <a:xfrm>
            <a:off x="928662" y="1285860"/>
            <a:ext cx="3600450" cy="1619250"/>
          </a:xfrm>
          <a:prstGeom prst="rect">
            <a:avLst/>
          </a:prstGeom>
          <a:noFill/>
          <a:ln w="9525" cap="flat" cmpd="sng" algn="ctr">
            <a:noFill/>
            <a:prstDash val="solid"/>
            <a:miter lim="800000"/>
            <a:headEnd/>
            <a:tailEnd/>
          </a:ln>
          <a:effectLst/>
        </p:spPr>
      </p:pic>
      <p:cxnSp>
        <p:nvCxnSpPr>
          <p:cNvPr id="17" name="16 Conector recto de flecha"/>
          <p:cNvCxnSpPr/>
          <p:nvPr/>
        </p:nvCxnSpPr>
        <p:spPr bwMode="auto">
          <a:xfrm flipV="1">
            <a:off x="3143240" y="1142984"/>
            <a:ext cx="1857388" cy="642942"/>
          </a:xfrm>
          <a:prstGeom prst="straightConnector1">
            <a:avLst/>
          </a:prstGeom>
          <a:gradFill rotWithShape="1">
            <a:gsLst>
              <a:gs pos="0">
                <a:srgbClr val="EAEAEA">
                  <a:gamma/>
                  <a:tint val="30196"/>
                  <a:invGamma/>
                </a:srgbClr>
              </a:gs>
              <a:gs pos="100000">
                <a:srgbClr val="EAEAEA">
                  <a:alpha val="39999"/>
                </a:srgbClr>
              </a:gs>
            </a:gsLst>
            <a:lin ang="0" scaled="1"/>
          </a:gradFill>
          <a:ln w="9525" cap="flat" cmpd="sng" algn="ctr">
            <a:solidFill>
              <a:srgbClr val="FF0000"/>
            </a:solidFill>
            <a:prstDash val="solid"/>
            <a:round/>
            <a:headEnd type="none" w="med" len="med"/>
            <a:tailEnd type="arrow"/>
          </a:ln>
          <a:effectLst/>
        </p:spPr>
      </p:cxnSp>
      <p:sp>
        <p:nvSpPr>
          <p:cNvPr id="18" name="17 CuadroTexto"/>
          <p:cNvSpPr txBox="1"/>
          <p:nvPr/>
        </p:nvSpPr>
        <p:spPr>
          <a:xfrm>
            <a:off x="5072066" y="1000108"/>
            <a:ext cx="2093843" cy="261610"/>
          </a:xfrm>
          <a:prstGeom prst="rect">
            <a:avLst/>
          </a:prstGeom>
          <a:noFill/>
        </p:spPr>
        <p:txBody>
          <a:bodyPr wrap="none" rtlCol="0">
            <a:spAutoFit/>
          </a:bodyPr>
          <a:lstStyle/>
          <a:p>
            <a:r>
              <a:rPr lang="es-ES" sz="1100" u="none" dirty="0" smtClean="0"/>
              <a:t>Nombre de nuestro proyecto</a:t>
            </a:r>
            <a:endParaRPr lang="es-ES" sz="1100" u="none" dirty="0"/>
          </a:p>
        </p:txBody>
      </p:sp>
      <p:cxnSp>
        <p:nvCxnSpPr>
          <p:cNvPr id="19" name="18 Conector recto de flecha"/>
          <p:cNvCxnSpPr/>
          <p:nvPr/>
        </p:nvCxnSpPr>
        <p:spPr bwMode="auto">
          <a:xfrm rot="5400000">
            <a:off x="1107257" y="2393149"/>
            <a:ext cx="1571636" cy="1071570"/>
          </a:xfrm>
          <a:prstGeom prst="straightConnector1">
            <a:avLst/>
          </a:prstGeom>
          <a:gradFill rotWithShape="1">
            <a:gsLst>
              <a:gs pos="0">
                <a:srgbClr val="EAEAEA">
                  <a:gamma/>
                  <a:tint val="30196"/>
                  <a:invGamma/>
                </a:srgbClr>
              </a:gs>
              <a:gs pos="100000">
                <a:srgbClr val="EAEAEA">
                  <a:alpha val="39999"/>
                </a:srgbClr>
              </a:gs>
            </a:gsLst>
            <a:lin ang="0" scaled="1"/>
          </a:gradFill>
          <a:ln w="9525" cap="flat" cmpd="sng" algn="ctr">
            <a:solidFill>
              <a:srgbClr val="FF0000"/>
            </a:solidFill>
            <a:prstDash val="solid"/>
            <a:round/>
            <a:headEnd type="none" w="med" len="med"/>
            <a:tailEnd type="arrow"/>
          </a:ln>
          <a:effectLst/>
        </p:spPr>
      </p:cxnSp>
      <p:sp>
        <p:nvSpPr>
          <p:cNvPr id="22" name="21 CuadroTexto"/>
          <p:cNvSpPr txBox="1"/>
          <p:nvPr/>
        </p:nvSpPr>
        <p:spPr>
          <a:xfrm>
            <a:off x="428596" y="3786190"/>
            <a:ext cx="2149948" cy="430887"/>
          </a:xfrm>
          <a:prstGeom prst="rect">
            <a:avLst/>
          </a:prstGeom>
          <a:noFill/>
        </p:spPr>
        <p:txBody>
          <a:bodyPr wrap="none" rtlCol="0">
            <a:spAutoFit/>
          </a:bodyPr>
          <a:lstStyle/>
          <a:p>
            <a:r>
              <a:rPr lang="es-ES" sz="1100" u="none" dirty="0" smtClean="0"/>
              <a:t>Path donde queremos que se </a:t>
            </a:r>
          </a:p>
          <a:p>
            <a:r>
              <a:rPr lang="es-ES" sz="1100" u="none" dirty="0" smtClean="0"/>
              <a:t>Genere nuestro proyecto.</a:t>
            </a:r>
            <a:endParaRPr lang="es-ES" sz="1100" u="none" dirty="0"/>
          </a:p>
        </p:txBody>
      </p:sp>
      <p:sp>
        <p:nvSpPr>
          <p:cNvPr id="30" name="29 Triángulo isósceles"/>
          <p:cNvSpPr/>
          <p:nvPr/>
        </p:nvSpPr>
        <p:spPr bwMode="auto">
          <a:xfrm rot="10800000">
            <a:off x="928662" y="2857496"/>
            <a:ext cx="3571900" cy="871948"/>
          </a:xfrm>
          <a:prstGeom prst="triangle">
            <a:avLst>
              <a:gd name="adj" fmla="val 41467"/>
            </a:avLst>
          </a:prstGeom>
          <a:gradFill rotWithShape="1">
            <a:gsLst>
              <a:gs pos="0">
                <a:srgbClr val="EAEAEA">
                  <a:gamma/>
                  <a:tint val="30196"/>
                  <a:invGamma/>
                </a:srgbClr>
              </a:gs>
              <a:gs pos="100000">
                <a:srgbClr val="EAEAEA">
                  <a:alpha val="39999"/>
                </a:srgbClr>
              </a:gs>
            </a:gsLst>
            <a:lin ang="0" scaled="1"/>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4000" b="1" i="0" u="sng" strike="noStrike" cap="none" normalizeH="0" baseline="0" smtClean="0">
              <a:ln>
                <a:noFill/>
              </a:ln>
              <a:solidFill>
                <a:srgbClr val="333399"/>
              </a:solidFill>
              <a:effectLst/>
              <a:latin typeface="Trebuchet MS" pitchFamily="34" charset="0"/>
            </a:endParaRPr>
          </a:p>
        </p:txBody>
      </p:sp>
    </p:spTree>
  </p:cSld>
  <p:clrMapOvr>
    <a:masterClrMapping/>
  </p:clrMapOvr>
  <p:transition>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128"/>
          <p:cNvPicPr>
            <a:picLocks noChangeAspect="1" noChangeArrowheads="1"/>
          </p:cNvPicPr>
          <p:nvPr/>
        </p:nvPicPr>
        <p:blipFill>
          <a:blip r:embed="rId3"/>
          <a:srcRect/>
          <a:stretch>
            <a:fillRect/>
          </a:stretch>
        </p:blipFill>
        <p:spPr bwMode="auto">
          <a:xfrm>
            <a:off x="2143108" y="2234204"/>
            <a:ext cx="6767508" cy="3966560"/>
          </a:xfrm>
          <a:prstGeom prst="rect">
            <a:avLst/>
          </a:prstGeom>
          <a:noFill/>
          <a:ln w="9525" cap="flat" cmpd="sng" algn="ctr">
            <a:noFill/>
            <a:prstDash val="solid"/>
            <a:miter lim="800000"/>
            <a:headEnd/>
            <a:tailEnd/>
          </a:ln>
          <a:effectLst/>
        </p:spPr>
      </p:pic>
      <p:sp>
        <p:nvSpPr>
          <p:cNvPr id="17" name="3 Marcador de pie de página"/>
          <p:cNvSpPr>
            <a:spLocks noGrp="1"/>
          </p:cNvSpPr>
          <p:nvPr>
            <p:ph type="ftr" sz="quarter" idx="10"/>
          </p:nvPr>
        </p:nvSpPr>
        <p:spPr/>
        <p:txBody>
          <a:bodyPr/>
          <a:lstStyle/>
          <a:p>
            <a:r>
              <a:rPr lang="en-US" dirty="0"/>
              <a:t>millenniuM3 S.A. Confidencial</a:t>
            </a:r>
          </a:p>
        </p:txBody>
      </p:sp>
      <p:cxnSp>
        <p:nvCxnSpPr>
          <p:cNvPr id="20" name="19 Conector recto de flecha"/>
          <p:cNvCxnSpPr/>
          <p:nvPr/>
        </p:nvCxnSpPr>
        <p:spPr bwMode="auto">
          <a:xfrm rot="16200000" flipV="1">
            <a:off x="6607983" y="2321711"/>
            <a:ext cx="1643074" cy="285752"/>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sp>
        <p:nvSpPr>
          <p:cNvPr id="23" name="22 CuadroTexto"/>
          <p:cNvSpPr txBox="1"/>
          <p:nvPr/>
        </p:nvSpPr>
        <p:spPr>
          <a:xfrm>
            <a:off x="6215074" y="873609"/>
            <a:ext cx="2000232" cy="769441"/>
          </a:xfrm>
          <a:prstGeom prst="rect">
            <a:avLst/>
          </a:prstGeom>
          <a:noFill/>
        </p:spPr>
        <p:txBody>
          <a:bodyPr wrap="square" rtlCol="0">
            <a:spAutoFit/>
          </a:bodyPr>
          <a:lstStyle/>
          <a:p>
            <a:pPr algn="ctr"/>
            <a:r>
              <a:rPr lang="es-ES" sz="1100" u="none" dirty="0" smtClean="0"/>
              <a:t>Puedo buscar una clase especifica según su fecha de generación, de edición, nombre y si es básica o no.</a:t>
            </a:r>
            <a:endParaRPr lang="es-ES" sz="1100" u="none" dirty="0"/>
          </a:p>
        </p:txBody>
      </p:sp>
      <p:sp>
        <p:nvSpPr>
          <p:cNvPr id="24" name="23 Abrir llave"/>
          <p:cNvSpPr/>
          <p:nvPr/>
        </p:nvSpPr>
        <p:spPr bwMode="auto">
          <a:xfrm>
            <a:off x="1714480" y="3929066"/>
            <a:ext cx="571504" cy="1428760"/>
          </a:xfrm>
          <a:prstGeom prst="leftBrace">
            <a:avLst>
              <a:gd name="adj1" fmla="val 48333"/>
              <a:gd name="adj2" fmla="val 51270"/>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4000" b="1" i="0" u="sng" strike="noStrike" cap="none" normalizeH="0" baseline="0" smtClean="0">
              <a:ln>
                <a:noFill/>
              </a:ln>
              <a:solidFill>
                <a:srgbClr val="333399"/>
              </a:solidFill>
              <a:effectLst/>
              <a:latin typeface="Trebuchet MS" pitchFamily="34" charset="0"/>
            </a:endParaRPr>
          </a:p>
        </p:txBody>
      </p:sp>
      <p:sp>
        <p:nvSpPr>
          <p:cNvPr id="25" name="24 CuadroTexto"/>
          <p:cNvSpPr txBox="1"/>
          <p:nvPr/>
        </p:nvSpPr>
        <p:spPr>
          <a:xfrm>
            <a:off x="214314" y="4080553"/>
            <a:ext cx="1643042" cy="1277273"/>
          </a:xfrm>
          <a:prstGeom prst="rect">
            <a:avLst/>
          </a:prstGeom>
          <a:noFill/>
        </p:spPr>
        <p:txBody>
          <a:bodyPr wrap="square" rtlCol="0">
            <a:spAutoFit/>
          </a:bodyPr>
          <a:lstStyle/>
          <a:p>
            <a:r>
              <a:rPr lang="es-ES" sz="1100" u="none" dirty="0" smtClean="0"/>
              <a:t>Esta seria una grilla donde irían todas las clases que vamos creando con nuestro generador, y que después podemos generar.</a:t>
            </a:r>
            <a:endParaRPr lang="es-ES" sz="1100" u="none" dirty="0"/>
          </a:p>
        </p:txBody>
      </p:sp>
      <p:cxnSp>
        <p:nvCxnSpPr>
          <p:cNvPr id="29" name="28 Conector recto de flecha"/>
          <p:cNvCxnSpPr/>
          <p:nvPr/>
        </p:nvCxnSpPr>
        <p:spPr bwMode="auto">
          <a:xfrm rot="16200000" flipV="1">
            <a:off x="1357290" y="2714620"/>
            <a:ext cx="1785950" cy="214314"/>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sp>
        <p:nvSpPr>
          <p:cNvPr id="32" name="31 CuadroTexto"/>
          <p:cNvSpPr txBox="1"/>
          <p:nvPr/>
        </p:nvSpPr>
        <p:spPr>
          <a:xfrm>
            <a:off x="1285852" y="1643050"/>
            <a:ext cx="2000232" cy="261610"/>
          </a:xfrm>
          <a:prstGeom prst="rect">
            <a:avLst/>
          </a:prstGeom>
          <a:noFill/>
        </p:spPr>
        <p:txBody>
          <a:bodyPr wrap="square" rtlCol="0">
            <a:spAutoFit/>
          </a:bodyPr>
          <a:lstStyle/>
          <a:p>
            <a:pPr algn="ctr"/>
            <a:r>
              <a:rPr lang="es-ES" sz="1100" u="none" dirty="0" smtClean="0"/>
              <a:t>Agrego una nueva clase</a:t>
            </a:r>
            <a:endParaRPr lang="es-ES" sz="1100" u="none"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pie de página"/>
          <p:cNvSpPr>
            <a:spLocks noGrp="1"/>
          </p:cNvSpPr>
          <p:nvPr>
            <p:ph type="ftr" sz="quarter" idx="10"/>
          </p:nvPr>
        </p:nvSpPr>
        <p:spPr/>
        <p:txBody>
          <a:bodyPr/>
          <a:lstStyle/>
          <a:p>
            <a:r>
              <a:rPr lang="en-US" dirty="0"/>
              <a:t>millenniuM3 S.A. Confidencial</a:t>
            </a:r>
          </a:p>
        </p:txBody>
      </p:sp>
      <p:pic>
        <p:nvPicPr>
          <p:cNvPr id="394288" name="Picture 48"/>
          <p:cNvPicPr>
            <a:picLocks noChangeAspect="1" noChangeArrowheads="1"/>
          </p:cNvPicPr>
          <p:nvPr/>
        </p:nvPicPr>
        <p:blipFill>
          <a:blip r:embed="rId3"/>
          <a:srcRect/>
          <a:stretch>
            <a:fillRect/>
          </a:stretch>
        </p:blipFill>
        <p:spPr bwMode="auto">
          <a:xfrm>
            <a:off x="3071802" y="2285992"/>
            <a:ext cx="5810236" cy="3564084"/>
          </a:xfrm>
          <a:prstGeom prst="rect">
            <a:avLst/>
          </a:prstGeom>
          <a:noFill/>
          <a:ln w="9525" cap="flat" cmpd="sng" algn="ctr">
            <a:noFill/>
            <a:prstDash val="solid"/>
            <a:miter lim="800000"/>
            <a:headEnd/>
            <a:tailEnd/>
          </a:ln>
          <a:effectLst/>
        </p:spPr>
      </p:pic>
      <p:cxnSp>
        <p:nvCxnSpPr>
          <p:cNvPr id="9" name="8 Conector recto de flecha"/>
          <p:cNvCxnSpPr/>
          <p:nvPr/>
        </p:nvCxnSpPr>
        <p:spPr bwMode="auto">
          <a:xfrm rot="10800000" flipV="1">
            <a:off x="7072330" y="5715016"/>
            <a:ext cx="428628" cy="285752"/>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sp>
        <p:nvSpPr>
          <p:cNvPr id="11" name="10 CuadroTexto"/>
          <p:cNvSpPr txBox="1"/>
          <p:nvPr/>
        </p:nvSpPr>
        <p:spPr>
          <a:xfrm>
            <a:off x="5715040" y="5929330"/>
            <a:ext cx="2000232" cy="261610"/>
          </a:xfrm>
          <a:prstGeom prst="rect">
            <a:avLst/>
          </a:prstGeom>
          <a:noFill/>
        </p:spPr>
        <p:txBody>
          <a:bodyPr wrap="square" rtlCol="0">
            <a:spAutoFit/>
          </a:bodyPr>
          <a:lstStyle/>
          <a:p>
            <a:pPr algn="ctr"/>
            <a:r>
              <a:rPr lang="es-ES" sz="1100" u="none" dirty="0" smtClean="0"/>
              <a:t>Guardo la clase</a:t>
            </a:r>
            <a:endParaRPr lang="es-ES" sz="1100" u="none" dirty="0"/>
          </a:p>
        </p:txBody>
      </p:sp>
      <p:sp>
        <p:nvSpPr>
          <p:cNvPr id="14" name="13 Abrir llave"/>
          <p:cNvSpPr/>
          <p:nvPr/>
        </p:nvSpPr>
        <p:spPr bwMode="auto">
          <a:xfrm>
            <a:off x="2928926" y="3214686"/>
            <a:ext cx="500066" cy="500066"/>
          </a:xfrm>
          <a:prstGeom prst="leftBrace">
            <a:avLst>
              <a:gd name="adj1" fmla="val 48333"/>
              <a:gd name="adj2" fmla="val 48730"/>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4000" b="1" i="0" u="sng" strike="noStrike" cap="none" normalizeH="0" baseline="0" smtClean="0">
              <a:ln>
                <a:noFill/>
              </a:ln>
              <a:solidFill>
                <a:srgbClr val="333399"/>
              </a:solidFill>
              <a:effectLst/>
              <a:latin typeface="Trebuchet MS" pitchFamily="34" charset="0"/>
            </a:endParaRPr>
          </a:p>
        </p:txBody>
      </p:sp>
      <p:sp>
        <p:nvSpPr>
          <p:cNvPr id="16" name="15 CuadroTexto"/>
          <p:cNvSpPr txBox="1"/>
          <p:nvPr/>
        </p:nvSpPr>
        <p:spPr>
          <a:xfrm>
            <a:off x="714348" y="2643182"/>
            <a:ext cx="2428892" cy="1277273"/>
          </a:xfrm>
          <a:prstGeom prst="rect">
            <a:avLst/>
          </a:prstGeom>
          <a:noFill/>
        </p:spPr>
        <p:txBody>
          <a:bodyPr wrap="square" rtlCol="0">
            <a:spAutoFit/>
          </a:bodyPr>
          <a:lstStyle/>
          <a:p>
            <a:pPr algn="ctr"/>
            <a:r>
              <a:rPr lang="es-ES" sz="1100" u="none" dirty="0" smtClean="0"/>
              <a:t>El generador nos va a sugerir los tres namespace</a:t>
            </a:r>
            <a:r>
              <a:rPr lang="es-ES" sz="1100" u="none" dirty="0"/>
              <a:t> </a:t>
            </a:r>
            <a:r>
              <a:rPr lang="es-ES" sz="1100" u="none" dirty="0" smtClean="0"/>
              <a:t>que correspondan, en el formato que deben estar, igual estos se pueden cambiar.</a:t>
            </a:r>
          </a:p>
          <a:p>
            <a:pPr algn="ctr"/>
            <a:r>
              <a:rPr lang="es-ES" sz="1100" u="none" dirty="0" smtClean="0"/>
              <a:t>Formato namespace:</a:t>
            </a:r>
          </a:p>
          <a:p>
            <a:pPr algn="ctr"/>
            <a:r>
              <a:rPr lang="es-ES" sz="1100" u="none" dirty="0" smtClean="0">
                <a:solidFill>
                  <a:srgbClr val="FF0000"/>
                </a:solidFill>
              </a:rPr>
              <a:t>Cliente.proyecto.nombre</a:t>
            </a:r>
            <a:endParaRPr lang="es-ES" sz="1100" u="none" dirty="0">
              <a:solidFill>
                <a:srgbClr val="FF0000"/>
              </a:solidFill>
            </a:endParaRPr>
          </a:p>
        </p:txBody>
      </p:sp>
      <p:cxnSp>
        <p:nvCxnSpPr>
          <p:cNvPr id="17" name="16 Conector recto de flecha"/>
          <p:cNvCxnSpPr/>
          <p:nvPr/>
        </p:nvCxnSpPr>
        <p:spPr bwMode="auto">
          <a:xfrm rot="5400000" flipH="1" flipV="1">
            <a:off x="4464843" y="2321711"/>
            <a:ext cx="857256" cy="357190"/>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sp>
        <p:nvSpPr>
          <p:cNvPr id="20" name="19 CuadroTexto"/>
          <p:cNvSpPr txBox="1"/>
          <p:nvPr/>
        </p:nvSpPr>
        <p:spPr>
          <a:xfrm>
            <a:off x="4786314" y="1714488"/>
            <a:ext cx="2000232" cy="430887"/>
          </a:xfrm>
          <a:prstGeom prst="rect">
            <a:avLst/>
          </a:prstGeom>
          <a:noFill/>
        </p:spPr>
        <p:txBody>
          <a:bodyPr wrap="square" rtlCol="0">
            <a:spAutoFit/>
          </a:bodyPr>
          <a:lstStyle/>
          <a:p>
            <a:r>
              <a:rPr lang="es-ES" sz="1100" u="none" dirty="0" smtClean="0"/>
              <a:t>Nombre de la clase a generar</a:t>
            </a:r>
            <a:endParaRPr lang="es-ES" sz="1100" u="none" dirty="0"/>
          </a:p>
        </p:txBody>
      </p:sp>
      <p:cxnSp>
        <p:nvCxnSpPr>
          <p:cNvPr id="22" name="21 Conector recto de flecha"/>
          <p:cNvCxnSpPr/>
          <p:nvPr/>
        </p:nvCxnSpPr>
        <p:spPr bwMode="auto">
          <a:xfrm flipV="1">
            <a:off x="5000628" y="2143116"/>
            <a:ext cx="1571636" cy="1000132"/>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sp>
        <p:nvSpPr>
          <p:cNvPr id="24" name="23 CuadroTexto"/>
          <p:cNvSpPr txBox="1"/>
          <p:nvPr/>
        </p:nvSpPr>
        <p:spPr>
          <a:xfrm>
            <a:off x="6500858" y="1855105"/>
            <a:ext cx="2000232" cy="430887"/>
          </a:xfrm>
          <a:prstGeom prst="rect">
            <a:avLst/>
          </a:prstGeom>
          <a:noFill/>
        </p:spPr>
        <p:txBody>
          <a:bodyPr wrap="square" rtlCol="0">
            <a:spAutoFit/>
          </a:bodyPr>
          <a:lstStyle/>
          <a:p>
            <a:r>
              <a:rPr lang="es-ES" sz="1100" u="none" dirty="0" smtClean="0"/>
              <a:t>Nombre de la tabla donde se persistirá</a:t>
            </a:r>
            <a:endParaRPr lang="es-ES" sz="1100" u="none" dirty="0"/>
          </a:p>
        </p:txBody>
      </p:sp>
      <p:sp>
        <p:nvSpPr>
          <p:cNvPr id="25" name="24 Abrir llave"/>
          <p:cNvSpPr/>
          <p:nvPr/>
        </p:nvSpPr>
        <p:spPr bwMode="auto">
          <a:xfrm rot="5400000">
            <a:off x="3643306" y="1714488"/>
            <a:ext cx="500066" cy="1357322"/>
          </a:xfrm>
          <a:prstGeom prst="leftBrace">
            <a:avLst>
              <a:gd name="adj1" fmla="val 48333"/>
              <a:gd name="adj2" fmla="val 48730"/>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4000" b="1" i="0" u="sng" strike="noStrike" cap="none" normalizeH="0" baseline="0" smtClean="0">
              <a:ln>
                <a:noFill/>
              </a:ln>
              <a:solidFill>
                <a:srgbClr val="333399"/>
              </a:solidFill>
              <a:effectLst/>
              <a:latin typeface="Trebuchet MS" pitchFamily="34" charset="0"/>
            </a:endParaRPr>
          </a:p>
        </p:txBody>
      </p:sp>
      <p:sp>
        <p:nvSpPr>
          <p:cNvPr id="26" name="25 CuadroTexto"/>
          <p:cNvSpPr txBox="1"/>
          <p:nvPr/>
        </p:nvSpPr>
        <p:spPr>
          <a:xfrm>
            <a:off x="2714612" y="1428736"/>
            <a:ext cx="2000232" cy="769441"/>
          </a:xfrm>
          <a:prstGeom prst="rect">
            <a:avLst/>
          </a:prstGeom>
          <a:noFill/>
        </p:spPr>
        <p:txBody>
          <a:bodyPr wrap="square" rtlCol="0">
            <a:spAutoFit/>
          </a:bodyPr>
          <a:lstStyle/>
          <a:p>
            <a:r>
              <a:rPr lang="es-ES" sz="1100" u="none" dirty="0" smtClean="0"/>
              <a:t>Marcamos los distintos tipo de clases que queremos generar, entity, view, y handler.</a:t>
            </a:r>
            <a:endParaRPr lang="es-ES" sz="1100" u="none" dirty="0"/>
          </a:p>
        </p:txBody>
      </p:sp>
      <p:cxnSp>
        <p:nvCxnSpPr>
          <p:cNvPr id="27" name="26 Conector recto de flecha"/>
          <p:cNvCxnSpPr/>
          <p:nvPr/>
        </p:nvCxnSpPr>
        <p:spPr bwMode="auto">
          <a:xfrm rot="5400000" flipH="1" flipV="1">
            <a:off x="7536677" y="1535893"/>
            <a:ext cx="1571636" cy="1071570"/>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sp>
        <p:nvSpPr>
          <p:cNvPr id="30" name="29 CuadroTexto"/>
          <p:cNvSpPr txBox="1"/>
          <p:nvPr/>
        </p:nvSpPr>
        <p:spPr>
          <a:xfrm>
            <a:off x="6500826" y="785794"/>
            <a:ext cx="2652730" cy="600164"/>
          </a:xfrm>
          <a:prstGeom prst="rect">
            <a:avLst/>
          </a:prstGeom>
          <a:noFill/>
        </p:spPr>
        <p:txBody>
          <a:bodyPr wrap="square" rtlCol="0">
            <a:spAutoFit/>
          </a:bodyPr>
          <a:lstStyle/>
          <a:p>
            <a:r>
              <a:rPr lang="es-ES" sz="1100" u="none" dirty="0" smtClean="0"/>
              <a:t>Si la entidad es parte de otra entidad significa que es una entidad relacionada, o sea, es básica.</a:t>
            </a:r>
            <a:endParaRPr lang="es-ES" sz="1100" u="none" dirty="0"/>
          </a:p>
        </p:txBody>
      </p:sp>
      <p:cxnSp>
        <p:nvCxnSpPr>
          <p:cNvPr id="32" name="31 Conector recto de flecha"/>
          <p:cNvCxnSpPr/>
          <p:nvPr/>
        </p:nvCxnSpPr>
        <p:spPr bwMode="auto">
          <a:xfrm rot="10800000" flipV="1">
            <a:off x="4429124" y="3071810"/>
            <a:ext cx="3286148" cy="2857520"/>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sp>
        <p:nvSpPr>
          <p:cNvPr id="34" name="33 CuadroTexto"/>
          <p:cNvSpPr txBox="1"/>
          <p:nvPr/>
        </p:nvSpPr>
        <p:spPr>
          <a:xfrm>
            <a:off x="1000100" y="5857892"/>
            <a:ext cx="4429156" cy="600164"/>
          </a:xfrm>
          <a:prstGeom prst="rect">
            <a:avLst/>
          </a:prstGeom>
          <a:noFill/>
        </p:spPr>
        <p:txBody>
          <a:bodyPr wrap="square" rtlCol="0">
            <a:spAutoFit/>
          </a:bodyPr>
          <a:lstStyle/>
          <a:p>
            <a:pPr algn="ctr"/>
            <a:r>
              <a:rPr lang="es-ES" sz="1100" u="none" dirty="0" smtClean="0"/>
              <a:t>Se usa que sea cacheable cuando la entidad va a tener tantos registros que nos conviene grabarlos en la cache de la maquina local para que se levante mucho mas rápido las consultas</a:t>
            </a:r>
            <a:endParaRPr lang="es-ES" sz="1100" u="none" dirty="0"/>
          </a:p>
        </p:txBody>
      </p:sp>
      <p:sp>
        <p:nvSpPr>
          <p:cNvPr id="36" name="35 Abrir llave"/>
          <p:cNvSpPr/>
          <p:nvPr/>
        </p:nvSpPr>
        <p:spPr bwMode="auto">
          <a:xfrm>
            <a:off x="2714612" y="4000504"/>
            <a:ext cx="500066" cy="1571636"/>
          </a:xfrm>
          <a:prstGeom prst="leftBrace">
            <a:avLst>
              <a:gd name="adj1" fmla="val 48333"/>
              <a:gd name="adj2" fmla="val 48730"/>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4000" b="1" i="0" u="sng" strike="noStrike" cap="none" normalizeH="0" baseline="0" smtClean="0">
              <a:ln>
                <a:noFill/>
              </a:ln>
              <a:solidFill>
                <a:srgbClr val="333399"/>
              </a:solidFill>
              <a:effectLst/>
              <a:latin typeface="Trebuchet MS" pitchFamily="34" charset="0"/>
            </a:endParaRPr>
          </a:p>
        </p:txBody>
      </p:sp>
      <p:sp>
        <p:nvSpPr>
          <p:cNvPr id="37" name="36 CuadroTexto"/>
          <p:cNvSpPr txBox="1"/>
          <p:nvPr/>
        </p:nvSpPr>
        <p:spPr>
          <a:xfrm>
            <a:off x="785818" y="4569749"/>
            <a:ext cx="2000232" cy="430887"/>
          </a:xfrm>
          <a:prstGeom prst="rect">
            <a:avLst/>
          </a:prstGeom>
          <a:noFill/>
        </p:spPr>
        <p:txBody>
          <a:bodyPr wrap="square" rtlCol="0">
            <a:spAutoFit/>
          </a:bodyPr>
          <a:lstStyle/>
          <a:p>
            <a:pPr algn="r"/>
            <a:r>
              <a:rPr lang="es-ES" sz="1100" u="none" dirty="0" smtClean="0"/>
              <a:t>Grilla con los atributos que conforman nuestra clase.</a:t>
            </a:r>
            <a:endParaRPr lang="es-ES" sz="1100" u="none"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pie de página"/>
          <p:cNvSpPr>
            <a:spLocks noGrp="1"/>
          </p:cNvSpPr>
          <p:nvPr>
            <p:ph type="ftr" sz="quarter" idx="10"/>
          </p:nvPr>
        </p:nvSpPr>
        <p:spPr/>
        <p:txBody>
          <a:bodyPr/>
          <a:lstStyle/>
          <a:p>
            <a:r>
              <a:rPr lang="en-US" dirty="0"/>
              <a:t>millenniuM3 S.A. Confidencial</a:t>
            </a:r>
          </a:p>
        </p:txBody>
      </p:sp>
      <p:pic>
        <p:nvPicPr>
          <p:cNvPr id="459784" name="Picture 8"/>
          <p:cNvPicPr>
            <a:picLocks noChangeAspect="1" noChangeArrowheads="1"/>
          </p:cNvPicPr>
          <p:nvPr/>
        </p:nvPicPr>
        <p:blipFill>
          <a:blip r:embed="rId3"/>
          <a:srcRect/>
          <a:stretch>
            <a:fillRect/>
          </a:stretch>
        </p:blipFill>
        <p:spPr bwMode="auto">
          <a:xfrm>
            <a:off x="1500166" y="571480"/>
            <a:ext cx="5976952" cy="3666350"/>
          </a:xfrm>
          <a:prstGeom prst="rect">
            <a:avLst/>
          </a:prstGeom>
          <a:noFill/>
          <a:ln w="9525" cap="flat" cmpd="sng" algn="ctr">
            <a:noFill/>
            <a:prstDash val="solid"/>
            <a:miter lim="800000"/>
            <a:headEnd/>
            <a:tailEnd/>
          </a:ln>
          <a:effectLst/>
        </p:spPr>
      </p:pic>
      <p:cxnSp>
        <p:nvCxnSpPr>
          <p:cNvPr id="10" name="9 Conector recto de flecha"/>
          <p:cNvCxnSpPr/>
          <p:nvPr/>
        </p:nvCxnSpPr>
        <p:spPr bwMode="auto">
          <a:xfrm rot="5400000">
            <a:off x="928662" y="3214686"/>
            <a:ext cx="2071702" cy="928694"/>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cxnSp>
        <p:nvCxnSpPr>
          <p:cNvPr id="12" name="11 Conector recto de flecha"/>
          <p:cNvCxnSpPr/>
          <p:nvPr/>
        </p:nvCxnSpPr>
        <p:spPr bwMode="auto">
          <a:xfrm rot="5400000">
            <a:off x="1714480" y="3571876"/>
            <a:ext cx="2071702" cy="214314"/>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cxnSp>
        <p:nvCxnSpPr>
          <p:cNvPr id="13" name="12 Conector recto de flecha"/>
          <p:cNvCxnSpPr/>
          <p:nvPr/>
        </p:nvCxnSpPr>
        <p:spPr bwMode="auto">
          <a:xfrm rot="5400000">
            <a:off x="3571868" y="3500438"/>
            <a:ext cx="2143140" cy="428628"/>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cxnSp>
        <p:nvCxnSpPr>
          <p:cNvPr id="14" name="13 Conector recto de flecha"/>
          <p:cNvCxnSpPr/>
          <p:nvPr/>
        </p:nvCxnSpPr>
        <p:spPr bwMode="auto">
          <a:xfrm rot="5400000">
            <a:off x="2786050" y="3214686"/>
            <a:ext cx="2071702" cy="928694"/>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cxnSp>
        <p:nvCxnSpPr>
          <p:cNvPr id="15" name="14 Conector recto de flecha"/>
          <p:cNvCxnSpPr/>
          <p:nvPr/>
        </p:nvCxnSpPr>
        <p:spPr bwMode="auto">
          <a:xfrm rot="5400000">
            <a:off x="4464843" y="3536157"/>
            <a:ext cx="2071702" cy="285752"/>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cxnSp>
        <p:nvCxnSpPr>
          <p:cNvPr id="16" name="15 Conector recto de flecha"/>
          <p:cNvCxnSpPr/>
          <p:nvPr/>
        </p:nvCxnSpPr>
        <p:spPr bwMode="auto">
          <a:xfrm rot="16200000" flipH="1">
            <a:off x="5072066" y="3643314"/>
            <a:ext cx="2071702" cy="71438"/>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cxnSp>
        <p:nvCxnSpPr>
          <p:cNvPr id="17" name="16 Conector recto de flecha"/>
          <p:cNvCxnSpPr/>
          <p:nvPr/>
        </p:nvCxnSpPr>
        <p:spPr bwMode="auto">
          <a:xfrm rot="16200000" flipH="1">
            <a:off x="5750727" y="3393281"/>
            <a:ext cx="2000264" cy="500066"/>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cxnSp>
        <p:nvCxnSpPr>
          <p:cNvPr id="18" name="17 Conector recto de flecha"/>
          <p:cNvCxnSpPr/>
          <p:nvPr/>
        </p:nvCxnSpPr>
        <p:spPr bwMode="auto">
          <a:xfrm rot="16200000" flipH="1">
            <a:off x="6929454" y="2786058"/>
            <a:ext cx="1071570" cy="785818"/>
          </a:xfrm>
          <a:prstGeom prst="straightConnector1">
            <a:avLst/>
          </a:prstGeom>
          <a:gradFill rotWithShape="1">
            <a:gsLst>
              <a:gs pos="0">
                <a:srgbClr val="EAEAEA">
                  <a:gamma/>
                  <a:tint val="30196"/>
                  <a:invGamma/>
                </a:srgbClr>
              </a:gs>
              <a:gs pos="100000">
                <a:srgbClr val="EAEAEA">
                  <a:alpha val="39999"/>
                </a:srgbClr>
              </a:gs>
            </a:gsLst>
            <a:lin ang="0" scaled="1"/>
          </a:gradFill>
          <a:ln w="12700" cap="flat" cmpd="sng" algn="ctr">
            <a:solidFill>
              <a:srgbClr val="FF0000"/>
            </a:solidFill>
            <a:prstDash val="solid"/>
            <a:round/>
            <a:headEnd type="none" w="med" len="med"/>
            <a:tailEnd type="arrow"/>
          </a:ln>
          <a:effectLst/>
        </p:spPr>
      </p:cxnSp>
      <p:sp>
        <p:nvSpPr>
          <p:cNvPr id="19" name="18 CuadroTexto"/>
          <p:cNvSpPr txBox="1"/>
          <p:nvPr/>
        </p:nvSpPr>
        <p:spPr>
          <a:xfrm>
            <a:off x="357158" y="4714884"/>
            <a:ext cx="2000232" cy="261610"/>
          </a:xfrm>
          <a:prstGeom prst="rect">
            <a:avLst/>
          </a:prstGeom>
          <a:noFill/>
        </p:spPr>
        <p:txBody>
          <a:bodyPr wrap="square" rtlCol="0">
            <a:spAutoFit/>
          </a:bodyPr>
          <a:lstStyle/>
          <a:p>
            <a:pPr algn="ctr"/>
            <a:r>
              <a:rPr lang="es-ES" sz="1100" u="none" dirty="0" smtClean="0"/>
              <a:t>Nombre del atributo</a:t>
            </a:r>
            <a:endParaRPr lang="es-ES" sz="1100" u="none" dirty="0"/>
          </a:p>
        </p:txBody>
      </p:sp>
      <p:sp>
        <p:nvSpPr>
          <p:cNvPr id="21" name="20 CuadroTexto"/>
          <p:cNvSpPr txBox="1"/>
          <p:nvPr/>
        </p:nvSpPr>
        <p:spPr>
          <a:xfrm>
            <a:off x="2071670" y="4714884"/>
            <a:ext cx="2000232" cy="261610"/>
          </a:xfrm>
          <a:prstGeom prst="rect">
            <a:avLst/>
          </a:prstGeom>
          <a:noFill/>
        </p:spPr>
        <p:txBody>
          <a:bodyPr wrap="square" rtlCol="0">
            <a:spAutoFit/>
          </a:bodyPr>
          <a:lstStyle/>
          <a:p>
            <a:r>
              <a:rPr lang="es-ES" sz="1100" u="none" dirty="0" smtClean="0"/>
              <a:t>Tipo de dato</a:t>
            </a:r>
            <a:endParaRPr lang="es-ES" sz="1100" u="none" dirty="0"/>
          </a:p>
        </p:txBody>
      </p:sp>
      <p:sp>
        <p:nvSpPr>
          <p:cNvPr id="22" name="21 CuadroTexto"/>
          <p:cNvSpPr txBox="1"/>
          <p:nvPr/>
        </p:nvSpPr>
        <p:spPr>
          <a:xfrm>
            <a:off x="3071802" y="4714884"/>
            <a:ext cx="1000132" cy="769441"/>
          </a:xfrm>
          <a:prstGeom prst="rect">
            <a:avLst/>
          </a:prstGeom>
          <a:noFill/>
        </p:spPr>
        <p:txBody>
          <a:bodyPr wrap="square" rtlCol="0">
            <a:spAutoFit/>
          </a:bodyPr>
          <a:lstStyle/>
          <a:p>
            <a:r>
              <a:rPr lang="es-ES" sz="1100" u="none" dirty="0" smtClean="0"/>
              <a:t>Longitud,</a:t>
            </a:r>
          </a:p>
          <a:p>
            <a:r>
              <a:rPr lang="es-ES" sz="1100" u="none" dirty="0" smtClean="0"/>
              <a:t> en el caso </a:t>
            </a:r>
          </a:p>
          <a:p>
            <a:r>
              <a:rPr lang="es-ES" sz="1100" u="none" dirty="0" smtClean="0"/>
              <a:t>que lo tengo</a:t>
            </a:r>
            <a:endParaRPr lang="es-ES" sz="1100" u="none" dirty="0"/>
          </a:p>
        </p:txBody>
      </p:sp>
      <p:sp>
        <p:nvSpPr>
          <p:cNvPr id="24" name="23 CuadroTexto"/>
          <p:cNvSpPr txBox="1"/>
          <p:nvPr/>
        </p:nvSpPr>
        <p:spPr>
          <a:xfrm>
            <a:off x="4000496" y="4731261"/>
            <a:ext cx="1000132" cy="600164"/>
          </a:xfrm>
          <a:prstGeom prst="rect">
            <a:avLst/>
          </a:prstGeom>
          <a:noFill/>
        </p:spPr>
        <p:txBody>
          <a:bodyPr wrap="square" rtlCol="0">
            <a:spAutoFit/>
          </a:bodyPr>
          <a:lstStyle/>
          <a:p>
            <a:r>
              <a:rPr lang="es-ES" sz="1100" u="none" dirty="0" smtClean="0"/>
              <a:t>Si puede</a:t>
            </a:r>
          </a:p>
          <a:p>
            <a:r>
              <a:rPr lang="es-ES" sz="1100" u="none" dirty="0" smtClean="0"/>
              <a:t>Ser null</a:t>
            </a:r>
          </a:p>
          <a:p>
            <a:r>
              <a:rPr lang="es-ES" sz="1100" u="none" dirty="0" smtClean="0"/>
              <a:t> o no</a:t>
            </a:r>
            <a:endParaRPr lang="es-ES" sz="1100" u="none" dirty="0"/>
          </a:p>
        </p:txBody>
      </p:sp>
      <p:sp>
        <p:nvSpPr>
          <p:cNvPr id="30" name="29 CuadroTexto"/>
          <p:cNvSpPr txBox="1"/>
          <p:nvPr/>
        </p:nvSpPr>
        <p:spPr>
          <a:xfrm>
            <a:off x="4857752" y="4714884"/>
            <a:ext cx="1000132" cy="600164"/>
          </a:xfrm>
          <a:prstGeom prst="rect">
            <a:avLst/>
          </a:prstGeom>
          <a:noFill/>
        </p:spPr>
        <p:txBody>
          <a:bodyPr wrap="square" rtlCol="0">
            <a:spAutoFit/>
          </a:bodyPr>
          <a:lstStyle/>
          <a:p>
            <a:r>
              <a:rPr lang="es-ES" sz="1100" u="none" dirty="0" smtClean="0"/>
              <a:t>Si es public o prívate, el atributo</a:t>
            </a:r>
            <a:endParaRPr lang="es-ES" sz="1100" u="none" dirty="0"/>
          </a:p>
        </p:txBody>
      </p:sp>
      <p:sp>
        <p:nvSpPr>
          <p:cNvPr id="31" name="30 CuadroTexto"/>
          <p:cNvSpPr txBox="1"/>
          <p:nvPr/>
        </p:nvSpPr>
        <p:spPr>
          <a:xfrm>
            <a:off x="5929322" y="4643446"/>
            <a:ext cx="1000132" cy="769441"/>
          </a:xfrm>
          <a:prstGeom prst="rect">
            <a:avLst/>
          </a:prstGeom>
          <a:noFill/>
        </p:spPr>
        <p:txBody>
          <a:bodyPr wrap="square" rtlCol="0">
            <a:spAutoFit/>
          </a:bodyPr>
          <a:lstStyle/>
          <a:p>
            <a:r>
              <a:rPr lang="es-ES" sz="1100" u="none" dirty="0" smtClean="0"/>
              <a:t>Si el atributo es una identity en la BD</a:t>
            </a:r>
            <a:endParaRPr lang="es-ES" sz="1100" u="none" dirty="0"/>
          </a:p>
        </p:txBody>
      </p:sp>
      <p:sp>
        <p:nvSpPr>
          <p:cNvPr id="34" name="33 CuadroTexto"/>
          <p:cNvSpPr txBox="1"/>
          <p:nvPr/>
        </p:nvSpPr>
        <p:spPr>
          <a:xfrm>
            <a:off x="6858016" y="4643446"/>
            <a:ext cx="1000132" cy="769441"/>
          </a:xfrm>
          <a:prstGeom prst="rect">
            <a:avLst/>
          </a:prstGeom>
          <a:noFill/>
        </p:spPr>
        <p:txBody>
          <a:bodyPr wrap="square" rtlCol="0">
            <a:spAutoFit/>
          </a:bodyPr>
          <a:lstStyle/>
          <a:p>
            <a:r>
              <a:rPr lang="es-ES" sz="1100" u="none" dirty="0" smtClean="0"/>
              <a:t>Si el atributo es una clave en la BD</a:t>
            </a:r>
            <a:endParaRPr lang="es-ES" sz="1100" u="none" dirty="0"/>
          </a:p>
        </p:txBody>
      </p:sp>
      <p:sp>
        <p:nvSpPr>
          <p:cNvPr id="36" name="35 CuadroTexto"/>
          <p:cNvSpPr txBox="1"/>
          <p:nvPr/>
        </p:nvSpPr>
        <p:spPr>
          <a:xfrm>
            <a:off x="7786710" y="3714752"/>
            <a:ext cx="1000132" cy="1785104"/>
          </a:xfrm>
          <a:prstGeom prst="rect">
            <a:avLst/>
          </a:prstGeom>
          <a:noFill/>
        </p:spPr>
        <p:txBody>
          <a:bodyPr wrap="square" rtlCol="0">
            <a:spAutoFit/>
          </a:bodyPr>
          <a:lstStyle/>
          <a:p>
            <a:r>
              <a:rPr lang="es-ES" sz="1100" u="none" dirty="0" smtClean="0"/>
              <a:t>Si el atributo es una colección,</a:t>
            </a:r>
          </a:p>
          <a:p>
            <a:r>
              <a:rPr lang="es-ES" sz="1100" u="none" dirty="0" smtClean="0"/>
              <a:t>un enum, FK, u otra entidad, hay que configurarlo desde acá</a:t>
            </a:r>
            <a:endParaRPr lang="es-ES" sz="1100" u="none"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ixel">
  <a:themeElements>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fontScheme name="Pixel">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AEAEA">
                <a:gamma/>
                <a:tint val="30196"/>
                <a:invGamma/>
              </a:srgbClr>
            </a:gs>
            <a:gs pos="100000">
              <a:srgbClr val="EAEAEA">
                <a:alpha val="39999"/>
              </a:srgbClr>
            </a:gs>
          </a:gsLst>
          <a:lin ang="0" scaled="1"/>
        </a:gra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000" b="1" i="0" u="sng" strike="noStrike" cap="none" normalizeH="0" baseline="0" smtClean="0">
            <a:ln>
              <a:noFill/>
            </a:ln>
            <a:solidFill>
              <a:srgbClr val="333399"/>
            </a:solidFill>
            <a:effectLst/>
            <a:latin typeface="Trebuchet MS" pitchFamily="34" charset="0"/>
          </a:defRPr>
        </a:defPPr>
      </a:lstStyle>
    </a:spDef>
    <a:lnDef>
      <a:spPr bwMode="auto">
        <a:xfrm>
          <a:off x="0" y="0"/>
          <a:ext cx="1" cy="1"/>
        </a:xfrm>
        <a:custGeom>
          <a:avLst/>
          <a:gdLst/>
          <a:ahLst/>
          <a:cxnLst/>
          <a:rect l="0" t="0" r="0" b="0"/>
          <a:pathLst/>
        </a:custGeom>
        <a:gradFill rotWithShape="1">
          <a:gsLst>
            <a:gs pos="0">
              <a:srgbClr val="EAEAEA">
                <a:gamma/>
                <a:tint val="30196"/>
                <a:invGamma/>
              </a:srgbClr>
            </a:gs>
            <a:gs pos="100000">
              <a:srgbClr val="EAEAEA">
                <a:alpha val="39999"/>
              </a:srgbClr>
            </a:gs>
          </a:gsLst>
          <a:lin ang="0" scaled="1"/>
        </a:gra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000" b="1" i="0" u="sng" strike="noStrike" cap="none" normalizeH="0" baseline="0" smtClean="0">
            <a:ln>
              <a:noFill/>
            </a:ln>
            <a:solidFill>
              <a:srgbClr val="333399"/>
            </a:solidFill>
            <a:effectLst/>
            <a:latin typeface="Trebuchet MS"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9451</TotalTime>
  <Words>1468</Words>
  <Application>Microsoft Office PowerPoint</Application>
  <PresentationFormat>Presentación en pantalla (4:3)</PresentationFormat>
  <Paragraphs>151</Paragraphs>
  <Slides>15</Slides>
  <Notes>12</Notes>
  <HiddenSlides>0</HiddenSlides>
  <MMClips>0</MMClips>
  <ScaleCrop>false</ScaleCrop>
  <HeadingPairs>
    <vt:vector size="6" baseType="variant">
      <vt:variant>
        <vt:lpstr>Tema</vt:lpstr>
      </vt:variant>
      <vt:variant>
        <vt:i4>1</vt:i4>
      </vt:variant>
      <vt:variant>
        <vt:lpstr>Servidores OLE incrustados</vt:lpstr>
      </vt:variant>
      <vt:variant>
        <vt:i4>0</vt:i4>
      </vt:variant>
      <vt:variant>
        <vt:lpstr>Títulos de diapositiva</vt:lpstr>
      </vt:variant>
      <vt:variant>
        <vt:i4>15</vt:i4>
      </vt:variant>
    </vt:vector>
  </HeadingPairs>
  <TitlesOfParts>
    <vt:vector size="16" baseType="lpstr">
      <vt:lpstr>Pixel</vt:lpstr>
      <vt:lpstr> Framework M3 Generador de código </vt:lpstr>
      <vt:lpstr>Objetivo:</vt:lpstr>
      <vt:lpstr>Ejemplo: Proyecto SER.</vt:lpstr>
      <vt:lpstr>Diapositiva 4</vt:lpstr>
      <vt:lpstr>Diapositiva 5</vt:lpstr>
      <vt:lpstr>Diapositiva 6</vt:lpstr>
      <vt:lpstr>Diapositiva 7</vt:lpstr>
      <vt:lpstr>Diapositiva 8</vt:lpstr>
      <vt:lpstr>Diapositiva 9</vt:lpstr>
      <vt:lpstr>Diapositiva 10</vt:lpstr>
      <vt:lpstr>Diapositiva 11</vt:lpstr>
      <vt:lpstr>Diapositiva 12</vt:lpstr>
      <vt:lpstr> Framework M3 Generador de script </vt:lpstr>
      <vt:lpstr>Diapositiva 14</vt:lpstr>
      <vt:lpstr>Diapositiva 15</vt:lpstr>
    </vt:vector>
  </TitlesOfParts>
  <Company>millenniuM3 S.A.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Dominó</dc:title>
  <dc:creator>Alenandro Bouvet</dc:creator>
  <cp:lastModifiedBy>loyola</cp:lastModifiedBy>
  <cp:revision>463</cp:revision>
  <dcterms:created xsi:type="dcterms:W3CDTF">2004-12-01T17:46:30Z</dcterms:created>
  <dcterms:modified xsi:type="dcterms:W3CDTF">2007-10-10T14:56:35Z</dcterms:modified>
</cp:coreProperties>
</file>