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9" r:id="rId5"/>
    <p:sldId id="263" r:id="rId6"/>
    <p:sldId id="262" r:id="rId7"/>
    <p:sldId id="258"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56" autoAdjust="0"/>
    <p:restoredTop sz="94619" autoAdjust="0"/>
  </p:normalViewPr>
  <p:slideViewPr>
    <p:cSldViewPr snapToGrid="0">
      <p:cViewPr varScale="1">
        <p:scale>
          <a:sx n="91" d="100"/>
          <a:sy n="91" d="100"/>
        </p:scale>
        <p:origin x="5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WEEK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1400" dirty="0"/>
            <a:t>Module 01.1 -- </a:t>
          </a:r>
          <a:r>
            <a:rPr lang="en-US" sz="1400" b="1" dirty="0"/>
            <a:t>Intro</a:t>
          </a:r>
        </a:p>
        <a:p>
          <a:r>
            <a:rPr lang="en-US" sz="1400" dirty="0"/>
            <a:t>Module 01.2 -- </a:t>
          </a:r>
          <a:r>
            <a:rPr lang="en-US" sz="1400" b="1" dirty="0"/>
            <a:t>Command Line Skills</a:t>
          </a:r>
        </a:p>
        <a:p>
          <a:r>
            <a:rPr lang="en-US" sz="1400" dirty="0"/>
            <a:t>Selected slides (Ellen)</a:t>
          </a:r>
        </a:p>
        <a:p>
          <a:r>
            <a:rPr lang="en-US" sz="1400" i="1" dirty="0">
              <a:solidFill>
                <a:schemeClr val="accent1">
                  <a:lumMod val="75000"/>
                </a:schemeClr>
              </a:solidFill>
            </a:rPr>
            <a:t>Tutorial 1 (Ellen)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WEEK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sz="1400" dirty="0"/>
            <a:t>Module 02.1 – </a:t>
          </a:r>
          <a:r>
            <a:rPr lang="en-US" sz="1400" b="1" dirty="0"/>
            <a:t>Getting help</a:t>
          </a:r>
        </a:p>
        <a:p>
          <a:r>
            <a:rPr lang="en-US" sz="1400" dirty="0"/>
            <a:t>Module 02.2 – </a:t>
          </a:r>
          <a:r>
            <a:rPr lang="en-US" sz="1400" b="1" dirty="0"/>
            <a:t>Working with Text Pipes Input Output Redirection</a:t>
          </a:r>
        </a:p>
        <a:p>
          <a:r>
            <a:rPr lang="en-US" sz="1400" dirty="0"/>
            <a:t>Module 02.3 – </a:t>
          </a:r>
          <a:r>
            <a:rPr lang="en-US" sz="1400" b="1" dirty="0"/>
            <a:t>Quoting and Control Statements</a:t>
          </a:r>
        </a:p>
        <a:p>
          <a:r>
            <a:rPr lang="en-US" sz="1400" i="1" dirty="0">
              <a:solidFill>
                <a:schemeClr val="accent1">
                  <a:lumMod val="75000"/>
                </a:schemeClr>
              </a:solidFill>
            </a:rPr>
            <a:t>Tutorial 2 (Ellen)</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WEEK 1</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en-US" sz="1400" dirty="0"/>
            <a:t>Module 03.1 – </a:t>
          </a:r>
          <a:r>
            <a:rPr lang="en-US" sz="1400" b="1" dirty="0"/>
            <a:t>File System</a:t>
          </a:r>
        </a:p>
        <a:p>
          <a:r>
            <a:rPr lang="en-US" sz="1400" dirty="0"/>
            <a:t>Module 03.2 – </a:t>
          </a:r>
          <a:r>
            <a:rPr lang="en-US" sz="1400" b="1" dirty="0"/>
            <a:t>Managing Files and Directories</a:t>
          </a:r>
        </a:p>
        <a:p>
          <a:r>
            <a:rPr lang="en-US" sz="1400" dirty="0"/>
            <a:t>Module 03.3 – </a:t>
          </a:r>
          <a:r>
            <a:rPr lang="en-US" sz="1400" b="1" dirty="0"/>
            <a:t>Editors</a:t>
          </a:r>
        </a:p>
        <a:p>
          <a:r>
            <a:rPr lang="en-US" sz="1400" i="1" dirty="0">
              <a:solidFill>
                <a:schemeClr val="accent1">
                  <a:lumMod val="75000"/>
                </a:schemeClr>
              </a:solidFill>
            </a:rPr>
            <a:t>Tutorial--fs &amp; Tutorial–editor  (Ellen)</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WEEK 4</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1400" dirty="0"/>
            <a:t>Module 04.1 – </a:t>
          </a:r>
          <a:r>
            <a:rPr lang="en-US" sz="1400" b="1" dirty="0"/>
            <a:t>Root user Switching users</a:t>
          </a:r>
        </a:p>
        <a:p>
          <a:r>
            <a:rPr lang="en-US" sz="1400" dirty="0"/>
            <a:t>Module 04.2 – </a:t>
          </a:r>
          <a:r>
            <a:rPr lang="en-US" sz="1400" b="1" dirty="0"/>
            <a:t>Linux Boot Process</a:t>
          </a:r>
        </a:p>
        <a:p>
          <a:r>
            <a:rPr lang="en-US" sz="1400" dirty="0"/>
            <a:t>Module 04.3 – </a:t>
          </a:r>
          <a:r>
            <a:rPr lang="en-US" sz="1400" b="1" dirty="0"/>
            <a:t>File systems and partitions</a:t>
          </a:r>
        </a:p>
        <a:p>
          <a:r>
            <a:rPr lang="en-US" sz="1400" dirty="0"/>
            <a:t>Module 04.4 – </a:t>
          </a:r>
          <a:r>
            <a:rPr lang="en-US" sz="1400" b="1" dirty="0"/>
            <a:t>LVM</a:t>
          </a:r>
        </a:p>
        <a:p>
          <a:r>
            <a:rPr lang="en-US" sz="1400" i="1" dirty="0">
              <a:solidFill>
                <a:schemeClr val="accent1">
                  <a:lumMod val="75000"/>
                </a:schemeClr>
              </a:solidFill>
            </a:rPr>
            <a:t>Tutorial 4 (Ellen)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WEEK 5</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sz="1400" dirty="0"/>
            <a:t>Module 05.1 – </a:t>
          </a:r>
          <a:r>
            <a:rPr lang="en-US" sz="1400" b="1" dirty="0"/>
            <a:t>Ownership Permissions ACL</a:t>
          </a:r>
        </a:p>
        <a:p>
          <a:r>
            <a:rPr lang="en-US" sz="1400" dirty="0"/>
            <a:t>Module 05.2 – </a:t>
          </a:r>
          <a:r>
            <a:rPr lang="en-US" sz="1400" b="1" dirty="0"/>
            <a:t>File Systems Names </a:t>
          </a:r>
          <a:r>
            <a:rPr lang="en-US" sz="1400" b="1" dirty="0" err="1"/>
            <a:t>Inodes</a:t>
          </a:r>
          <a:r>
            <a:rPr lang="en-US" sz="1400" b="1" dirty="0"/>
            <a:t> Links </a:t>
          </a:r>
        </a:p>
        <a:p>
          <a:r>
            <a:rPr lang="en-US" sz="1400" dirty="0"/>
            <a:t>Module 05.3 – </a:t>
          </a:r>
          <a:r>
            <a:rPr lang="en-US" sz="1400" b="1" dirty="0" err="1"/>
            <a:t>Serching</a:t>
          </a:r>
          <a:r>
            <a:rPr lang="en-US" sz="1400" b="1" dirty="0"/>
            <a:t> Compressing </a:t>
          </a:r>
        </a:p>
        <a:p>
          <a:r>
            <a:rPr lang="en-US" sz="1400" i="1" dirty="0">
              <a:solidFill>
                <a:schemeClr val="accent1">
                  <a:lumMod val="75000"/>
                </a:schemeClr>
              </a:solidFill>
            </a:rPr>
            <a: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WEEK 6</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en-US" sz="1400" dirty="0"/>
            <a:t>Module 06.1 – </a:t>
          </a:r>
          <a:r>
            <a:rPr lang="en-US" sz="1400" b="1" dirty="0"/>
            <a:t>Flat file databases</a:t>
          </a:r>
        </a:p>
        <a:p>
          <a:r>
            <a:rPr lang="en-US" sz="1400" dirty="0"/>
            <a:t>Module 06.2 – </a:t>
          </a:r>
          <a:r>
            <a:rPr lang="en-US" sz="1400" b="1" dirty="0"/>
            <a:t>User Group Management </a:t>
          </a:r>
        </a:p>
        <a:p>
          <a:r>
            <a:rPr lang="en-US" sz="1400" i="1" dirty="0">
              <a:solidFill>
                <a:schemeClr val="accent1">
                  <a:lumMod val="75000"/>
                </a:schemeClr>
              </a:solidFill>
            </a:rPr>
            <a: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WEEK 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Module 01.1 -- </a:t>
          </a:r>
          <a:r>
            <a:rPr lang="en-US" sz="1400" b="1" kern="1200" dirty="0"/>
            <a:t>Intro</a:t>
          </a:r>
        </a:p>
        <a:p>
          <a:pPr marL="0" lvl="0" indent="0" algn="ctr" defTabSz="622300">
            <a:lnSpc>
              <a:spcPct val="90000"/>
            </a:lnSpc>
            <a:spcBef>
              <a:spcPct val="0"/>
            </a:spcBef>
            <a:spcAft>
              <a:spcPct val="35000"/>
            </a:spcAft>
            <a:buNone/>
          </a:pPr>
          <a:r>
            <a:rPr lang="en-US" sz="1400" kern="1200" dirty="0"/>
            <a:t>Module 01.2 -- </a:t>
          </a:r>
          <a:r>
            <a:rPr lang="en-US" sz="1400" b="1" kern="1200" dirty="0"/>
            <a:t>Command Line Skills</a:t>
          </a:r>
        </a:p>
        <a:p>
          <a:pPr marL="0" lvl="0" indent="0" algn="ctr" defTabSz="622300">
            <a:lnSpc>
              <a:spcPct val="90000"/>
            </a:lnSpc>
            <a:spcBef>
              <a:spcPct val="0"/>
            </a:spcBef>
            <a:spcAft>
              <a:spcPct val="35000"/>
            </a:spcAft>
            <a:buNone/>
          </a:pPr>
          <a:r>
            <a:rPr lang="en-US" sz="1400" kern="1200" dirty="0"/>
            <a:t>Selected slides (Ellen)</a:t>
          </a:r>
        </a:p>
        <a:p>
          <a:pPr marL="0" lvl="0" indent="0" algn="ctr" defTabSz="622300">
            <a:lnSpc>
              <a:spcPct val="90000"/>
            </a:lnSpc>
            <a:spcBef>
              <a:spcPct val="0"/>
            </a:spcBef>
            <a:spcAft>
              <a:spcPct val="35000"/>
            </a:spcAft>
            <a:buNone/>
          </a:pPr>
          <a:r>
            <a:rPr lang="en-US" sz="1400" i="1" kern="1200" dirty="0">
              <a:solidFill>
                <a:schemeClr val="accent1">
                  <a:lumMod val="75000"/>
                </a:schemeClr>
              </a:solidFill>
            </a:rPr>
            <a:t>Tutorial 1 (Ellen)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WEEK 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Module 02.1 – </a:t>
          </a:r>
          <a:r>
            <a:rPr lang="en-US" sz="1400" b="1" kern="1200" dirty="0"/>
            <a:t>Getting help</a:t>
          </a:r>
        </a:p>
        <a:p>
          <a:pPr marL="0" lvl="0" indent="0" algn="ctr" defTabSz="622300">
            <a:lnSpc>
              <a:spcPct val="90000"/>
            </a:lnSpc>
            <a:spcBef>
              <a:spcPct val="0"/>
            </a:spcBef>
            <a:spcAft>
              <a:spcPct val="35000"/>
            </a:spcAft>
            <a:buNone/>
          </a:pPr>
          <a:r>
            <a:rPr lang="en-US" sz="1400" kern="1200" dirty="0"/>
            <a:t>Module 02.2 – </a:t>
          </a:r>
          <a:r>
            <a:rPr lang="en-US" sz="1400" b="1" kern="1200" dirty="0"/>
            <a:t>Working with Text Pipes Input Output Redirection</a:t>
          </a:r>
        </a:p>
        <a:p>
          <a:pPr marL="0" lvl="0" indent="0" algn="ctr" defTabSz="622300">
            <a:lnSpc>
              <a:spcPct val="90000"/>
            </a:lnSpc>
            <a:spcBef>
              <a:spcPct val="0"/>
            </a:spcBef>
            <a:spcAft>
              <a:spcPct val="35000"/>
            </a:spcAft>
            <a:buNone/>
          </a:pPr>
          <a:r>
            <a:rPr lang="en-US" sz="1400" kern="1200" dirty="0"/>
            <a:t>Module 02.3 – </a:t>
          </a:r>
          <a:r>
            <a:rPr lang="en-US" sz="1400" b="1" kern="1200" dirty="0"/>
            <a:t>Quoting and Control Statements</a:t>
          </a:r>
        </a:p>
        <a:p>
          <a:pPr marL="0" lvl="0" indent="0" algn="ctr" defTabSz="622300">
            <a:lnSpc>
              <a:spcPct val="90000"/>
            </a:lnSpc>
            <a:spcBef>
              <a:spcPct val="0"/>
            </a:spcBef>
            <a:spcAft>
              <a:spcPct val="35000"/>
            </a:spcAft>
            <a:buNone/>
          </a:pPr>
          <a:r>
            <a:rPr lang="en-US" sz="1400" i="1" kern="1200" dirty="0">
              <a:solidFill>
                <a:schemeClr val="accent1">
                  <a:lumMod val="75000"/>
                </a:schemeClr>
              </a:solidFill>
            </a:rPr>
            <a:t>Tutorial 2 (Ellen)</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WEEK 1</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Module 03.1 – </a:t>
          </a:r>
          <a:r>
            <a:rPr lang="en-US" sz="1400" b="1" kern="1200" dirty="0"/>
            <a:t>File System</a:t>
          </a:r>
        </a:p>
        <a:p>
          <a:pPr marL="0" lvl="0" indent="0" algn="ctr" defTabSz="622300">
            <a:lnSpc>
              <a:spcPct val="90000"/>
            </a:lnSpc>
            <a:spcBef>
              <a:spcPct val="0"/>
            </a:spcBef>
            <a:spcAft>
              <a:spcPct val="35000"/>
            </a:spcAft>
            <a:buNone/>
          </a:pPr>
          <a:r>
            <a:rPr lang="en-US" sz="1400" kern="1200" dirty="0"/>
            <a:t>Module 03.2 – </a:t>
          </a:r>
          <a:r>
            <a:rPr lang="en-US" sz="1400" b="1" kern="1200" dirty="0"/>
            <a:t>Managing Files and Directories</a:t>
          </a:r>
        </a:p>
        <a:p>
          <a:pPr marL="0" lvl="0" indent="0" algn="ctr" defTabSz="622300">
            <a:lnSpc>
              <a:spcPct val="90000"/>
            </a:lnSpc>
            <a:spcBef>
              <a:spcPct val="0"/>
            </a:spcBef>
            <a:spcAft>
              <a:spcPct val="35000"/>
            </a:spcAft>
            <a:buNone/>
          </a:pPr>
          <a:r>
            <a:rPr lang="en-US" sz="1400" kern="1200" dirty="0"/>
            <a:t>Module 03.3 – </a:t>
          </a:r>
          <a:r>
            <a:rPr lang="en-US" sz="1400" b="1" kern="1200" dirty="0"/>
            <a:t>Editors</a:t>
          </a:r>
        </a:p>
        <a:p>
          <a:pPr marL="0" lvl="0" indent="0" algn="ctr" defTabSz="622300">
            <a:lnSpc>
              <a:spcPct val="90000"/>
            </a:lnSpc>
            <a:spcBef>
              <a:spcPct val="0"/>
            </a:spcBef>
            <a:spcAft>
              <a:spcPct val="35000"/>
            </a:spcAft>
            <a:buNone/>
          </a:pPr>
          <a:r>
            <a:rPr lang="en-US" sz="1400" i="1" kern="1200" dirty="0">
              <a:solidFill>
                <a:schemeClr val="accent1">
                  <a:lumMod val="75000"/>
                </a:schemeClr>
              </a:solidFill>
            </a:rPr>
            <a:t>Tutorial--fs &amp; Tutorial–editor  (Ellen)</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WEEK 4</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Module 04.1 – </a:t>
          </a:r>
          <a:r>
            <a:rPr lang="en-US" sz="1400" b="1" kern="1200" dirty="0"/>
            <a:t>Root user Switching users</a:t>
          </a:r>
        </a:p>
        <a:p>
          <a:pPr marL="0" lvl="0" indent="0" algn="ctr" defTabSz="622300">
            <a:lnSpc>
              <a:spcPct val="90000"/>
            </a:lnSpc>
            <a:spcBef>
              <a:spcPct val="0"/>
            </a:spcBef>
            <a:spcAft>
              <a:spcPct val="35000"/>
            </a:spcAft>
            <a:buNone/>
          </a:pPr>
          <a:r>
            <a:rPr lang="en-US" sz="1400" kern="1200" dirty="0"/>
            <a:t>Module 04.2 – </a:t>
          </a:r>
          <a:r>
            <a:rPr lang="en-US" sz="1400" b="1" kern="1200" dirty="0"/>
            <a:t>Linux Boot Process</a:t>
          </a:r>
        </a:p>
        <a:p>
          <a:pPr marL="0" lvl="0" indent="0" algn="ctr" defTabSz="622300">
            <a:lnSpc>
              <a:spcPct val="90000"/>
            </a:lnSpc>
            <a:spcBef>
              <a:spcPct val="0"/>
            </a:spcBef>
            <a:spcAft>
              <a:spcPct val="35000"/>
            </a:spcAft>
            <a:buNone/>
          </a:pPr>
          <a:r>
            <a:rPr lang="en-US" sz="1400" kern="1200" dirty="0"/>
            <a:t>Module 04.3 – </a:t>
          </a:r>
          <a:r>
            <a:rPr lang="en-US" sz="1400" b="1" kern="1200" dirty="0"/>
            <a:t>File systems and partitions</a:t>
          </a:r>
        </a:p>
        <a:p>
          <a:pPr marL="0" lvl="0" indent="0" algn="ctr" defTabSz="622300">
            <a:lnSpc>
              <a:spcPct val="90000"/>
            </a:lnSpc>
            <a:spcBef>
              <a:spcPct val="0"/>
            </a:spcBef>
            <a:spcAft>
              <a:spcPct val="35000"/>
            </a:spcAft>
            <a:buNone/>
          </a:pPr>
          <a:r>
            <a:rPr lang="en-US" sz="1400" kern="1200" dirty="0"/>
            <a:t>Module 04.4 – </a:t>
          </a:r>
          <a:r>
            <a:rPr lang="en-US" sz="1400" b="1" kern="1200" dirty="0"/>
            <a:t>LVM</a:t>
          </a:r>
        </a:p>
        <a:p>
          <a:pPr marL="0" lvl="0" indent="0" algn="ctr" defTabSz="622300">
            <a:lnSpc>
              <a:spcPct val="90000"/>
            </a:lnSpc>
            <a:spcBef>
              <a:spcPct val="0"/>
            </a:spcBef>
            <a:spcAft>
              <a:spcPct val="35000"/>
            </a:spcAft>
            <a:buNone/>
          </a:pPr>
          <a:r>
            <a:rPr lang="en-US" sz="1400" i="1" kern="1200" dirty="0">
              <a:solidFill>
                <a:schemeClr val="accent1">
                  <a:lumMod val="75000"/>
                </a:schemeClr>
              </a:solidFill>
            </a:rPr>
            <a:t>Tutorial 4 (Ellen)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WEEK 5</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Module 05.1 – </a:t>
          </a:r>
          <a:r>
            <a:rPr lang="en-US" sz="1400" b="1" kern="1200" dirty="0"/>
            <a:t>Ownership Permissions ACL</a:t>
          </a:r>
        </a:p>
        <a:p>
          <a:pPr marL="0" lvl="0" indent="0" algn="ctr" defTabSz="622300">
            <a:lnSpc>
              <a:spcPct val="90000"/>
            </a:lnSpc>
            <a:spcBef>
              <a:spcPct val="0"/>
            </a:spcBef>
            <a:spcAft>
              <a:spcPct val="35000"/>
            </a:spcAft>
            <a:buNone/>
          </a:pPr>
          <a:r>
            <a:rPr lang="en-US" sz="1400" kern="1200" dirty="0"/>
            <a:t>Module 05.2 – </a:t>
          </a:r>
          <a:r>
            <a:rPr lang="en-US" sz="1400" b="1" kern="1200" dirty="0"/>
            <a:t>File Systems Names </a:t>
          </a:r>
          <a:r>
            <a:rPr lang="en-US" sz="1400" b="1" kern="1200" dirty="0" err="1"/>
            <a:t>Inodes</a:t>
          </a:r>
          <a:r>
            <a:rPr lang="en-US" sz="1400" b="1" kern="1200" dirty="0"/>
            <a:t> Links </a:t>
          </a:r>
        </a:p>
        <a:p>
          <a:pPr marL="0" lvl="0" indent="0" algn="ctr" defTabSz="622300">
            <a:lnSpc>
              <a:spcPct val="90000"/>
            </a:lnSpc>
            <a:spcBef>
              <a:spcPct val="0"/>
            </a:spcBef>
            <a:spcAft>
              <a:spcPct val="35000"/>
            </a:spcAft>
            <a:buNone/>
          </a:pPr>
          <a:r>
            <a:rPr lang="en-US" sz="1400" kern="1200" dirty="0"/>
            <a:t>Module 05.3 – </a:t>
          </a:r>
          <a:r>
            <a:rPr lang="en-US" sz="1400" b="1" kern="1200" dirty="0" err="1"/>
            <a:t>Serching</a:t>
          </a:r>
          <a:r>
            <a:rPr lang="en-US" sz="1400" b="1" kern="1200" dirty="0"/>
            <a:t> Compressing </a:t>
          </a:r>
        </a:p>
        <a:p>
          <a:pPr marL="0" lvl="0" indent="0" algn="ctr" defTabSz="622300">
            <a:lnSpc>
              <a:spcPct val="90000"/>
            </a:lnSpc>
            <a:spcBef>
              <a:spcPct val="0"/>
            </a:spcBef>
            <a:spcAft>
              <a:spcPct val="35000"/>
            </a:spcAft>
            <a:buNone/>
          </a:pPr>
          <a:r>
            <a:rPr lang="en-US" sz="1400" i="1" kern="1200" dirty="0">
              <a:solidFill>
                <a:schemeClr val="accent1">
                  <a:lumMod val="75000"/>
                </a:schemeClr>
              </a:solidFill>
            </a:rPr>
            <a: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WEEK 6</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Module 06.1 – </a:t>
          </a:r>
          <a:r>
            <a:rPr lang="en-US" sz="1400" b="1" kern="1200" dirty="0"/>
            <a:t>Flat file databases</a:t>
          </a:r>
        </a:p>
        <a:p>
          <a:pPr marL="0" lvl="0" indent="0" algn="ctr" defTabSz="622300">
            <a:lnSpc>
              <a:spcPct val="90000"/>
            </a:lnSpc>
            <a:spcBef>
              <a:spcPct val="0"/>
            </a:spcBef>
            <a:spcAft>
              <a:spcPct val="35000"/>
            </a:spcAft>
            <a:buNone/>
          </a:pPr>
          <a:r>
            <a:rPr lang="en-US" sz="1400" kern="1200" dirty="0"/>
            <a:t>Module 06.2 – </a:t>
          </a:r>
          <a:r>
            <a:rPr lang="en-US" sz="1400" b="1" kern="1200" dirty="0"/>
            <a:t>User Group Management </a:t>
          </a:r>
        </a:p>
        <a:p>
          <a:pPr marL="0" lvl="0" indent="0" algn="ctr" defTabSz="622300">
            <a:lnSpc>
              <a:spcPct val="90000"/>
            </a:lnSpc>
            <a:spcBef>
              <a:spcPct val="0"/>
            </a:spcBef>
            <a:spcAft>
              <a:spcPct val="35000"/>
            </a:spcAft>
            <a:buNone/>
          </a:pPr>
          <a:r>
            <a:rPr lang="en-US" sz="1400" i="1" kern="1200" dirty="0">
              <a:solidFill>
                <a:schemeClr val="accent1">
                  <a:lumMod val="75000"/>
                </a:schemeClr>
              </a:solidFill>
            </a:rPr>
            <a: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546B-BB13-53F1-018C-AC2394AA8F34}"/>
              </a:ext>
            </a:extLst>
          </p:cNvPr>
          <p:cNvSpPr>
            <a:spLocks noGrp="1"/>
          </p:cNvSpPr>
          <p:nvPr>
            <p:ph type="title"/>
          </p:nvPr>
        </p:nvSpPr>
        <p:spPr/>
        <p:txBody>
          <a:bodyPr/>
          <a:lstStyle/>
          <a:p>
            <a:r>
              <a:rPr lang="en-CA" dirty="0"/>
              <a:t>Week 5 notes</a:t>
            </a:r>
          </a:p>
        </p:txBody>
      </p:sp>
      <p:sp>
        <p:nvSpPr>
          <p:cNvPr id="3" name="Content Placeholder 2">
            <a:extLst>
              <a:ext uri="{FF2B5EF4-FFF2-40B4-BE49-F238E27FC236}">
                <a16:creationId xmlns:a16="http://schemas.microsoft.com/office/drawing/2014/main" id="{B3294808-F299-B235-3380-D3AC3D72A5B6}"/>
              </a:ext>
            </a:extLst>
          </p:cNvPr>
          <p:cNvSpPr>
            <a:spLocks noGrp="1"/>
          </p:cNvSpPr>
          <p:nvPr>
            <p:ph idx="1"/>
          </p:nvPr>
        </p:nvSpPr>
        <p:spPr>
          <a:xfrm>
            <a:off x="434047" y="1890876"/>
            <a:ext cx="11029615" cy="4615027"/>
          </a:xfrm>
        </p:spPr>
        <p:txBody>
          <a:bodyPr>
            <a:normAutofit/>
          </a:bodyPr>
          <a:lstStyle/>
          <a:p>
            <a:endParaRPr lang="en-CA" dirty="0"/>
          </a:p>
          <a:p>
            <a:r>
              <a:rPr lang="en-CA" dirty="0"/>
              <a:t>Assignment 1  and Quiz 1 (class average 66.86%)</a:t>
            </a:r>
          </a:p>
          <a:p>
            <a:pPr lvl="1"/>
            <a:r>
              <a:rPr lang="en-CA" dirty="0"/>
              <a:t>Common themes need improvement</a:t>
            </a:r>
          </a:p>
          <a:p>
            <a:pPr lvl="2"/>
            <a:r>
              <a:rPr lang="en-CA" dirty="0"/>
              <a:t>Reading and following instructions (reading questions carefully)</a:t>
            </a:r>
          </a:p>
          <a:p>
            <a:pPr lvl="2"/>
            <a:r>
              <a:rPr lang="en-CA" dirty="0"/>
              <a:t>Absolute vs relative pathnames</a:t>
            </a:r>
          </a:p>
          <a:p>
            <a:pPr lvl="2"/>
            <a:r>
              <a:rPr lang="en-CA" dirty="0"/>
              <a:t>Redirection   stdin, </a:t>
            </a:r>
            <a:r>
              <a:rPr lang="en-CA" dirty="0" err="1"/>
              <a:t>stdout</a:t>
            </a:r>
            <a:r>
              <a:rPr lang="en-CA" dirty="0"/>
              <a:t>, stderr, pipe</a:t>
            </a:r>
          </a:p>
          <a:p>
            <a:pPr lvl="2"/>
            <a:r>
              <a:rPr lang="en-CA" dirty="0" err="1"/>
              <a:t>Globbing</a:t>
            </a:r>
            <a:r>
              <a:rPr lang="en-CA" dirty="0"/>
              <a:t> -  *  ?  {}</a:t>
            </a:r>
          </a:p>
          <a:p>
            <a:pPr lvl="2"/>
            <a:r>
              <a:rPr lang="en-CA" dirty="0"/>
              <a:t>Statements    semicolon; logical and &amp;&amp;  logical or ||</a:t>
            </a:r>
          </a:p>
          <a:p>
            <a:r>
              <a:rPr lang="en-CA" dirty="0"/>
              <a:t>This week’s material (Week 5)</a:t>
            </a:r>
          </a:p>
          <a:p>
            <a:r>
              <a:rPr lang="en-CA" dirty="0"/>
              <a:t>Assignment 2</a:t>
            </a:r>
          </a:p>
          <a:p>
            <a:r>
              <a:rPr lang="en-CA" dirty="0"/>
              <a:t>Quiz 2 – next week, covers Weeks 4 and 5 material</a:t>
            </a:r>
          </a:p>
          <a:p>
            <a:r>
              <a:rPr lang="en-CA" dirty="0"/>
              <a:t>Midterm – in two weeks during regular class. Two parts: 1. Concepts in quiz form with lockdown and monitoring (similar to the two quizzes) and 2. Practical – open book (similar to the two assignments)</a:t>
            </a:r>
          </a:p>
        </p:txBody>
      </p:sp>
    </p:spTree>
    <p:extLst>
      <p:ext uri="{BB962C8B-B14F-4D97-AF65-F5344CB8AC3E}">
        <p14:creationId xmlns:p14="http://schemas.microsoft.com/office/powerpoint/2010/main" val="60796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546B-BB13-53F1-018C-AC2394AA8F34}"/>
              </a:ext>
            </a:extLst>
          </p:cNvPr>
          <p:cNvSpPr>
            <a:spLocks noGrp="1"/>
          </p:cNvSpPr>
          <p:nvPr>
            <p:ph type="title"/>
          </p:nvPr>
        </p:nvSpPr>
        <p:spPr/>
        <p:txBody>
          <a:bodyPr/>
          <a:lstStyle/>
          <a:p>
            <a:r>
              <a:rPr lang="en-CA" dirty="0"/>
              <a:t>Week 5 notes</a:t>
            </a:r>
          </a:p>
        </p:txBody>
      </p:sp>
      <p:sp>
        <p:nvSpPr>
          <p:cNvPr id="3" name="Content Placeholder 2">
            <a:extLst>
              <a:ext uri="{FF2B5EF4-FFF2-40B4-BE49-F238E27FC236}">
                <a16:creationId xmlns:a16="http://schemas.microsoft.com/office/drawing/2014/main" id="{B3294808-F299-B235-3380-D3AC3D72A5B6}"/>
              </a:ext>
            </a:extLst>
          </p:cNvPr>
          <p:cNvSpPr>
            <a:spLocks noGrp="1"/>
          </p:cNvSpPr>
          <p:nvPr>
            <p:ph idx="1"/>
          </p:nvPr>
        </p:nvSpPr>
        <p:spPr>
          <a:xfrm>
            <a:off x="434047" y="1397876"/>
            <a:ext cx="11029615" cy="5108027"/>
          </a:xfrm>
        </p:spPr>
        <p:txBody>
          <a:bodyPr>
            <a:normAutofit/>
          </a:bodyPr>
          <a:lstStyle/>
          <a:p>
            <a:r>
              <a:rPr lang="en-CA" dirty="0"/>
              <a:t>Absolute vs relative paths</a:t>
            </a:r>
          </a:p>
          <a:p>
            <a:pPr lvl="1"/>
            <a:r>
              <a:rPr lang="en-CA" dirty="0"/>
              <a:t>Absolute</a:t>
            </a:r>
          </a:p>
          <a:p>
            <a:pPr lvl="2"/>
            <a:r>
              <a:rPr lang="en-CA" dirty="0"/>
              <a:t>Start with a / which refers to the ROOT of the FS (file system) Note each partition has its own FS</a:t>
            </a:r>
          </a:p>
          <a:p>
            <a:pPr lvl="2"/>
            <a:r>
              <a:rPr lang="en-CA" dirty="0"/>
              <a:t>The path is always the same</a:t>
            </a:r>
          </a:p>
          <a:p>
            <a:pPr lvl="2"/>
            <a:r>
              <a:rPr lang="en-CA" dirty="0"/>
              <a:t>Follows a particular branch of the tree</a:t>
            </a:r>
          </a:p>
          <a:p>
            <a:pPr lvl="2"/>
            <a:r>
              <a:rPr lang="en-CA" dirty="0"/>
              <a:t>sub-directories are separated by /</a:t>
            </a:r>
          </a:p>
          <a:p>
            <a:pPr lvl="2"/>
            <a:r>
              <a:rPr lang="en-CA" dirty="0"/>
              <a:t>End with a sub-directory name or a file name</a:t>
            </a:r>
          </a:p>
          <a:p>
            <a:pPr lvl="2"/>
            <a:r>
              <a:rPr lang="en-CA" dirty="0"/>
              <a:t>cd ~   equivalent to cd /home/username</a:t>
            </a:r>
          </a:p>
          <a:p>
            <a:pPr lvl="2"/>
            <a:r>
              <a:rPr lang="en-CA" dirty="0"/>
              <a:t>cd ~/bin</a:t>
            </a:r>
          </a:p>
          <a:p>
            <a:pPr lvl="1"/>
            <a:r>
              <a:rPr lang="en-CA" dirty="0"/>
              <a:t>Relative</a:t>
            </a:r>
          </a:p>
          <a:p>
            <a:pPr lvl="2"/>
            <a:r>
              <a:rPr lang="en-CA" dirty="0"/>
              <a:t>Never starts with a / or ~</a:t>
            </a:r>
          </a:p>
          <a:p>
            <a:pPr lvl="2"/>
            <a:r>
              <a:rPr lang="en-CA" dirty="0"/>
              <a:t> cd .      cd ..    cd ../../../..        cd  ./</a:t>
            </a:r>
            <a:r>
              <a:rPr lang="en-CA" dirty="0" err="1"/>
              <a:t>css</a:t>
            </a:r>
            <a:r>
              <a:rPr lang="en-CA" dirty="0"/>
              <a:t>/main.css            cd ../</a:t>
            </a:r>
            <a:r>
              <a:rPr lang="en-CA" dirty="0" err="1"/>
              <a:t>css</a:t>
            </a:r>
            <a:r>
              <a:rPr lang="en-CA" dirty="0"/>
              <a:t>/main.css</a:t>
            </a:r>
          </a:p>
          <a:p>
            <a:pPr lvl="2"/>
            <a:r>
              <a:rPr lang="en-CA" dirty="0"/>
              <a:t>Start from the current location and uses .. To move up and names children to move down</a:t>
            </a:r>
          </a:p>
          <a:p>
            <a:pPr lvl="2"/>
            <a:endParaRPr lang="en-CA" dirty="0"/>
          </a:p>
          <a:p>
            <a:pPr lvl="2"/>
            <a:endParaRPr lang="en-CA" dirty="0"/>
          </a:p>
        </p:txBody>
      </p:sp>
    </p:spTree>
    <p:extLst>
      <p:ext uri="{BB962C8B-B14F-4D97-AF65-F5344CB8AC3E}">
        <p14:creationId xmlns:p14="http://schemas.microsoft.com/office/powerpoint/2010/main" val="289679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546B-BB13-53F1-018C-AC2394AA8F34}"/>
              </a:ext>
            </a:extLst>
          </p:cNvPr>
          <p:cNvSpPr>
            <a:spLocks noGrp="1"/>
          </p:cNvSpPr>
          <p:nvPr>
            <p:ph type="title"/>
          </p:nvPr>
        </p:nvSpPr>
        <p:spPr/>
        <p:txBody>
          <a:bodyPr/>
          <a:lstStyle/>
          <a:p>
            <a:r>
              <a:rPr lang="en-CA" dirty="0"/>
              <a:t>Week 3 notes</a:t>
            </a:r>
          </a:p>
        </p:txBody>
      </p:sp>
      <p:sp>
        <p:nvSpPr>
          <p:cNvPr id="3" name="Content Placeholder 2">
            <a:extLst>
              <a:ext uri="{FF2B5EF4-FFF2-40B4-BE49-F238E27FC236}">
                <a16:creationId xmlns:a16="http://schemas.microsoft.com/office/drawing/2014/main" id="{B3294808-F299-B235-3380-D3AC3D72A5B6}"/>
              </a:ext>
            </a:extLst>
          </p:cNvPr>
          <p:cNvSpPr>
            <a:spLocks noGrp="1"/>
          </p:cNvSpPr>
          <p:nvPr>
            <p:ph idx="1"/>
          </p:nvPr>
        </p:nvSpPr>
        <p:spPr>
          <a:xfrm>
            <a:off x="434047" y="2351375"/>
            <a:ext cx="11029615" cy="3634486"/>
          </a:xfrm>
        </p:spPr>
        <p:txBody>
          <a:bodyPr/>
          <a:lstStyle/>
          <a:p>
            <a:r>
              <a:rPr lang="en-CA" dirty="0"/>
              <a:t>Read, and make notes, the PowerPoint slides for Weeks 1, 2, and 3</a:t>
            </a:r>
          </a:p>
          <a:p>
            <a:r>
              <a:rPr lang="en-CA" dirty="0"/>
              <a:t>Review all posted material. </a:t>
            </a:r>
            <a:r>
              <a:rPr lang="en-CA" b="1" dirty="0"/>
              <a:t>I added some tutorials to each week.</a:t>
            </a:r>
          </a:p>
          <a:p>
            <a:r>
              <a:rPr lang="en-CA" dirty="0"/>
              <a:t>Review your notes regularly. Practice every day. </a:t>
            </a:r>
          </a:p>
          <a:p>
            <a:r>
              <a:rPr lang="en-CA" dirty="0"/>
              <a:t>After studying Week 3 material, complete Assignment 3 – check the assignment </a:t>
            </a:r>
            <a:r>
              <a:rPr lang="en-CA" dirty="0" err="1"/>
              <a:t>dropbox</a:t>
            </a:r>
            <a:r>
              <a:rPr lang="en-CA" dirty="0"/>
              <a:t> for due dates. – Download the attached Word document. Complete the assignment by typing the commands in the provided spaces, then save the modified file and attach it to the </a:t>
            </a:r>
            <a:r>
              <a:rPr lang="en-CA" dirty="0" err="1"/>
              <a:t>dropbox</a:t>
            </a:r>
            <a:r>
              <a:rPr lang="en-CA" dirty="0"/>
              <a:t>.</a:t>
            </a:r>
          </a:p>
          <a:p>
            <a:r>
              <a:rPr lang="en-CA" dirty="0"/>
              <a:t>Next week, there will be a quiz, based on modules 1, 2, and 3.  Everyone will start at the same time.</a:t>
            </a:r>
          </a:p>
          <a:p>
            <a:endParaRPr lang="en-CA" dirty="0"/>
          </a:p>
        </p:txBody>
      </p:sp>
    </p:spTree>
    <p:extLst>
      <p:ext uri="{BB962C8B-B14F-4D97-AF65-F5344CB8AC3E}">
        <p14:creationId xmlns:p14="http://schemas.microsoft.com/office/powerpoint/2010/main" val="256868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Resources for weeks 1 - 3</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03858589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Resources for weeks 4 - 6</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285144704"/>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046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4376-CAFC-C391-72B7-E364936E731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5FA05CD-6A91-23B0-ED4E-CCFAD5982FDC}"/>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4056998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740AC2C62A094B877D2914731F344B" ma:contentTypeVersion="10" ma:contentTypeDescription="Create a new document." ma:contentTypeScope="" ma:versionID="44e9cc3993416f481226f585c361bc78">
  <xsd:schema xmlns:xsd="http://www.w3.org/2001/XMLSchema" xmlns:xs="http://www.w3.org/2001/XMLSchema" xmlns:p="http://schemas.microsoft.com/office/2006/metadata/properties" xmlns:ns3="f6b70c85-c630-4dcc-a890-5155a97576ec" xmlns:ns4="676cbbef-a6ea-4122-8e9e-1bdb9ee51aee" targetNamespace="http://schemas.microsoft.com/office/2006/metadata/properties" ma:root="true" ma:fieldsID="078593f45711cbf2fd9c061f63eda24c" ns3:_="" ns4:_="">
    <xsd:import namespace="f6b70c85-c630-4dcc-a890-5155a97576ec"/>
    <xsd:import namespace="676cbbef-a6ea-4122-8e9e-1bdb9ee51ae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b70c85-c630-4dcc-a890-5155a9757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6cbbef-a6ea-4122-8e9e-1bdb9ee51a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f6b70c85-c630-4dcc-a890-5155a97576ec" xsi:nil="true"/>
    <_activity xmlns="f6b70c85-c630-4dcc-a890-5155a97576ec" xsi:nil="true"/>
  </documentManagement>
</p:properties>
</file>

<file path=customXml/itemProps1.xml><?xml version="1.0" encoding="utf-8"?>
<ds:datastoreItem xmlns:ds="http://schemas.openxmlformats.org/officeDocument/2006/customXml" ds:itemID="{4863C50C-FC2F-4FBE-97F0-1746420AA7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b70c85-c630-4dcc-a890-5155a97576ec"/>
    <ds:schemaRef ds:uri="676cbbef-a6ea-4122-8e9e-1bdb9ee51a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schemas.microsoft.com/office/infopath/2007/PartnerControls"/>
    <ds:schemaRef ds:uri="http://purl.org/dc/elements/1.1/"/>
    <ds:schemaRef ds:uri="http://purl.org/dc/terms/"/>
    <ds:schemaRef ds:uri="http://schemas.openxmlformats.org/package/2006/metadata/core-properties"/>
    <ds:schemaRef ds:uri="676cbbef-a6ea-4122-8e9e-1bdb9ee51aee"/>
    <ds:schemaRef ds:uri="http://schemas.microsoft.com/office/2006/documentManagement/types"/>
    <ds:schemaRef ds:uri="f6b70c85-c630-4dcc-a890-5155a97576e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{1C379BF3-3503-41CC-B076-E96B84137D5B}tf33552983_win32</Template>
  <TotalTime>18645</TotalTime>
  <Words>509</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Franklin Gothic Book</vt:lpstr>
      <vt:lpstr>Franklin Gothic Demi</vt:lpstr>
      <vt:lpstr>Wingdings 2</vt:lpstr>
      <vt:lpstr>DividendVTI</vt:lpstr>
      <vt:lpstr>Week 5 notes</vt:lpstr>
      <vt:lpstr>Week 5 notes</vt:lpstr>
      <vt:lpstr>Week 3 notes</vt:lpstr>
      <vt:lpstr>Resources for weeks 1 - 3</vt:lpstr>
      <vt:lpstr>Resources for weeks 4 - 6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Ellen Bajcar</dc:creator>
  <cp:lastModifiedBy>Ellen Bajcar</cp:lastModifiedBy>
  <cp:revision>6</cp:revision>
  <dcterms:created xsi:type="dcterms:W3CDTF">2024-05-23T14:34:21Z</dcterms:created>
  <dcterms:modified xsi:type="dcterms:W3CDTF">2024-06-19T16:25:24Z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0x0101001E740AC2C62A094B877D2914731F344B</vt:lpwstr>
  </property>
</Properties>
</file>