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8C0AF4-7408-4702-900B-75A854A8C7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2AF801-0AC5-4923-AE11-25E0485FF1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AD4A3A-4E5C-4F17-B061-8E5EE786B5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CE0558-1547-4B42-B38C-CD71BF585A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F9C94B-0313-43A5-84A0-D77B0EE222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BCD1C6-7C2D-4D02-A011-183CE42C74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D483E5-45D9-41BC-B9C2-6AD69F3D0B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D44B25-18A1-48C4-A612-F126A0E706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23DC32-7152-4647-9573-DE317D57AD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F4C1A8-39C3-43E1-8A29-18B9B00C0F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FCDCDB-B5D2-48B4-963E-EE6167D272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DD2F91-74E8-43E9-ACEA-D47EF2826C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207160"/>
            <a:ext cx="3335400" cy="3460680"/>
          </a:xfrm>
          <a:prstGeom prst="rect">
            <a:avLst/>
          </a:prstGeom>
          <a:ln w="0">
            <a:noFill/>
          </a:ln>
        </p:spPr>
      </p:pic>
      <p:pic>
        <p:nvPicPr>
          <p:cNvPr id="77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391480"/>
            <a:ext cx="1256400" cy="1953360"/>
          </a:xfrm>
          <a:prstGeom prst="rect">
            <a:avLst/>
          </a:prstGeom>
          <a:ln w="0">
            <a:noFill/>
          </a:ln>
        </p:spPr>
      </p:pic>
      <p:sp>
        <p:nvSpPr>
          <p:cNvPr id="78" name="Oval 15"/>
          <p:cNvSpPr/>
          <p:nvPr/>
        </p:nvSpPr>
        <p:spPr>
          <a:xfrm>
            <a:off x="7117920" y="1386360"/>
            <a:ext cx="2328840" cy="232884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9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6613920" y="0"/>
            <a:ext cx="1323360" cy="94140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7115400" y="5040360"/>
            <a:ext cx="819000" cy="62784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ftr" idx="1"/>
          </p:nvPr>
        </p:nvSpPr>
        <p:spPr>
          <a:xfrm rot="5400000">
            <a:off x="7403400" y="2666520"/>
            <a:ext cx="3188880" cy="24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2"/>
          </p:nvPr>
        </p:nvSpPr>
        <p:spPr>
          <a:xfrm>
            <a:off x="8559720" y="244440"/>
            <a:ext cx="690480" cy="63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21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4C20614-C984-4825-8172-861B9AA0CE3F}" type="slidenum">
              <a:rPr b="0" lang="en-CA" sz="21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CA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3"/>
          </p:nvPr>
        </p:nvSpPr>
        <p:spPr>
          <a:xfrm rot="5400000">
            <a:off x="8399160" y="1480680"/>
            <a:ext cx="816840" cy="24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85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53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53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309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309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6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6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21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21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1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2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1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2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1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2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DistroWatch.com/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www.DistroWatch.com/" TargetMode="External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Unix_shell" TargetMode="External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opensource.org/licenses-draft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7960" y="1950480"/>
            <a:ext cx="9061560" cy="1559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Intro to Linux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Operating System - OS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96000" y="1722600"/>
            <a:ext cx="6155640" cy="263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164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OS is software that runs on a computing device and manages the hardware and software components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OS also schedules applications to run and provides services to users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46;p39" descr=""/>
          <p:cNvPicPr/>
          <p:nvPr/>
        </p:nvPicPr>
        <p:blipFill>
          <a:blip r:embed="rId1"/>
          <a:stretch/>
        </p:blipFill>
        <p:spPr>
          <a:xfrm>
            <a:off x="6408000" y="1208880"/>
            <a:ext cx="3542760" cy="354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Operating Systems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23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There are three major operating systems: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4636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Microsoft Windows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4636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Apple macOS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46360" indent="-31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Linux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23000" indent="-317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Only Microsoft Windows is a proprietary OS that is based on code that is not Unix or Linux based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Microsoft Windows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08960" indent="-306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Offers both desktop and server versions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08960" indent="-306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Slow release cycle (3-5 years)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08960" indent="-306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Long maintenance cycle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08960" indent="-306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Emphasis on backward compatibility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08960" indent="-306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Runs a Graphical User Interface (GUI) and there are CLI versions as well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Apple Mac OS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Runs on Apple hardware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Server version adds packages to the desktop version to aid in management and sharing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UNIX certified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New major releases every 18-24 months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Linux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21920" indent="-316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To use Linux you must choose a distribution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21920" indent="-316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Different distributions focus on different use cases: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43840" indent="-3160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desktop, server, scientific, network, special purpose, and etc.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21920" indent="-316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Some distributions offer commercial support, most is volunteer based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21920" indent="-316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Visit: </a:t>
            </a:r>
            <a:r>
              <a:rPr b="0" lang="en-CA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https://www.DistroWatch.com</a:t>
            </a: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Choosing Linux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152000"/>
            <a:ext cx="907128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marL="407880" indent="-30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Role: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15760" indent="-30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Distributions available for variety of different systems: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23640" indent="-2718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commercial for servers, community editions for desktops and laptops, specialized computer computers, embedded systems, and etc.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marL="407880" indent="-30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Function: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15760" indent="-30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Distributions can be chosen based on of usage, features, or security needed, and etc.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07880" indent="-30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Life Cycle: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15760" indent="-30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Distributions have major and minor update cycles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15760" indent="-30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Some distributions have long-term support, LTS, 5+ years or 13yrs for SUSE LTS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07880" indent="-30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Stability: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15760" indent="-30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Distributions offer stable, testing, and unstable releases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07880" indent="-30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Support: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15760" indent="-30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Distributions themselves are free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15760" indent="-30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Enterprise users can pay for support or attempt self-support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Major Linux Distros – Red Hat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pPr marL="408960" indent="-306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Focus is on server applications like web and file server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08960" indent="-306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Red Hat Enterprise Linux (RHEL) – commercial and stable distribution with long release cycles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08960" indent="-306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Sponsors the Fedora Project – free and open source personal desktop OS with latest software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08960" indent="-306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CentOS is a Linux distribution that provides a free and open-source community-supported computing platform, functionally compatible with its upstream source, Red Hat Enterprise Linux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08960" indent="-306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Scientific Linux a free and open-source operating system based on Red Hat Enterprise Linux. This distribution is derived from the free and open-source software made available by Red Hat, but is not produced, maintained or supported by them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Major Linux Distros – SUSE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2624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One of the first distributions which is derived from Slackware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2624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Contains proprietary code and is sold as a server product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5248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Some modules or addons may contain proprietary code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2624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Sold as a server product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52480" indent="-319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Workstation version are also available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2624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OpenSUSE is an open source and free version with multiple desktop packages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Major Linux Distros – Debian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407160" indent="-30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Debian is a community effort that promotes use of open source software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07160" indent="-30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Ubuntu is its most popular derived distribution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14680" indent="-30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Ubuntu has desktop and server versions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14680" indent="-30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Ubuntu also offers an LTS version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07160" indent="-30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Linux Mint is a derivative of Ubuntu with various free versions, some have license restrictions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Linux Kernel Based OS - Android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Android is a platform for mobile users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Android does not have traditional GNU/Linux packages and cannot run on desktop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Sponsored by Google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Linux is Everywhere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Linux is everywhere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Linux jobs are everywhere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Linux skills are in demand in just about every industry and job category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Other Linux Distributions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266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There are many other Linux distributions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5356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Raspbian is a Linux distribution designed to run on Raspberry Pi hardware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5356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Linux From Scratch (LFS) consists of an online book, source code, and instructions for building a custom Linux distribution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5356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And many more – check </a:t>
            </a:r>
            <a:r>
              <a:rPr b="0" lang="en-CA" sz="2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https://www.DistroWatch.com</a:t>
            </a: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266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Some distributions can be used as learning tools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Major Applications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41360" indent="-331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Software generally falls into one of three categories: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31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Server Applications: serve information to other computers, called clients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31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Desktop Applications: Web browsers, text editors, music players, or other applications used by users directly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31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Tools: Software that makes it easier to manage computer systems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Console/Terminal/Shell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04000" y="1080000"/>
            <a:ext cx="9071280" cy="41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403920" indent="-30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The Linux system console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07840" indent="-30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The system console is the device which receives all kernel messages and warnings and which allows logins in single user mode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07840" indent="-30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The Linux console provides a way for the kernel and other processes to send text output to the user, and to receive text input from the user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07840" indent="-30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The user typically enters text with a computer keyboard and reads the output text on a computer monitor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03920" indent="-30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Terminal is a program that runs a Shell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03920" indent="-30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Shell is a program which processes commands and shows output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07840" indent="-30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Users interact with a Linux system through a shell, which accepts commands to execute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03920" indent="-30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There are many Shells in Linux: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07840" indent="-302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the Bourne shell, the C shell, the Bourne Again (Bash) shell, the tcsh, the Korn shell (Ksh), the zsh, and etc. ( </a:t>
            </a:r>
            <a:r>
              <a:rPr b="0" lang="en-CA" sz="2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https://en.wikipedia.org/wiki/Unix_shell</a:t>
            </a: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 )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Package Management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71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marL="404280" indent="-30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Package management allows to add, remove, and update software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04280" indent="-30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Distributions use packages. Packages greatly simplify the installation of software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08920" indent="-30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packages are compressed files that include: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13560" indent="-269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Metadata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2" marL="1213560" indent="-269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Application and it’s dependencies (or required files)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marL="404280" indent="-30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A package manager takes care of keeping track of which files belong to which package and even downloading updates from repositories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04280" indent="-30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There are many different software package management systems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04280" indent="-30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Two most popular are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08920" indent="-303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Debian and Red Hat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Debian and RPM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12560" indent="-309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Debian Package Management: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25480" indent="-309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The Debian distribution and its derivatives such as Ubuntu and Mint, use the Debian package management system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25480" indent="-309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Packages that are distributed as files ending in the .deb extension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25480" indent="-309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Tools: dpkg, apt-get, aptitude, Synaptic, Software Center, and etc.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12560" indent="-309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RPM (Red Hat Package Manager) Package Management: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25480" indent="-309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Distributions derived from Red Hat, including Centos and Fedora, use RPM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25480" indent="-309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Packages that are distributed as files ending in the .rpm extension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25480" indent="-309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Tools: rpm, yum, up2date, zypper, and etc.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Open Source Philosophy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CA" sz="3200" spc="-1" strike="noStrike" u="sng">
                <a:solidFill>
                  <a:srgbClr val="000000"/>
                </a:solidFill>
                <a:uFillTx/>
                <a:latin typeface="Arial"/>
              </a:rPr>
              <a:t>Users have the right to obtain the software source code and modify it for their own use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Software projects use source code: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a human-readable set of computer instructions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Open Source Licensing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172520"/>
            <a:ext cx="9071280" cy="40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09320" indent="-306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Software Licensing define: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18640" indent="-306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Ownership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28320" indent="-2725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Who owns the intellectual property?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1" marL="818640" indent="-306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Money Transfer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28320" indent="-2725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Does it cost anything? 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2" marL="1228320" indent="-2725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How do you pay?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1" marL="818640" indent="-306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Licensing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28320" indent="-2725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What do you get? 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2" marL="1228320" indent="-2725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What can you do with the software? 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2" marL="1228320" indent="-2725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On how many computers can you run it? 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2" marL="1228320" indent="-2725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Can you share the software?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Open Source Licensing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53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08960" indent="-306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End User License Agreement (EULA)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17920" indent="-306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legal document that must accepted before installing software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08960" indent="-306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GNU General Public License version 2 (GPLv2)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17920" indent="-306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license that states the source code must be made available to anyone and that anyone can make changes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17920" indent="-306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changes must be under the same license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08960" indent="-306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Free and Open Source Software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17920" indent="-306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software where anyone can view source code, modify it, and redistribute it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Free Software Foundation - FSF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401760" indent="-30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FSF was founded in 1985 with goal of promoting free software. Advocates for freedom to share, study, and modify the underlying source code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FSF enforces copyleft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03880" indent="-301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the philosophy that if someone modifies free software, they are required to share those changes when they share the modified software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Developed their own licenses which are free and are based on GNU General Public License (GPL)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03880" indent="-301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GPLv2, GPLv3, LGPLv2, and LGPLv3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Open Source Initiative - OSI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89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19040" indent="-314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An open-source license is a type of license for computer software and other products that allows the source code, blueprint or design to be used, modified and/or shared under defined terms and conditions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List of Open Source Licenses: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38440" indent="-314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https://opensource.org/licenses-draft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Licenses that are most widely-used: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38440" indent="-314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Apache License 2.0 (Apache-2.0)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38440" indent="-314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GNU General Public License version 3.0 (GPL-3.0)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38440" indent="-314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BSD 2-Clause License (BSD-2-Clause) (called "Simplified BSD" or "FreeBSD")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38440" indent="-314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MIT license (MIT)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Fun Facts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53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 marL="41868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54.2% of the most powerful supercomputers operated on Linux in 2020.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1868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90% of public cloud workloads are run on Linux.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1868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Android constitutes 71.93% of the operating system market share.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1868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Linux makes up only 1.30% of the desktop market share.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1868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83.1% of professional developers agree Linux is the most loved platform.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1868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59% of Ubuntu users prefer the English language.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1868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In 2021, the Linux kernel counts 27.8 million lines of code.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18680" indent="-313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Linux games on Steam account for 50,361.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720000" y="5017320"/>
            <a:ext cx="88196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Source: https://writersblocklive.com/blog/linux-statistics/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FOSS/FLOSS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09680" indent="-306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Free and Open Source Software (FOSS)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19360" indent="-306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open source community, which consists of Free Software and Open Source as a collective (a catch-all term)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09680" indent="-306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Free/Libre/Open Source Software (FLOSS)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19360" indent="-306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uses the term libre to define the difference between free from restrictions (Libre) and free from cost (Free)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Creative Commons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71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19040" indent="-314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Licenses without copyleft are called permissive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38080" indent="-314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Attribution – Must acknowledge the author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38080" indent="-314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ShareAlike – Copyleft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38080" indent="-314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No-Derivs – You may not change the content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38080" indent="-314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NonCommercial – No commercial use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38080" indent="-314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Combinations are allowed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57120" indent="-2793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Attribution-No-Derivs-NonCommercial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Linux is a Kernel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71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42552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Linux kernel is the central controller of everything that happens on the computer, it is a core of the Linux operating system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25520" indent="-319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Linux is a combination of software called GNU/Linux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5176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The GNU Project was announced by Richard Stallman in 1983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5176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GNU is the free software that provides open source equivalents of many common UNIX commands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51760" indent="-319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The goal of GNU Project is to give computer users freedom and control in their use of their computers and computing devices </a:t>
            </a:r>
            <a:r>
              <a:rPr b="0" i="1" lang="en-CA" sz="2800" spc="-1" strike="noStrike" u="sng">
                <a:solidFill>
                  <a:srgbClr val="000000"/>
                </a:solidFill>
                <a:uFillTx/>
                <a:latin typeface="Arial"/>
              </a:rPr>
              <a:t>by collaboratively developing and publishing software that gives everyone the rights to freely run the software, copy and distribute it, study it, and modify it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Kernel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71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marL="411840" indent="-308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Kernel manages the hardware and software: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24040" indent="-308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Decides which program gets which blocks of memory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35880" indent="-2743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Applications make requests to the kernel and in return receive resources, such as memory, CPU, and disk space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1" marL="824040" indent="-308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Starts and kills applications, processes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35880" indent="-2743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A process is a task that is loaded and tracked by the kernel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2" marL="1235880" indent="-2743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An application may need multiple processes to function and kernel takes care of running the processes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2" marL="1235880" indent="-2743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Kernel starts and stops processes as requested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1" marL="824040" indent="-308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Handles the switching of applications - multitasking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24040" indent="-308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Handles displaying text or graphics on a monitor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24040" indent="-308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Etc...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Open Source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269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Most software is developed under a closed-source license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53920" indent="-320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This means that you have the right to use the executable program or machine code, but cannot see the source code.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2696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The open source philosophy is that you have a right to obtain the software source code and to modify it for your own use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History of Linux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53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164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The story of Linux begins with UNIX which is an operating system developed at AT&amp;T Bell Labs in the 1970s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Linux development started in 1991 as a hobby project by Linus Torvalds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Linus Torvalds is a Finnish-American software engineer and he is the creator and the main developer of the Linux kernel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3164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Linux programmers were able to incorporate the GNU tools to provide a complete operating system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Linux Distributions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71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410400" indent="-307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A distribution is the collection of software that is bundled together: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21160" indent="-307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Linux kernel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21160" indent="-307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GNU tools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21160" indent="-307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Suite of applications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21160" indent="-307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Package Manager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21160" indent="-307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Installer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10400" indent="-307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Take Linux kernel, add the GNU tools as well as some productivity applications like a web browser, email client, and you have a Linux distribution  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10400" indent="-307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There are distributions suited to every imaginable purpose (use case)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10400" indent="-307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There are distributions that focus on powering: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21160" indent="-3078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servers, desktops, special purpose hardware and etc.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GUI and CLI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89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12920" indent="-309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There are two basic types of interfaces available that allow you to interact with the operating system: 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26200" indent="-3096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The graphical user interface (GUI)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39480" indent="-2750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In a GUI, windows that can be resized and moved around are used to present applications 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2" marL="1239480" indent="-2750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Menus and other tools to help users navigate the GUI interface  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1" marL="826200" indent="-3096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The command line interface (CLI)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39480" indent="-2750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a text-based interface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2" marL="1239480" indent="-2750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The CLI relies on keyboard for input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2022-04-08T11:30:00Z</dcterms:created>
  <dc:creator>Nikolai Ivanov</dc:creator>
  <dc:description/>
  <dc:language>en-CA</dc:language>
  <cp:lastModifiedBy/>
  <dcterms:modified xsi:type="dcterms:W3CDTF">2023-06-15T11:50:02Z</dcterms:modified>
  <cp:revision>51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