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667F88-0C1B-45C7-85FE-A62DAD5029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2AD38E-1A39-4678-AE6A-3C78A7906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9C878-A391-41C7-8284-009AD4AD31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7BE01-F6E2-4406-B227-799BBEA112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52D95-D71B-44C8-94B3-5FA199608E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891B2-1ECB-4BEB-B67B-7E096D3D64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D25B4-7AB0-4A4F-B929-47819606F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4C033-D34C-4254-A068-DBD63FBC2F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60707B-6E88-46CF-B3DC-BFDCC817CC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89008-681D-4DD2-A7B6-BB45CB73A0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C5853C-281E-40F1-BB23-2C0085894E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448061-091C-4093-96D5-61E770740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800" cy="31395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40120" cy="177228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6456600" y="1257480"/>
            <a:ext cx="2112840" cy="21128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200600" cy="85428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3400" cy="569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 rot="5400000">
            <a:off x="6715440" y="2418840"/>
            <a:ext cx="289296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764480" y="221760"/>
            <a:ext cx="62676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E64B12B-9DDD-4323-84EB-36064715FE6A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 rot="5400000">
            <a:off x="7618320" y="1342800"/>
            <a:ext cx="74124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0800" y="1769400"/>
            <a:ext cx="8219880" cy="141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Comma</a:t>
            </a: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nd Line </a:t>
            </a: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Skills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3000" y="215244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Arguments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Arguments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08600" y="978480"/>
            <a:ext cx="8518320" cy="3813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An argument is a value that must be given to a command so that the command can produce the result.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For example,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 command can be given the name of a directory or a file as an argument: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Commands can accept multiple arguments: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301;p37"/>
          <p:cNvSpPr/>
          <p:nvPr/>
        </p:nvSpPr>
        <p:spPr>
          <a:xfrm>
            <a:off x="734760" y="1109880"/>
            <a:ext cx="7133040" cy="41688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command [options]... [</a:t>
            </a:r>
            <a:r>
              <a:rPr b="1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arguments...</a:t>
            </a:r>
            <a:r>
              <a:rPr b="0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]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302;p37"/>
          <p:cNvSpPr/>
          <p:nvPr/>
        </p:nvSpPr>
        <p:spPr>
          <a:xfrm>
            <a:off x="870120" y="2886120"/>
            <a:ext cx="7751520" cy="610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0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2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ls /home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lost+found oa-adminhome1 oa-adminhome2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Google Shape;303;p37"/>
          <p:cNvSpPr/>
          <p:nvPr/>
        </p:nvSpPr>
        <p:spPr>
          <a:xfrm>
            <a:off x="870120" y="4196880"/>
            <a:ext cx="7771320" cy="3459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0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2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ls /home /etc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70240" y="19605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Options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22;p39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Options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67200" y="1054440"/>
            <a:ext cx="8518320" cy="2364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Options are used to modify behaviour of a command.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An option is a character with a dash (-) character in front of that character.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Below 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is an example where the 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-l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is used to tell the 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ls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display the </a:t>
            </a:r>
            <a:r>
              <a:rPr b="0" i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long listing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(show additional information)</a:t>
            </a:r>
            <a:r>
              <a:rPr b="0" lang="en" sz="14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329;p39"/>
          <p:cNvSpPr/>
          <p:nvPr/>
        </p:nvSpPr>
        <p:spPr>
          <a:xfrm>
            <a:off x="734760" y="1276200"/>
            <a:ext cx="7133040" cy="41688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command [</a:t>
            </a:r>
            <a:r>
              <a:rPr b="1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options</a:t>
            </a:r>
            <a:r>
              <a:rPr b="0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]... [arguments]...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330;p39"/>
          <p:cNvSpPr/>
          <p:nvPr/>
        </p:nvSpPr>
        <p:spPr>
          <a:xfrm>
            <a:off x="1728000" y="3115440"/>
            <a:ext cx="5113080" cy="15998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Courier New"/>
              </a:rPr>
              <a:t>ls -l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DejaVu Sans"/>
              </a:rPr>
              <a:t>total 36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Courier New"/>
              </a:rPr>
              <a:t>drwxr-xr-x 2 ivanovn users 4096 Mar 24 12:31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bin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Courier New"/>
              </a:rPr>
              <a:t>-rw-r--r-- 1 ivanovn users  220 May 16 14:21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cal.txt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DejaVu Sans"/>
              </a:rPr>
              <a:t>...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Options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4660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Several options can be applied to a command at the same time. For example, the ls command below is given two options: -l to show the long list and –r to reverse the order in which the output is shown.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Options are often single letters like –r, -l, -u, -o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-CA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O</a:t>
            </a: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ptions can also be words or phrases: --all, --reverse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Commands can use single letters and complete words for options.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Single-letter options are preceded by a single dash </a:t>
            </a:r>
            <a:r>
              <a:rPr b="0" lang="en" sz="1200" spc="-1" strike="noStrike">
                <a:solidFill>
                  <a:schemeClr val="dk1"/>
                </a:solidFill>
                <a:latin typeface="Courier New"/>
                <a:ea typeface="Courier New"/>
              </a:rPr>
              <a:t>-</a:t>
            </a: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character, like the </a:t>
            </a:r>
            <a:r>
              <a:rPr b="0" lang="en" sz="12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-h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9f2f4"/>
                </a:highlight>
                <a:latin typeface="Trebuchet MS"/>
                <a:ea typeface="Trebuchet MS"/>
              </a:rPr>
              <a:t> </a:t>
            </a: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Full-word options are preceded by two dash -- characters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049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05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-h</a:t>
            </a:r>
            <a:r>
              <a:rPr b="0" lang="en" sz="105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 </a:t>
            </a:r>
            <a:r>
              <a:rPr b="0" lang="en" sz="105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 is the same as</a:t>
            </a:r>
            <a:r>
              <a:rPr b="0" lang="en" sz="105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b="0" lang="en" sz="105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--human-readable</a:t>
            </a:r>
            <a:r>
              <a:rPr b="0" lang="en" sz="105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 </a:t>
            </a:r>
            <a:r>
              <a:rPr b="0" lang="en" sz="105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</a:t>
            </a: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344;p40"/>
          <p:cNvSpPr/>
          <p:nvPr/>
        </p:nvSpPr>
        <p:spPr>
          <a:xfrm>
            <a:off x="883440" y="1987560"/>
            <a:ext cx="7374960" cy="711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ffffff"/>
                </a:solidFill>
                <a:latin typeface="Courier New"/>
                <a:ea typeface="Courier New"/>
              </a:rPr>
              <a:t>ls -l -r</a:t>
            </a:r>
            <a:endParaRPr b="0" lang="en-CA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ffffff"/>
                </a:solidFill>
                <a:latin typeface="Courier New"/>
                <a:ea typeface="Courier New"/>
              </a:rPr>
              <a:t>ls -lr</a:t>
            </a:r>
            <a:endParaRPr b="0" lang="en-CA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05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endParaRPr b="0" lang="en-CA" sz="10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History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04256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When a command is executed, it is stored in a history file.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commands can be retreived from the history file and without the need to retype the command.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We can use the </a:t>
            </a:r>
            <a:r>
              <a:rPr b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Up Arrow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and </a:t>
            </a:r>
            <a:r>
              <a:rPr b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Down Arrow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keys retreive the recently executed commands from the history file.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view the entire history list of the typed commands, use 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history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358;p41"/>
          <p:cNvSpPr/>
          <p:nvPr/>
        </p:nvSpPr>
        <p:spPr>
          <a:xfrm>
            <a:off x="883440" y="3324600"/>
            <a:ext cx="7374960" cy="1359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history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1  whoami          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2  pwd         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3  cal 7 2000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...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History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1760" y="96660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 command that is listed in the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history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file can be executed by: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typing an exclamation mark ! character and then the number next to the command: !3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If the history command is passed a value as an argument, it searches through the history file for commands that match the passed value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execute the most recent command use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!!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and hit </a:t>
            </a:r>
            <a:r>
              <a:rPr b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Enter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execute the most recent version of a specific command, type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!</a:t>
            </a:r>
            <a:r>
              <a:rPr b="0" i="1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command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and hit </a:t>
            </a:r>
            <a:r>
              <a:rPr b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Enter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372;p42"/>
          <p:cNvSpPr/>
          <p:nvPr/>
        </p:nvSpPr>
        <p:spPr>
          <a:xfrm>
            <a:off x="883440" y="4140000"/>
            <a:ext cx="7374960" cy="3474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r>
              <a:rPr b="1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!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ls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372;p 1"/>
          <p:cNvSpPr/>
          <p:nvPr/>
        </p:nvSpPr>
        <p:spPr>
          <a:xfrm>
            <a:off x="883440" y="2266200"/>
            <a:ext cx="7374960" cy="10454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history ls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3  ls                        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17  ls /home                      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80  ls –ar /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3000" y="20811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Variables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379;p43"/>
          <p:cNvSpPr/>
          <p:nvPr/>
        </p:nvSpPr>
        <p:spPr>
          <a:xfrm>
            <a:off x="0" y="5002920"/>
            <a:ext cx="1591200" cy="138600"/>
          </a:xfrm>
          <a:prstGeom prst="rect">
            <a:avLst/>
          </a:prstGeom>
          <a:solidFill>
            <a:srgbClr val="005b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3" name="Google Shape;380;p43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Google Shape;381;p43"/>
          <p:cNvSpPr/>
          <p:nvPr/>
        </p:nvSpPr>
        <p:spPr>
          <a:xfrm>
            <a:off x="3186720" y="5002920"/>
            <a:ext cx="1591200" cy="138600"/>
          </a:xfrm>
          <a:prstGeom prst="rect">
            <a:avLst/>
          </a:prstGeom>
          <a:solidFill>
            <a:srgbClr val="acde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5" name="Google Shape;382;p43"/>
          <p:cNvSpPr/>
          <p:nvPr/>
        </p:nvSpPr>
        <p:spPr>
          <a:xfrm>
            <a:off x="4780080" y="5002920"/>
            <a:ext cx="1591200" cy="138600"/>
          </a:xfrm>
          <a:prstGeom prst="rect">
            <a:avLst/>
          </a:prstGeom>
          <a:solidFill>
            <a:srgbClr val="639a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Google Shape;383;p43"/>
          <p:cNvSpPr/>
          <p:nvPr/>
        </p:nvSpPr>
        <p:spPr>
          <a:xfrm>
            <a:off x="6373080" y="5002920"/>
            <a:ext cx="1591200" cy="138600"/>
          </a:xfrm>
          <a:prstGeom prst="rect">
            <a:avLst/>
          </a:prstGeom>
          <a:solidFill>
            <a:srgbClr val="3c7ab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7" name="Google Shape;384;p43"/>
          <p:cNvSpPr/>
          <p:nvPr/>
        </p:nvSpPr>
        <p:spPr>
          <a:xfrm>
            <a:off x="7966440" y="5002920"/>
            <a:ext cx="1175400" cy="138600"/>
          </a:xfrm>
          <a:prstGeom prst="rect">
            <a:avLst/>
          </a:prstGeom>
          <a:solidFill>
            <a:srgbClr val="2b407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Variables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A variable allows to store a value in the RAM (memory).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Variables must have names and they are stored in memory temporarely.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There are two types of variables used in the Bash shell: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i="1" lang="en-CA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L</a:t>
            </a:r>
            <a:r>
              <a:rPr b="0" i="1" lang="en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ocal (shell) variables - used to store values, perform calculations, and etc</a:t>
            </a:r>
            <a:endParaRPr b="0" lang="en-CA" sz="165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i="1" lang="en-CA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E</a:t>
            </a:r>
            <a:r>
              <a:rPr b="0" i="1" lang="en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nvironment variables</a:t>
            </a:r>
            <a:r>
              <a:rPr b="0" lang="en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 – used to control the L</a:t>
            </a:r>
            <a:r>
              <a:rPr b="0" lang="en-CA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i</a:t>
            </a:r>
            <a:r>
              <a:rPr b="0" lang="en" sz="1650" spc="-1" strike="noStrike">
                <a:solidFill>
                  <a:schemeClr val="dk1"/>
                </a:solidFill>
                <a:latin typeface="Trebuchet MS"/>
                <a:ea typeface="Trebuchet MS"/>
              </a:rPr>
              <a:t>nux run time environment </a:t>
            </a:r>
            <a:endParaRPr b="0" lang="en-CA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Local Variables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851832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Local or </a:t>
            </a:r>
            <a:r>
              <a:rPr b="0" i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shell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, variables exist only in the current shell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When the terminal window or shell is closed, all of the local variables are removed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create a local variable named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var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and assigns it a value of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Hello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access and use the value of the variable, use a dollar sign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$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character followed by the variable name.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following example uses the echo command to disp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la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y the content of the previously created $var variable: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412;p45"/>
          <p:cNvSpPr/>
          <p:nvPr/>
        </p:nvSpPr>
        <p:spPr>
          <a:xfrm>
            <a:off x="900000" y="2039040"/>
            <a:ext cx="7171920" cy="3362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var=Hello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413;p45"/>
          <p:cNvSpPr/>
          <p:nvPr/>
        </p:nvSpPr>
        <p:spPr>
          <a:xfrm>
            <a:off x="879840" y="3625200"/>
            <a:ext cx="7171920" cy="5144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$var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Hello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76;p28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Line Interface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03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CLI is a very powerful and fast interface t</a:t>
            </a: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ha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 allows users to complete varous tasks by issuing commands.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The CLI provides great control, speed and also the ability to automate tasks.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The knowledge of the CLI allows a user to be productive with using any Linux distribution.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Environment Variables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11760" y="779760"/>
            <a:ext cx="8518320" cy="3939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i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Environment variables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These variables also called </a:t>
            </a:r>
            <a:r>
              <a:rPr b="0" i="1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global variables</a:t>
            </a: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 because they are available system-wide and not to a particular shell.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There are many environment variables. 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F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or example: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PATH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,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HOME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, and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HISTSIZE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variables.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command in the example below displays the value of the 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HISTSIZE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variable: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env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outputs a list of the environment variables.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export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is used to turn a local variable into an environment variable.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Variables can be removed using the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unset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command: unset var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427;p46"/>
          <p:cNvSpPr/>
          <p:nvPr/>
        </p:nvSpPr>
        <p:spPr>
          <a:xfrm>
            <a:off x="918360" y="2427120"/>
            <a:ext cx="7171920" cy="6055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$HISTSIZE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‌</a:t>
            </a:r>
            <a:r>
              <a:rPr b="0" lang="en" sz="1000" spc="-1" strike="noStrike">
                <a:solidFill>
                  <a:srgbClr val="eeeeee"/>
                </a:solidFill>
                <a:latin typeface="Quattrocento Sans"/>
                <a:ea typeface="Quattrocento Sans"/>
              </a:rPr>
              <a:t>⁠</a:t>
            </a:r>
            <a:r>
              <a:rPr b="0" lang="en" sz="1000" spc="-1" strike="noStrike">
                <a:solidFill>
                  <a:srgbClr val="eeeeee"/>
                </a:solidFill>
                <a:latin typeface="Cambria"/>
                <a:ea typeface="Cambria"/>
              </a:rPr>
              <a:t>​​</a:t>
            </a:r>
            <a:r>
              <a:rPr b="0" lang="en" sz="1000" spc="-1" strike="noStrike">
                <a:solidFill>
                  <a:srgbClr val="eeeeee"/>
                </a:solidFill>
                <a:latin typeface="Quattrocento Sans"/>
                <a:ea typeface="Quattrocento Sans"/>
              </a:rPr>
              <a:t>⁠</a:t>
            </a:r>
            <a:r>
              <a:rPr b="0" lang="en" sz="1000" spc="-1" strike="noStrike">
                <a:solidFill>
                  <a:srgbClr val="eeeeee"/>
                </a:solidFill>
                <a:latin typeface="Cambria"/>
                <a:ea typeface="Cambria"/>
              </a:rPr>
              <a:t>​ 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1000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428;p46"/>
          <p:cNvSpPr/>
          <p:nvPr/>
        </p:nvSpPr>
        <p:spPr>
          <a:xfrm>
            <a:off x="918360" y="3708360"/>
            <a:ext cx="7558560" cy="8276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export var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env | grep var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1" lang="en-CA" sz="1000" spc="-1" strike="noStrike">
                <a:solidFill>
                  <a:srgbClr val="ef2929"/>
                </a:solidFill>
                <a:latin typeface="Courier New"/>
                <a:ea typeface="Courier New"/>
              </a:rPr>
              <a:t>v</a:t>
            </a:r>
            <a:r>
              <a:rPr b="1" lang="en" sz="1000" spc="-1" strike="noStrike">
                <a:solidFill>
                  <a:srgbClr val="ef2929"/>
                </a:solidFill>
                <a:latin typeface="Courier New"/>
                <a:ea typeface="Courier New"/>
              </a:rPr>
              <a:t>ar=Hello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311760" y="91980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 PATH variable is a so called search path. It allows the OS to find the executable files for the commands t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ha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 we run in the terminal.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example, cal is a command. When this command is executed, the /usr/bin/cal executable file runs and produces the calendar.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34308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 which command can be used to show wich executable file would run for a given command: which cal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PATH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variable lists all the directories where the OS will search for executable files for given commands.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If the executable file for a command is not found in any directory listed in the 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PATH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variable, then the shell returns a 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command not found 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error.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311760" y="31248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Path Variable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442;p47"/>
          <p:cNvSpPr/>
          <p:nvPr/>
        </p:nvSpPr>
        <p:spPr>
          <a:xfrm>
            <a:off x="877680" y="3179520"/>
            <a:ext cx="7386480" cy="7952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$PATH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/home/ivanovn/bin:/usr/local/sbin:/usr/local/bin:/usr/sbin:/usr/bin:/sbin:/bin:/usr/games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0240" y="19605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Command Types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 Types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55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</a:t>
            </a:r>
            <a:r>
              <a:rPr b="0" lang="en" sz="1600" spc="-1" strike="noStrike">
                <a:solidFill>
                  <a:srgbClr val="333333"/>
                </a:solidFill>
                <a:latin typeface="Trebuchet MS"/>
                <a:ea typeface="Trebuchet MS"/>
              </a:rPr>
              <a:t>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type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can be used to determine information about the type of a command.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There are four types of commands: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Internal commands – these commands are a part of the shell.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External commands – thse commands require the executable files to run.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Aliases – short names given to long and complex commands.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Functions – complex structures that can be used to create new commands or to change the behavior of the exising commands.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468;p49"/>
          <p:cNvSpPr/>
          <p:nvPr/>
        </p:nvSpPr>
        <p:spPr>
          <a:xfrm>
            <a:off x="876600" y="2002680"/>
            <a:ext cx="7751520" cy="37512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type </a:t>
            </a:r>
            <a:r>
              <a:rPr b="0" i="1" lang="en" sz="12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command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Internal Commands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311760" y="879120"/>
            <a:ext cx="8518320" cy="3939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These are the shell </a:t>
            </a:r>
            <a:r>
              <a:rPr b="0" i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built-in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commands as they are built into the shell itself.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cd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 (change directory) or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echo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are a part of the Bash shell. 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type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shows that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cd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is an internal command: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482;p50"/>
          <p:cNvSpPr/>
          <p:nvPr/>
        </p:nvSpPr>
        <p:spPr>
          <a:xfrm>
            <a:off x="866520" y="2981160"/>
            <a:ext cx="7171920" cy="6055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type cd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cd is a shell builtin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External Commands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11760" y="779760"/>
            <a:ext cx="8518320" cy="3939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i="1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External commands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are stored in executable files.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The shell has to use the directories listed in the PATH environment variable to fi</a:t>
            </a:r>
            <a:r>
              <a:rPr b="0" lang="en-CA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nd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those executable files when the command is used.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which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searches for the location and the name of an executable file for a given command by searching the 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PATH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variable: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496;p51"/>
          <p:cNvSpPr/>
          <p:nvPr/>
        </p:nvSpPr>
        <p:spPr>
          <a:xfrm>
            <a:off x="873360" y="2867040"/>
            <a:ext cx="7171920" cy="10731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which ls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/bin/ls                       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which cal  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/usr/bin/cal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External Commands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803520"/>
            <a:ext cx="8518320" cy="3939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External commands can be executed by typing the complete path to the executable file for t</a:t>
            </a:r>
            <a:r>
              <a:rPr b="0" lang="en-CA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ha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 command.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external commands, the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type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displays the location of the command: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There could be multiple executable files for a command.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display all executable files for a command, use the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-a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option with the 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type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510;p52"/>
          <p:cNvSpPr/>
          <p:nvPr/>
        </p:nvSpPr>
        <p:spPr>
          <a:xfrm>
            <a:off x="884880" y="1325880"/>
            <a:ext cx="7171920" cy="666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5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0" lang="en" sz="1050" spc="-1" strike="noStrike">
                <a:solidFill>
                  <a:srgbClr val="f0f0f0"/>
                </a:solidFill>
                <a:latin typeface="Courier New"/>
                <a:ea typeface="Courier New"/>
              </a:rPr>
              <a:t>:</a:t>
            </a:r>
            <a:r>
              <a:rPr b="1" lang="en" sz="105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0" lang="en" sz="1050" spc="-1" strike="noStrike">
                <a:solidFill>
                  <a:srgbClr val="f0f0f0"/>
                </a:solidFill>
                <a:latin typeface="Courier New"/>
                <a:ea typeface="Courier New"/>
              </a:rPr>
              <a:t>$ /bin/ls                                                   </a:t>
            </a:r>
            <a:endParaRPr b="0" lang="en-CA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1050" spc="-1" strike="noStrike">
                <a:solidFill>
                  <a:srgbClr val="f0f0f0"/>
                </a:solidFill>
                <a:latin typeface="Courier New"/>
                <a:ea typeface="Courier New"/>
              </a:rPr>
              <a:t>Desktop  Documents  Downloads  Music  Pictures  Public  Templates  Videos</a:t>
            </a:r>
            <a:endParaRPr b="0" lang="en-CA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51"/>
              </a:spcAft>
              <a:tabLst>
                <a:tab algn="l" pos="0"/>
              </a:tabLst>
            </a:pP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Google Shape;511;p52"/>
          <p:cNvSpPr/>
          <p:nvPr/>
        </p:nvSpPr>
        <p:spPr>
          <a:xfrm>
            <a:off x="884880" y="2340720"/>
            <a:ext cx="7191000" cy="558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type cal                             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cal is /usr/bin/cal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512;p52"/>
          <p:cNvSpPr/>
          <p:nvPr/>
        </p:nvSpPr>
        <p:spPr>
          <a:xfrm>
            <a:off x="884880" y="3533760"/>
            <a:ext cx="7220160" cy="1098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000" spc="-1" strike="noStrike">
                <a:solidFill>
                  <a:srgbClr val="8ae234"/>
                </a:solidFill>
                <a:highlight>
                  <a:srgbClr val="000000"/>
                </a:highlight>
                <a:latin typeface="Courier New"/>
                <a:ea typeface="Courier New"/>
              </a:rPr>
              <a:t>ivanovn@atlas</a:t>
            </a:r>
            <a:r>
              <a:rPr b="1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:</a:t>
            </a:r>
            <a:r>
              <a:rPr b="1" lang="en" sz="1000" spc="-1" strike="noStrike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</a:rPr>
              <a:t>~</a:t>
            </a:r>
            <a:r>
              <a:rPr b="1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$</a:t>
            </a:r>
            <a:r>
              <a:rPr b="0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 type -a echo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-CA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e</a:t>
            </a:r>
            <a:r>
              <a:rPr b="0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cho is builtin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-CA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e</a:t>
            </a:r>
            <a:r>
              <a:rPr b="0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cho is /usr/bin/echo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-CA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e</a:t>
            </a:r>
            <a:r>
              <a:rPr b="0" lang="en" sz="10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cho is /bin/echo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Aliases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779760"/>
            <a:ext cx="8518320" cy="3939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An </a:t>
            </a:r>
            <a:r>
              <a:rPr b="0" i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alias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can be used to map longer commands to shorter names.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example, the command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ls -l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cann be aliased to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or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ll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. 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see the list of existing aliases use 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alias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type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can identify aliases to other commands: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new alias can be created using the alias command: alias mydate=‘cal 7 2000’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An alias can be removed using the unalias command: unalias mydate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526;p53"/>
          <p:cNvSpPr/>
          <p:nvPr/>
        </p:nvSpPr>
        <p:spPr>
          <a:xfrm>
            <a:off x="870120" y="1822320"/>
            <a:ext cx="7171920" cy="10749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alias   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alias egrep='egrep --color=auto'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alias fgrep='fgrep --color=auto'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Output Omitted...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527;p53"/>
          <p:cNvSpPr/>
          <p:nvPr/>
        </p:nvSpPr>
        <p:spPr>
          <a:xfrm>
            <a:off x="870120" y="3249360"/>
            <a:ext cx="7171920" cy="558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type ll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spcAft>
                <a:spcPts val="75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ll is aliased to `ls -alF'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   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86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Functions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11760" y="1325160"/>
            <a:ext cx="851832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Functions can used to: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Create new commands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4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Override the behariour of existing commands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Aliases and functions are loaded from the configuration files when the shell starts or when the user logges in.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0240" y="19605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The Shell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01;p30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28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The Shell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48840" y="900000"/>
            <a:ext cx="8110080" cy="322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Once a user has entered a command, the terminal then accepts what the user has typed and passes it to a </a:t>
            </a:r>
            <a:r>
              <a:rPr b="0" i="1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shell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shell is an application that allows users to use the services of an operating system.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It is named a shell because it is the outermost layer around the operating system.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Bash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is the most commonly used shell in Linux.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4;p31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The Shell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11760" y="1069560"/>
            <a:ext cx="8518320" cy="3375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list of the </a:t>
            </a:r>
            <a:r>
              <a:rPr b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Bash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shell popular features: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500" spc="-1" strike="noStrike">
                <a:solidFill>
                  <a:schemeClr val="dk1"/>
                </a:solidFill>
                <a:latin typeface="Trebuchet MS"/>
                <a:ea typeface="Trebuchet MS"/>
              </a:rPr>
              <a:t>Command line history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-CA" sz="1350" spc="-1" strike="noStrike">
                <a:solidFill>
                  <a:schemeClr val="dk1"/>
                </a:solidFill>
                <a:latin typeface="Trebuchet MS"/>
                <a:ea typeface="Trebuchet MS"/>
              </a:rPr>
              <a:t>T</a:t>
            </a:r>
            <a:r>
              <a:rPr b="0" lang="en" sz="1350" spc="-1" strike="noStrike">
                <a:solidFill>
                  <a:schemeClr val="dk1"/>
                </a:solidFill>
                <a:latin typeface="Trebuchet MS"/>
                <a:ea typeface="Trebuchet MS"/>
              </a:rPr>
              <a:t>he ability to recall/reuse the previously typed commands.</a:t>
            </a:r>
            <a:endParaRPr b="0" lang="en-CA" sz="13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500" spc="-1" strike="noStrike">
                <a:solidFill>
                  <a:schemeClr val="dk1"/>
                </a:solidFill>
                <a:latin typeface="Trebuchet MS"/>
                <a:ea typeface="Trebuchet MS"/>
              </a:rPr>
              <a:t>Inline editing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35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ability to modify a recalled from the history command prior to executing it.</a:t>
            </a:r>
            <a:endParaRPr b="0" lang="en-CA" sz="13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500" spc="-1" strike="noStrike">
                <a:solidFill>
                  <a:schemeClr val="dk1"/>
                </a:solidFill>
                <a:latin typeface="Trebuchet MS"/>
                <a:ea typeface="Trebuchet MS"/>
              </a:rPr>
              <a:t>Scripting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2400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350" spc="-1" strike="noStrike">
                <a:solidFill>
                  <a:schemeClr val="dk1"/>
                </a:solidFill>
                <a:latin typeface="Trebuchet MS"/>
                <a:ea typeface="Trebuchet MS"/>
              </a:rPr>
              <a:t>Automation tool. Scripts are used to automate the common/repetetive tasks.</a:t>
            </a:r>
            <a:endParaRPr b="0" lang="en-CA" sz="13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Aliases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250" spc="-1" strike="noStrike">
                <a:solidFill>
                  <a:schemeClr val="dk1"/>
                </a:solidFill>
                <a:latin typeface="Trebuchet MS"/>
                <a:ea typeface="Trebuchet MS"/>
              </a:rPr>
              <a:t>Aliases are short names that can be used to run the long and complex commands.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Variables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175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0" lang="en-CA" sz="1250" spc="-1" strike="noStrike">
                <a:solidFill>
                  <a:srgbClr val="000000"/>
                </a:solidFill>
                <a:latin typeface="Arial"/>
                <a:ea typeface="Trebuchet MS"/>
              </a:rPr>
              <a:t>Ability to store values in RAM (memory)</a:t>
            </a:r>
            <a:endParaRPr b="0" lang="en-CA" sz="1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227;p32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2599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The Shell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11760" y="955440"/>
            <a:ext cx="8518320" cy="4050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Helvetica Neue"/>
              <a:buChar char="●"/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Command line prompt.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Helvetica Neue"/>
              <a:buChar char="●"/>
            </a:pPr>
            <a:r>
              <a:rPr b="0" lang="en" sz="145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T</a:t>
            </a:r>
            <a:r>
              <a:rPr b="0" lang="en-CA" sz="145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h</a:t>
            </a:r>
            <a:r>
              <a:rPr b="0" lang="en" sz="145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e appearnace of the comma</a:t>
            </a:r>
            <a:r>
              <a:rPr b="0" lang="en-CA" sz="145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nd</a:t>
            </a:r>
            <a:r>
              <a:rPr b="0" lang="en" sz="145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line prompt can be customized. 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Helvetica Neue"/>
              <a:buChar char="●"/>
            </a:pPr>
            <a:r>
              <a:rPr b="0" lang="en" sz="1450" spc="-1" strike="noStrike">
                <a:solidFill>
                  <a:schemeClr val="dk1"/>
                </a:solidFill>
                <a:latin typeface="Helvetica Neue"/>
                <a:ea typeface="Trebuchet MS"/>
              </a:rPr>
              <a:t>The default command line prompt </a:t>
            </a:r>
            <a:r>
              <a:rPr b="0" lang="en" sz="1450" spc="-1" strike="noStrike">
                <a:solidFill>
                  <a:schemeClr val="dk1"/>
                </a:solidFill>
                <a:latin typeface="Trebuchet MS"/>
                <a:ea typeface="Trebuchet MS"/>
              </a:rPr>
              <a:t>contains information about the user and the system.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above command line prompt contains the following information: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Username (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ivanovn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)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System name (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atlas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)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Current Directory (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~, the ~ symbol represents the user’s home directory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)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234;p32"/>
          <p:cNvSpPr/>
          <p:nvPr/>
        </p:nvSpPr>
        <p:spPr>
          <a:xfrm>
            <a:off x="899280" y="2302560"/>
            <a:ext cx="7450200" cy="3553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0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2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endParaRPr b="0" lang="en-CA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0240" y="196056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Commands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254;p34"/>
          <p:cNvSpPr/>
          <p:nvPr/>
        </p:nvSpPr>
        <p:spPr>
          <a:xfrm>
            <a:off x="1593360" y="5002920"/>
            <a:ext cx="1591200" cy="138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480" bIns="69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229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command is a program that performs an action on the computer.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execute a command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450" spc="-1" strike="noStrike">
                <a:solidFill>
                  <a:schemeClr val="dk1"/>
                </a:solidFill>
                <a:latin typeface="Trebuchet MS"/>
                <a:ea typeface="Trebuchet MS"/>
              </a:rPr>
              <a:t>type the name of the command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-CA" sz="1450" spc="-1" strike="noStrike">
                <a:solidFill>
                  <a:schemeClr val="dk1"/>
                </a:solidFill>
                <a:latin typeface="Trebuchet MS"/>
                <a:ea typeface="Trebuchet MS"/>
              </a:rPr>
              <a:t>A</a:t>
            </a:r>
            <a:r>
              <a:rPr b="0" lang="en" sz="1450" spc="-1" strike="noStrike">
                <a:solidFill>
                  <a:schemeClr val="dk1"/>
                </a:solidFill>
                <a:latin typeface="Trebuchet MS"/>
                <a:ea typeface="Trebuchet MS"/>
              </a:rPr>
              <a:t>nd the n hit the Enter key to execute the command 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Below is the example of executing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261;p34"/>
          <p:cNvSpPr/>
          <p:nvPr/>
        </p:nvSpPr>
        <p:spPr>
          <a:xfrm>
            <a:off x="837000" y="3660120"/>
            <a:ext cx="7142760" cy="6055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0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2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2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2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ls</a:t>
            </a:r>
            <a:br>
              <a:rPr sz="1200"/>
            </a:br>
            <a:r>
              <a:rPr b="1" lang="en" sz="12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Desktop  Documents  Downloads  Music  Pictures  Public  Templates  Videos</a:t>
            </a:r>
            <a:endParaRPr b="0" lang="en-CA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Commands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18320" cy="3196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behaviour of commands can be customized by using </a:t>
            </a:r>
            <a:r>
              <a:rPr b="1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options</a:t>
            </a: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and </a:t>
            </a:r>
            <a:r>
              <a:rPr b="1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arguments</a:t>
            </a:r>
            <a:r>
              <a:rPr b="0" lang="en-CA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5716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550" spc="-1" strike="noStrike">
                <a:solidFill>
                  <a:schemeClr val="dk1"/>
                </a:solidFill>
                <a:latin typeface="Trebuchet MS"/>
                <a:ea typeface="Trebuchet MS"/>
              </a:rPr>
              <a:t>Options are used to modify the behavior of a command.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 marL="571680" indent="-3175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0" lang="en" sz="1550" spc="-1" strike="noStrike">
                <a:solidFill>
                  <a:schemeClr val="dk1"/>
                </a:solidFill>
                <a:latin typeface="Trebuchet MS"/>
                <a:ea typeface="Trebuchet MS"/>
              </a:rPr>
              <a:t>Arguments are used to provide additional information that a command needs to produce the required result.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typical format for a command is as follows: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squire brackets are used to specify that the options and arguments are optional.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... is used to specify that more than one option and/or argument can be used.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275;p35"/>
          <p:cNvSpPr/>
          <p:nvPr/>
        </p:nvSpPr>
        <p:spPr>
          <a:xfrm>
            <a:off x="900000" y="3060000"/>
            <a:ext cx="7133040" cy="41688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Aft>
                <a:spcPts val="75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33333"/>
                </a:solidFill>
                <a:latin typeface="Courier New"/>
                <a:ea typeface="Courier New"/>
              </a:rPr>
              <a:t>command [options]... [arguments]...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Application>LibreOffice/7.4.7.2$Linux_X86_64 LibreOffice_project/40$Build-2</Application>
  <AppVersion>15.0000</AppVersion>
  <Words>1549</Words>
  <Paragraphs>325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2023-06-15T11:39:32Z</dcterms:modified>
  <cp:revision>146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40</vt:r8>
  </property>
  <property fmtid="{D5CDD505-2E9C-101B-9397-08002B2CF9AE}" pid="3" name="PresentationFormat">
    <vt:lpwstr>On-screen Show (16:9)</vt:lpwstr>
  </property>
  <property fmtid="{D5CDD505-2E9C-101B-9397-08002B2CF9AE}" pid="4" name="Slides">
    <vt:r8>36</vt:r8>
  </property>
</Properties>
</file>