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E8499-B93F-416E-85D3-5305F8077C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24CB8A-B35A-4D36-A0EA-477C326521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85B82-22B6-4600-99E8-31582F3050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2275F-550E-4F0C-A63A-C30EE39E1D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0AA050-222B-4E09-9381-E61EE05F42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6295D4-34C3-47FA-B71D-A4EB793FD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C5787-3EBF-4BDD-8133-FD98228179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FB3CBF-4F07-4D0E-824A-5DBD896442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912D4D-0B9D-489B-962F-80BD4EA2C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5E1227-6580-4541-8E24-F426C775F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DF45FC-5412-442D-A747-AD35EE0B01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6E55C-49ED-4C21-995D-A1AAA623AB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E60AC4-4F1E-4E85-BDB6-F15FEB0B9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6E855-3342-43F3-9F19-4DCE49BAB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1F91DF-D355-4447-BF37-1795C32AA9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3B6A62-BAFC-463B-B499-A93131F9E0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8FA5DF-350C-41EE-86DF-0B99D472B8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7EA81-D259-4258-96A6-CC82E35DAF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15988-19AD-4F24-A0B2-C5518F7453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AC4E7-DED7-4C75-89DF-E96E80E1C0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361FB-EE96-405F-9A1A-6D694C2861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B938A-0606-41ED-A963-609C6A4EC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4D926-B566-4A14-B9C1-7B77C963E4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66423-2545-4A0E-8ADD-7027DF590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800" cy="31395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40120" cy="177228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6456600" y="1257480"/>
            <a:ext cx="2112840" cy="211284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200600" cy="85428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3400" cy="569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 rot="5400000">
            <a:off x="6715440" y="2418840"/>
            <a:ext cx="289296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764480" y="221760"/>
            <a:ext cx="62676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77661C8-C401-423E-A595-DE0E00A7FBE9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 rot="5400000">
            <a:off x="7618320" y="1342800"/>
            <a:ext cx="74124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800" cy="313956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40120" cy="1772280"/>
          </a:xfrm>
          <a:prstGeom prst="rect">
            <a:avLst/>
          </a:prstGeom>
          <a:ln w="0">
            <a:noFill/>
          </a:ln>
        </p:spPr>
      </p:pic>
      <p:sp>
        <p:nvSpPr>
          <p:cNvPr id="48" name="Oval 15"/>
          <p:cNvSpPr/>
          <p:nvPr/>
        </p:nvSpPr>
        <p:spPr>
          <a:xfrm>
            <a:off x="6456600" y="1257480"/>
            <a:ext cx="2112840" cy="211284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200600" cy="85428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3400" cy="569880"/>
          </a:xfrm>
          <a:prstGeom prst="rect">
            <a:avLst/>
          </a:prstGeom>
          <a:ln w="0">
            <a:noFill/>
          </a:ln>
        </p:spPr>
      </p:pic>
      <p:sp>
        <p:nvSpPr>
          <p:cNvPr id="51" name="Rectangle 13"/>
          <p:cNvSpPr/>
          <p:nvPr/>
        </p:nvSpPr>
        <p:spPr>
          <a:xfrm>
            <a:off x="7828200" y="0"/>
            <a:ext cx="512640" cy="855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 rot="5400000">
            <a:off x="6715440" y="2418840"/>
            <a:ext cx="289296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7764480" y="221760"/>
            <a:ext cx="62676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C64C635-563D-4C87-B23F-D15BF63A8241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 rot="5400000">
            <a:off x="7618320" y="1342800"/>
            <a:ext cx="74124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783800"/>
            <a:ext cx="9141840" cy="141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Navigating the Filesystem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0800" y="2152440"/>
            <a:ext cx="821988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Paths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Paths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8320" cy="3894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 path is a list of directories separated by the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/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There 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are two types of paths: </a:t>
            </a:r>
            <a:r>
              <a:rPr b="0" i="1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absolute 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and </a:t>
            </a:r>
            <a:r>
              <a:rPr b="0" i="1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relative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For example,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/home/oa-adminhome1/37/ivanovn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is an absolute path to the home directory of the ivanovn user.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088000" y="2376000"/>
            <a:ext cx="4643280" cy="245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Absolute Paths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23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Absolute path is used to specify the exact location of a directory regardless of what the current directory is.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Absolute path always starts at the root directory.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Absolute path always begins with the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/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path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/home/oa-adminhome1/37/ivanovn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is an absolute path.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Begin at the root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/</a:t>
            </a:r>
            <a:r>
              <a:rPr b="0" lang="en" sz="14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directory &gt; then  move into the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home</a:t>
            </a:r>
            <a:r>
              <a:rPr b="0" lang="en" sz="14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directory  &gt; then move to the </a:t>
            </a:r>
            <a:r>
              <a:rPr b="0" lang="en" sz="1400" spc="-1" strike="noStrike">
                <a:solidFill>
                  <a:schemeClr val="dk1"/>
                </a:solidFill>
                <a:latin typeface="Courier New"/>
                <a:ea typeface="Courier New"/>
              </a:rPr>
              <a:t>oa-adminhome1</a:t>
            </a:r>
            <a:r>
              <a:rPr b="0" lang="en" sz="14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directory &gt; then move to the directory named 37, and then move to the ivanovn directory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Helvetica Neue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Arial"/>
                <a:ea typeface="Helvetica Neue"/>
              </a:rPr>
              <a:t>Example of using an absolute path with the cd command: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309;p37"/>
          <p:cNvSpPr/>
          <p:nvPr/>
        </p:nvSpPr>
        <p:spPr>
          <a:xfrm>
            <a:off x="830520" y="4040640"/>
            <a:ext cx="7481160" cy="7819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/home/oa-adminhome1/37/ivanovn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pwd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/home/oa-adminhome1/37/ivanovn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Relative Paths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11760" y="1440000"/>
            <a:ext cx="851832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 relative path is always relative to the current location in the filesystem.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Relative paths start with the name of a directory: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323;p38"/>
          <p:cNvSpPr/>
          <p:nvPr/>
        </p:nvSpPr>
        <p:spPr>
          <a:xfrm>
            <a:off x="830520" y="2376000"/>
            <a:ext cx="7481160" cy="1115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pwd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cd home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pwd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Relative Paths: the .. shortcut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8320" cy="3894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..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characters represents the directory above the current directory (parent directory).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For example, to move from the ivanovn home directory to the directory named 37: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following example will move from the directory named 37 to the root directory 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351;p40"/>
          <p:cNvSpPr/>
          <p:nvPr/>
        </p:nvSpPr>
        <p:spPr>
          <a:xfrm>
            <a:off x="889200" y="2353680"/>
            <a:ext cx="7363080" cy="5007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/home/oa-adminhome1/37/ivanovn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..                                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/home/oa-adminhome1/37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Google Shape;352;p40"/>
          <p:cNvSpPr/>
          <p:nvPr/>
        </p:nvSpPr>
        <p:spPr>
          <a:xfrm>
            <a:off x="889200" y="3772440"/>
            <a:ext cx="7363080" cy="5461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/home/oa-adminhome1/37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../../..                                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Relative Path: the . shortcut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8320" cy="3894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single period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.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 represents the current directory.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single period . shortcut is very useful in certain situations (examples will be given later in the course).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next two examples produce the same result: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352;p 1"/>
          <p:cNvSpPr/>
          <p:nvPr/>
        </p:nvSpPr>
        <p:spPr>
          <a:xfrm>
            <a:off x="900000" y="2944440"/>
            <a:ext cx="7363080" cy="5461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home                                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352;p 2"/>
          <p:cNvSpPr/>
          <p:nvPr/>
        </p:nvSpPr>
        <p:spPr>
          <a:xfrm>
            <a:off x="900000" y="3708000"/>
            <a:ext cx="7363080" cy="5461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./home                                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1960560"/>
            <a:ext cx="914184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Listing Files in a Directory 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Listing Files in a Directory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11760" y="808560"/>
            <a:ext cx="8518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is used to show the content of directories and to show the detailed information about files and directories.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W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hen used with no options or arguments,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command lists the files in the current directory: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Helvetica Neue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can also be used to list the contents of any directory. For this, use the path to the directory as an argument to the ls command.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391;p43"/>
          <p:cNvSpPr/>
          <p:nvPr/>
        </p:nvSpPr>
        <p:spPr>
          <a:xfrm>
            <a:off x="869400" y="2491200"/>
            <a:ext cx="7481160" cy="4600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      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Desktop  Documents  Downloads  Music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 </a:t>
            </a:r>
            <a:r>
              <a:rPr b="0" lang="en" sz="10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endParaRPr b="0" lang="en-CA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Google Shape;392;p43"/>
          <p:cNvSpPr/>
          <p:nvPr/>
        </p:nvSpPr>
        <p:spPr>
          <a:xfrm>
            <a:off x="909000" y="1408320"/>
            <a:ext cx="7401960" cy="38448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ls [OPTION]... [</a:t>
            </a:r>
            <a:r>
              <a:rPr b="1" i="1" lang="en" sz="16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FILE</a:t>
            </a:r>
            <a:r>
              <a:rPr b="1" lang="en" sz="16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]...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391;p 1"/>
          <p:cNvSpPr/>
          <p:nvPr/>
        </p:nvSpPr>
        <p:spPr>
          <a:xfrm>
            <a:off x="900000" y="3867840"/>
            <a:ext cx="7481160" cy="66744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/home       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Courier New"/>
                <a:ea typeface="Courier New"/>
              </a:rPr>
              <a:t>aquota.user 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lost+found oa-adminhome1 oa-adminhome2 oa-adminhome3 oa-homer1 oa-homer2 oa-homer3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Listing Hidden Files 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A hidden file or directory is any file or directory that has a name that begins with a dot 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.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does not show the hidden files by default.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-a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is used display all files, including hidden files: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406;p44"/>
          <p:cNvSpPr/>
          <p:nvPr/>
        </p:nvSpPr>
        <p:spPr>
          <a:xfrm>
            <a:off x="830520" y="2484000"/>
            <a:ext cx="7481160" cy="92772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-a    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.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         .bashrc   .selected_editor  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Downloads  Public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..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        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.cache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Desktop           Music      Templates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.bash_logout  .profile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Long List (details)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Use 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-l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to show the file/folder details.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Example: a detailed listing of the 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/home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directory: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420;p45"/>
          <p:cNvSpPr/>
          <p:nvPr/>
        </p:nvSpPr>
        <p:spPr>
          <a:xfrm>
            <a:off x="830520" y="1920600"/>
            <a:ext cx="7481160" cy="20379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-rw-------  1 root root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drwx------  2 root root   16384 Jan  3  2022 </a:t>
            </a: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lost+found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drwxr-xr-x 25 root root    4096 May 15 10:49 </a:t>
            </a: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oa-adminhome1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drwxr-xr-x 19 root root    4096 Apr 20 19:53 </a:t>
            </a: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oa-adminhome2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...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1960560"/>
            <a:ext cx="9141840" cy="83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Directory Structure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2131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Long List (details)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180000" y="720000"/>
            <a:ext cx="851832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following describes each of the fields of data in the output of the </a:t>
            </a:r>
            <a:r>
              <a:rPr b="0" lang="en" sz="14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 -l</a:t>
            </a: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  command: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File Type: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	</a:t>
            </a:r>
            <a:r>
              <a:rPr b="0" lang="en" sz="12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first character on each line indicates the type. The types are: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420;p 1"/>
          <p:cNvSpPr/>
          <p:nvPr/>
        </p:nvSpPr>
        <p:spPr>
          <a:xfrm>
            <a:off x="830520" y="1368000"/>
            <a:ext cx="7481160" cy="898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-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rw-------  1 root root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d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rwx------  2 root root   16384 Jan  3  2022 </a:t>
            </a:r>
            <a:r>
              <a:rPr b="0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lost+found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3" name=""/>
          <p:cNvGraphicFramePr/>
          <p:nvPr/>
        </p:nvGraphicFramePr>
        <p:xfrm>
          <a:off x="839520" y="2628000"/>
          <a:ext cx="7332120" cy="1995840"/>
        </p:xfrm>
        <a:graphic>
          <a:graphicData uri="http://schemas.openxmlformats.org/drawingml/2006/table">
            <a:tbl>
              <a:tblPr/>
              <a:tblGrid>
                <a:gridCol w="1026720"/>
                <a:gridCol w="1026720"/>
                <a:gridCol w="5279040"/>
              </a:tblGrid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Symbol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 Type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directory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 file used to store other files.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regular file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Includes readable files, images files, binary files, and compressed files.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symbolic link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Points to another file.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socket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 that represents a network connection.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pipe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Allows for communication between processes.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block file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Used to communicate with hardware.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49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 file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Used to communicate with hardware.</a:t>
                      </a:r>
                      <a:endParaRPr b="0" lang="en-CA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14400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Long List (details)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311760" y="840600"/>
            <a:ext cx="851832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Permissions: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next nine characters demonstrate the permissions of the file.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Permissions indicate how certain users can access a file.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Hard Link Count: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rebuchet MS"/>
                <a:ea typeface="Trebuchet MS"/>
              </a:rPr>
              <a:t>This number indicates how many hard links point to this file.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420;p 2"/>
          <p:cNvSpPr/>
          <p:nvPr/>
        </p:nvSpPr>
        <p:spPr>
          <a:xfrm>
            <a:off x="830520" y="1224000"/>
            <a:ext cx="7481160" cy="862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-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rw-------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1 root root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420;p 3"/>
          <p:cNvSpPr/>
          <p:nvPr/>
        </p:nvSpPr>
        <p:spPr>
          <a:xfrm>
            <a:off x="797400" y="3312000"/>
            <a:ext cx="7481160" cy="862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-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rw------- 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1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root root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14400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Long List (details)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311760" y="696600"/>
            <a:ext cx="851832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○"/>
            </a:pPr>
            <a:r>
              <a:rPr b="1" lang="en" sz="1300" spc="-1" strike="noStrike">
                <a:solidFill>
                  <a:schemeClr val="dk1"/>
                </a:solidFill>
                <a:latin typeface="Trebuchet MS"/>
                <a:ea typeface="Trebuchet MS"/>
              </a:rPr>
              <a:t>User Owner: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■"/>
              <a:tabLst>
                <a:tab algn="l" pos="0"/>
              </a:tabLst>
            </a:pPr>
            <a:r>
              <a:rPr b="0" lang="en" sz="1300" spc="-1" strike="noStrike">
                <a:solidFill>
                  <a:schemeClr val="dk1"/>
                </a:solidFill>
                <a:latin typeface="Trebuchet MS"/>
                <a:ea typeface="Trebuchet MS"/>
              </a:rPr>
              <a:t>Every file is owned by a user account. The user owner has the rights to set permissions on a file.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dk1"/>
                </a:solidFill>
                <a:latin typeface="Trebuchet MS"/>
                <a:ea typeface="Trebuchet MS"/>
              </a:rPr>
              <a:t>  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○"/>
              <a:tabLst>
                <a:tab algn="l" pos="0"/>
              </a:tabLst>
            </a:pPr>
            <a:r>
              <a:rPr b="1" lang="en" sz="1300" spc="-1" strike="noStrike">
                <a:solidFill>
                  <a:schemeClr val="dk1"/>
                </a:solidFill>
                <a:latin typeface="Trebuchet MS"/>
                <a:ea typeface="Trebuchet MS"/>
              </a:rPr>
              <a:t>Group Owner: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Trebuchet MS"/>
              <a:buChar char="■"/>
              <a:tabLst>
                <a:tab algn="l" pos="0"/>
              </a:tabLst>
            </a:pPr>
            <a:r>
              <a:rPr b="0" lang="en" sz="1300" spc="-1" strike="noStrike">
                <a:solidFill>
                  <a:schemeClr val="dk1"/>
                </a:solidFill>
                <a:latin typeface="Trebuchet MS"/>
                <a:ea typeface="Trebuchet MS"/>
              </a:rPr>
              <a:t>Indicates which group owns the file. Group ownership gives all members of the chosen group access to the file or directory according to the item’s group permission settings.</a:t>
            </a: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420;p 4"/>
          <p:cNvSpPr/>
          <p:nvPr/>
        </p:nvSpPr>
        <p:spPr>
          <a:xfrm>
            <a:off x="720000" y="3996000"/>
            <a:ext cx="7481160" cy="862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-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rw-------  1 root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root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Google Shape;420;p 5"/>
          <p:cNvSpPr/>
          <p:nvPr/>
        </p:nvSpPr>
        <p:spPr>
          <a:xfrm>
            <a:off x="720000" y="1764000"/>
            <a:ext cx="7481160" cy="862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000000"/>
                </a:highlight>
                <a:latin typeface="Courier New"/>
                <a:ea typeface="Courier New"/>
              </a:rPr>
              <a:t>-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rw-------  1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root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root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14400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Long List (details)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11760" y="907200"/>
            <a:ext cx="8605440" cy="381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lvl="1" marL="1371600" indent="-330120">
              <a:lnSpc>
                <a:spcPct val="115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Roboto"/>
              <a:buChar char="○"/>
            </a:pPr>
            <a:r>
              <a:rPr b="1" lang="en" sz="1600" spc="-1" strike="noStrike">
                <a:solidFill>
                  <a:schemeClr val="dk1"/>
                </a:solidFill>
                <a:latin typeface="Roboto"/>
                <a:ea typeface="Roboto"/>
              </a:rPr>
              <a:t>File Size</a:t>
            </a:r>
            <a:r>
              <a:rPr b="0" lang="en" sz="1600" spc="-1" strike="noStrike">
                <a:solidFill>
                  <a:schemeClr val="dk1"/>
                </a:solidFill>
                <a:latin typeface="Roboto"/>
                <a:ea typeface="Roboto"/>
              </a:rPr>
              <a:t>: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Roboto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"/>
                <a:ea typeface="Roboto"/>
              </a:rPr>
              <a:t>The size of files in bytes.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301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Roboto"/>
              <a:buChar char="○"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Roboto"/>
                <a:ea typeface="Roboto"/>
              </a:rPr>
              <a:t>Timestamp</a:t>
            </a:r>
            <a:r>
              <a:rPr b="0" lang="en" sz="1600" spc="-1" strike="noStrike">
                <a:solidFill>
                  <a:schemeClr val="dk1"/>
                </a:solidFill>
                <a:latin typeface="Roboto"/>
                <a:ea typeface="Roboto"/>
              </a:rPr>
              <a:t>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17520">
              <a:lnSpc>
                <a:spcPct val="115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Roboto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"/>
                <a:ea typeface="Roboto"/>
              </a:rPr>
              <a:t>Indicates when the file was modified.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17520">
              <a:lnSpc>
                <a:spcPct val="115000"/>
              </a:lnSpc>
              <a:spcBef>
                <a:spcPts val="1599"/>
              </a:spcBef>
              <a:buClr>
                <a:srgbClr val="2a3990"/>
              </a:buClr>
              <a:buSzPct val="80000"/>
              <a:buFont typeface="Roboto"/>
              <a:buChar char="○"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Roboto"/>
                <a:ea typeface="Roboto"/>
              </a:rPr>
              <a:t>File Name</a:t>
            </a:r>
            <a:r>
              <a:rPr b="0" lang="en" sz="1400" spc="-1" strike="noStrike">
                <a:solidFill>
                  <a:schemeClr val="dk1"/>
                </a:solidFill>
                <a:latin typeface="Roboto"/>
                <a:ea typeface="Roboto"/>
              </a:rPr>
              <a:t>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828800" indent="-317520">
              <a:lnSpc>
                <a:spcPct val="115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Roboto"/>
              <a:buChar char="■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Roboto"/>
                <a:ea typeface="Roboto"/>
              </a:rPr>
              <a:t>Gives the name of the file.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13716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420;p 6"/>
          <p:cNvSpPr/>
          <p:nvPr/>
        </p:nvSpPr>
        <p:spPr>
          <a:xfrm>
            <a:off x="720000" y="1368000"/>
            <a:ext cx="7481160" cy="466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/var/log/syslog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-rw-r----- 1 syslog adm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1607582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May 18 16:25 /var/log/syslog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Google Shape;420;p 7"/>
          <p:cNvSpPr/>
          <p:nvPr/>
        </p:nvSpPr>
        <p:spPr>
          <a:xfrm>
            <a:off x="720000" y="2736000"/>
            <a:ext cx="7481160" cy="466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/var/log/syslog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-rw-r----- 1 syslog adm 1607582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May 18 16:25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/var/log/syslog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Google Shape;420;p 8"/>
          <p:cNvSpPr/>
          <p:nvPr/>
        </p:nvSpPr>
        <p:spPr>
          <a:xfrm>
            <a:off x="720000" y="3996000"/>
            <a:ext cx="7481160" cy="466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/var/log/syslog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-rw-r----- 1 syslog adm 1607582 May 18 16:25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/var/log/syslog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Human Readable Sizes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-h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displays file sizes in bytes. 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For larger files, it is hard to read the size when it is shown in bytes.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Trebuchet MS"/>
              </a:rPr>
              <a:t>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-h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Trebuchet MS"/>
              </a:rPr>
              <a:t> option is used to show the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size in a human readable format.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For example: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K for kilobytes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M for megabytes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G for gigabytes, and etc.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420;p 9"/>
          <p:cNvSpPr/>
          <p:nvPr/>
        </p:nvSpPr>
        <p:spPr>
          <a:xfrm>
            <a:off x="720000" y="3888000"/>
            <a:ext cx="7481160" cy="466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/var/log/syslog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-rw-r----- 1 syslog adm 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c9211e"/>
                </a:highlight>
                <a:latin typeface="Courier New"/>
                <a:ea typeface="Courier New"/>
              </a:rPr>
              <a:t>1.6M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May 18 16:29 /var/log/syslog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8928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Listing Directories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11760" y="805680"/>
            <a:ext cx="8518320" cy="3970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The option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-d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 is used to refer to the current directory, and not to the contents of the current directory.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Without the option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-d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, the ls command shows the contents of the directory: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Helvetica Neue"/>
              </a:rPr>
              <a:t>With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-d</a:t>
            </a:r>
            <a:r>
              <a:rPr b="0" lang="en" sz="1600" spc="-1" strike="noStrike">
                <a:solidFill>
                  <a:schemeClr val="dk1"/>
                </a:solidFill>
                <a:latin typeface="Arial"/>
                <a:ea typeface="Helvetica Neue"/>
              </a:rPr>
              <a:t> option, the ls command shows the directory itself: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509;p51"/>
          <p:cNvSpPr/>
          <p:nvPr/>
        </p:nvSpPr>
        <p:spPr>
          <a:xfrm>
            <a:off x="830520" y="1836000"/>
            <a:ext cx="7481160" cy="1258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:~$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/home                                          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3764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-rw-------  1 root root 3812352 May  4 23:21 aquota.user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drwx------  2 root root   16384 Jan  3  2022 lost+found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drwxr-xr-x 25 root root    4096 May 15 10:49 oa-adminhome1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...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Google Shape;509;p 1"/>
          <p:cNvSpPr/>
          <p:nvPr/>
        </p:nvSpPr>
        <p:spPr>
          <a:xfrm>
            <a:off x="830520" y="3564000"/>
            <a:ext cx="7481160" cy="574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:~$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-ld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drwxr-xr-x 9 root root 4096 Apr 18 14:29 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13428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Recursive Listing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11760" y="739080"/>
            <a:ext cx="8518320" cy="3970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i="1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Recursive listing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 shows the contents of a </a:t>
            </a:r>
            <a:r>
              <a:rPr b="0" lang="en" sz="160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directory as well as of all subdirectories in that directory. 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00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</a:rPr>
              <a:t>-R</a:t>
            </a:r>
            <a:r>
              <a:rPr b="0" lang="en" sz="160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 option is used to show the recursive listing of a directory: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Helvetica Neue"/>
              </a:rPr>
              <a:t>The above eample shows the content of the testdir and its subdirectories dir1 and dir2.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538;p53"/>
          <p:cNvSpPr/>
          <p:nvPr/>
        </p:nvSpPr>
        <p:spPr>
          <a:xfrm>
            <a:off x="864720" y="1764000"/>
            <a:ext cx="7412400" cy="1798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-R testdir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testdir: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dir1  dir2  file1.txt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testdir/dir1: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file2.txt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testdir/dir2: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file3.txt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Google Shape;539;p53"/>
          <p:cNvSpPr/>
          <p:nvPr/>
        </p:nvSpPr>
        <p:spPr>
          <a:xfrm>
            <a:off x="864720" y="3969000"/>
            <a:ext cx="7519680" cy="465120"/>
          </a:xfrm>
          <a:prstGeom prst="rect">
            <a:avLst/>
          </a:prstGeom>
          <a:solidFill>
            <a:srgbClr val="ffffa6"/>
          </a:solidFill>
          <a:ln w="9525">
            <a:solidFill>
              <a:srgbClr val="f4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33333"/>
                </a:solidFill>
                <a:latin typeface="Helvetica Neue"/>
                <a:ea typeface="Helvetica Neue"/>
              </a:rPr>
              <a:t>Using this option with directories that contain a lot of files and subdirectories will result in a very long list as every file and directory will be shown.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- Sort a Listing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-ls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sorts files alphabetically by file name by default.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Use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-S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 option (capital letter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s</a:t>
            </a: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) to sort files by size.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Helvetica Neue"/>
                <a:ea typeface="Helvetica Neue"/>
              </a:rPr>
              <a:t>Use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-t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(lower case letter t) to sort files based on the time files were modified.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Use 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-r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to reverse the sort order.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05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582;p 1"/>
          <p:cNvSpPr/>
          <p:nvPr/>
        </p:nvSpPr>
        <p:spPr>
          <a:xfrm>
            <a:off x="830520" y="2772360"/>
            <a:ext cx="7481160" cy="17262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-lSh /var/log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total 26M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-rw-rw-r--  1 root        utmp             23M May 18 16:44 lastlog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-rw-rw-r--  1 root        utmp            1.8M May 18 16:48 wtmp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 1 syslog      adm             1.6M May 18 16:48 auth.log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 1 syslog      adm             1.6M May 18 16:48 syslog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-rw-rw----  1 root        utmp            1.5M May 18 15:39 btmp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-rw-r--r--  1 root        adm              53K May  4 23:23 dmesg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ls – show detailed modification time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11760" y="1027440"/>
            <a:ext cx="8518320" cy="383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Use 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--full-time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option to display the complete timestamp (including hours, minutes, seconds):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582;p56"/>
          <p:cNvSpPr/>
          <p:nvPr/>
        </p:nvSpPr>
        <p:spPr>
          <a:xfrm>
            <a:off x="830520" y="2088360"/>
            <a:ext cx="7481160" cy="12531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--full-time /etc/passwd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-rw-r--r-- 1 root root 2018 2021-05-15 10:05:47.800000000 -0400 /etc/passwd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Directory Structure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8320" cy="1124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root directory is the top level of the Linux directory structure.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slash (</a:t>
            </a:r>
            <a:r>
              <a:rPr b="0" lang="en" sz="18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/</a:t>
            </a: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) character is used to specify the root directory.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022840" y="2051280"/>
            <a:ext cx="5104440" cy="274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Directory Structure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275760" y="1033920"/>
            <a:ext cx="8518320" cy="3894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view the contents of the root directory, use the </a:t>
            </a:r>
            <a:r>
              <a:rPr b="0" lang="en" sz="18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ls</a:t>
            </a: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with the </a:t>
            </a:r>
            <a:r>
              <a:rPr b="0" lang="en" sz="18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/</a:t>
            </a:r>
            <a:r>
              <a:rPr b="0" lang="en" sz="1800" spc="-1" strike="noStrike">
                <a:solidFill>
                  <a:schemeClr val="dk1"/>
                </a:solidFill>
                <a:latin typeface="Trebuchet MS"/>
                <a:ea typeface="Trebuchet MS"/>
              </a:rPr>
              <a:t> character as the argument: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51600" y="1946880"/>
            <a:ext cx="7914960" cy="4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Home Directory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18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Arial"/>
              </a:rPr>
              <a:t>The home directory is a dedicated directory for a particular user where that user can store the personal data.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Arial"/>
              </a:rPr>
              <a:t>In Linux, the home directory is a directory named with the name of the user account and it is a subdirectory of the /home directory.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Arial"/>
              </a:rPr>
              <a:t>The user has the full control over the contents of the account home directory: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600" spc="-1" strike="noStrike">
                <a:solidFill>
                  <a:schemeClr val="dk1"/>
                </a:solidFill>
                <a:latin typeface="Arial"/>
              </a:rPr>
              <a:t>The user can create, modify, and delete files and directories in their home directory.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/>
          <p:nvPr/>
        </p:nvSpPr>
        <p:spPr>
          <a:xfrm>
            <a:off x="311760" y="2854080"/>
            <a:ext cx="3791520" cy="18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751"/>
              </a:spcBef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DejaVu Sans"/>
              </a:rPr>
              <a:t>Example: the home directory of the ivanovn user is: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DejaVu Sans"/>
              </a:rPr>
              <a:t>/home/oa-adminhome1/ivanovn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140000" y="2880000"/>
            <a:ext cx="4679280" cy="198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Home Directory cont.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311760" y="981720"/>
            <a:ext cx="8518320" cy="40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Noto Sans CJK SC"/>
              </a:rPr>
              <a:t>The tilde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~</a:t>
            </a:r>
            <a:r>
              <a:rPr b="0" lang="en" sz="1600" spc="-1" strike="noStrike">
                <a:solidFill>
                  <a:schemeClr val="dk1"/>
                </a:solidFill>
                <a:latin typeface="Arial"/>
                <a:ea typeface="Noto Sans CJK SC"/>
              </a:rPr>
              <a:t> character is used to represent the home directory.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Noto Sans CJK SC"/>
              </a:rPr>
              <a:t>The whoami command shows the name of the logged in user.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Noto Sans CJK SC"/>
              </a:rPr>
              <a:t>The cd ~ command moves to the account home directory.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Noto Sans CJK SC"/>
              </a:rPr>
              <a:t>And the pwd command prints the location of the current directory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rial"/>
                <a:ea typeface="Noto Sans CJK SC"/>
              </a:rPr>
              <a:t>ivanovn is the home directory in this example.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628000" y="1836000"/>
            <a:ext cx="2698560" cy="90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Current Directory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23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he</a:t>
            </a:r>
            <a:r>
              <a:rPr b="0" lang="en" sz="1050" spc="-1" strike="noStrike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pwd</a:t>
            </a:r>
            <a:r>
              <a:rPr b="0" lang="en" sz="1600" spc="-1" strike="noStrike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(</a:t>
            </a:r>
            <a:r>
              <a:rPr b="0" i="1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print name of current/working directory</a:t>
            </a: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) command shows the user’s location within the filesystem.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</a:rPr>
              <a:t>The working directory is the current location of the user within the filesystem. 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238;p32"/>
          <p:cNvSpPr/>
          <p:nvPr/>
        </p:nvSpPr>
        <p:spPr>
          <a:xfrm>
            <a:off x="850680" y="3335400"/>
            <a:ext cx="7459920" cy="529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pwd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/home/oa-adminhome1/37/ivanovn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239;p32"/>
          <p:cNvSpPr/>
          <p:nvPr/>
        </p:nvSpPr>
        <p:spPr>
          <a:xfrm>
            <a:off x="850680" y="2687760"/>
            <a:ext cx="7459920" cy="35532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pwd [</a:t>
            </a:r>
            <a:r>
              <a:rPr b="1" i="1" lang="en" sz="18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OPTION</a:t>
            </a:r>
            <a:r>
              <a:rPr b="1" lang="en" sz="18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]...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Changing Directories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23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cd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(</a:t>
            </a:r>
            <a:r>
              <a:rPr b="0" i="1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change directory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) command is used to navigate the filesystem. 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To move into the </a:t>
            </a:r>
            <a:r>
              <a:rPr b="0" lang="en" sz="1600" spc="-1" strike="noStrike">
                <a:solidFill>
                  <a:schemeClr val="dk1"/>
                </a:solidFill>
                <a:latin typeface="Courier New"/>
                <a:ea typeface="Courier New"/>
              </a:rPr>
              <a:t>/home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directory use the directory name as an argument to the 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cd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 command and then use the pwd command to confirm the new location after changing directories.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253;p33"/>
          <p:cNvSpPr/>
          <p:nvPr/>
        </p:nvSpPr>
        <p:spPr>
          <a:xfrm>
            <a:off x="840960" y="3152160"/>
            <a:ext cx="7459920" cy="8064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/home                                              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pwd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Google Shape;254;p33"/>
          <p:cNvSpPr/>
          <p:nvPr/>
        </p:nvSpPr>
        <p:spPr>
          <a:xfrm>
            <a:off x="840960" y="1544040"/>
            <a:ext cx="7459920" cy="355320"/>
          </a:xfrm>
          <a:prstGeom prst="rect">
            <a:avLst/>
          </a:prstGeom>
          <a:solidFill>
            <a:srgbClr val="f3f3f3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</a:rPr>
              <a:t>cd [options]... [dir]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279360"/>
            <a:ext cx="851832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Changing Directories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311760" y="1017720"/>
            <a:ext cx="8518320" cy="3823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</a:t>
            </a:r>
            <a:r>
              <a:rPr b="0" lang="en" sz="1600" spc="-1" strike="noStrike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</a:rPr>
              <a:t>cd</a:t>
            </a: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 command will take the user to the home directory if used without arguments.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rebuchet MS"/>
                <a:ea typeface="Trebuchet MS"/>
              </a:rPr>
              <a:t>The command not found error message will be given if the user tries to change to a non existing directory: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268;p34"/>
          <p:cNvSpPr/>
          <p:nvPr/>
        </p:nvSpPr>
        <p:spPr>
          <a:xfrm>
            <a:off x="928080" y="1764000"/>
            <a:ext cx="7432920" cy="6789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/home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</a:t>
            </a:r>
            <a:br>
              <a:rPr sz="1100"/>
            </a:b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pwd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/home/oa-adminhome1/37/ivanovn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269;p34"/>
          <p:cNvSpPr/>
          <p:nvPr/>
        </p:nvSpPr>
        <p:spPr>
          <a:xfrm>
            <a:off x="928080" y="3424320"/>
            <a:ext cx="7481160" cy="4618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 cd blahblah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</a:rPr>
              <a:t>-bash: cd: blahblah: No such file or directory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Application>LibreOffice/7.4.7.2$Linux_X86_64 LibreOffice_project/40$Build-2</Application>
  <AppVersion>15.0000</AppVersion>
  <Words>1401</Words>
  <Paragraphs>309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2023-06-15T12:09:01Z</dcterms:modified>
  <cp:revision>128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34</vt:i4>
  </property>
  <property fmtid="{D5CDD505-2E9C-101B-9397-08002B2CF9AE}" pid="3" name="PresentationFormat">
    <vt:lpwstr>On-screen Show (16:9)</vt:lpwstr>
  </property>
  <property fmtid="{D5CDD505-2E9C-101B-9397-08002B2CF9AE}" pid="4" name="Slides">
    <vt:i4>31</vt:i4>
  </property>
</Properties>
</file>