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03183F-9A66-4BF8-9963-B5F90920D2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4205BB-523C-423C-A23F-2EB5ACFDE0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E9687-0CFC-4562-A3AF-1EA28388E6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686A2-FD66-4EF1-AF76-9D9F313627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5CC95-7606-4498-A2CB-712D7D3CAD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95A68D-91CC-4A74-8157-D6025324D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4DCDCA-D8D7-494D-A1B6-64720F2CA8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D3E164-AFF4-4637-A0B8-CED875DC37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CF6C33-3CC9-40B3-BDAF-D38840A7FD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815069-ECA1-453F-AA5F-636ABEE7F7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560E13-8865-46E5-A481-3AB8F3B856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8D871-DCC1-47F4-87D0-4920DF1AB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9D1171-1DCE-4272-B656-48C1FD101B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B180C-8CE5-49D8-BF50-CB67AD2A40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FD7A07-430A-4F9E-81F3-6F817BC88F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9D27CC-9B67-4912-A908-CC48B318B7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2B4256-1FFB-43CA-B913-19349A2AD7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D3F80-B481-4AFA-8458-F7795FFB71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B377B2-DD14-47B9-83CB-27B4B759C5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49970D-7CC0-4DE4-AFC2-F8FF7B4BE3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78CBE-1877-4AA5-8A17-A0DA068129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A32A8-F943-47CC-B40E-A0D3AB5691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FC8932-AC47-462F-807C-91CF21F16A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86BAC-5E8A-4530-A19A-FF397423AD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440" cy="31392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39760" cy="177192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6456600" y="1257480"/>
            <a:ext cx="2112480" cy="211248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200240" cy="8539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3040" cy="56952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7828200" y="0"/>
            <a:ext cx="512280" cy="85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 rot="5400000">
            <a:off x="6715800" y="2418840"/>
            <a:ext cx="2892600" cy="2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7764480" y="221760"/>
            <a:ext cx="6264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F9E78AA-6FE2-4F94-A0BD-D413D952BE9B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18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 rot="5400000">
            <a:off x="7618680" y="1342800"/>
            <a:ext cx="740880" cy="2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002320"/>
            <a:ext cx="3025440" cy="31392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169360"/>
            <a:ext cx="1139760" cy="177192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6456600" y="1257480"/>
            <a:ext cx="2112480" cy="211248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5999400" y="0"/>
            <a:ext cx="1200240" cy="8539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6454440" y="4572000"/>
            <a:ext cx="743040" cy="56952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7828200" y="0"/>
            <a:ext cx="512280" cy="85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 rot="5400000">
            <a:off x="6715800" y="2418840"/>
            <a:ext cx="2892600" cy="2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7764480" y="221760"/>
            <a:ext cx="62640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2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AE2F398-130D-4680-94A5-EA3C189A876A}" type="slidenum">
              <a:rPr b="0" lang="en-CA" sz="2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CA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 rot="5400000">
            <a:off x="7618680" y="1342800"/>
            <a:ext cx="740880" cy="2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mailto:ivanovn@atlas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ivanovn@atla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sciitable.com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1783800"/>
            <a:ext cx="9141480" cy="141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Managing Files and Directories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Creating text files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touch command can be used to create an empty text file.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cat command with the output redirection can also be used to create a text file. The cat command with output redirection will allow you to enter the content for the text file. Use CTRL+D to save the file once done entering the file content.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1;p 5"/>
          <p:cNvSpPr/>
          <p:nvPr/>
        </p:nvSpPr>
        <p:spPr>
          <a:xfrm>
            <a:off x="900000" y="1476000"/>
            <a:ext cx="7577640" cy="728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touch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-rw-r--r-- 1 ivanovn users 0 May 22 14:23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Google Shape;171;p 2"/>
          <p:cNvSpPr/>
          <p:nvPr/>
        </p:nvSpPr>
        <p:spPr>
          <a:xfrm>
            <a:off x="900000" y="3384000"/>
            <a:ext cx="7577640" cy="1440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cat &gt; newfile.txt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this is my new file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i will press CTRL+D to save this file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cat newfile.txt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this is my new file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i will press CTRL+D to save this file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Creating 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mkdir command can be used to create a new directory.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mkdir command can be used to create multiple directories at the same time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1;p 6"/>
          <p:cNvSpPr/>
          <p:nvPr/>
        </p:nvSpPr>
        <p:spPr>
          <a:xfrm>
            <a:off x="900000" y="1548000"/>
            <a:ext cx="7577640" cy="864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mkdir dir1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cd dir1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pwd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/home/oa-adminhome1/37/ivanovn/dir1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171;p 7"/>
          <p:cNvSpPr/>
          <p:nvPr/>
        </p:nvSpPr>
        <p:spPr>
          <a:xfrm>
            <a:off x="900000" y="2952000"/>
            <a:ext cx="7577640" cy="1440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mkdir a b 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Creating directories cont.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When option -p is used with mkdir, the mkdir command will create the parent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directories as needed.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71;p 9"/>
          <p:cNvSpPr/>
          <p:nvPr/>
        </p:nvSpPr>
        <p:spPr>
          <a:xfrm>
            <a:off x="864000" y="1836000"/>
            <a:ext cx="7577640" cy="2556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mkdir -p o/p/q/r s/{sub1,sub2}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o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│   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p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│       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q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│           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s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sub1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   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sub2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Removing empty directories: rmdir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781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rmdir commadn can be used to remove empty directories.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When the -p option is used with the rmdir command, the rmdir command will attempt to remove all empty directories listed on the path.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200" spc="-1" strike="noStrike">
                <a:solidFill>
                  <a:schemeClr val="dk1"/>
                </a:solidFill>
                <a:latin typeface="Arial"/>
                <a:ea typeface="Trebuchet MS"/>
              </a:rPr>
              <a:t>Note: the shown in the above example rmdir command successfully removed the following directories: o, p, q, r, s/sub1, s/sub2, and s.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200" spc="-1" strike="noStrike">
                <a:solidFill>
                  <a:schemeClr val="dk1"/>
                </a:solidFill>
                <a:latin typeface="Arial"/>
                <a:ea typeface="Trebuchet MS"/>
              </a:rPr>
              <a:t>The directory s was also removed even though the command gave us an error message saying that the s directory was not removed.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200" spc="-1" strike="noStrike">
                <a:solidFill>
                  <a:schemeClr val="dk1"/>
                </a:solidFill>
                <a:latin typeface="Arial"/>
                <a:ea typeface="Trebuchet MS"/>
              </a:rPr>
              <a:t>The reason for the error was that the rmdir command attempted to remove the directory s prior to removing subdirectories sub1 and sub2 and it failed to remove the directory s as it was not empty.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200" spc="-1" strike="noStrike">
                <a:solidFill>
                  <a:schemeClr val="dk1"/>
                </a:solidFill>
                <a:latin typeface="Arial"/>
                <a:ea typeface="Trebuchet MS"/>
              </a:rPr>
              <a:t>Once the rmdir command removed subdirectories sub1 and sub2, it was able to remove directory s. </a:t>
            </a:r>
            <a:endParaRPr b="0" lang="en-CA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71;p 8"/>
          <p:cNvSpPr/>
          <p:nvPr/>
        </p:nvSpPr>
        <p:spPr>
          <a:xfrm>
            <a:off x="864000" y="1872000"/>
            <a:ext cx="7577640" cy="1296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rmdir -p o/p/q/r s/{sub1,sub2}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rmdir: failed to remove directory 's': Directory not empty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Removing files and directories: rm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11760" y="781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rm command can be used to remove files as well as directories.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-r option has to be used with the rm command to recursively remove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directories and their contents.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71;p 10"/>
          <p:cNvSpPr/>
          <p:nvPr/>
        </p:nvSpPr>
        <p:spPr>
          <a:xfrm>
            <a:off x="900000" y="1224000"/>
            <a:ext cx="7577640" cy="1044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touch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-rw-r--r-- 1 ivanovn users 0 May 22 14:23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rm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ls: cannot access 'myfile.txt': No such file or directory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Google Shape;171;p 11"/>
          <p:cNvSpPr/>
          <p:nvPr/>
        </p:nvSpPr>
        <p:spPr>
          <a:xfrm>
            <a:off x="900000" y="2952000"/>
            <a:ext cx="7577640" cy="2124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rm 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rm: cannot remove 'a': Is a directory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rm -r 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Removing files and directories: rm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11760" y="997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rm command has other usful options: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-i option is used to prompt before every removal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-f option is used to ignore nonexistent files and arguments, never prompt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Copying and Moving files/directories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311760" y="997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cp and mv commands can be used to copy files and directories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Syntax: cp [OPTION]... SOURCE... DIRECTORY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Syntax: mv [OPTION]... SOURCE... DIRECTORY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NOTE: the cp command requires you to use option -r to copy directories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NOTE: both, cp and mv commands will ovewrite the content a the destination by default. Use the -n (no clobber) option to prevent cp and mv commands from overwriting the content at the destination directory.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copy all files and directories from the /etc directory to the /tmp directory and redirect errors to the null device: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1;p 12"/>
          <p:cNvSpPr/>
          <p:nvPr/>
        </p:nvSpPr>
        <p:spPr>
          <a:xfrm>
            <a:off x="882360" y="4104000"/>
            <a:ext cx="7577640" cy="728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cp -r /etc/* /tmp 2&gt; /dev/null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Renaming files/directories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11760" y="997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mv command is used to rename files and directories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Syntax: mv PATH/OLDNAME PATH/NEWNAME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given the following directory structure, rename myfile.txt to anotherfile.txt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71;p 13"/>
          <p:cNvSpPr/>
          <p:nvPr/>
        </p:nvSpPr>
        <p:spPr>
          <a:xfrm>
            <a:off x="882360" y="2439720"/>
            <a:ext cx="7577640" cy="2420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myfile.txt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  <a:hlinkClick r:id="rId1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mv myfile.txt anotherfile.txt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anotherfile.txt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Renaming files/directories cont.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11760" y="997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given the following directory structure, use one mv commadn to rename directory ‘a’ to ‘aaa’ and move directory ‘aaa’ to directory b.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71;p 14"/>
          <p:cNvSpPr/>
          <p:nvPr/>
        </p:nvSpPr>
        <p:spPr>
          <a:xfrm>
            <a:off x="882360" y="1863720"/>
            <a:ext cx="7577640" cy="2420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anotherfile.txt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  <a:hlinkClick r:id="rId1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mv a b/aaa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~/dir1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tree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.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anotherfile.txt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├──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b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│   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aaa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└── 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c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1960560"/>
            <a:ext cx="9141480" cy="836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Globbing characters</a:t>
            </a:r>
            <a:br>
              <a:rPr sz="4400"/>
            </a:b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(wild cards)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Globbing characters are often referred to as wild cards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Trebuchet MS"/>
              </a:rPr>
              <a:t>Globbing characters allow you to specify patterns: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Trebuchet MS"/>
              </a:rPr>
              <a:t>glob patterns specify sets of file/folder names with wildcard characters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Trebuchet MS"/>
              </a:rPr>
              <a:t>Instead of workning with a single file/folder at a time, you can use globbing characters to work with multiple files/folders at the same time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Trebuchet MS"/>
              </a:rPr>
              <a:t>Man page that explains how to use the glob chars: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Trebuchet MS"/>
              </a:rPr>
              <a:t>man 7 glob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51796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Characters: * asterisk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asterisk * is used to represent any number (zero or more) of any characters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in a file/folder name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* - represents any name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*d – name that ends with character ‘d’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a* - name that begins with character ‘a’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*c* - name that contains character ‘c’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a*c – name that begins with character ‘a’ and ends with character ‘c’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ls a* - list all files and folders with names that begin with char ‘a’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71;p 1"/>
          <p:cNvSpPr/>
          <p:nvPr/>
        </p:nvSpPr>
        <p:spPr>
          <a:xfrm>
            <a:off x="900000" y="3960000"/>
            <a:ext cx="7577640" cy="728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/var/log/a*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/var/log/alternatives.log /var/log/apport.log /var/log/apt /var/log/auth.log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68824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Characters: ? question mark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11760" y="1033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question mark ? is used to represent any single character in a file name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??? - names that contain any three characters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d.??? - names that begin with character ‘d’, then contain the character ‘.’ and then end with any three characters 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a?c* - name that begins with character ‘a’ then contains one char (any char) and then containss character ‘c’ and then contains any number of any characters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71;p27"/>
          <p:cNvSpPr/>
          <p:nvPr/>
        </p:nvSpPr>
        <p:spPr>
          <a:xfrm>
            <a:off x="877680" y="3563280"/>
            <a:ext cx="7577640" cy="728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/var/log/a?t*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/var/log/alternatives.log /var/log/apt /var/log/auth.log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68824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Characters: [] square brackets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11760" y="92592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square brackets are used to match a single character by specifying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characters or ranges of characters that are possible match characters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[abc]d – this is a name that begins with either character ‘a’ or ‘b’ or ‘c’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and ends with character ‘d’. The matches are: ad, bd, and cd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Range is two characters separated by a dash ‘-’. Range includes all characters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starting from the firest character and ending with the last character.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The ascii table defines the order of characters: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  <a:hlinkClick r:id="rId1"/>
              </a:rPr>
              <a:t>https://www.asciitable.com/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[a-zA-Z][0-9][0-9]* - this is a name that begins with any upper or lower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case letter, then contains two numeric characters one after another and then ends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with any other character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71;p 4"/>
          <p:cNvSpPr/>
          <p:nvPr/>
        </p:nvSpPr>
        <p:spPr>
          <a:xfrm>
            <a:off x="877680" y="4175280"/>
            <a:ext cx="7577640" cy="72828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echo /etc/[a-zA-Z][0-9][0-9]*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/etc/X11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68824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Characters: [!] NOT square brackets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11760" y="1404000"/>
            <a:ext cx="8517960" cy="2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! is a logical NOT (you can also use the ^ character instead of the !)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This is similar to the square brackets, except rather than matching any characters inside the brackets, it'll match any character that is not listed between the [ and ].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[abc]d – this is a name that begins with either character ‘a’ or ‘b’ or ‘c’ and ends with character ‘d’. The matches are: ad, bd, and cd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[!abc]d – this is a name that does NOT begin with either character ‘a’ or ‘b’ or ‘c’ and ends with character ‘d’. Matches are: 6d, ed, &amp;d, and etc.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Example: [^abc]d – this is a name that does NOT begin with either character ‘a’ or ‘b’ or ‘c’ and ends with character ‘d’. Matches are: 6d, ed, &amp;d, and etc.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297720"/>
            <a:ext cx="868824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Hind"/>
                <a:ea typeface="Hind"/>
              </a:rPr>
              <a:t>Globbing Characters: {} curly brackets</a:t>
            </a:r>
            <a:endParaRPr b="0" lang="en-CA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311760" y="1008000"/>
            <a:ext cx="8517960" cy="3465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751"/>
              </a:spcBef>
              <a:buClr>
                <a:srgbClr val="2a3990"/>
              </a:buClr>
              <a:buSzPct val="80000"/>
              <a:buFont typeface="Trebuchet MS"/>
              <a:buChar char="●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Curly brackets {} are used to specify terms that are separated by commas and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each term must be a name or a wildcard.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This wildcard will match anything that matches either wildcard(s), or exact </a:t>
            </a:r>
            <a:r>
              <a:rPr b="0" lang="en" sz="1800" spc="-1" strike="noStrike">
                <a:solidFill>
                  <a:schemeClr val="dk1"/>
                </a:solidFill>
                <a:latin typeface="Arial"/>
                <a:ea typeface="Trebuchet MS"/>
              </a:rPr>
              <a:t>name(s).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1;p 3"/>
          <p:cNvSpPr/>
          <p:nvPr/>
        </p:nvSpPr>
        <p:spPr>
          <a:xfrm>
            <a:off x="900000" y="2880000"/>
            <a:ext cx="7577640" cy="130356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8ae234"/>
                </a:solidFill>
                <a:latin typeface="Courier New"/>
                <a:ea typeface="Courier New"/>
              </a:rPr>
              <a:t>ivanovn@atlas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:</a:t>
            </a:r>
            <a:r>
              <a:rPr b="1" lang="en" sz="1100" spc="-1" strike="noStrike">
                <a:solidFill>
                  <a:srgbClr val="729fcf"/>
                </a:solidFill>
                <a:latin typeface="Courier New"/>
                <a:ea typeface="Courier New"/>
              </a:rPr>
              <a:t>~</a:t>
            </a:r>
            <a:r>
              <a:rPr b="1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$</a:t>
            </a: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 ls -l /var/log/{{auth,dpkg}.log,apt/{term,history}.log}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-rw-r--r-- 1 root   root   1875 May 17 06:32 /var/log/apt/history.log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root   adm    9589 May 17 06:32 /var/log/apt/term.log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-rw-r----- 1 syslog adm  125510 May 22 14:05 /var/log/auth.log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eeeeee"/>
                </a:solidFill>
                <a:latin typeface="Courier New"/>
                <a:ea typeface="Courier New"/>
              </a:rPr>
              <a:t>-rw-r--r-- 1 root   root  10774 May 17 06:32 /var/log/dpkg.log</a:t>
            </a: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CA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540000"/>
            <a:ext cx="914148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Working with Files and </a:t>
            </a:r>
            <a:r>
              <a:rPr b="1" lang="en" sz="4400" spc="-1" strike="noStrike">
                <a:solidFill>
                  <a:schemeClr val="lt1"/>
                </a:solidFill>
                <a:latin typeface="Hind"/>
                <a:ea typeface="Hind"/>
              </a:rPr>
              <a:t>Directories:</a:t>
            </a:r>
            <a:br>
              <a:rPr sz="4400"/>
            </a:br>
            <a:r>
              <a:rPr b="1" lang="en" sz="2800" spc="-1" strike="noStrike">
                <a:solidFill>
                  <a:schemeClr val="lt1"/>
                </a:solidFill>
                <a:latin typeface="Hind"/>
                <a:ea typeface="Hind"/>
              </a:rPr>
              <a:t>creating, removing, copying, moving, and </a:t>
            </a:r>
            <a:r>
              <a:rPr b="1" lang="en" sz="2800" spc="-1" strike="noStrike">
                <a:solidFill>
                  <a:schemeClr val="lt1"/>
                </a:solidFill>
                <a:latin typeface="Hind"/>
                <a:ea typeface="Hind"/>
              </a:rPr>
              <a:t>renaming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Application>LibreOffice/7.4.6.2$Linux_X86_64 LibreOffice_project/40$Build-2</Application>
  <AppVersion>15.0000</AppVersion>
  <Words>1401</Words>
  <Paragraphs>309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2023-05-22T15:10:18Z</dcterms:modified>
  <cp:revision>180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34</vt:i4>
  </property>
  <property fmtid="{D5CDD505-2E9C-101B-9397-08002B2CF9AE}" pid="3" name="PresentationFormat">
    <vt:lpwstr>On-screen Show (16:9)</vt:lpwstr>
  </property>
  <property fmtid="{D5CDD505-2E9C-101B-9397-08002B2CF9AE}" pid="4" name="Slides">
    <vt:i4>31</vt:i4>
  </property>
</Properties>
</file>