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5" r:id="rId5"/>
    <p:sldId id="257" r:id="rId6"/>
    <p:sldId id="258" r:id="rId7"/>
    <p:sldId id="259" r:id="rId8"/>
    <p:sldId id="261" r:id="rId9"/>
    <p:sldId id="264" r:id="rId10"/>
    <p:sldId id="260" r:id="rId11"/>
    <p:sldId id="266" r:id="rId12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3200" b="1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  <a:srgbClr val="C0C0C0"/>
    <a:srgbClr val="2727B3"/>
    <a:srgbClr val="3366FF"/>
    <a:srgbClr val="003399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2" y="-912"/>
      </p:cViewPr>
      <p:guideLst>
        <p:guide orient="horz" pos="2160"/>
        <p:guide orient="horz" pos="5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41FCD2-F98A-0548-B53F-FA957EF05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93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AutoShape 11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536575" y="280988"/>
            <a:ext cx="5783263" cy="4337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32" name="Rectangle 1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6738" y="4710113"/>
            <a:ext cx="5722937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98ACFB-966D-3D40-940F-918086CF0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xkcd.com</a:t>
            </a:r>
            <a:r>
              <a:rPr lang="en-US" dirty="0" smtClean="0"/>
              <a:t>/627/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ACFB-966D-3D40-940F-918086CF00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xkcd.com</a:t>
            </a:r>
            <a:r>
              <a:rPr lang="en-US" dirty="0" smtClean="0"/>
              <a:t>/353/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ACFB-966D-3D40-940F-918086CF00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8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xkcd.com</a:t>
            </a:r>
            <a:r>
              <a:rPr lang="en-US" dirty="0" smtClean="0"/>
              <a:t>/1838/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ACFB-966D-3D40-940F-918086CF00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compiler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Rear admiral</a:t>
            </a:r>
            <a:r>
              <a:rPr lang="en-US" baseline="0" dirty="0" smtClean="0"/>
              <a:t> (lower half)</a:t>
            </a:r>
          </a:p>
          <a:p>
            <a:r>
              <a:rPr lang="en-US" baseline="0" dirty="0" smtClean="0"/>
              <a:t>Yale renaming Calhoun college after 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8ACFB-966D-3D40-940F-918086CF00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8DA77AF-0039-9A44-ADB0-F3C5E3F0A0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65DA-5329-C54B-ACB4-3A915A9CAF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08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EA7B0-BA3D-FC41-B5C9-7244EDC103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623C1-3E3D-0F40-BD81-77981AA546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94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19241-3620-D84E-B2A6-8EC6DF74AF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1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67982-B138-264D-9E18-C8D4CE330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49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7AC6E-7B58-414F-BCB6-94494F74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645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B243-8FC1-4945-99A3-8B6B0A3D7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51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5BE77-9582-5944-9D50-C638C3DA9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798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7B4D7-E910-8344-B188-C975DED893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8137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A09B5-7C91-E34B-ABB0-A5B48A39AA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823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fld id="{51158B13-7F18-E647-8947-F66136F30AC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Workshop Interest Meeting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772400" cy="1149350"/>
          </a:xfrm>
        </p:spPr>
        <p:txBody>
          <a:bodyPr/>
          <a:lstStyle/>
          <a:p>
            <a:r>
              <a:rPr lang="en-US" dirty="0" smtClean="0"/>
              <a:t>Feedback?</a:t>
            </a:r>
            <a:br>
              <a:rPr lang="en-US" dirty="0" smtClean="0"/>
            </a:br>
            <a:r>
              <a:rPr lang="en-US" dirty="0" smtClean="0"/>
              <a:t>Other questions?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32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sort the cards (ascending or descending is fine)</a:t>
            </a:r>
          </a:p>
          <a:p>
            <a:r>
              <a:rPr lang="en-US" dirty="0" smtClean="0"/>
              <a:t>4 rules: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8345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this is: a streamlined introduction to programming; foundations to help you pick up your own skills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this is not: “cookbook programming”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810000"/>
            <a:ext cx="2209800" cy="1128096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657600"/>
            <a:ext cx="1899502" cy="1404613"/>
          </a:xfrm>
          <a:prstGeom prst="rect">
            <a:avLst/>
          </a:prstGeom>
        </p:spPr>
      </p:pic>
      <p:pic>
        <p:nvPicPr>
          <p:cNvPr id="6" name="Picture 5" descr="hpa_agg_plasmid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971" r="3705" b="5242"/>
          <a:stretch/>
        </p:blipFill>
        <p:spPr>
          <a:xfrm>
            <a:off x="6848345" y="3466540"/>
            <a:ext cx="1767870" cy="1767592"/>
          </a:xfrm>
          <a:prstGeom prst="rect">
            <a:avLst/>
          </a:prstGeom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615950" cy="609600"/>
          </a:xfrm>
          <a:prstGeom prst="rect">
            <a:avLst/>
          </a:prstGeo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648200"/>
            <a:ext cx="615950" cy="609600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77" y="4724400"/>
            <a:ext cx="46602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73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ch_support_cheat_shee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0" r="-45600"/>
          <a:stretch>
            <a:fillRect/>
          </a:stretch>
        </p:blipFill>
        <p:spPr>
          <a:xfrm>
            <a:off x="-316156" y="381000"/>
            <a:ext cx="10755556" cy="6324600"/>
          </a:xfrm>
        </p:spPr>
      </p:pic>
    </p:spTree>
    <p:extLst>
      <p:ext uri="{BB962C8B-B14F-4D97-AF65-F5344CB8AC3E}">
        <p14:creationId xmlns:p14="http://schemas.microsoft.com/office/powerpoint/2010/main" val="164441790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hour, one day per week:</a:t>
            </a:r>
          </a:p>
          <a:p>
            <a:pPr lvl="1"/>
            <a:r>
              <a:rPr lang="en-US" b="0" dirty="0" smtClean="0"/>
              <a:t>20 minutes “lecture”</a:t>
            </a:r>
          </a:p>
          <a:p>
            <a:pPr lvl="1"/>
            <a:r>
              <a:rPr lang="en-US" b="0" dirty="0" smtClean="0"/>
              <a:t>10 minutes guided programming</a:t>
            </a:r>
          </a:p>
          <a:p>
            <a:pPr lvl="1"/>
            <a:r>
              <a:rPr lang="en-US" b="0" dirty="0" smtClean="0"/>
              <a:t>30 minutes pair programming</a:t>
            </a:r>
          </a:p>
          <a:p>
            <a:pPr lvl="0">
              <a:buClr>
                <a:srgbClr val="0066FF"/>
              </a:buClr>
            </a:pPr>
            <a:r>
              <a:rPr lang="en-US" dirty="0" smtClean="0">
                <a:solidFill>
                  <a:srgbClr val="000000"/>
                </a:solidFill>
              </a:rPr>
              <a:t>Possible short assignments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872889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04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Phase 1:</a:t>
            </a:r>
          </a:p>
          <a:p>
            <a:pPr marL="0" indent="0">
              <a:buNone/>
            </a:pPr>
            <a:r>
              <a:rPr lang="en-US" b="0" dirty="0" smtClean="0"/>
              <a:t>Introduction to command line, source control, Python, coding style/etiquette</a:t>
            </a:r>
          </a:p>
          <a:p>
            <a:pPr marL="0" indent="0">
              <a:buNone/>
            </a:pPr>
            <a:r>
              <a:rPr lang="en-US" dirty="0" smtClean="0"/>
              <a:t>Phase 2:</a:t>
            </a:r>
          </a:p>
          <a:p>
            <a:pPr marL="0" indent="0">
              <a:buNone/>
            </a:pPr>
            <a:r>
              <a:rPr lang="en-US" b="0" dirty="0" smtClean="0"/>
              <a:t>Intermediate</a:t>
            </a:r>
            <a:r>
              <a:rPr lang="en-US" dirty="0" smtClean="0"/>
              <a:t> </a:t>
            </a:r>
            <a:r>
              <a:rPr lang="en-US" b="0" dirty="0" smtClean="0"/>
              <a:t>Python, command line</a:t>
            </a:r>
          </a:p>
          <a:p>
            <a:pPr marL="0" indent="0">
              <a:buNone/>
            </a:pPr>
            <a:r>
              <a:rPr lang="en-US" dirty="0" smtClean="0"/>
              <a:t>Phase 3:</a:t>
            </a:r>
          </a:p>
          <a:p>
            <a:pPr marL="0" indent="0">
              <a:buNone/>
            </a:pPr>
            <a:r>
              <a:rPr lang="en-US" b="0" dirty="0" smtClean="0"/>
              <a:t>Introduction to R, bioinformatics, servers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88404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0412"/>
          </a:xfrm>
        </p:spPr>
        <p:txBody>
          <a:bodyPr/>
          <a:lstStyle/>
          <a:p>
            <a:r>
              <a:rPr lang="en-US" dirty="0" smtClean="0"/>
              <a:t>Command line: </a:t>
            </a:r>
            <a:r>
              <a:rPr lang="en-US" b="0" dirty="0" smtClean="0"/>
              <a:t>navigating directories, calling functions</a:t>
            </a:r>
          </a:p>
          <a:p>
            <a:r>
              <a:rPr lang="en-US" dirty="0" smtClean="0"/>
              <a:t>Source control: </a:t>
            </a:r>
            <a:r>
              <a:rPr lang="en-US" b="0" dirty="0" err="1" smtClean="0"/>
              <a:t>GitHub</a:t>
            </a:r>
            <a:r>
              <a:rPr lang="en-US" b="0" dirty="0" smtClean="0"/>
              <a:t> code storage</a:t>
            </a:r>
          </a:p>
          <a:p>
            <a:r>
              <a:rPr lang="en-US" dirty="0" smtClean="0"/>
              <a:t>Python &amp; foundational CS concepts:</a:t>
            </a:r>
          </a:p>
          <a:p>
            <a:pPr marL="566737" lvl="1" indent="0">
              <a:buNone/>
            </a:pPr>
            <a:r>
              <a:rPr lang="en-US" b="0" dirty="0" smtClean="0"/>
              <a:t>data types		</a:t>
            </a:r>
            <a:r>
              <a:rPr lang="en-US" b="0" dirty="0" smtClean="0"/>
              <a:t>formal logic</a:t>
            </a:r>
            <a:endParaRPr lang="en-US" b="0" dirty="0" smtClean="0"/>
          </a:p>
          <a:p>
            <a:pPr marL="566737" lvl="1" indent="0">
              <a:buNone/>
            </a:pPr>
            <a:r>
              <a:rPr lang="en-US" b="0" dirty="0" smtClean="0"/>
              <a:t>loops			</a:t>
            </a:r>
            <a:r>
              <a:rPr lang="en-US" b="0" dirty="0" smtClean="0"/>
              <a:t>sorting algorithms</a:t>
            </a:r>
            <a:r>
              <a:rPr lang="en-US" b="0" dirty="0" smtClean="0"/>
              <a:t>	</a:t>
            </a:r>
          </a:p>
          <a:p>
            <a:pPr marL="566737" lvl="1" indent="0">
              <a:buNone/>
            </a:pPr>
            <a:r>
              <a:rPr lang="en-US" b="0" dirty="0" smtClean="0"/>
              <a:t>functions</a:t>
            </a:r>
          </a:p>
          <a:p>
            <a:pPr lvl="0">
              <a:buClr>
                <a:srgbClr val="0066FF"/>
              </a:buClr>
            </a:pPr>
            <a:r>
              <a:rPr lang="en-US" dirty="0" smtClean="0">
                <a:solidFill>
                  <a:srgbClr val="000000"/>
                </a:solidFill>
              </a:rPr>
              <a:t>Etiquette: </a:t>
            </a:r>
            <a:r>
              <a:rPr lang="en-US" b="0" dirty="0" smtClean="0">
                <a:solidFill>
                  <a:srgbClr val="000000"/>
                </a:solidFill>
              </a:rPr>
              <a:t>pair programming, commenting, syntax, troubleshooting</a:t>
            </a:r>
            <a:endParaRPr lang="en-US" b="0" dirty="0">
              <a:solidFill>
                <a:srgbClr val="000000"/>
              </a:solidFill>
            </a:endParaRPr>
          </a:p>
          <a:p>
            <a:pPr marL="566737" lvl="1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52892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0412"/>
          </a:xfrm>
        </p:spPr>
        <p:txBody>
          <a:bodyPr/>
          <a:lstStyle/>
          <a:p>
            <a:r>
              <a:rPr lang="en-US" dirty="0" smtClean="0"/>
              <a:t>Intermediate Python:</a:t>
            </a:r>
          </a:p>
          <a:p>
            <a:pPr marL="566737" lvl="1" indent="0">
              <a:buNone/>
            </a:pPr>
            <a:r>
              <a:rPr lang="en-US" b="0" dirty="0" smtClean="0"/>
              <a:t>classes</a:t>
            </a:r>
          </a:p>
          <a:p>
            <a:pPr marL="566737" lvl="1" indent="0">
              <a:buNone/>
            </a:pPr>
            <a:r>
              <a:rPr lang="en-US" b="0" dirty="0" smtClean="0"/>
              <a:t>libraries</a:t>
            </a:r>
          </a:p>
          <a:p>
            <a:pPr marL="566737" lvl="1" indent="0">
              <a:buNone/>
            </a:pPr>
            <a:r>
              <a:rPr lang="en-US" b="0" dirty="0" smtClean="0"/>
              <a:t>data structures</a:t>
            </a:r>
          </a:p>
          <a:p>
            <a:pPr marL="566737" lvl="1" indent="0">
              <a:buNone/>
            </a:pPr>
            <a:r>
              <a:rPr lang="en-US" b="0" dirty="0" smtClean="0"/>
              <a:t>interfaces</a:t>
            </a:r>
          </a:p>
          <a:p>
            <a:pPr marL="566737" lvl="1" indent="0">
              <a:buNone/>
            </a:pPr>
            <a:r>
              <a:rPr lang="en-US" b="0" dirty="0" smtClean="0"/>
              <a:t>algorithms</a:t>
            </a:r>
          </a:p>
          <a:p>
            <a:pPr marL="566737" lvl="1" indent="0">
              <a:buNone/>
            </a:pPr>
            <a:endParaRPr lang="en-US" dirty="0"/>
          </a:p>
        </p:txBody>
      </p:sp>
      <p:pic>
        <p:nvPicPr>
          <p:cNvPr id="4" name="Picture 3" descr="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41838"/>
            <a:ext cx="3886200" cy="44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0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0412"/>
          </a:xfrm>
        </p:spPr>
        <p:txBody>
          <a:bodyPr/>
          <a:lstStyle/>
          <a:p>
            <a:r>
              <a:rPr lang="en-US" dirty="0" smtClean="0"/>
              <a:t>R:</a:t>
            </a:r>
          </a:p>
          <a:p>
            <a:pPr marL="566737" lvl="1" indent="0">
              <a:buNone/>
            </a:pPr>
            <a:r>
              <a:rPr lang="en-US" b="0" dirty="0" smtClean="0"/>
              <a:t>working with experimental data</a:t>
            </a:r>
            <a:endParaRPr lang="en-US" b="0" dirty="0" smtClean="0"/>
          </a:p>
          <a:p>
            <a:pPr marL="566737" lvl="1" indent="0">
              <a:buNone/>
            </a:pPr>
            <a:r>
              <a:rPr lang="en-US" b="0" dirty="0" smtClean="0"/>
              <a:t>statistical tests</a:t>
            </a:r>
          </a:p>
          <a:p>
            <a:pPr marL="566737" lvl="1" indent="0">
              <a:buNone/>
            </a:pPr>
            <a:r>
              <a:rPr lang="en-US" b="0" dirty="0" smtClean="0"/>
              <a:t>data visualization</a:t>
            </a:r>
          </a:p>
          <a:p>
            <a:r>
              <a:rPr lang="en-US" dirty="0" smtClean="0"/>
              <a:t>Bioinformatics:</a:t>
            </a:r>
          </a:p>
          <a:p>
            <a:pPr marL="566737" lvl="1" indent="0">
              <a:buNone/>
            </a:pPr>
            <a:r>
              <a:rPr lang="en-US" b="0" dirty="0" smtClean="0"/>
              <a:t>sequencing data</a:t>
            </a:r>
          </a:p>
          <a:p>
            <a:pPr marL="566737" lvl="1" indent="0">
              <a:buNone/>
            </a:pPr>
            <a:r>
              <a:rPr lang="en-US" b="0" dirty="0" smtClean="0"/>
              <a:t>machine learning</a:t>
            </a:r>
            <a:endParaRPr lang="en-US" b="0" dirty="0" smtClean="0"/>
          </a:p>
          <a:p>
            <a:pPr marL="566737" lvl="1" indent="0">
              <a:buNone/>
            </a:pPr>
            <a:r>
              <a:rPr lang="en-US" b="0" dirty="0" smtClean="0"/>
              <a:t>algorithms</a:t>
            </a:r>
          </a:p>
          <a:p>
            <a:r>
              <a:rPr lang="en-US" dirty="0" smtClean="0"/>
              <a:t>Mayo’s servers:</a:t>
            </a:r>
            <a:endParaRPr lang="en-US" dirty="0" smtClean="0"/>
          </a:p>
          <a:p>
            <a:pPr marL="566737" lvl="1" indent="0">
              <a:buNone/>
            </a:pPr>
            <a:r>
              <a:rPr lang="en-US" b="0" dirty="0" smtClean="0"/>
              <a:t>parallel computing</a:t>
            </a:r>
            <a:endParaRPr lang="en-US" b="0" dirty="0" smtClean="0"/>
          </a:p>
          <a:p>
            <a:pPr marL="566737" lvl="1" indent="0">
              <a:buNone/>
            </a:pPr>
            <a:endParaRPr lang="en-US" b="0" dirty="0" smtClean="0"/>
          </a:p>
          <a:p>
            <a:pPr marL="566737" lvl="1" indent="0">
              <a:buNone/>
            </a:pPr>
            <a:endParaRPr lang="en-US" b="0" dirty="0" smtClean="0"/>
          </a:p>
          <a:p>
            <a:pPr marL="566737" lvl="1" indent="0">
              <a:buNone/>
            </a:pPr>
            <a:endParaRPr lang="en-US" dirty="0"/>
          </a:p>
        </p:txBody>
      </p:sp>
      <p:pic>
        <p:nvPicPr>
          <p:cNvPr id="4" name="Picture 3" descr="machine_learning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90800"/>
            <a:ext cx="328798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274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Hopper</a:t>
            </a:r>
            <a:endParaRPr lang="en-US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17" r="-49817"/>
          <a:stretch>
            <a:fillRect/>
          </a:stretch>
        </p:blipFill>
        <p:spPr>
          <a:xfrm>
            <a:off x="-1219200" y="1905000"/>
            <a:ext cx="6858000" cy="4032716"/>
          </a:xfrm>
        </p:spPr>
      </p:pic>
      <p:pic>
        <p:nvPicPr>
          <p:cNvPr id="5" name="Picture 4" descr="moth-660x54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7400"/>
            <a:ext cx="449691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4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pp-formalwhite.ppt</Template>
  <TotalTime>393</TotalTime>
  <Words>216</Words>
  <Application>Microsoft Macintosh PowerPoint</Application>
  <PresentationFormat>On-screen Show (4:3)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</vt:lpstr>
      <vt:lpstr>Arial</vt:lpstr>
      <vt:lpstr>Times New Roman</vt:lpstr>
      <vt:lpstr>pp-formalwhite</vt:lpstr>
      <vt:lpstr>Programming Workshop Interest Meeting</vt:lpstr>
      <vt:lpstr>Caveat</vt:lpstr>
      <vt:lpstr>PowerPoint Presentation</vt:lpstr>
      <vt:lpstr>Logistics</vt:lpstr>
      <vt:lpstr>Overview</vt:lpstr>
      <vt:lpstr>Phase 1 Topics</vt:lpstr>
      <vt:lpstr>Phase 2 Topics</vt:lpstr>
      <vt:lpstr>Phase 3 Topics</vt:lpstr>
      <vt:lpstr>Grace Hopper</vt:lpstr>
      <vt:lpstr>Feedback? Other questions? </vt:lpstr>
      <vt:lpstr>Activity?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the Title of Your Talk Here</dc:title>
  <dc:creator>BWB04</dc:creator>
  <cp:lastModifiedBy>Balczewski , Emily A.</cp:lastModifiedBy>
  <cp:revision>27</cp:revision>
  <dcterms:created xsi:type="dcterms:W3CDTF">2002-01-16T17:58:58Z</dcterms:created>
  <dcterms:modified xsi:type="dcterms:W3CDTF">2017-05-17T17:06:36Z</dcterms:modified>
</cp:coreProperties>
</file>