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7" r:id="rId2"/>
    <p:sldId id="258" r:id="rId3"/>
    <p:sldId id="271" r:id="rId4"/>
    <p:sldId id="273" r:id="rId5"/>
    <p:sldId id="275" r:id="rId6"/>
    <p:sldId id="272" r:id="rId7"/>
    <p:sldId id="276" r:id="rId8"/>
    <p:sldId id="278" r:id="rId9"/>
    <p:sldId id="277" r:id="rId10"/>
    <p:sldId id="284" r:id="rId11"/>
    <p:sldId id="283" r:id="rId12"/>
    <p:sldId id="280" r:id="rId13"/>
    <p:sldId id="279" r:id="rId14"/>
    <p:sldId id="282" r:id="rId15"/>
    <p:sldId id="281" r:id="rId16"/>
    <p:sldId id="27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7" d="100"/>
          <a:sy n="47" d="100"/>
        </p:scale>
        <p:origin x="-8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C6556-C81B-B44B-906D-70A37CECDA0C}" type="datetimeFigureOut">
              <a:rPr lang="en-US" smtClean="0"/>
              <a:t>8/10/17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A03B8-7F71-D346-8414-2FC5A4D8AEE1}" type="slidenum">
              <a:rPr lang="en-US" smtClean="0"/>
              <a:t>‹#›</a:t>
            </a:fld>
            <a:endParaRPr lang="en-US"/>
          </a:p>
        </p:txBody>
      </p:sp>
    </p:spTree>
    <p:extLst>
      <p:ext uri="{BB962C8B-B14F-4D97-AF65-F5344CB8AC3E}">
        <p14:creationId xmlns:p14="http://schemas.microsoft.com/office/powerpoint/2010/main" val="358752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Swfung8 - Own work, CC BY-SA 3.0, https://</a:t>
            </a:r>
            <a:r>
              <a:rPr lang="en-US" dirty="0" err="1" smtClean="0"/>
              <a:t>commons.wikimedia.org</a:t>
            </a:r>
            <a:r>
              <a:rPr lang="en-US" dirty="0" smtClean="0"/>
              <a:t>/w/</a:t>
            </a:r>
            <a:r>
              <a:rPr lang="en-US" dirty="0" err="1" smtClean="0"/>
              <a:t>index.php?curid</a:t>
            </a:r>
            <a:r>
              <a:rPr lang="en-US" dirty="0" smtClean="0"/>
              <a:t>=14953478</a:t>
            </a:r>
            <a:endParaRPr lang="en-US" dirty="0"/>
          </a:p>
        </p:txBody>
      </p:sp>
      <p:sp>
        <p:nvSpPr>
          <p:cNvPr id="4" name="Slide Number Placeholder 3"/>
          <p:cNvSpPr>
            <a:spLocks noGrp="1"/>
          </p:cNvSpPr>
          <p:nvPr>
            <p:ph type="sldNum" sz="quarter" idx="10"/>
          </p:nvPr>
        </p:nvSpPr>
        <p:spPr/>
        <p:txBody>
          <a:bodyPr/>
          <a:lstStyle/>
          <a:p>
            <a:fld id="{DE3A03B8-7F71-D346-8414-2FC5A4D8AEE1}" type="slidenum">
              <a:rPr lang="en-US" smtClean="0"/>
              <a:t>5</a:t>
            </a:fld>
            <a:endParaRPr lang="en-US"/>
          </a:p>
        </p:txBody>
      </p:sp>
    </p:spTree>
    <p:extLst>
      <p:ext uri="{BB962C8B-B14F-4D97-AF65-F5344CB8AC3E}">
        <p14:creationId xmlns:p14="http://schemas.microsoft.com/office/powerpoint/2010/main" val="284686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667000"/>
            <a:ext cx="7769225" cy="1143000"/>
          </a:xfrm>
        </p:spPr>
        <p:txBody>
          <a:bodyPr/>
          <a:lstStyle>
            <a:lvl1pPr>
              <a:defRPr sz="4000"/>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685800" y="4648200"/>
            <a:ext cx="7769225" cy="1371600"/>
          </a:xfrm>
        </p:spPr>
        <p:txBody>
          <a:bodyPr/>
          <a:lstStyle>
            <a:lvl1pPr marL="0" indent="0" algn="ctr">
              <a:buFontTx/>
              <a:buNone/>
              <a:defRPr/>
            </a:lvl1pPr>
          </a:lstStyle>
          <a:p>
            <a:pPr lvl="0"/>
            <a:r>
              <a:rPr lang="en-US" noProof="0" smtClean="0"/>
              <a:t>Click to edit Master subtitle style</a:t>
            </a:r>
          </a:p>
        </p:txBody>
      </p:sp>
      <p:sp>
        <p:nvSpPr>
          <p:cNvPr id="4116" name="Rectangle 20"/>
          <p:cNvSpPr>
            <a:spLocks noGrp="1" noChangeArrowheads="1"/>
          </p:cNvSpPr>
          <p:nvPr>
            <p:ph type="dt" sz="half" idx="2"/>
          </p:nvPr>
        </p:nvSpPr>
        <p:spPr/>
        <p:txBody>
          <a:bodyPr/>
          <a:lstStyle>
            <a:lvl1pPr>
              <a:defRPr/>
            </a:lvl1pPr>
          </a:lstStyle>
          <a:p>
            <a:endParaRPr lang="en-US">
              <a:solidFill>
                <a:srgbClr val="777777"/>
              </a:solidFill>
              <a:latin typeface="Arial"/>
              <a:ea typeface="ＭＳ Ｐゴシック"/>
            </a:endParaRPr>
          </a:p>
        </p:txBody>
      </p:sp>
      <p:sp>
        <p:nvSpPr>
          <p:cNvPr id="4117" name="Rectangle 21"/>
          <p:cNvSpPr>
            <a:spLocks noGrp="1" noChangeArrowheads="1"/>
          </p:cNvSpPr>
          <p:nvPr>
            <p:ph type="ftr" sz="quarter" idx="3"/>
          </p:nvPr>
        </p:nvSpPr>
        <p:spPr/>
        <p:txBody>
          <a:bodyPr/>
          <a:lstStyle>
            <a:lvl1pPr>
              <a:defRPr/>
            </a:lvl1pPr>
          </a:lstStyle>
          <a:p>
            <a:endParaRPr lang="en-US">
              <a:solidFill>
                <a:srgbClr val="777777"/>
              </a:solidFill>
              <a:latin typeface="Arial"/>
              <a:ea typeface="ＭＳ Ｐゴシック"/>
            </a:endParaRPr>
          </a:p>
        </p:txBody>
      </p:sp>
      <p:sp>
        <p:nvSpPr>
          <p:cNvPr id="4118" name="Rectangle 22"/>
          <p:cNvSpPr>
            <a:spLocks noGrp="1" noChangeArrowheads="1"/>
          </p:cNvSpPr>
          <p:nvPr>
            <p:ph type="sldNum" sz="quarter" idx="4"/>
          </p:nvPr>
        </p:nvSpPr>
        <p:spPr/>
        <p:txBody>
          <a:bodyPr/>
          <a:lstStyle>
            <a:lvl1pPr>
              <a:defRPr/>
            </a:lvl1pPr>
          </a:lstStyle>
          <a:p>
            <a:fld id="{5034C323-8F05-3748-83FA-185E1C9F3027}"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
        <p:nvSpPr>
          <p:cNvPr id="4119" name="Rectangle 23"/>
          <p:cNvSpPr>
            <a:spLocks noChangeArrowheads="1"/>
          </p:cNvSpPr>
          <p:nvPr/>
        </p:nvSpPr>
        <p:spPr bwMode="auto">
          <a:xfrm>
            <a:off x="457200" y="0"/>
            <a:ext cx="8686800" cy="214313"/>
          </a:xfrm>
          <a:prstGeom prst="rect">
            <a:avLst/>
          </a:prstGeom>
          <a:solidFill>
            <a:srgbClr val="2727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pPr>
            <a:endParaRPr lang="en-US" sz="3200" b="1">
              <a:solidFill>
                <a:srgbClr val="000000"/>
              </a:solidFill>
              <a:latin typeface="Arial" charset="0"/>
              <a:ea typeface="ＭＳ Ｐゴシック" charset="0"/>
            </a:endParaRPr>
          </a:p>
        </p:txBody>
      </p:sp>
      <p:pic>
        <p:nvPicPr>
          <p:cNvPr id="4120" name="Picture 24" descr="V:\Exchange\Graszer, Fred\1-14-2002\New logos for PPT\MC-Bu-Bk 15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8" y="280988"/>
            <a:ext cx="1828800" cy="46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5623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5" name="Footer Placeholder 4"/>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6" name="Slide Number Placeholder 5"/>
          <p:cNvSpPr>
            <a:spLocks noGrp="1"/>
          </p:cNvSpPr>
          <p:nvPr>
            <p:ph type="sldNum" sz="quarter" idx="12"/>
          </p:nvPr>
        </p:nvSpPr>
        <p:spPr/>
        <p:txBody>
          <a:bodyPr/>
          <a:lstStyle>
            <a:lvl1pPr>
              <a:defRPr/>
            </a:lvl1pPr>
          </a:lstStyle>
          <a:p>
            <a:fld id="{585F41F6-BCC0-FD47-A6FC-2483E1122941}"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277035110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23900"/>
            <a:ext cx="1943100" cy="5676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23900"/>
            <a:ext cx="5676900"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5" name="Footer Placeholder 4"/>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6" name="Slide Number Placeholder 5"/>
          <p:cNvSpPr>
            <a:spLocks noGrp="1"/>
          </p:cNvSpPr>
          <p:nvPr>
            <p:ph type="sldNum" sz="quarter" idx="12"/>
          </p:nvPr>
        </p:nvSpPr>
        <p:spPr/>
        <p:txBody>
          <a:bodyPr/>
          <a:lstStyle>
            <a:lvl1pPr>
              <a:defRPr/>
            </a:lvl1pPr>
          </a:lstStyle>
          <a:p>
            <a:fld id="{E7A14334-DA8B-AA44-B23C-AA6D697D758C}"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1169848843"/>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5" name="Footer Placeholder 4"/>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6" name="Slide Number Placeholder 5"/>
          <p:cNvSpPr>
            <a:spLocks noGrp="1"/>
          </p:cNvSpPr>
          <p:nvPr>
            <p:ph type="sldNum" sz="quarter" idx="12"/>
          </p:nvPr>
        </p:nvSpPr>
        <p:spPr/>
        <p:txBody>
          <a:bodyPr/>
          <a:lstStyle>
            <a:lvl1pPr>
              <a:defRPr/>
            </a:lvl1pPr>
          </a:lstStyle>
          <a:p>
            <a:fld id="{BFA859D6-BB52-1D4F-9862-53C8D6452F81}"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389247915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5" name="Footer Placeholder 4"/>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6" name="Slide Number Placeholder 5"/>
          <p:cNvSpPr>
            <a:spLocks noGrp="1"/>
          </p:cNvSpPr>
          <p:nvPr>
            <p:ph type="sldNum" sz="quarter" idx="12"/>
          </p:nvPr>
        </p:nvSpPr>
        <p:spPr/>
        <p:txBody>
          <a:bodyPr/>
          <a:lstStyle>
            <a:lvl1pPr>
              <a:defRPr/>
            </a:lvl1pPr>
          </a:lstStyle>
          <a:p>
            <a:fld id="{966FB396-9CF1-6D41-8484-BCC6BCA365D1}"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2039227843"/>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30388"/>
            <a:ext cx="3810000"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30388"/>
            <a:ext cx="3810000"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6" name="Footer Placeholder 5"/>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7" name="Slide Number Placeholder 6"/>
          <p:cNvSpPr>
            <a:spLocks noGrp="1"/>
          </p:cNvSpPr>
          <p:nvPr>
            <p:ph type="sldNum" sz="quarter" idx="12"/>
          </p:nvPr>
        </p:nvSpPr>
        <p:spPr/>
        <p:txBody>
          <a:bodyPr/>
          <a:lstStyle>
            <a:lvl1pPr>
              <a:defRPr/>
            </a:lvl1pPr>
          </a:lstStyle>
          <a:p>
            <a:fld id="{C4DDFED5-E238-2848-BC37-0C39C079D3F0}"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422756759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8" name="Footer Placeholder 7"/>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9" name="Slide Number Placeholder 8"/>
          <p:cNvSpPr>
            <a:spLocks noGrp="1"/>
          </p:cNvSpPr>
          <p:nvPr>
            <p:ph type="sldNum" sz="quarter" idx="12"/>
          </p:nvPr>
        </p:nvSpPr>
        <p:spPr/>
        <p:txBody>
          <a:bodyPr/>
          <a:lstStyle>
            <a:lvl1pPr>
              <a:defRPr/>
            </a:lvl1pPr>
          </a:lstStyle>
          <a:p>
            <a:fld id="{A7F5323E-88F9-E840-AA26-2FFBF94D8051}"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3696164357"/>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4" name="Footer Placeholder 3"/>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5" name="Slide Number Placeholder 4"/>
          <p:cNvSpPr>
            <a:spLocks noGrp="1"/>
          </p:cNvSpPr>
          <p:nvPr>
            <p:ph type="sldNum" sz="quarter" idx="12"/>
          </p:nvPr>
        </p:nvSpPr>
        <p:spPr/>
        <p:txBody>
          <a:bodyPr/>
          <a:lstStyle>
            <a:lvl1pPr>
              <a:defRPr/>
            </a:lvl1pPr>
          </a:lstStyle>
          <a:p>
            <a:fld id="{C7A7C1F2-54A8-D649-B4F0-9AF2AB8D4E45}"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244337378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3" name="Footer Placeholder 2"/>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4" name="Slide Number Placeholder 3"/>
          <p:cNvSpPr>
            <a:spLocks noGrp="1"/>
          </p:cNvSpPr>
          <p:nvPr>
            <p:ph type="sldNum" sz="quarter" idx="12"/>
          </p:nvPr>
        </p:nvSpPr>
        <p:spPr/>
        <p:txBody>
          <a:bodyPr/>
          <a:lstStyle>
            <a:lvl1pPr>
              <a:defRPr/>
            </a:lvl1pPr>
          </a:lstStyle>
          <a:p>
            <a:fld id="{DDC9468A-FC9A-F04F-A226-8D525E5C154A}"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170653828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6" name="Footer Placeholder 5"/>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7" name="Slide Number Placeholder 6"/>
          <p:cNvSpPr>
            <a:spLocks noGrp="1"/>
          </p:cNvSpPr>
          <p:nvPr>
            <p:ph type="sldNum" sz="quarter" idx="12"/>
          </p:nvPr>
        </p:nvSpPr>
        <p:spPr/>
        <p:txBody>
          <a:bodyPr/>
          <a:lstStyle>
            <a:lvl1pPr>
              <a:defRPr/>
            </a:lvl1pPr>
          </a:lstStyle>
          <a:p>
            <a:fld id="{4E0F1029-6891-4744-946D-891CD7096A48}"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352497596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777777"/>
              </a:solidFill>
              <a:latin typeface="Arial"/>
              <a:ea typeface="ＭＳ Ｐゴシック"/>
            </a:endParaRPr>
          </a:p>
        </p:txBody>
      </p:sp>
      <p:sp>
        <p:nvSpPr>
          <p:cNvPr id="6" name="Footer Placeholder 5"/>
          <p:cNvSpPr>
            <a:spLocks noGrp="1"/>
          </p:cNvSpPr>
          <p:nvPr>
            <p:ph type="ftr" sz="quarter" idx="11"/>
          </p:nvPr>
        </p:nvSpPr>
        <p:spPr/>
        <p:txBody>
          <a:bodyPr/>
          <a:lstStyle>
            <a:lvl1pPr>
              <a:defRPr/>
            </a:lvl1pPr>
          </a:lstStyle>
          <a:p>
            <a:endParaRPr lang="en-US">
              <a:solidFill>
                <a:srgbClr val="777777"/>
              </a:solidFill>
              <a:latin typeface="Arial"/>
              <a:ea typeface="ＭＳ Ｐゴシック"/>
            </a:endParaRPr>
          </a:p>
        </p:txBody>
      </p:sp>
      <p:sp>
        <p:nvSpPr>
          <p:cNvPr id="7" name="Slide Number Placeholder 6"/>
          <p:cNvSpPr>
            <a:spLocks noGrp="1"/>
          </p:cNvSpPr>
          <p:nvPr>
            <p:ph type="sldNum" sz="quarter" idx="12"/>
          </p:nvPr>
        </p:nvSpPr>
        <p:spPr/>
        <p:txBody>
          <a:bodyPr/>
          <a:lstStyle>
            <a:lvl1pPr>
              <a:defRPr/>
            </a:lvl1pPr>
          </a:lstStyle>
          <a:p>
            <a:fld id="{EB281409-A511-CF48-BD6A-D728C029AFA9}" type="slidenum">
              <a:rPr lang="en-US">
                <a:solidFill>
                  <a:srgbClr val="777777"/>
                </a:solidFill>
                <a:latin typeface="Arial"/>
                <a:ea typeface="ＭＳ Ｐゴシック"/>
              </a:rPr>
              <a:pPr/>
              <a:t>‹#›</a:t>
            </a:fld>
            <a:endParaRPr lang="en-US">
              <a:solidFill>
                <a:srgbClr val="777777"/>
              </a:solidFill>
              <a:latin typeface="Arial"/>
              <a:ea typeface="ＭＳ Ｐゴシック"/>
            </a:endParaRPr>
          </a:p>
        </p:txBody>
      </p:sp>
    </p:spTree>
    <p:extLst>
      <p:ext uri="{BB962C8B-B14F-4D97-AF65-F5344CB8AC3E}">
        <p14:creationId xmlns:p14="http://schemas.microsoft.com/office/powerpoint/2010/main" val="82780439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23900"/>
            <a:ext cx="77724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EAEAEA">
                      <a:alpha val="74998"/>
                    </a:srgb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685800" y="1830388"/>
            <a:ext cx="7772400" cy="457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 name="Rectangle 20"/>
          <p:cNvSpPr>
            <a:spLocks noChangeArrowheads="1"/>
          </p:cNvSpPr>
          <p:nvPr/>
        </p:nvSpPr>
        <p:spPr bwMode="auto">
          <a:xfrm>
            <a:off x="457200" y="0"/>
            <a:ext cx="8686800" cy="214313"/>
          </a:xfrm>
          <a:prstGeom prst="rect">
            <a:avLst/>
          </a:prstGeom>
          <a:solidFill>
            <a:srgbClr val="2727B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pPr>
            <a:endParaRPr lang="en-US" sz="3200" b="1">
              <a:solidFill>
                <a:srgbClr val="000000"/>
              </a:solidFill>
              <a:latin typeface="Arial" charset="0"/>
              <a:ea typeface="ＭＳ Ｐゴシック" charset="0"/>
            </a:endParaRPr>
          </a:p>
        </p:txBody>
      </p:sp>
      <p:sp>
        <p:nvSpPr>
          <p:cNvPr id="1059" name="Rectangle 35"/>
          <p:cNvSpPr>
            <a:spLocks noGrp="1" noChangeArrowheads="1"/>
          </p:cNvSpPr>
          <p:nvPr>
            <p:ph type="dt" sz="half" idx="2"/>
          </p:nvPr>
        </p:nvSpPr>
        <p:spPr bwMode="auto">
          <a:xfrm>
            <a:off x="228600" y="6553200"/>
            <a:ext cx="1905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hangingPunct="1">
              <a:defRPr sz="1000">
                <a:solidFill>
                  <a:schemeClr val="folHlink"/>
                </a:solidFill>
              </a:defRPr>
            </a:lvl1pPr>
          </a:lstStyle>
          <a:p>
            <a:pPr defTabSz="914400" fontAlgn="base">
              <a:spcBef>
                <a:spcPct val="0"/>
              </a:spcBef>
              <a:spcAft>
                <a:spcPct val="0"/>
              </a:spcAft>
            </a:pPr>
            <a:endParaRPr lang="en-US" b="1">
              <a:solidFill>
                <a:srgbClr val="777777"/>
              </a:solidFill>
              <a:latin typeface="Arial" charset="0"/>
              <a:ea typeface="ＭＳ Ｐゴシック" charset="0"/>
            </a:endParaRPr>
          </a:p>
        </p:txBody>
      </p:sp>
      <p:sp>
        <p:nvSpPr>
          <p:cNvPr id="1060" name="Rectangle 36"/>
          <p:cNvSpPr>
            <a:spLocks noGrp="1" noChangeArrowheads="1"/>
          </p:cNvSpPr>
          <p:nvPr>
            <p:ph type="ftr" sz="quarter" idx="3"/>
          </p:nvPr>
        </p:nvSpPr>
        <p:spPr bwMode="auto">
          <a:xfrm>
            <a:off x="3124200" y="6553200"/>
            <a:ext cx="2895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eaLnBrk="1" hangingPunct="1">
              <a:defRPr sz="1000">
                <a:solidFill>
                  <a:schemeClr val="folHlink"/>
                </a:solidFill>
              </a:defRPr>
            </a:lvl1pPr>
          </a:lstStyle>
          <a:p>
            <a:pPr defTabSz="914400" fontAlgn="base">
              <a:spcBef>
                <a:spcPct val="0"/>
              </a:spcBef>
              <a:spcAft>
                <a:spcPct val="0"/>
              </a:spcAft>
            </a:pPr>
            <a:endParaRPr lang="en-US" b="1">
              <a:solidFill>
                <a:srgbClr val="777777"/>
              </a:solidFill>
              <a:latin typeface="Arial" charset="0"/>
              <a:ea typeface="ＭＳ Ｐゴシック" charset="0"/>
            </a:endParaRPr>
          </a:p>
        </p:txBody>
      </p:sp>
      <p:sp>
        <p:nvSpPr>
          <p:cNvPr id="1061" name="Rectangle 37"/>
          <p:cNvSpPr>
            <a:spLocks noGrp="1" noChangeArrowheads="1"/>
          </p:cNvSpPr>
          <p:nvPr>
            <p:ph type="sldNum" sz="quarter" idx="4"/>
          </p:nvPr>
        </p:nvSpPr>
        <p:spPr bwMode="auto">
          <a:xfrm>
            <a:off x="7010400" y="6553200"/>
            <a:ext cx="1905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hangingPunct="1">
              <a:defRPr sz="1000">
                <a:solidFill>
                  <a:schemeClr val="folHlink"/>
                </a:solidFill>
              </a:defRPr>
            </a:lvl1pPr>
          </a:lstStyle>
          <a:p>
            <a:pPr defTabSz="914400" fontAlgn="base">
              <a:spcBef>
                <a:spcPct val="0"/>
              </a:spcBef>
              <a:spcAft>
                <a:spcPct val="0"/>
              </a:spcAft>
            </a:pPr>
            <a:fld id="{003A0BC4-7EA2-5840-88E9-CF017B1DA058}" type="slidenum">
              <a:rPr lang="en-US" b="1">
                <a:solidFill>
                  <a:srgbClr val="777777"/>
                </a:solidFill>
                <a:latin typeface="Arial" charset="0"/>
                <a:ea typeface="ＭＳ Ｐゴシック" charset="0"/>
              </a:rPr>
              <a:pPr defTabSz="914400" fontAlgn="base">
                <a:spcBef>
                  <a:spcPct val="0"/>
                </a:spcBef>
                <a:spcAft>
                  <a:spcPct val="0"/>
                </a:spcAft>
              </a:pPr>
              <a:t>‹#›</a:t>
            </a:fld>
            <a:endParaRPr lang="en-US" b="1">
              <a:solidFill>
                <a:srgbClr val="777777"/>
              </a:solidFill>
              <a:latin typeface="Arial" charset="0"/>
              <a:ea typeface="ＭＳ Ｐゴシック" charset="0"/>
            </a:endParaRPr>
          </a:p>
        </p:txBody>
      </p:sp>
      <p:pic>
        <p:nvPicPr>
          <p:cNvPr id="1065" name="Picture 41" descr="V:\Exchange\Graszer, Fred\1-14-2002\New logos for PPT\MC-Bu-Bk 150.t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638" y="280988"/>
            <a:ext cx="1828800" cy="46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09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txStyles>
    <p:titleStyle>
      <a:lvl1pPr algn="ctr" rtl="0" eaLnBrk="1" fontAlgn="base" hangingPunct="1">
        <a:lnSpc>
          <a:spcPct val="90000"/>
        </a:lnSpc>
        <a:spcBef>
          <a:spcPct val="0"/>
        </a:spcBef>
        <a:spcAft>
          <a:spcPct val="0"/>
        </a:spcAft>
        <a:defRPr sz="3600" b="1">
          <a:solidFill>
            <a:schemeClr val="tx2"/>
          </a:solidFill>
          <a:latin typeface="+mj-lt"/>
          <a:ea typeface="+mj-ea"/>
          <a:cs typeface="+mj-cs"/>
        </a:defRPr>
      </a:lvl1pPr>
      <a:lvl2pPr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2pPr>
      <a:lvl3pPr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3pPr>
      <a:lvl4pPr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4pPr>
      <a:lvl5pPr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5pPr>
      <a:lvl6pPr marL="457200"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6pPr>
      <a:lvl7pPr marL="914400"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7pPr>
      <a:lvl8pPr marL="1371600"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8pPr>
      <a:lvl9pPr marL="1828800" algn="ctr" rtl="0" eaLnBrk="1" fontAlgn="base" hangingPunct="1">
        <a:lnSpc>
          <a:spcPct val="90000"/>
        </a:lnSpc>
        <a:spcBef>
          <a:spcPct val="0"/>
        </a:spcBef>
        <a:spcAft>
          <a:spcPct val="0"/>
        </a:spcAft>
        <a:defRPr sz="3600" b="1">
          <a:solidFill>
            <a:schemeClr val="tx2"/>
          </a:solidFill>
          <a:latin typeface="Arial" charset="0"/>
          <a:ea typeface="ＭＳ Ｐゴシック" charset="0"/>
        </a:defRPr>
      </a:lvl9pPr>
    </p:titleStyle>
    <p:bodyStyle>
      <a:lvl1pPr marL="284163" indent="-284163" algn="l" rtl="0" eaLnBrk="1" fontAlgn="base" hangingPunct="1">
        <a:lnSpc>
          <a:spcPct val="90000"/>
        </a:lnSpc>
        <a:spcBef>
          <a:spcPct val="50000"/>
        </a:spcBef>
        <a:spcAft>
          <a:spcPct val="0"/>
        </a:spcAft>
        <a:buClr>
          <a:schemeClr val="tx2"/>
        </a:buClr>
        <a:buSzPct val="120000"/>
        <a:buChar char="•"/>
        <a:defRPr sz="3200" b="1">
          <a:solidFill>
            <a:schemeClr val="tx1"/>
          </a:solidFill>
          <a:latin typeface="+mn-lt"/>
          <a:ea typeface="+mn-ea"/>
          <a:cs typeface="+mn-cs"/>
        </a:defRPr>
      </a:lvl1pPr>
      <a:lvl2pPr marL="860425" indent="-293688"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2pPr>
      <a:lvl3pPr marL="1311275" indent="-282575"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3pPr>
      <a:lvl4pPr marL="1773238" indent="-282575"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4pPr>
      <a:lvl5pPr marL="2225675" indent="-284163"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5pPr>
      <a:lvl6pPr marL="2682875" indent="-284163"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6pPr>
      <a:lvl7pPr marL="3140075" indent="-284163"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7pPr>
      <a:lvl8pPr marL="3597275" indent="-284163"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8pPr>
      <a:lvl9pPr marL="4054475" indent="-284163" algn="l" rtl="0" eaLnBrk="1" fontAlgn="base" hangingPunct="1">
        <a:lnSpc>
          <a:spcPct val="90000"/>
        </a:lnSpc>
        <a:spcBef>
          <a:spcPct val="20000"/>
        </a:spcBef>
        <a:spcAft>
          <a:spcPct val="0"/>
        </a:spcAft>
        <a:buClr>
          <a:schemeClr val="folHlink"/>
        </a:buClr>
        <a:buSzPct val="120000"/>
        <a:buChar char="•"/>
        <a:defRPr sz="32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r>
              <a:rPr lang="en-US" dirty="0" smtClean="0"/>
              <a:t>Workshop </a:t>
            </a:r>
            <a:r>
              <a:rPr lang="en-US" dirty="0"/>
              <a:t>8</a:t>
            </a:r>
            <a:r>
              <a:rPr lang="en-US" dirty="0" smtClean="0"/>
              <a:t>:</a:t>
            </a:r>
            <a:br>
              <a:rPr lang="en-US" dirty="0" smtClean="0"/>
            </a:br>
            <a:r>
              <a:rPr lang="en-US" dirty="0" smtClean="0"/>
              <a:t>Sorting, Intro to Algorithms</a:t>
            </a:r>
            <a:endParaRPr lang="en-US" dirty="0"/>
          </a:p>
        </p:txBody>
      </p:sp>
      <p:sp>
        <p:nvSpPr>
          <p:cNvPr id="47107" name="Rectangle 3"/>
          <p:cNvSpPr>
            <a:spLocks noGrp="1" noChangeArrowheads="1"/>
          </p:cNvSpPr>
          <p:nvPr>
            <p:ph type="subTitle" idx="1"/>
          </p:nvPr>
        </p:nvSpPr>
        <p:spPr/>
        <p:txBody>
          <a:bodyPr/>
          <a:lstStyle/>
          <a:p>
            <a:r>
              <a:rPr lang="en-US" dirty="0" smtClean="0"/>
              <a:t>13 July 2017</a:t>
            </a:r>
            <a:endParaRPr lang="en-US" dirty="0"/>
          </a:p>
        </p:txBody>
      </p:sp>
    </p:spTree>
    <p:extLst>
      <p:ext uri="{BB962C8B-B14F-4D97-AF65-F5344CB8AC3E}">
        <p14:creationId xmlns:p14="http://schemas.microsoft.com/office/powerpoint/2010/main" val="1917140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pic>
        <p:nvPicPr>
          <p:cNvPr id="4" name="Content Placeholder 3" descr="Selection-Sort-Animation.gif"/>
          <p:cNvPicPr>
            <a:picLocks noGrp="1" noChangeAspect="1"/>
          </p:cNvPicPr>
          <p:nvPr>
            <p:ph idx="1"/>
          </p:nvPr>
        </p:nvPicPr>
        <p:blipFill>
          <a:blip r:embed="rId2">
            <a:extLst>
              <a:ext uri="{28A0092B-C50C-407E-A947-70E740481C1C}">
                <a14:useLocalDpi xmlns:a14="http://schemas.microsoft.com/office/drawing/2010/main" val="0"/>
              </a:ext>
            </a:extLst>
          </a:blip>
          <a:srcRect l="-265460" r="-265460"/>
          <a:stretch>
            <a:fillRect/>
          </a:stretch>
        </p:blipFill>
        <p:spPr/>
      </p:pic>
    </p:spTree>
    <p:extLst>
      <p:ext uri="{BB962C8B-B14F-4D97-AF65-F5344CB8AC3E}">
        <p14:creationId xmlns:p14="http://schemas.microsoft.com/office/powerpoint/2010/main" val="40682779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pPr marL="0" indent="0">
              <a:buNone/>
            </a:pPr>
            <a:r>
              <a:rPr lang="en-US" sz="2400" dirty="0"/>
              <a:t>The algorithm divides the input list into two parts: </a:t>
            </a:r>
            <a:r>
              <a:rPr lang="en-US" sz="2400" dirty="0" smtClean="0"/>
              <a:t>1)sorted and 2) unsorted </a:t>
            </a:r>
            <a:r>
              <a:rPr lang="en-US" sz="2400" dirty="0" err="1" smtClean="0"/>
              <a:t>sublists</a:t>
            </a:r>
            <a:r>
              <a:rPr lang="en-US" sz="2400" dirty="0" smtClean="0"/>
              <a:t>.</a:t>
            </a:r>
          </a:p>
          <a:p>
            <a:pPr marL="0" indent="0">
              <a:buNone/>
            </a:pPr>
            <a:r>
              <a:rPr lang="en-US" sz="2400" dirty="0" smtClean="0"/>
              <a:t>The </a:t>
            </a:r>
            <a:r>
              <a:rPr lang="en-US" sz="2400" dirty="0"/>
              <a:t>algorithm proceeds by finding the smallest (or largest, depending on sorting order) element in the unsorted </a:t>
            </a:r>
            <a:r>
              <a:rPr lang="en-US" sz="2400" dirty="0" err="1"/>
              <a:t>sublist</a:t>
            </a:r>
            <a:r>
              <a:rPr lang="en-US" sz="2400" dirty="0"/>
              <a:t>, exchanging (swapping) it with the leftmost unsorted element (putting it in sorted order), and moving the </a:t>
            </a:r>
            <a:r>
              <a:rPr lang="en-US" sz="2400" dirty="0" err="1"/>
              <a:t>sublist</a:t>
            </a:r>
            <a:r>
              <a:rPr lang="en-US" sz="2400" dirty="0"/>
              <a:t> boundaries one element to the right.</a:t>
            </a:r>
          </a:p>
        </p:txBody>
      </p:sp>
    </p:spTree>
    <p:extLst>
      <p:ext uri="{BB962C8B-B14F-4D97-AF65-F5344CB8AC3E}">
        <p14:creationId xmlns:p14="http://schemas.microsoft.com/office/powerpoint/2010/main" val="25478301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pic>
        <p:nvPicPr>
          <p:cNvPr id="4" name="Content Placeholder 3" descr="Merge-sort-example-300px.gif"/>
          <p:cNvPicPr>
            <a:picLocks noGrp="1" noChangeAspect="1"/>
          </p:cNvPicPr>
          <p:nvPr>
            <p:ph idx="1"/>
          </p:nvPr>
        </p:nvPicPr>
        <p:blipFill>
          <a:blip r:embed="rId2">
            <a:extLst>
              <a:ext uri="{28A0092B-C50C-407E-A947-70E740481C1C}">
                <a14:useLocalDpi xmlns:a14="http://schemas.microsoft.com/office/drawing/2010/main" val="0"/>
              </a:ext>
            </a:extLst>
          </a:blip>
          <a:srcRect t="997" b="997"/>
          <a:stretch>
            <a:fillRect/>
          </a:stretch>
        </p:blipFill>
        <p:spPr/>
      </p:pic>
    </p:spTree>
    <p:extLst>
      <p:ext uri="{BB962C8B-B14F-4D97-AF65-F5344CB8AC3E}">
        <p14:creationId xmlns:p14="http://schemas.microsoft.com/office/powerpoint/2010/main" val="2365209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a:xfrm>
            <a:off x="685800" y="1618748"/>
            <a:ext cx="7772400" cy="4570412"/>
          </a:xfrm>
        </p:spPr>
        <p:txBody>
          <a:bodyPr/>
          <a:lstStyle/>
          <a:p>
            <a:r>
              <a:rPr lang="en-US" sz="2800" dirty="0" smtClean="0"/>
              <a:t>Divide-and-conquer</a:t>
            </a:r>
          </a:p>
          <a:p>
            <a:r>
              <a:rPr lang="en-US" sz="2800" dirty="0" smtClean="0"/>
              <a:t>n(log n) best AND worst case</a:t>
            </a:r>
          </a:p>
          <a:p>
            <a:r>
              <a:rPr lang="en-US" sz="2800" dirty="0" smtClean="0"/>
              <a:t>Three steps:</a:t>
            </a:r>
          </a:p>
          <a:p>
            <a:pPr marL="0" indent="0">
              <a:buNone/>
            </a:pPr>
            <a:r>
              <a:rPr lang="en-US" sz="2800" dirty="0" smtClean="0"/>
              <a:t>1)The </a:t>
            </a:r>
            <a:r>
              <a:rPr lang="en-US" sz="2800" dirty="0"/>
              <a:t>divide step computes the midpoint of each of the sub-arrays. Each of this step just takes O(1) time. </a:t>
            </a:r>
            <a:endParaRPr lang="en-US" sz="2800" dirty="0" smtClean="0"/>
          </a:p>
          <a:p>
            <a:pPr marL="0" indent="0">
              <a:buNone/>
            </a:pPr>
            <a:r>
              <a:rPr lang="en-US" sz="2800" dirty="0" smtClean="0"/>
              <a:t>2) The </a:t>
            </a:r>
            <a:r>
              <a:rPr lang="en-US" sz="2800" dirty="0"/>
              <a:t>conquer step recursively sorts two </a:t>
            </a:r>
            <a:r>
              <a:rPr lang="en-US" sz="2800" dirty="0" err="1"/>
              <a:t>subarrays</a:t>
            </a:r>
            <a:r>
              <a:rPr lang="en-US" sz="2800" dirty="0"/>
              <a:t> of n/2 (for even n) elements each. </a:t>
            </a:r>
            <a:endParaRPr lang="en-US" sz="2800" dirty="0" smtClean="0"/>
          </a:p>
          <a:p>
            <a:pPr marL="0" indent="0">
              <a:buNone/>
            </a:pPr>
            <a:r>
              <a:rPr lang="en-US" sz="2800" dirty="0" smtClean="0"/>
              <a:t>3)The </a:t>
            </a:r>
            <a:r>
              <a:rPr lang="en-US" sz="2800" dirty="0"/>
              <a:t>merge step merges n elements which takes O(n) time.</a:t>
            </a:r>
            <a:endParaRPr lang="en-US" sz="2800" dirty="0" smtClean="0"/>
          </a:p>
        </p:txBody>
      </p:sp>
    </p:spTree>
    <p:extLst>
      <p:ext uri="{BB962C8B-B14F-4D97-AF65-F5344CB8AC3E}">
        <p14:creationId xmlns:p14="http://schemas.microsoft.com/office/powerpoint/2010/main" val="14541962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pic>
        <p:nvPicPr>
          <p:cNvPr id="4" name="Content Placeholder 3" descr="rPhxO.png"/>
          <p:cNvPicPr>
            <a:picLocks noGrp="1" noChangeAspect="1"/>
          </p:cNvPicPr>
          <p:nvPr>
            <p:ph idx="1"/>
          </p:nvPr>
        </p:nvPicPr>
        <p:blipFill>
          <a:blip r:embed="rId2">
            <a:extLst>
              <a:ext uri="{28A0092B-C50C-407E-A947-70E740481C1C}">
                <a14:useLocalDpi xmlns:a14="http://schemas.microsoft.com/office/drawing/2010/main" val="0"/>
              </a:ext>
            </a:extLst>
          </a:blip>
          <a:srcRect l="-15060" r="-15060"/>
          <a:stretch>
            <a:fillRect/>
          </a:stretch>
        </p:blipFill>
        <p:spPr/>
      </p:pic>
    </p:spTree>
    <p:extLst>
      <p:ext uri="{BB962C8B-B14F-4D97-AF65-F5344CB8AC3E}">
        <p14:creationId xmlns:p14="http://schemas.microsoft.com/office/powerpoint/2010/main" val="516506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Bogosort</a:t>
            </a:r>
            <a:endParaRPr lang="en-US" dirty="0"/>
          </a:p>
        </p:txBody>
      </p:sp>
      <p:sp>
        <p:nvSpPr>
          <p:cNvPr id="3" name="Content Placeholder 2"/>
          <p:cNvSpPr>
            <a:spLocks noGrp="1"/>
          </p:cNvSpPr>
          <p:nvPr>
            <p:ph idx="1"/>
          </p:nvPr>
        </p:nvSpPr>
        <p:spPr/>
        <p:txBody>
          <a:bodyPr/>
          <a:lstStyle/>
          <a:p>
            <a:r>
              <a:rPr lang="en-US" dirty="0" smtClean="0"/>
              <a:t>Randomly permute the list</a:t>
            </a:r>
          </a:p>
          <a:p>
            <a:r>
              <a:rPr lang="en-US" dirty="0" smtClean="0"/>
              <a:t>Check if it is sorted</a:t>
            </a:r>
          </a:p>
          <a:p>
            <a:r>
              <a:rPr lang="en-US" dirty="0" smtClean="0"/>
              <a:t>Unbounded worst case!</a:t>
            </a:r>
          </a:p>
          <a:p>
            <a:endParaRPr lang="en-US" dirty="0"/>
          </a:p>
          <a:p>
            <a:r>
              <a:rPr lang="en-US" dirty="0" smtClean="0"/>
              <a:t>Aka stupid sort, </a:t>
            </a:r>
            <a:r>
              <a:rPr lang="en-US" dirty="0" err="1" smtClean="0"/>
              <a:t>slowsort</a:t>
            </a:r>
            <a:r>
              <a:rPr lang="en-US" dirty="0" smtClean="0"/>
              <a:t>, monkey sort</a:t>
            </a:r>
            <a:endParaRPr lang="en-US" dirty="0"/>
          </a:p>
        </p:txBody>
      </p:sp>
    </p:spTree>
    <p:extLst>
      <p:ext uri="{BB962C8B-B14F-4D97-AF65-F5344CB8AC3E}">
        <p14:creationId xmlns:p14="http://schemas.microsoft.com/office/powerpoint/2010/main" val="18825847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effective_sorts_2x.png"/>
          <p:cNvPicPr>
            <a:picLocks noGrp="1" noChangeAspect="1"/>
          </p:cNvPicPr>
          <p:nvPr>
            <p:ph idx="1"/>
          </p:nvPr>
        </p:nvPicPr>
        <p:blipFill>
          <a:blip r:embed="rId2">
            <a:extLst>
              <a:ext uri="{28A0092B-C50C-407E-A947-70E740481C1C}">
                <a14:useLocalDpi xmlns:a14="http://schemas.microsoft.com/office/drawing/2010/main" val="0"/>
              </a:ext>
            </a:extLst>
          </a:blip>
          <a:srcRect l="-29600" r="-29600"/>
          <a:stretch>
            <a:fillRect/>
          </a:stretch>
        </p:blipFill>
        <p:spPr>
          <a:xfrm>
            <a:off x="-292536" y="600638"/>
            <a:ext cx="9863701" cy="5800162"/>
          </a:xfrm>
        </p:spPr>
      </p:pic>
      <p:sp>
        <p:nvSpPr>
          <p:cNvPr id="5" name="TextBox 4"/>
          <p:cNvSpPr txBox="1"/>
          <p:nvPr/>
        </p:nvSpPr>
        <p:spPr>
          <a:xfrm>
            <a:off x="223127" y="6486893"/>
            <a:ext cx="2492990" cy="369332"/>
          </a:xfrm>
          <a:prstGeom prst="rect">
            <a:avLst/>
          </a:prstGeom>
          <a:noFill/>
        </p:spPr>
        <p:txBody>
          <a:bodyPr wrap="none" rtlCol="0">
            <a:spAutoFit/>
          </a:bodyPr>
          <a:lstStyle/>
          <a:p>
            <a:r>
              <a:rPr lang="en-US" dirty="0" smtClean="0"/>
              <a:t>https://</a:t>
            </a:r>
            <a:r>
              <a:rPr lang="en-US" dirty="0" err="1" smtClean="0"/>
              <a:t>xkcd.com</a:t>
            </a:r>
            <a:r>
              <a:rPr lang="en-US" dirty="0" smtClean="0"/>
              <a:t>/1185/</a:t>
            </a:r>
            <a:endParaRPr lang="en-US" dirty="0"/>
          </a:p>
        </p:txBody>
      </p:sp>
      <p:sp>
        <p:nvSpPr>
          <p:cNvPr id="7" name="TextBox 6"/>
          <p:cNvSpPr txBox="1"/>
          <p:nvPr/>
        </p:nvSpPr>
        <p:spPr>
          <a:xfrm>
            <a:off x="4256603" y="6486605"/>
            <a:ext cx="4916731" cy="369332"/>
          </a:xfrm>
          <a:prstGeom prst="rect">
            <a:avLst/>
          </a:prstGeom>
          <a:noFill/>
        </p:spPr>
        <p:txBody>
          <a:bodyPr wrap="none" rtlCol="0">
            <a:spAutoFit/>
          </a:bodyPr>
          <a:lstStyle/>
          <a:p>
            <a:r>
              <a:rPr lang="en-US" dirty="0" err="1" smtClean="0"/>
              <a:t>StackSort</a:t>
            </a:r>
            <a:r>
              <a:rPr lang="en-US" dirty="0" smtClean="0"/>
              <a:t>: http://</a:t>
            </a:r>
            <a:r>
              <a:rPr lang="en-US" dirty="0" err="1" smtClean="0"/>
              <a:t>gkoberger.github.io</a:t>
            </a:r>
            <a:r>
              <a:rPr lang="en-US" dirty="0" smtClean="0"/>
              <a:t>/</a:t>
            </a:r>
            <a:r>
              <a:rPr lang="en-US" dirty="0" err="1" smtClean="0"/>
              <a:t>stacksort</a:t>
            </a:r>
            <a:r>
              <a:rPr lang="en-US" dirty="0" smtClean="0"/>
              <a:t>/</a:t>
            </a:r>
            <a:endParaRPr lang="en-US" dirty="0"/>
          </a:p>
        </p:txBody>
      </p:sp>
    </p:spTree>
    <p:extLst>
      <p:ext uri="{BB962C8B-B14F-4D97-AF65-F5344CB8AC3E}">
        <p14:creationId xmlns:p14="http://schemas.microsoft.com/office/powerpoint/2010/main" val="5959724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Sorting?</a:t>
            </a:r>
            <a:endParaRPr lang="en-US" dirty="0"/>
          </a:p>
        </p:txBody>
      </p:sp>
      <p:sp>
        <p:nvSpPr>
          <p:cNvPr id="3" name="Content Placeholder 2"/>
          <p:cNvSpPr>
            <a:spLocks noGrp="1"/>
          </p:cNvSpPr>
          <p:nvPr>
            <p:ph idx="1"/>
          </p:nvPr>
        </p:nvSpPr>
        <p:spPr/>
        <p:txBody>
          <a:bodyPr/>
          <a:lstStyle/>
          <a:p>
            <a:r>
              <a:rPr lang="en-US" dirty="0" smtClean="0"/>
              <a:t>Algorithmic strategy:</a:t>
            </a:r>
          </a:p>
          <a:p>
            <a:pPr lvl="1"/>
            <a:r>
              <a:rPr lang="en-US" dirty="0" smtClean="0"/>
              <a:t>Recursion</a:t>
            </a:r>
          </a:p>
          <a:p>
            <a:pPr lvl="1"/>
            <a:r>
              <a:rPr lang="en-US" dirty="0" smtClean="0"/>
              <a:t>Divide-and-conquer</a:t>
            </a:r>
          </a:p>
          <a:p>
            <a:r>
              <a:rPr lang="en-US" dirty="0" smtClean="0"/>
              <a:t>Efficiency:</a:t>
            </a:r>
          </a:p>
          <a:p>
            <a:pPr lvl="1"/>
            <a:r>
              <a:rPr lang="en-US" dirty="0" smtClean="0"/>
              <a:t>Run time, big O notation</a:t>
            </a:r>
          </a:p>
          <a:p>
            <a:pPr lvl="1"/>
            <a:r>
              <a:rPr lang="en-US" dirty="0" smtClean="0"/>
              <a:t>Memory</a:t>
            </a:r>
          </a:p>
          <a:p>
            <a:pPr lvl="1"/>
            <a:r>
              <a:rPr lang="en-US" dirty="0" smtClean="0"/>
              <a:t>Coding</a:t>
            </a:r>
          </a:p>
          <a:p>
            <a:endParaRPr lang="en-US" dirty="0"/>
          </a:p>
          <a:p>
            <a:endParaRPr lang="en-US" dirty="0" smtClean="0"/>
          </a:p>
          <a:p>
            <a:endParaRPr lang="en-US" dirty="0"/>
          </a:p>
        </p:txBody>
      </p:sp>
    </p:spTree>
    <p:extLst>
      <p:ext uri="{BB962C8B-B14F-4D97-AF65-F5344CB8AC3E}">
        <p14:creationId xmlns:p14="http://schemas.microsoft.com/office/powerpoint/2010/main" val="3438989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685800" y="1433488"/>
            <a:ext cx="7772400" cy="4570412"/>
          </a:xfrm>
        </p:spPr>
        <p:txBody>
          <a:bodyPr/>
          <a:lstStyle/>
          <a:p>
            <a:pPr marL="0" indent="0">
              <a:buNone/>
            </a:pPr>
            <a:r>
              <a:rPr lang="en-US" sz="2400" dirty="0" smtClean="0"/>
              <a:t>In front of you, you have a few cards. Shuffle them so they are in random order.</a:t>
            </a:r>
          </a:p>
          <a:p>
            <a:pPr marL="0" indent="0">
              <a:buNone/>
            </a:pPr>
            <a:r>
              <a:rPr lang="en-US" sz="2400" dirty="0" smtClean="0"/>
              <a:t>Sort the cards. To do so, you are only allowed these actions:</a:t>
            </a:r>
          </a:p>
          <a:p>
            <a:pPr lvl="1"/>
            <a:r>
              <a:rPr lang="en-US" sz="2400" dirty="0" smtClean="0"/>
              <a:t>You can pick up a card in each/either of your two hands.</a:t>
            </a:r>
          </a:p>
          <a:p>
            <a:pPr lvl="1"/>
            <a:r>
              <a:rPr lang="en-US" sz="2400" dirty="0" smtClean="0"/>
              <a:t>If you have a card in your hand, you can put it down.</a:t>
            </a:r>
          </a:p>
          <a:p>
            <a:pPr lvl="1"/>
            <a:r>
              <a:rPr lang="en-US" sz="2400" dirty="0" smtClean="0"/>
              <a:t>If you have cards in both hands, you can compare them and know which one is bigger/smaller.</a:t>
            </a:r>
          </a:p>
          <a:p>
            <a:pPr lvl="1"/>
            <a:r>
              <a:rPr lang="en-US" sz="2400" dirty="0" smtClean="0"/>
              <a:t>If a card is not in your hand, you don’t remember its value (turn them over if this is hard for you).</a:t>
            </a:r>
          </a:p>
          <a:p>
            <a:pPr lvl="1"/>
            <a:endParaRPr lang="en-US" dirty="0"/>
          </a:p>
        </p:txBody>
      </p:sp>
    </p:spTree>
    <p:extLst>
      <p:ext uri="{BB962C8B-B14F-4D97-AF65-F5344CB8AC3E}">
        <p14:creationId xmlns:p14="http://schemas.microsoft.com/office/powerpoint/2010/main" val="38055926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Sorting Strategy</a:t>
            </a:r>
            <a:endParaRPr lang="en-US" dirty="0"/>
          </a:p>
        </p:txBody>
      </p:sp>
      <p:sp>
        <p:nvSpPr>
          <p:cNvPr id="3" name="Content Placeholder 2"/>
          <p:cNvSpPr>
            <a:spLocks noGrp="1"/>
          </p:cNvSpPr>
          <p:nvPr>
            <p:ph idx="1"/>
          </p:nvPr>
        </p:nvSpPr>
        <p:spPr/>
        <p:txBody>
          <a:bodyPr/>
          <a:lstStyle/>
          <a:p>
            <a:r>
              <a:rPr lang="en-US" dirty="0" smtClean="0"/>
              <a:t>How many times did you iterate through all of your cards? (Roughly)</a:t>
            </a:r>
          </a:p>
          <a:p>
            <a:r>
              <a:rPr lang="en-US" dirty="0" smtClean="0"/>
              <a:t>How many times did you look at each card? (Roughly)</a:t>
            </a:r>
          </a:p>
          <a:p>
            <a:r>
              <a:rPr lang="en-US" dirty="0" smtClean="0"/>
              <a:t>How much does the sorted-ness of the list impact the quickness of your algorithm?</a:t>
            </a:r>
          </a:p>
          <a:p>
            <a:r>
              <a:rPr lang="en-US" dirty="0" smtClean="0"/>
              <a:t>Do you think you could have done it more efficiently?</a:t>
            </a:r>
            <a:endParaRPr lang="en-US" dirty="0"/>
          </a:p>
        </p:txBody>
      </p:sp>
    </p:spTree>
    <p:extLst>
      <p:ext uri="{BB962C8B-B14F-4D97-AF65-F5344CB8AC3E}">
        <p14:creationId xmlns:p14="http://schemas.microsoft.com/office/powerpoint/2010/main" val="26185405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pic>
        <p:nvPicPr>
          <p:cNvPr id="6" name="Content Placeholder 5" descr="Bubble-sort-example-300px.gif"/>
          <p:cNvPicPr>
            <a:picLocks noGrp="1" noChangeAspect="1"/>
          </p:cNvPicPr>
          <p:nvPr>
            <p:ph idx="1"/>
          </p:nvPr>
        </p:nvPicPr>
        <p:blipFill>
          <a:blip r:embed="rId3">
            <a:extLst>
              <a:ext uri="{28A0092B-C50C-407E-A947-70E740481C1C}">
                <a14:useLocalDpi xmlns:a14="http://schemas.microsoft.com/office/drawing/2010/main" val="0"/>
              </a:ext>
            </a:extLst>
          </a:blip>
          <a:srcRect t="997" b="997"/>
          <a:stretch>
            <a:fillRect/>
          </a:stretch>
        </p:blipFill>
        <p:spPr/>
      </p:pic>
    </p:spTree>
    <p:extLst>
      <p:ext uri="{BB962C8B-B14F-4D97-AF65-F5344CB8AC3E}">
        <p14:creationId xmlns:p14="http://schemas.microsoft.com/office/powerpoint/2010/main" val="14050635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sz="2800" dirty="0" smtClean="0"/>
              <a:t>Start at the beginning of the list.</a:t>
            </a:r>
          </a:p>
          <a:p>
            <a:r>
              <a:rPr lang="en-US" sz="2800" dirty="0" smtClean="0"/>
              <a:t>Compare the n=0,1 items, swap if out of order.</a:t>
            </a:r>
          </a:p>
          <a:p>
            <a:r>
              <a:rPr lang="en-US" sz="2800" dirty="0" smtClean="0"/>
              <a:t>Move on to n=1,2 items, repeat until finished the list.</a:t>
            </a:r>
          </a:p>
          <a:p>
            <a:r>
              <a:rPr lang="en-US" sz="2800" dirty="0" smtClean="0"/>
              <a:t>After each run through the list, only need to compare n=0-&gt;n-1 items (because the last one will be the biggest).</a:t>
            </a:r>
          </a:p>
          <a:p>
            <a:r>
              <a:rPr lang="en-US" sz="2800" dirty="0" smtClean="0"/>
              <a:t>If no swaps through a run of the list = sorted.</a:t>
            </a:r>
          </a:p>
        </p:txBody>
      </p:sp>
    </p:spTree>
    <p:extLst>
      <p:ext uri="{BB962C8B-B14F-4D97-AF65-F5344CB8AC3E}">
        <p14:creationId xmlns:p14="http://schemas.microsoft.com/office/powerpoint/2010/main" val="33179545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 Evaluation</a:t>
            </a:r>
            <a:endParaRPr lang="en-US" dirty="0"/>
          </a:p>
        </p:txBody>
      </p:sp>
      <p:sp>
        <p:nvSpPr>
          <p:cNvPr id="3" name="Content Placeholder 2"/>
          <p:cNvSpPr>
            <a:spLocks noGrp="1"/>
          </p:cNvSpPr>
          <p:nvPr>
            <p:ph idx="1"/>
          </p:nvPr>
        </p:nvSpPr>
        <p:spPr/>
        <p:txBody>
          <a:bodyPr/>
          <a:lstStyle/>
          <a:p>
            <a:r>
              <a:rPr lang="en-US" dirty="0" smtClean="0"/>
              <a:t>Most efficient: list already sorted</a:t>
            </a:r>
          </a:p>
          <a:p>
            <a:pPr lvl="1"/>
            <a:r>
              <a:rPr lang="en-US" dirty="0" smtClean="0"/>
              <a:t>Do n operations (check everything in the list once)</a:t>
            </a:r>
          </a:p>
          <a:p>
            <a:r>
              <a:rPr lang="en-US" dirty="0" smtClean="0"/>
              <a:t>Least efficient: list in reverse order</a:t>
            </a:r>
          </a:p>
          <a:p>
            <a:pPr lvl="1"/>
            <a:r>
              <a:rPr lang="en-US" dirty="0" smtClean="0"/>
              <a:t>Do n + (n – 1) + (n – 2) + (n – 2) + </a:t>
            </a:r>
            <a:r>
              <a:rPr lang="is-IS" dirty="0" smtClean="0"/>
              <a:t>… + 1 operations  </a:t>
            </a:r>
            <a:r>
              <a:rPr lang="is-IS" dirty="0" smtClean="0">
                <a:sym typeface="Wingdings"/>
              </a:rPr>
              <a:t> n (n - 1 ) / 2</a:t>
            </a:r>
            <a:endParaRPr lang="is-IS" dirty="0" smtClean="0"/>
          </a:p>
          <a:p>
            <a:pPr lvl="1"/>
            <a:r>
              <a:rPr lang="is-IS" dirty="0" smtClean="0"/>
              <a:t>Two for loops!</a:t>
            </a:r>
          </a:p>
        </p:txBody>
      </p:sp>
    </p:spTree>
    <p:extLst>
      <p:ext uri="{BB962C8B-B14F-4D97-AF65-F5344CB8AC3E}">
        <p14:creationId xmlns:p14="http://schemas.microsoft.com/office/powerpoint/2010/main" val="37544797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pic>
        <p:nvPicPr>
          <p:cNvPr id="4" name="Content Placeholder 3" descr="Insertion-sort-example-300px.gif"/>
          <p:cNvPicPr>
            <a:picLocks noGrp="1" noChangeAspect="1"/>
          </p:cNvPicPr>
          <p:nvPr>
            <p:ph idx="1"/>
          </p:nvPr>
        </p:nvPicPr>
        <p:blipFill>
          <a:blip r:embed="rId2">
            <a:extLst>
              <a:ext uri="{28A0092B-C50C-407E-A947-70E740481C1C}">
                <a14:useLocalDpi xmlns:a14="http://schemas.microsoft.com/office/drawing/2010/main" val="0"/>
              </a:ext>
            </a:extLst>
          </a:blip>
          <a:srcRect t="997" b="997"/>
          <a:stretch>
            <a:fillRect/>
          </a:stretch>
        </p:blipFill>
        <p:spPr/>
      </p:pic>
    </p:spTree>
    <p:extLst>
      <p:ext uri="{BB962C8B-B14F-4D97-AF65-F5344CB8AC3E}">
        <p14:creationId xmlns:p14="http://schemas.microsoft.com/office/powerpoint/2010/main" val="41063035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dirty="0"/>
              <a:t>Insertion sort iterates, consuming one input element each repetition, and growing a sorted output list. At each iteration, insertion sort removes one element from the input data, finds the location it belongs within the sorted list, and inserts it there. It repeats until no input elements remain.</a:t>
            </a:r>
          </a:p>
        </p:txBody>
      </p:sp>
    </p:spTree>
    <p:extLst>
      <p:ext uri="{BB962C8B-B14F-4D97-AF65-F5344CB8AC3E}">
        <p14:creationId xmlns:p14="http://schemas.microsoft.com/office/powerpoint/2010/main" val="5297317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pp-formalwhite">
  <a:themeElements>
    <a:clrScheme name="">
      <a:dk1>
        <a:srgbClr val="000000"/>
      </a:dk1>
      <a:lt1>
        <a:srgbClr val="FFFFFF"/>
      </a:lt1>
      <a:dk2>
        <a:srgbClr val="0066FF"/>
      </a:dk2>
      <a:lt2>
        <a:srgbClr val="B2B2B2"/>
      </a:lt2>
      <a:accent1>
        <a:srgbClr val="FF0000"/>
      </a:accent1>
      <a:accent2>
        <a:srgbClr val="00CCFF"/>
      </a:accent2>
      <a:accent3>
        <a:srgbClr val="FFFFFF"/>
      </a:accent3>
      <a:accent4>
        <a:srgbClr val="000000"/>
      </a:accent4>
      <a:accent5>
        <a:srgbClr val="FFAAAA"/>
      </a:accent5>
      <a:accent6>
        <a:srgbClr val="00B9E7"/>
      </a:accent6>
      <a:hlink>
        <a:srgbClr val="33CC33"/>
      </a:hlink>
      <a:folHlink>
        <a:srgbClr val="777777"/>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66FF"/>
        </a:dk2>
        <a:lt2>
          <a:srgbClr val="808080"/>
        </a:lt2>
        <a:accent1>
          <a:srgbClr val="FF6600"/>
        </a:accent1>
        <a:accent2>
          <a:srgbClr val="00CCFF"/>
        </a:accent2>
        <a:accent3>
          <a:srgbClr val="FFFFFF"/>
        </a:accent3>
        <a:accent4>
          <a:srgbClr val="000000"/>
        </a:accent4>
        <a:accent5>
          <a:srgbClr val="FFB8AA"/>
        </a:accent5>
        <a:accent6>
          <a:srgbClr val="00B9E7"/>
        </a:accent6>
        <a:hlink>
          <a:srgbClr val="FF0000"/>
        </a:hlink>
        <a:folHlink>
          <a:srgbClr val="33CC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TotalTime>
  <Words>635</Words>
  <Application>Microsoft Macintosh PowerPoint</Application>
  <PresentationFormat>On-screen Show (4:3)</PresentationFormat>
  <Paragraphs>62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pp-formalwhite</vt:lpstr>
      <vt:lpstr>Workshop 8: Sorting, Intro to Algorithms</vt:lpstr>
      <vt:lpstr>Why Sorting?</vt:lpstr>
      <vt:lpstr>Activity</vt:lpstr>
      <vt:lpstr>Evaluation of Sorting Strategy</vt:lpstr>
      <vt:lpstr>Bubble Sort</vt:lpstr>
      <vt:lpstr>Bubble Sort</vt:lpstr>
      <vt:lpstr>Bubble Sort Evaluation</vt:lpstr>
      <vt:lpstr>Insertion Sort</vt:lpstr>
      <vt:lpstr>Insertion Sort</vt:lpstr>
      <vt:lpstr>Selection Sort</vt:lpstr>
      <vt:lpstr>Selection Sort</vt:lpstr>
      <vt:lpstr>Merge Sort</vt:lpstr>
      <vt:lpstr>Merge Sort</vt:lpstr>
      <vt:lpstr>Merge Sort</vt:lpstr>
      <vt:lpstr>Bogosort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8: Sorting, Intro to Algorithms</dc:title>
  <dc:creator>Balczewski , Emily A.</dc:creator>
  <cp:lastModifiedBy>Balczewski , Emily A.</cp:lastModifiedBy>
  <cp:revision>10</cp:revision>
  <dcterms:created xsi:type="dcterms:W3CDTF">2017-08-09T15:13:00Z</dcterms:created>
  <dcterms:modified xsi:type="dcterms:W3CDTF">2017-08-10T18:09:11Z</dcterms:modified>
</cp:coreProperties>
</file>