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7" r:id="rId2"/>
    <p:sldId id="285" r:id="rId3"/>
    <p:sldId id="286" r:id="rId4"/>
    <p:sldId id="258" r:id="rId5"/>
    <p:sldId id="273" r:id="rId6"/>
    <p:sldId id="275" r:id="rId7"/>
    <p:sldId id="278" r:id="rId8"/>
    <p:sldId id="284" r:id="rId9"/>
    <p:sldId id="280" r:id="rId10"/>
    <p:sldId id="287" r:id="rId11"/>
    <p:sldId id="288" r:id="rId12"/>
    <p:sldId id="289" r:id="rId13"/>
    <p:sldId id="290" r:id="rId14"/>
    <p:sldId id="291" r:id="rId15"/>
    <p:sldId id="293" r:id="rId16"/>
    <p:sldId id="29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04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C6556-C81B-B44B-906D-70A37CECDA0C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A03B8-7F71-D346-8414-2FC5A4D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Swfung8 - Own work, CC BY-SA 3.0, https://</a:t>
            </a:r>
            <a:r>
              <a:rPr lang="en-US" dirty="0" err="1" smtClean="0"/>
              <a:t>commons.wikimedia.org</a:t>
            </a:r>
            <a:r>
              <a:rPr lang="en-US" dirty="0" smtClean="0"/>
              <a:t>/w/</a:t>
            </a:r>
            <a:r>
              <a:rPr lang="en-US" dirty="0" err="1" smtClean="0"/>
              <a:t>index.php?curid</a:t>
            </a:r>
            <a:r>
              <a:rPr lang="en-US" dirty="0" smtClean="0"/>
              <a:t>=14953478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A03B8-7F71-D346-8414-2FC5A4D8AE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6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www.geeksforgeeks.org</a:t>
            </a:r>
            <a:r>
              <a:rPr lang="en-US" dirty="0" smtClean="0"/>
              <a:t>/binary-search/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A03B8-7F71-D346-8414-2FC5A4D8AE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69225" cy="1143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648200"/>
            <a:ext cx="7769225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117" name="Rectangle 2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118" name="Rectangle 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034C323-8F05-3748-83FA-185E1C9F3027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457200" y="0"/>
            <a:ext cx="8686800" cy="214313"/>
          </a:xfrm>
          <a:prstGeom prst="rect">
            <a:avLst/>
          </a:prstGeom>
          <a:solidFill>
            <a:srgbClr val="272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4120" name="Picture 24" descr="V:\Exchange\Graszer, Fred\1-14-2002\New logos for PPT\MC-Bu-Bk 150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80988"/>
            <a:ext cx="18288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156233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5F41F6-BCC0-FD47-A6FC-2483E112294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7035110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23900"/>
            <a:ext cx="1943100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23900"/>
            <a:ext cx="5676900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14334-DA8B-AA44-B23C-AA6D697D758C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69848843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859D6-BB52-1D4F-9862-53C8D6452F8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92479157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FB396-9CF1-6D41-8484-BCC6BCA365D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39227843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30388"/>
            <a:ext cx="38100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30388"/>
            <a:ext cx="38100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DFED5-E238-2848-BC37-0C39C079D3F0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2756759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5323E-88F9-E840-AA26-2FFBF94D805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96164357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7C1F2-54A8-D649-B4F0-9AF2AB8D4E45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4337378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9468A-FC9A-F04F-A226-8D525E5C154A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0653828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F1029-6891-4744-946D-891CD7096A48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524975966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81409-A511-CF48-BD6A-D728C029AFA9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2780439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23900"/>
            <a:ext cx="77724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EAEAEA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30388"/>
            <a:ext cx="7772400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457200" y="0"/>
            <a:ext cx="8686800" cy="214313"/>
          </a:xfrm>
          <a:prstGeom prst="rect">
            <a:avLst/>
          </a:prstGeom>
          <a:solidFill>
            <a:srgbClr val="272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553200"/>
            <a:ext cx="1905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777777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" name="Rectangle 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777777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1905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003A0BC4-7EA2-5840-88E9-CF017B1DA058}" type="slidenum">
              <a:rPr lang="en-US" b="1">
                <a:solidFill>
                  <a:srgbClr val="777777"/>
                </a:solidFill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srgbClr val="777777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1065" name="Picture 41" descr="V:\Exchange\Graszer, Fred\1-14-2002\New logos for PPT\MC-Bu-Bk 150.t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80988"/>
            <a:ext cx="18288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10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84163" indent="-284163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936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2pPr>
      <a:lvl3pPr marL="1311275" indent="-282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3pPr>
      <a:lvl4pPr marL="1773238" indent="-282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4pPr>
      <a:lvl5pPr marL="22256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5pPr>
      <a:lvl6pPr marL="26828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6pPr>
      <a:lvl7pPr marL="31400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7pPr>
      <a:lvl8pPr marL="35972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8pPr>
      <a:lvl9pPr marL="40544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/>
              <a:t>9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Sorting Cont. &amp; searching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13 July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00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Sorting?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Pick one of your cards. This is the card you want to find.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Flip over your cards and shuffle them so they are in random order.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your card.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Flip over all your cards. Sort them. Flip them back over.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your card.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871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strategy did you use to find your card when your cards were unordered? Ordered?</a:t>
            </a:r>
          </a:p>
          <a:p>
            <a:r>
              <a:rPr lang="en-US" dirty="0" smtClean="0"/>
              <a:t>Were they the same strategy? Which one is easier to look for your card 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308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pic>
        <p:nvPicPr>
          <p:cNvPr id="4" name="Content Placeholder 3" descr="binary-search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097" b="-150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37629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O(log n)</a:t>
            </a:r>
          </a:p>
          <a:p>
            <a:r>
              <a:rPr lang="en-US" dirty="0" smtClean="0"/>
              <a:t>What algorithm does this remind you of?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852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we going to store our data in?</a:t>
            </a:r>
          </a:p>
          <a:p>
            <a:r>
              <a:rPr lang="en-US" dirty="0" smtClean="0"/>
              <a:t>What is the input?</a:t>
            </a:r>
          </a:p>
          <a:p>
            <a:r>
              <a:rPr lang="en-US" dirty="0" smtClean="0"/>
              <a:t>What is the output?</a:t>
            </a:r>
          </a:p>
          <a:p>
            <a:r>
              <a:rPr lang="en-US" dirty="0" smtClean="0"/>
              <a:t>What building blocks will we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362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pic>
        <p:nvPicPr>
          <p:cNvPr id="5" name="Content Placeholder 4" descr="download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r="3404"/>
          <a:stretch>
            <a:fillRect/>
          </a:stretch>
        </p:blipFill>
        <p:spPr/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873250"/>
            <a:ext cx="4038600" cy="2019300"/>
          </a:xfrm>
          <a:prstGeom prst="rect">
            <a:avLst/>
          </a:prstGeom>
        </p:spPr>
      </p:pic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12" y="3746500"/>
            <a:ext cx="3060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263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(Serious) Recursion</a:t>
            </a:r>
            <a:endParaRPr lang="en-US" dirty="0"/>
          </a:p>
        </p:txBody>
      </p:sp>
      <p:pic>
        <p:nvPicPr>
          <p:cNvPr id="5" name="Content Placeholder 4" descr="recursion-7-638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889" b="-29889"/>
          <a:stretch>
            <a:fillRect/>
          </a:stretch>
        </p:blipFill>
        <p:spPr/>
      </p:pic>
      <p:pic>
        <p:nvPicPr>
          <p:cNvPr id="6" name="Content Placeholder 5" descr="Recursion in C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471" b="-324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67144532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1490"/>
            <a:ext cx="7772400" cy="4570412"/>
          </a:xfrm>
        </p:spPr>
        <p:txBody>
          <a:bodyPr/>
          <a:lstStyle/>
          <a:p>
            <a:r>
              <a:rPr lang="en-US" dirty="0" smtClean="0"/>
              <a:t>O(unbounded):</a:t>
            </a:r>
          </a:p>
          <a:p>
            <a:pPr lvl="1"/>
            <a:r>
              <a:rPr lang="en-US" dirty="0" err="1" smtClean="0"/>
              <a:t>Bogosort</a:t>
            </a:r>
            <a:endParaRPr lang="en-US" dirty="0" smtClean="0"/>
          </a:p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Bubble</a:t>
            </a:r>
          </a:p>
          <a:p>
            <a:pPr lvl="1"/>
            <a:r>
              <a:rPr lang="en-US" dirty="0" smtClean="0"/>
              <a:t>Insertion</a:t>
            </a:r>
          </a:p>
          <a:p>
            <a:pPr lvl="1"/>
            <a:r>
              <a:rPr lang="en-US" dirty="0" smtClean="0"/>
              <a:t>Selection</a:t>
            </a:r>
          </a:p>
          <a:p>
            <a:r>
              <a:rPr lang="en-US" dirty="0" smtClean="0"/>
              <a:t>O(n log n):</a:t>
            </a:r>
          </a:p>
          <a:p>
            <a:pPr lvl="1"/>
            <a:r>
              <a:rPr lang="en-US" dirty="0" smtClean="0"/>
              <a:t>Merge</a:t>
            </a:r>
          </a:p>
          <a:p>
            <a:pPr lvl="1"/>
            <a:r>
              <a:rPr lang="en-US" dirty="0" smtClean="0"/>
              <a:t>Quick</a:t>
            </a:r>
          </a:p>
        </p:txBody>
      </p:sp>
    </p:spTree>
    <p:extLst>
      <p:ext uri="{BB962C8B-B14F-4D97-AF65-F5344CB8AC3E}">
        <p14:creationId xmlns:p14="http://schemas.microsoft.com/office/powerpoint/2010/main" val="7479909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</a:t>
            </a:r>
            <a:endParaRPr lang="en-US" dirty="0"/>
          </a:p>
        </p:txBody>
      </p:sp>
      <p:pic>
        <p:nvPicPr>
          <p:cNvPr id="4" name="Content Placeholder 3" descr="317c55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" r="6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102237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Sorting?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Algorithmic strategy:</a:t>
            </a:r>
          </a:p>
          <a:p>
            <a:pPr lvl="1"/>
            <a:r>
              <a:rPr lang="en-US" dirty="0" smtClean="0"/>
              <a:t>Recursion</a:t>
            </a:r>
          </a:p>
          <a:p>
            <a:pPr lvl="1"/>
            <a:r>
              <a:rPr lang="en-US" dirty="0" smtClean="0"/>
              <a:t>Divide-and-conquer</a:t>
            </a:r>
          </a:p>
          <a:p>
            <a:r>
              <a:rPr lang="en-US" dirty="0" smtClean="0"/>
              <a:t>Efficiency:</a:t>
            </a:r>
          </a:p>
          <a:p>
            <a:pPr lvl="1"/>
            <a:r>
              <a:rPr lang="en-US" dirty="0" smtClean="0"/>
              <a:t>Run time, big O notation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Coding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897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Sorting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did you iterate through all of your cards? (Roughly)</a:t>
            </a:r>
          </a:p>
          <a:p>
            <a:r>
              <a:rPr lang="en-US" dirty="0" smtClean="0"/>
              <a:t>How many times did you look at each card? (Roughly)</a:t>
            </a:r>
          </a:p>
          <a:p>
            <a:r>
              <a:rPr lang="en-US" dirty="0" smtClean="0"/>
              <a:t>How much does the sorted-ness of the list impact the quickness of your algorithm?</a:t>
            </a:r>
          </a:p>
          <a:p>
            <a:r>
              <a:rPr lang="en-US" dirty="0" smtClean="0"/>
              <a:t>Do you think you could have done it more efficiently?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405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pic>
        <p:nvPicPr>
          <p:cNvPr id="6" name="Content Placeholder 5" descr="Bubble-sort-example-300px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" b="9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50635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pic>
        <p:nvPicPr>
          <p:cNvPr id="4" name="Content Placeholder 3" descr="Insertion-sort-example-300px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" b="9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063035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pic>
        <p:nvPicPr>
          <p:cNvPr id="4" name="Content Placeholder 3" descr="Selection-Sort-Animation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460" r="-2654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82779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pic>
        <p:nvPicPr>
          <p:cNvPr id="4" name="Content Placeholder 3" descr="Merge-sort-example-300px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" b="9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5209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p-formalwhite">
  <a:themeElements>
    <a:clrScheme name="">
      <a:dk1>
        <a:srgbClr val="000000"/>
      </a:dk1>
      <a:lt1>
        <a:srgbClr val="FFFFFF"/>
      </a:lt1>
      <a:dk2>
        <a:srgbClr val="0066FF"/>
      </a:dk2>
      <a:lt2>
        <a:srgbClr val="B2B2B2"/>
      </a:lt2>
      <a:accent1>
        <a:srgbClr val="FF0000"/>
      </a:accent1>
      <a:accent2>
        <a:srgbClr val="00CCFF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B9E7"/>
      </a:accent6>
      <a:hlink>
        <a:srgbClr val="33CC33"/>
      </a:hlink>
      <a:folHlink>
        <a:srgbClr val="777777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66FF"/>
        </a:dk2>
        <a:lt2>
          <a:srgbClr val="808080"/>
        </a:lt2>
        <a:accent1>
          <a:srgbClr val="FF6600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00B9E7"/>
        </a:accent6>
        <a:hlink>
          <a:srgbClr val="FF00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9126</TotalTime>
  <Words>302</Words>
  <Application>Microsoft Macintosh PowerPoint</Application>
  <PresentationFormat>On-screen Show (4:3)</PresentationFormat>
  <Paragraphs>55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pp-formalwhite</vt:lpstr>
      <vt:lpstr>Workshop 9: Sorting Cont. &amp; searching</vt:lpstr>
      <vt:lpstr>Review</vt:lpstr>
      <vt:lpstr>Big-O</vt:lpstr>
      <vt:lpstr>Why Sorting?</vt:lpstr>
      <vt:lpstr>Evaluation of Sorting Strategy</vt:lpstr>
      <vt:lpstr>Bubble Sort</vt:lpstr>
      <vt:lpstr>Insertion Sort</vt:lpstr>
      <vt:lpstr>Selection Sort</vt:lpstr>
      <vt:lpstr>Merge Sort</vt:lpstr>
      <vt:lpstr>Why Sorting?</vt:lpstr>
      <vt:lpstr>Searching</vt:lpstr>
      <vt:lpstr>Binary Search</vt:lpstr>
      <vt:lpstr>Binary Search Complexity</vt:lpstr>
      <vt:lpstr>Code Binary Search</vt:lpstr>
      <vt:lpstr>Recursion</vt:lpstr>
      <vt:lpstr>(Serious) Recursion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8: Sorting, Intro to Algorithms</dc:title>
  <dc:creator>Balczewski , Emily A.</dc:creator>
  <cp:lastModifiedBy>Balczewski , Emily A.</cp:lastModifiedBy>
  <cp:revision>14</cp:revision>
  <dcterms:created xsi:type="dcterms:W3CDTF">2017-08-09T15:13:00Z</dcterms:created>
  <dcterms:modified xsi:type="dcterms:W3CDTF">2017-08-23T20:27:00Z</dcterms:modified>
</cp:coreProperties>
</file>