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86" r:id="rId7"/>
    <p:sldId id="288" r:id="rId8"/>
    <p:sldId id="289" r:id="rId9"/>
    <p:sldId id="297" r:id="rId10"/>
    <p:sldId id="290" r:id="rId11"/>
    <p:sldId id="299" r:id="rId12"/>
    <p:sldId id="291" r:id="rId13"/>
    <p:sldId id="292" r:id="rId14"/>
    <p:sldId id="295" r:id="rId15"/>
    <p:sldId id="294" r:id="rId16"/>
    <p:sldId id="298"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59" d="100"/>
          <a:sy n="59" d="100"/>
        </p:scale>
        <p:origin x="964" y="5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cuments\TECH\DareyIO\Assignment\Capstone%20project%20core%201\Adidas_US_Sales_Datase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cuments\TECH\DareyIO\Assignment\Capstone%20project%20core%201\Adidas_US_Sales_Datase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cuments\TECH\DareyIO\Assignment\Capstone%20project%20core%201\Adidas_US_Sales_Datase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[Adidas_US_Sales_Datasets.xlsx]Product Performance Analysis!PivotTable1</c:name>
    <c:fmtId val="65"/>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Total Revenue by Product</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'Product Performance Analysis'!$B$16</c:f>
              <c:strCache>
                <c:ptCount val="1"/>
                <c:pt idx="0">
                  <c:v>Total Revenue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'Product Performance Analysis'!$A$17:$A$23</c:f>
              <c:strCache>
                <c:ptCount val="6"/>
                <c:pt idx="0">
                  <c:v>Women's Athletic Footwear</c:v>
                </c:pt>
                <c:pt idx="1">
                  <c:v>Men's Apparel</c:v>
                </c:pt>
                <c:pt idx="2">
                  <c:v>Women's Street Footwear</c:v>
                </c:pt>
                <c:pt idx="3">
                  <c:v>Men's Athletic Footwear</c:v>
                </c:pt>
                <c:pt idx="4">
                  <c:v>Women's Apparel</c:v>
                </c:pt>
                <c:pt idx="5">
                  <c:v>Men's Street Footwear</c:v>
                </c:pt>
              </c:strCache>
            </c:strRef>
          </c:cat>
          <c:val>
            <c:numRef>
              <c:f>'Product Performance Analysis'!$B$17:$B$23</c:f>
              <c:numCache>
                <c:formatCode>"$"#,##0_);[Red]\("$"#,##0\)</c:formatCode>
                <c:ptCount val="6"/>
                <c:pt idx="0">
                  <c:v>106631896</c:v>
                </c:pt>
                <c:pt idx="1">
                  <c:v>123728632</c:v>
                </c:pt>
                <c:pt idx="2">
                  <c:v>128002813</c:v>
                </c:pt>
                <c:pt idx="3">
                  <c:v>153673680</c:v>
                </c:pt>
                <c:pt idx="4">
                  <c:v>179038860</c:v>
                </c:pt>
                <c:pt idx="5">
                  <c:v>208826244</c:v>
                </c:pt>
              </c:numCache>
            </c:numRef>
          </c:val>
          <c:extLst>
            <c:ext xmlns:c16="http://schemas.microsoft.com/office/drawing/2014/chart" uri="{C3380CC4-5D6E-409C-BE32-E72D297353CC}">
              <c16:uniqueId val="{00000000-0C7C-4E9A-8714-87503BC69602}"/>
            </c:ext>
          </c:extLst>
        </c:ser>
        <c:ser>
          <c:idx val="1"/>
          <c:order val="1"/>
          <c:tx>
            <c:strRef>
              <c:f>'Product Performance Analysis'!$C$16</c:f>
              <c:strCache>
                <c:ptCount val="1"/>
                <c:pt idx="0">
                  <c:v>Sum of Operating Profit</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'Product Performance Analysis'!$A$17:$A$23</c:f>
              <c:strCache>
                <c:ptCount val="6"/>
                <c:pt idx="0">
                  <c:v>Women's Athletic Footwear</c:v>
                </c:pt>
                <c:pt idx="1">
                  <c:v>Men's Apparel</c:v>
                </c:pt>
                <c:pt idx="2">
                  <c:v>Women's Street Footwear</c:v>
                </c:pt>
                <c:pt idx="3">
                  <c:v>Men's Athletic Footwear</c:v>
                </c:pt>
                <c:pt idx="4">
                  <c:v>Women's Apparel</c:v>
                </c:pt>
                <c:pt idx="5">
                  <c:v>Men's Street Footwear</c:v>
                </c:pt>
              </c:strCache>
            </c:strRef>
          </c:cat>
          <c:val>
            <c:numRef>
              <c:f>'Product Performance Analysis'!$C$17:$C$23</c:f>
              <c:numCache>
                <c:formatCode>"$"#,##0_);[Red]\("$"#,##0\)</c:formatCode>
                <c:ptCount val="6"/>
                <c:pt idx="0">
                  <c:v>38975784.93999999</c:v>
                </c:pt>
                <c:pt idx="1">
                  <c:v>44763030.330000028</c:v>
                </c:pt>
                <c:pt idx="2">
                  <c:v>45095826.810000047</c:v>
                </c:pt>
                <c:pt idx="3">
                  <c:v>51846888.190000139</c:v>
                </c:pt>
                <c:pt idx="4">
                  <c:v>68650970.560000017</c:v>
                </c:pt>
                <c:pt idx="5">
                  <c:v>82802260.619999707</c:v>
                </c:pt>
              </c:numCache>
            </c:numRef>
          </c:val>
          <c:extLst>
            <c:ext xmlns:c16="http://schemas.microsoft.com/office/drawing/2014/chart" uri="{C3380CC4-5D6E-409C-BE32-E72D297353CC}">
              <c16:uniqueId val="{00000001-0C7C-4E9A-8714-87503BC69602}"/>
            </c:ext>
          </c:extLst>
        </c:ser>
        <c:dLbls>
          <c:dLblPos val="outEnd"/>
          <c:showLegendKey val="0"/>
          <c:showVal val="1"/>
          <c:showCatName val="0"/>
          <c:showSerName val="0"/>
          <c:showPercent val="0"/>
          <c:showBubbleSize val="0"/>
        </c:dLbls>
        <c:gapWidth val="444"/>
        <c:overlap val="-90"/>
        <c:axId val="688214655"/>
        <c:axId val="688208415"/>
      </c:barChart>
      <c:catAx>
        <c:axId val="6882146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688208415"/>
        <c:crosses val="autoZero"/>
        <c:auto val="1"/>
        <c:lblAlgn val="ctr"/>
        <c:lblOffset val="100"/>
        <c:noMultiLvlLbl val="0"/>
      </c:catAx>
      <c:valAx>
        <c:axId val="688208415"/>
        <c:scaling>
          <c:orientation val="minMax"/>
        </c:scaling>
        <c:delete val="1"/>
        <c:axPos val="l"/>
        <c:numFmt formatCode="&quot;$&quot;#,##0_);[Red]\(&quot;$&quot;#,##0\)" sourceLinked="1"/>
        <c:majorTickMark val="none"/>
        <c:minorTickMark val="none"/>
        <c:tickLblPos val="nextTo"/>
        <c:crossAx val="688214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[Adidas_US_Sales_Datasets.xlsx]Product Performance Analysis!PivotTable7</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Total</a:t>
            </a:r>
            <a:r>
              <a:rPr lang="en-US" b="1" baseline="0"/>
              <a:t> Revenue by Retailer</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'Product Performance Analysis'!$H$16</c:f>
              <c:strCache>
                <c:ptCount val="1"/>
                <c:pt idx="0">
                  <c:v>Total Revenue</c:v>
                </c:pt>
              </c:strCache>
            </c:strRef>
          </c:tx>
          <c:spPr>
            <a:solidFill>
              <a:schemeClr val="accent1"/>
            </a:solidFill>
            <a:ln>
              <a:noFill/>
            </a:ln>
            <a:effectLst/>
          </c:spPr>
          <c:invertIfNegative val="0"/>
          <c:cat>
            <c:strRef>
              <c:f>'Product Performance Analysis'!$G$17:$G$23</c:f>
              <c:strCache>
                <c:ptCount val="6"/>
                <c:pt idx="0">
                  <c:v>Walmart</c:v>
                </c:pt>
                <c:pt idx="1">
                  <c:v>Amazon</c:v>
                </c:pt>
                <c:pt idx="2">
                  <c:v>Kohl's</c:v>
                </c:pt>
                <c:pt idx="3">
                  <c:v>Sports Direct</c:v>
                </c:pt>
                <c:pt idx="4">
                  <c:v>Foot Locker</c:v>
                </c:pt>
                <c:pt idx="5">
                  <c:v>West Gear</c:v>
                </c:pt>
              </c:strCache>
            </c:strRef>
          </c:cat>
          <c:val>
            <c:numRef>
              <c:f>'Product Performance Analysis'!$H$17:$H$23</c:f>
              <c:numCache>
                <c:formatCode>"$"#,##0_);[Red]\("$"#,##0\)</c:formatCode>
                <c:ptCount val="6"/>
                <c:pt idx="0">
                  <c:v>74558410</c:v>
                </c:pt>
                <c:pt idx="1">
                  <c:v>77698912</c:v>
                </c:pt>
                <c:pt idx="2">
                  <c:v>102114753</c:v>
                </c:pt>
                <c:pt idx="3">
                  <c:v>182470997</c:v>
                </c:pt>
                <c:pt idx="4">
                  <c:v>220094720</c:v>
                </c:pt>
                <c:pt idx="5">
                  <c:v>242964333</c:v>
                </c:pt>
              </c:numCache>
            </c:numRef>
          </c:val>
          <c:extLst>
            <c:ext xmlns:c16="http://schemas.microsoft.com/office/drawing/2014/chart" uri="{C3380CC4-5D6E-409C-BE32-E72D297353CC}">
              <c16:uniqueId val="{00000000-8C02-4FF0-8EF0-3D937A657E27}"/>
            </c:ext>
          </c:extLst>
        </c:ser>
        <c:ser>
          <c:idx val="1"/>
          <c:order val="1"/>
          <c:tx>
            <c:strRef>
              <c:f>'Product Performance Analysis'!$I$16</c:f>
              <c:strCache>
                <c:ptCount val="1"/>
                <c:pt idx="0">
                  <c:v>Sum of Operating Profit</c:v>
                </c:pt>
              </c:strCache>
            </c:strRef>
          </c:tx>
          <c:spPr>
            <a:solidFill>
              <a:schemeClr val="accent2"/>
            </a:solidFill>
            <a:ln>
              <a:noFill/>
            </a:ln>
            <a:effectLst/>
          </c:spPr>
          <c:invertIfNegative val="0"/>
          <c:cat>
            <c:strRef>
              <c:f>'Product Performance Analysis'!$G$17:$G$23</c:f>
              <c:strCache>
                <c:ptCount val="6"/>
                <c:pt idx="0">
                  <c:v>Walmart</c:v>
                </c:pt>
                <c:pt idx="1">
                  <c:v>Amazon</c:v>
                </c:pt>
                <c:pt idx="2">
                  <c:v>Kohl's</c:v>
                </c:pt>
                <c:pt idx="3">
                  <c:v>Sports Direct</c:v>
                </c:pt>
                <c:pt idx="4">
                  <c:v>Foot Locker</c:v>
                </c:pt>
                <c:pt idx="5">
                  <c:v>West Gear</c:v>
                </c:pt>
              </c:strCache>
            </c:strRef>
          </c:cat>
          <c:val>
            <c:numRef>
              <c:f>'Product Performance Analysis'!$I$17:$I$23</c:f>
              <c:numCache>
                <c:formatCode>"$"#,##0_);[Red]\("$"#,##0\)</c:formatCode>
                <c:ptCount val="6"/>
                <c:pt idx="0">
                  <c:v>25782052.609999981</c:v>
                </c:pt>
                <c:pt idx="1">
                  <c:v>28818503.309999976</c:v>
                </c:pt>
                <c:pt idx="2">
                  <c:v>36811252.58000008</c:v>
                </c:pt>
                <c:pt idx="3">
                  <c:v>74332954.959999874</c:v>
                </c:pt>
                <c:pt idx="4">
                  <c:v>80722124.810000077</c:v>
                </c:pt>
                <c:pt idx="5">
                  <c:v>85667873.180000097</c:v>
                </c:pt>
              </c:numCache>
            </c:numRef>
          </c:val>
          <c:extLst>
            <c:ext xmlns:c16="http://schemas.microsoft.com/office/drawing/2014/chart" uri="{C3380CC4-5D6E-409C-BE32-E72D297353CC}">
              <c16:uniqueId val="{00000001-8C02-4FF0-8EF0-3D937A657E27}"/>
            </c:ext>
          </c:extLst>
        </c:ser>
        <c:dLbls>
          <c:showLegendKey val="0"/>
          <c:showVal val="0"/>
          <c:showCatName val="0"/>
          <c:showSerName val="0"/>
          <c:showPercent val="0"/>
          <c:showBubbleSize val="0"/>
        </c:dLbls>
        <c:gapWidth val="182"/>
        <c:axId val="476187679"/>
        <c:axId val="476215519"/>
      </c:barChart>
      <c:catAx>
        <c:axId val="47618767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215519"/>
        <c:crosses val="autoZero"/>
        <c:auto val="1"/>
        <c:lblAlgn val="ctr"/>
        <c:lblOffset val="100"/>
        <c:noMultiLvlLbl val="0"/>
      </c:catAx>
      <c:valAx>
        <c:axId val="476215519"/>
        <c:scaling>
          <c:orientation val="minMax"/>
        </c:scaling>
        <c:delete val="0"/>
        <c:axPos val="b"/>
        <c:numFmt formatCode="&quot;$&quot;#,##0_);[Red]\(&quot;$&quot;#,##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187679"/>
        <c:crosses val="autoZero"/>
        <c:crossBetween val="between"/>
        <c:dispUnits>
          <c:builtInUnit val="million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[Adidas_US_Sales_Datasets.xlsx]Product Performance Analysis!PivotTable11</c:name>
    <c:fmtId val="25"/>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Sales</a:t>
            </a:r>
            <a:r>
              <a:rPr lang="en-US" b="1" baseline="0"/>
              <a:t> Performance Across Regions</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'Product Performance Analysis'!$H$98:$H$99</c:f>
              <c:strCache>
                <c:ptCount val="1"/>
                <c:pt idx="0">
                  <c:v>Jan</c:v>
                </c:pt>
              </c:strCache>
            </c:strRef>
          </c:tx>
          <c:spPr>
            <a:solidFill>
              <a:schemeClr val="accent1"/>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Analysis'!$H$100:$H$105</c:f>
              <c:numCache>
                <c:formatCode>"$"#,##0_);[Red]\("$"#,##0\)</c:formatCode>
                <c:ptCount val="5"/>
                <c:pt idx="0">
                  <c:v>30083663</c:v>
                </c:pt>
                <c:pt idx="1">
                  <c:v>8573708</c:v>
                </c:pt>
                <c:pt idx="2">
                  <c:v>2729165</c:v>
                </c:pt>
                <c:pt idx="3">
                  <c:v>18968519</c:v>
                </c:pt>
                <c:pt idx="4">
                  <c:v>11124087</c:v>
                </c:pt>
              </c:numCache>
            </c:numRef>
          </c:val>
          <c:extLst>
            <c:ext xmlns:c16="http://schemas.microsoft.com/office/drawing/2014/chart" uri="{C3380CC4-5D6E-409C-BE32-E72D297353CC}">
              <c16:uniqueId val="{00000000-2F2E-4A9B-AFAB-BA9AACAD77F4}"/>
            </c:ext>
          </c:extLst>
        </c:ser>
        <c:ser>
          <c:idx val="1"/>
          <c:order val="1"/>
          <c:tx>
            <c:strRef>
              <c:f>'Product Performance Analysis'!$I$98:$I$99</c:f>
              <c:strCache>
                <c:ptCount val="1"/>
                <c:pt idx="0">
                  <c:v>Feb</c:v>
                </c:pt>
              </c:strCache>
            </c:strRef>
          </c:tx>
          <c:spPr>
            <a:solidFill>
              <a:schemeClr val="accent2"/>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Analysis'!$I$100:$I$105</c:f>
              <c:numCache>
                <c:formatCode>"$"#,##0_);[Red]\("$"#,##0\)</c:formatCode>
                <c:ptCount val="5"/>
                <c:pt idx="0">
                  <c:v>26261999</c:v>
                </c:pt>
                <c:pt idx="1">
                  <c:v>7204072</c:v>
                </c:pt>
                <c:pt idx="2">
                  <c:v>2671687</c:v>
                </c:pt>
                <c:pt idx="3">
                  <c:v>12639582</c:v>
                </c:pt>
                <c:pt idx="4">
                  <c:v>12322813</c:v>
                </c:pt>
              </c:numCache>
            </c:numRef>
          </c:val>
          <c:extLst>
            <c:ext xmlns:c16="http://schemas.microsoft.com/office/drawing/2014/chart" uri="{C3380CC4-5D6E-409C-BE32-E72D297353CC}">
              <c16:uniqueId val="{00000001-2F2E-4A9B-AFAB-BA9AACAD77F4}"/>
            </c:ext>
          </c:extLst>
        </c:ser>
        <c:ser>
          <c:idx val="2"/>
          <c:order val="2"/>
          <c:tx>
            <c:strRef>
              <c:f>'Product Performance Analysis'!$J$98:$J$99</c:f>
              <c:strCache>
                <c:ptCount val="1"/>
                <c:pt idx="0">
                  <c:v>Mar</c:v>
                </c:pt>
              </c:strCache>
            </c:strRef>
          </c:tx>
          <c:spPr>
            <a:solidFill>
              <a:schemeClr val="accent3"/>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Analysis'!$J$100:$J$105</c:f>
              <c:numCache>
                <c:formatCode>"$"#,##0_);[Red]\("$"#,##0\)</c:formatCode>
                <c:ptCount val="5"/>
                <c:pt idx="0">
                  <c:v>19655850</c:v>
                </c:pt>
                <c:pt idx="1">
                  <c:v>6654200</c:v>
                </c:pt>
                <c:pt idx="2">
                  <c:v>5521503</c:v>
                </c:pt>
                <c:pt idx="3">
                  <c:v>17219965</c:v>
                </c:pt>
                <c:pt idx="4">
                  <c:v>7757591</c:v>
                </c:pt>
              </c:numCache>
            </c:numRef>
          </c:val>
          <c:extLst>
            <c:ext xmlns:c16="http://schemas.microsoft.com/office/drawing/2014/chart" uri="{C3380CC4-5D6E-409C-BE32-E72D297353CC}">
              <c16:uniqueId val="{00000002-2F2E-4A9B-AFAB-BA9AACAD77F4}"/>
            </c:ext>
          </c:extLst>
        </c:ser>
        <c:ser>
          <c:idx val="3"/>
          <c:order val="3"/>
          <c:tx>
            <c:strRef>
              <c:f>'Product Performance Analysis'!$K$98:$K$99</c:f>
              <c:strCache>
                <c:ptCount val="1"/>
                <c:pt idx="0">
                  <c:v>Apr</c:v>
                </c:pt>
              </c:strCache>
            </c:strRef>
          </c:tx>
          <c:spPr>
            <a:solidFill>
              <a:schemeClr val="accent4"/>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Analysis'!$K$100:$K$105</c:f>
              <c:numCache>
                <c:formatCode>"$"#,##0_);[Red]\("$"#,##0\)</c:formatCode>
                <c:ptCount val="5"/>
                <c:pt idx="0">
                  <c:v>27226173</c:v>
                </c:pt>
                <c:pt idx="1">
                  <c:v>13072425</c:v>
                </c:pt>
                <c:pt idx="2">
                  <c:v>11698656</c:v>
                </c:pt>
                <c:pt idx="3">
                  <c:v>15249847</c:v>
                </c:pt>
                <c:pt idx="4">
                  <c:v>5092869</c:v>
                </c:pt>
              </c:numCache>
            </c:numRef>
          </c:val>
          <c:extLst>
            <c:ext xmlns:c16="http://schemas.microsoft.com/office/drawing/2014/chart" uri="{C3380CC4-5D6E-409C-BE32-E72D297353CC}">
              <c16:uniqueId val="{00000003-2F2E-4A9B-AFAB-BA9AACAD77F4}"/>
            </c:ext>
          </c:extLst>
        </c:ser>
        <c:ser>
          <c:idx val="4"/>
          <c:order val="4"/>
          <c:tx>
            <c:strRef>
              <c:f>'Product Performance Analysis'!$L$98:$L$99</c:f>
              <c:strCache>
                <c:ptCount val="1"/>
                <c:pt idx="0">
                  <c:v>May</c:v>
                </c:pt>
              </c:strCache>
            </c:strRef>
          </c:tx>
          <c:spPr>
            <a:solidFill>
              <a:schemeClr val="accent5"/>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Analysis'!$L$100:$L$105</c:f>
              <c:numCache>
                <c:formatCode>"$"#,##0_);[Red]\("$"#,##0\)</c:formatCode>
                <c:ptCount val="5"/>
                <c:pt idx="0">
                  <c:v>32570557</c:v>
                </c:pt>
                <c:pt idx="1">
                  <c:v>12662209</c:v>
                </c:pt>
                <c:pt idx="2">
                  <c:v>10697406</c:v>
                </c:pt>
                <c:pt idx="3">
                  <c:v>15484034</c:v>
                </c:pt>
                <c:pt idx="4">
                  <c:v>9093489</c:v>
                </c:pt>
              </c:numCache>
            </c:numRef>
          </c:val>
          <c:extLst>
            <c:ext xmlns:c16="http://schemas.microsoft.com/office/drawing/2014/chart" uri="{C3380CC4-5D6E-409C-BE32-E72D297353CC}">
              <c16:uniqueId val="{00000004-2F2E-4A9B-AFAB-BA9AACAD77F4}"/>
            </c:ext>
          </c:extLst>
        </c:ser>
        <c:ser>
          <c:idx val="5"/>
          <c:order val="5"/>
          <c:tx>
            <c:strRef>
              <c:f>'Product Performance Analysis'!$M$98:$M$99</c:f>
              <c:strCache>
                <c:ptCount val="1"/>
                <c:pt idx="0">
                  <c:v>Jun</c:v>
                </c:pt>
              </c:strCache>
            </c:strRef>
          </c:tx>
          <c:spPr>
            <a:solidFill>
              <a:schemeClr val="accent6"/>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Analysis'!$M$100:$M$105</c:f>
              <c:numCache>
                <c:formatCode>"$"#,##0_);[Red]\("$"#,##0\)</c:formatCode>
                <c:ptCount val="5"/>
                <c:pt idx="0">
                  <c:v>24806713</c:v>
                </c:pt>
                <c:pt idx="1">
                  <c:v>14528856</c:v>
                </c:pt>
                <c:pt idx="2">
                  <c:v>7641882</c:v>
                </c:pt>
                <c:pt idx="3">
                  <c:v>12978372</c:v>
                </c:pt>
                <c:pt idx="4">
                  <c:v>14791549</c:v>
                </c:pt>
              </c:numCache>
            </c:numRef>
          </c:val>
          <c:extLst>
            <c:ext xmlns:c16="http://schemas.microsoft.com/office/drawing/2014/chart" uri="{C3380CC4-5D6E-409C-BE32-E72D297353CC}">
              <c16:uniqueId val="{00000005-2F2E-4A9B-AFAB-BA9AACAD77F4}"/>
            </c:ext>
          </c:extLst>
        </c:ser>
        <c:ser>
          <c:idx val="6"/>
          <c:order val="6"/>
          <c:tx>
            <c:strRef>
              <c:f>'Product Performance Analysis'!$N$98:$N$99</c:f>
              <c:strCache>
                <c:ptCount val="1"/>
                <c:pt idx="0">
                  <c:v>Jul</c:v>
                </c:pt>
              </c:strCache>
            </c:strRef>
          </c:tx>
          <c:spPr>
            <a:solidFill>
              <a:schemeClr val="accent1">
                <a:lumMod val="60000"/>
              </a:schemeClr>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Analysis'!$N$100:$N$105</c:f>
              <c:numCache>
                <c:formatCode>"$"#,##0_);[Red]\("$"#,##0\)</c:formatCode>
                <c:ptCount val="5"/>
                <c:pt idx="0">
                  <c:v>30913126</c:v>
                </c:pt>
                <c:pt idx="1">
                  <c:v>17462901</c:v>
                </c:pt>
                <c:pt idx="2">
                  <c:v>12038428</c:v>
                </c:pt>
                <c:pt idx="3">
                  <c:v>16138238</c:v>
                </c:pt>
                <c:pt idx="4">
                  <c:v>18928001</c:v>
                </c:pt>
              </c:numCache>
            </c:numRef>
          </c:val>
          <c:extLst>
            <c:ext xmlns:c16="http://schemas.microsoft.com/office/drawing/2014/chart" uri="{C3380CC4-5D6E-409C-BE32-E72D297353CC}">
              <c16:uniqueId val="{00000006-2F2E-4A9B-AFAB-BA9AACAD77F4}"/>
            </c:ext>
          </c:extLst>
        </c:ser>
        <c:ser>
          <c:idx val="7"/>
          <c:order val="7"/>
          <c:tx>
            <c:strRef>
              <c:f>'Product Performance Analysis'!$O$98:$O$99</c:f>
              <c:strCache>
                <c:ptCount val="1"/>
                <c:pt idx="0">
                  <c:v>Aug</c:v>
                </c:pt>
              </c:strCache>
            </c:strRef>
          </c:tx>
          <c:spPr>
            <a:solidFill>
              <a:schemeClr val="accent2">
                <a:lumMod val="60000"/>
              </a:schemeClr>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Analysis'!$O$100:$O$105</c:f>
              <c:numCache>
                <c:formatCode>"$"#,##0_);[Red]\("$"#,##0\)</c:formatCode>
                <c:ptCount val="5"/>
                <c:pt idx="0">
                  <c:v>19928254</c:v>
                </c:pt>
                <c:pt idx="1">
                  <c:v>19965355</c:v>
                </c:pt>
                <c:pt idx="2">
                  <c:v>26102960</c:v>
                </c:pt>
                <c:pt idx="3">
                  <c:v>12437467</c:v>
                </c:pt>
                <c:pt idx="4">
                  <c:v>13732165</c:v>
                </c:pt>
              </c:numCache>
            </c:numRef>
          </c:val>
          <c:extLst>
            <c:ext xmlns:c16="http://schemas.microsoft.com/office/drawing/2014/chart" uri="{C3380CC4-5D6E-409C-BE32-E72D297353CC}">
              <c16:uniqueId val="{00000007-2F2E-4A9B-AFAB-BA9AACAD77F4}"/>
            </c:ext>
          </c:extLst>
        </c:ser>
        <c:ser>
          <c:idx val="8"/>
          <c:order val="8"/>
          <c:tx>
            <c:strRef>
              <c:f>'Product Performance Analysis'!$P$98:$P$99</c:f>
              <c:strCache>
                <c:ptCount val="1"/>
                <c:pt idx="0">
                  <c:v>Sep</c:v>
                </c:pt>
              </c:strCache>
            </c:strRef>
          </c:tx>
          <c:spPr>
            <a:solidFill>
              <a:schemeClr val="accent3">
                <a:lumMod val="60000"/>
              </a:schemeClr>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Analysis'!$P$100:$P$105</c:f>
              <c:numCache>
                <c:formatCode>"$"#,##0_);[Red]\("$"#,##0\)</c:formatCode>
                <c:ptCount val="5"/>
                <c:pt idx="0">
                  <c:v>11306052</c:v>
                </c:pt>
                <c:pt idx="1">
                  <c:v>21153942</c:v>
                </c:pt>
                <c:pt idx="2">
                  <c:v>28920946</c:v>
                </c:pt>
                <c:pt idx="3">
                  <c:v>9571690</c:v>
                </c:pt>
                <c:pt idx="4">
                  <c:v>6708829</c:v>
                </c:pt>
              </c:numCache>
            </c:numRef>
          </c:val>
          <c:extLst>
            <c:ext xmlns:c16="http://schemas.microsoft.com/office/drawing/2014/chart" uri="{C3380CC4-5D6E-409C-BE32-E72D297353CC}">
              <c16:uniqueId val="{00000008-2F2E-4A9B-AFAB-BA9AACAD77F4}"/>
            </c:ext>
          </c:extLst>
        </c:ser>
        <c:ser>
          <c:idx val="9"/>
          <c:order val="9"/>
          <c:tx>
            <c:strRef>
              <c:f>'Product Performance Analysis'!$Q$98:$Q$99</c:f>
              <c:strCache>
                <c:ptCount val="1"/>
                <c:pt idx="0">
                  <c:v>Oct</c:v>
                </c:pt>
              </c:strCache>
            </c:strRef>
          </c:tx>
          <c:spPr>
            <a:solidFill>
              <a:schemeClr val="accent4">
                <a:lumMod val="60000"/>
              </a:schemeClr>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Analysis'!$Q$100:$Q$105</c:f>
              <c:numCache>
                <c:formatCode>"$"#,##0_);[Red]\("$"#,##0\)</c:formatCode>
                <c:ptCount val="5"/>
                <c:pt idx="0">
                  <c:v>9900209</c:v>
                </c:pt>
                <c:pt idx="1">
                  <c:v>13815298</c:v>
                </c:pt>
                <c:pt idx="2">
                  <c:v>20301856</c:v>
                </c:pt>
                <c:pt idx="3">
                  <c:v>12356871</c:v>
                </c:pt>
                <c:pt idx="4">
                  <c:v>7536799</c:v>
                </c:pt>
              </c:numCache>
            </c:numRef>
          </c:val>
          <c:extLst>
            <c:ext xmlns:c16="http://schemas.microsoft.com/office/drawing/2014/chart" uri="{C3380CC4-5D6E-409C-BE32-E72D297353CC}">
              <c16:uniqueId val="{00000009-2F2E-4A9B-AFAB-BA9AACAD77F4}"/>
            </c:ext>
          </c:extLst>
        </c:ser>
        <c:ser>
          <c:idx val="10"/>
          <c:order val="10"/>
          <c:tx>
            <c:strRef>
              <c:f>'Product Performance Analysis'!$R$98:$R$99</c:f>
              <c:strCache>
                <c:ptCount val="1"/>
                <c:pt idx="0">
                  <c:v>Nov</c:v>
                </c:pt>
              </c:strCache>
            </c:strRef>
          </c:tx>
          <c:spPr>
            <a:solidFill>
              <a:schemeClr val="accent5">
                <a:lumMod val="60000"/>
              </a:schemeClr>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Analysis'!$R$100:$R$105</c:f>
              <c:numCache>
                <c:formatCode>"$"#,##0_);[Red]\("$"#,##0\)</c:formatCode>
                <c:ptCount val="5"/>
                <c:pt idx="0">
                  <c:v>17095496</c:v>
                </c:pt>
                <c:pt idx="1">
                  <c:v>11980311</c:v>
                </c:pt>
                <c:pt idx="2">
                  <c:v>6927056</c:v>
                </c:pt>
                <c:pt idx="3">
                  <c:v>19908984</c:v>
                </c:pt>
                <c:pt idx="4">
                  <c:v>11945493</c:v>
                </c:pt>
              </c:numCache>
            </c:numRef>
          </c:val>
          <c:extLst>
            <c:ext xmlns:c16="http://schemas.microsoft.com/office/drawing/2014/chart" uri="{C3380CC4-5D6E-409C-BE32-E72D297353CC}">
              <c16:uniqueId val="{0000000A-2F2E-4A9B-AFAB-BA9AACAD77F4}"/>
            </c:ext>
          </c:extLst>
        </c:ser>
        <c:ser>
          <c:idx val="11"/>
          <c:order val="11"/>
          <c:tx>
            <c:strRef>
              <c:f>'Product Performance Analysis'!$S$98:$S$99</c:f>
              <c:strCache>
                <c:ptCount val="1"/>
                <c:pt idx="0">
                  <c:v>Dec</c:v>
                </c:pt>
              </c:strCache>
            </c:strRef>
          </c:tx>
          <c:spPr>
            <a:solidFill>
              <a:schemeClr val="accent6">
                <a:lumMod val="60000"/>
              </a:schemeClr>
            </a:solidFill>
            <a:ln>
              <a:noFill/>
            </a:ln>
            <a:effectLst/>
          </c:spPr>
          <c:invertIfNegative val="0"/>
          <c:cat>
            <c:strRef>
              <c:f>'Product Performance Analysis'!$G$100:$G$105</c:f>
              <c:strCache>
                <c:ptCount val="5"/>
                <c:pt idx="0">
                  <c:v>West</c:v>
                </c:pt>
                <c:pt idx="1">
                  <c:v>Southeast</c:v>
                </c:pt>
                <c:pt idx="2">
                  <c:v>South</c:v>
                </c:pt>
                <c:pt idx="3">
                  <c:v>Northeast</c:v>
                </c:pt>
                <c:pt idx="4">
                  <c:v>Midwest</c:v>
                </c:pt>
              </c:strCache>
            </c:strRef>
          </c:cat>
          <c:val>
            <c:numRef>
              <c:f>'Product Performance Analysis'!$S$100:$S$105</c:f>
              <c:numCache>
                <c:formatCode>"$"#,##0_);[Red]\("$"#,##0\)</c:formatCode>
                <c:ptCount val="5"/>
                <c:pt idx="0">
                  <c:v>20195090</c:v>
                </c:pt>
                <c:pt idx="1">
                  <c:v>16097959</c:v>
                </c:pt>
                <c:pt idx="2">
                  <c:v>9411636.0000000019</c:v>
                </c:pt>
                <c:pt idx="3">
                  <c:v>23370498</c:v>
                </c:pt>
                <c:pt idx="4">
                  <c:v>16766774</c:v>
                </c:pt>
              </c:numCache>
            </c:numRef>
          </c:val>
          <c:extLst>
            <c:ext xmlns:c16="http://schemas.microsoft.com/office/drawing/2014/chart" uri="{C3380CC4-5D6E-409C-BE32-E72D297353CC}">
              <c16:uniqueId val="{0000000B-2F2E-4A9B-AFAB-BA9AACAD77F4}"/>
            </c:ext>
          </c:extLst>
        </c:ser>
        <c:dLbls>
          <c:showLegendKey val="0"/>
          <c:showVal val="0"/>
          <c:showCatName val="0"/>
          <c:showSerName val="0"/>
          <c:showPercent val="0"/>
          <c:showBubbleSize val="0"/>
        </c:dLbls>
        <c:gapWidth val="219"/>
        <c:overlap val="-27"/>
        <c:axId val="1780413551"/>
        <c:axId val="1780417391"/>
      </c:barChart>
      <c:catAx>
        <c:axId val="178041355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0417391"/>
        <c:crosses val="autoZero"/>
        <c:auto val="1"/>
        <c:lblAlgn val="ctr"/>
        <c:lblOffset val="100"/>
        <c:noMultiLvlLbl val="0"/>
      </c:catAx>
      <c:valAx>
        <c:axId val="1780417391"/>
        <c:scaling>
          <c:orientation val="minMax"/>
        </c:scaling>
        <c:delete val="0"/>
        <c:axPos val="l"/>
        <c:numFmt formatCode="&quot;$&quot;#,##0_);[Red]\(&quot;$&quot;#,##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0413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2/1/2025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C3097-8E92-2E4A-9B59-B0C02AD22E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4C0390-7FA3-6798-3D8C-D7484F63D8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2B1C5-060A-5792-E4CC-C75FA628D5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94C806-4AD2-A066-F79B-6D2F910F4EF7}"/>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31553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96484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pPr algn="ctr"/>
            <a:br>
              <a:rPr lang="en-US" sz="3200" dirty="0"/>
            </a:br>
            <a:r>
              <a:rPr lang="en-US" sz="3200" dirty="0"/>
              <a:t>ADIDAS PRODUCT SALES ANALYSIS:</a:t>
            </a:r>
            <a:br>
              <a:rPr lang="en-US" sz="3200" dirty="0"/>
            </a:br>
            <a:r>
              <a:rPr lang="en-US" sz="3200" dirty="0"/>
              <a:t>Overview of Market Performance</a:t>
            </a:r>
          </a:p>
        </p:txBody>
      </p:sp>
      <p:pic>
        <p:nvPicPr>
          <p:cNvPr id="3" name="image2.png">
            <a:extLst>
              <a:ext uri="{FF2B5EF4-FFF2-40B4-BE49-F238E27FC236}">
                <a16:creationId xmlns:a16="http://schemas.microsoft.com/office/drawing/2014/main" id="{E98BA43B-4488-47E3-BE3B-F9CE07779E09}"/>
              </a:ext>
            </a:extLst>
          </p:cNvPr>
          <p:cNvPicPr/>
          <p:nvPr/>
        </p:nvPicPr>
        <p:blipFill>
          <a:blip r:embed="rId3" cstate="print"/>
          <a:stretch>
            <a:fillRect/>
          </a:stretch>
        </p:blipFill>
        <p:spPr>
          <a:xfrm>
            <a:off x="4309876" y="1998889"/>
            <a:ext cx="812165" cy="552450"/>
          </a:xfrm>
          <a:prstGeom prst="rect">
            <a:avLst/>
          </a:prstGeom>
          <a:noFill/>
        </p:spPr>
      </p:pic>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785813" y="1249999"/>
            <a:ext cx="10643508" cy="632610"/>
          </a:xfrm>
        </p:spPr>
        <p:txBody>
          <a:bodyPr/>
          <a:lstStyle/>
          <a:p>
            <a:r>
              <a:rPr lang="en-US" dirty="0"/>
              <a:t>Insights </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785813" y="2541178"/>
            <a:ext cx="7922758" cy="3436937"/>
          </a:xfrm>
        </p:spPr>
        <p:txBody>
          <a:bodyPr>
            <a:noAutofit/>
          </a:bodyPr>
          <a:lstStyle/>
          <a:p>
            <a:pPr marL="0" marR="0">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product, men’s street footwear seemed to have been the product that sold the most and generated the most revenue because it solved a problem. It would definitely be an easy wear and quite affordable for customers to afford with a simple but great design and it was mostly purchased from the stores across all regions.</a:t>
            </a:r>
          </a:p>
          <a:p>
            <a:pPr marL="0" marR="0">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It could suit most outfits, and must be very comfortable to wear. All these allowed customers to connect with the product easily, thereby evoking emotions that foster loyalty and trust. The branding of men’s street footwear must be consistent to pull in the most revenue for both years consecutively. This product has built excitement and desire in the minds of its customers.</a:t>
            </a:r>
          </a:p>
        </p:txBody>
      </p:sp>
    </p:spTree>
    <p:extLst>
      <p:ext uri="{BB962C8B-B14F-4D97-AF65-F5344CB8AC3E}">
        <p14:creationId xmlns:p14="http://schemas.microsoft.com/office/powerpoint/2010/main" val="362649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405493" y="0"/>
            <a:ext cx="9692640" cy="729343"/>
          </a:xfrm>
        </p:spPr>
        <p:txBody>
          <a:bodyPr/>
          <a:lstStyle/>
          <a:p>
            <a:r>
              <a:rPr lang="en-US" dirty="0"/>
              <a:t>Insights continued</a:t>
            </a:r>
          </a:p>
        </p:txBody>
      </p:sp>
      <p:sp>
        <p:nvSpPr>
          <p:cNvPr id="4" name="Content Placeholder 3">
            <a:extLst>
              <a:ext uri="{FF2B5EF4-FFF2-40B4-BE49-F238E27FC236}">
                <a16:creationId xmlns:a16="http://schemas.microsoft.com/office/drawing/2014/main" id="{EAE9A705-E123-1C6C-EC93-CEE377B741CC}"/>
              </a:ext>
            </a:extLst>
          </p:cNvPr>
          <p:cNvSpPr>
            <a:spLocks noGrp="1"/>
          </p:cNvSpPr>
          <p:nvPr>
            <p:ph idx="10"/>
          </p:nvPr>
        </p:nvSpPr>
        <p:spPr>
          <a:xfrm>
            <a:off x="405493" y="729343"/>
            <a:ext cx="10774136" cy="3890543"/>
          </a:xfrm>
        </p:spPr>
        <p:txBody>
          <a:bodyPr/>
          <a:lstStyle/>
          <a:p>
            <a:pPr marL="0" marR="0">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On the other hand, the product, women’s athletic footwear generated the least revenue for the both years amongst all other products. This could be owing to the fact that the design and quality may be poor, thorough market research and testing may haven’t been done, poor understanding of the target market and customer needs and poor pricing strategy could all be an issue.</a:t>
            </a:r>
          </a:p>
          <a:p>
            <a:pPr marL="0" marR="0">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Three (3) methods were used for product sales, which are in-store, online and outlet.</a:t>
            </a:r>
          </a:p>
          <a:p>
            <a:pPr marL="0" marR="0">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Majority of the sales were through the in-store sales method.</a:t>
            </a:r>
          </a:p>
          <a:p>
            <a:pPr marL="0" marR="0">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For the year 2020, there was a 52% patronage via the in-store with a value of $93,903,000 revenue generated, while online sales method had the least patronage of 2% with a value of $4,519,966 revenue generated.</a:t>
            </a:r>
          </a:p>
          <a:p>
            <a:pPr marL="0" marR="0">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In the year 2021, it was a 37% patronage for the in-store sales method with a value of $262,740,750 revenue generated, while there was a significant growth in the online patronage amounting to 34% with a value of $243,152,916, and the outlet method with the least generated revenue of 29% valued at $211,927,784.</a:t>
            </a:r>
          </a:p>
          <a:p>
            <a:pPr marL="0" marR="0">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This means year in year out across all regions, customers were more inclined to shop in-store than using the online method or outlets provided.</a:t>
            </a:r>
          </a:p>
        </p:txBody>
      </p:sp>
    </p:spTree>
    <p:extLst>
      <p:ext uri="{BB962C8B-B14F-4D97-AF65-F5344CB8AC3E}">
        <p14:creationId xmlns:p14="http://schemas.microsoft.com/office/powerpoint/2010/main" val="907915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380999" y="67311"/>
            <a:ext cx="5943599" cy="701039"/>
          </a:xfrm>
        </p:spPr>
        <p:txBody>
          <a:bodyPr/>
          <a:lstStyle/>
          <a:p>
            <a:r>
              <a:rPr lang="en-US" dirty="0"/>
              <a:t>Recommendations</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380999" y="768350"/>
            <a:ext cx="11092543" cy="4990193"/>
          </a:xfrm>
        </p:spPr>
        <p:txBody>
          <a:bodyPr>
            <a:normAutofit fontScale="92500" lnSpcReduction="10000"/>
          </a:bodyPr>
          <a:lstStyle/>
          <a:p>
            <a:pPr marL="0" marR="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improve sales of the other products generating lower revenue, thorough market research to determine what your audience truly needs must be carried out. For example, you can: Ask your audience directly about it via social media, email newsletters. Use surveys to gather more detailed information about their challenges and needs.</a:t>
            </a:r>
          </a:p>
          <a:p>
            <a:pPr marL="0" marR="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brand identity should be built around a pain point the product eliminates and it must be communicated effectively. For example, with the women’s athletic footwear, is it easy to put on, is it comfortable, are the colors unique and attractive, can they stand the test of time (proper usage), does it make the owner feel athletic even though she may not be a professional athlete. This makes people feel like they are part of something cool and exclusive. Hence, the branding must be strong and consistent (the athletic idea must be imprinted in the mind of the customers).</a:t>
            </a:r>
          </a:p>
          <a:p>
            <a:pPr marL="0" marR="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ADIDAS and its partners (retail stores) must learn to build excitement and desire. This will make customers think of how they need the products in their lives right now.</a:t>
            </a:r>
          </a:p>
          <a:p>
            <a:pPr marL="0" marR="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today’s world, scarcity sells. Limited time offers or special editions can drive demand and encourage people to act fast. This creates a sense of urgency around your product offering.</a:t>
            </a: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In the end, we all want to make profit, so we must create products that feels premium but is cost-effective to make. This would allow ADIDAS make some profit, and customers feel they are getting great value for what they are paying for.</a:t>
            </a:r>
            <a:endParaRPr lang="en-US" dirty="0"/>
          </a:p>
        </p:txBody>
      </p:sp>
    </p:spTree>
    <p:extLst>
      <p:ext uri="{BB962C8B-B14F-4D97-AF65-F5344CB8AC3E}">
        <p14:creationId xmlns:p14="http://schemas.microsoft.com/office/powerpoint/2010/main" val="853261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416378" y="239485"/>
            <a:ext cx="9779183" cy="694193"/>
          </a:xfrm>
        </p:spPr>
        <p:txBody>
          <a:bodyPr/>
          <a:lstStyle/>
          <a:p>
            <a:r>
              <a:rPr lang="en-US" dirty="0"/>
              <a:t>Conclusions</a:t>
            </a:r>
          </a:p>
        </p:txBody>
      </p:sp>
      <p:sp>
        <p:nvSpPr>
          <p:cNvPr id="5" name="Content Placeholder 4">
            <a:extLst>
              <a:ext uri="{FF2B5EF4-FFF2-40B4-BE49-F238E27FC236}">
                <a16:creationId xmlns:a16="http://schemas.microsoft.com/office/drawing/2014/main" id="{96D28A44-E244-F9AA-A78A-89F586686F18}"/>
              </a:ext>
            </a:extLst>
          </p:cNvPr>
          <p:cNvSpPr>
            <a:spLocks noGrp="1"/>
          </p:cNvSpPr>
          <p:nvPr>
            <p:ph idx="1"/>
          </p:nvPr>
        </p:nvSpPr>
        <p:spPr>
          <a:xfrm>
            <a:off x="416378" y="1148900"/>
            <a:ext cx="10360478" cy="3366813"/>
          </a:xfrm>
        </p:spPr>
        <p:txBody>
          <a:bodyPr/>
          <a:lstStyle/>
          <a:p>
            <a:pPr marL="0" marR="0">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Sales Overview:</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ADIDAS earned $899.9 million and sold 2.48 million products, making $332.1 million in profit.</a:t>
            </a:r>
          </a:p>
          <a:p>
            <a:pPr marL="0" marR="0">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Best Product: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Men’s street footwear sold the most, earning $208.8 million.</a:t>
            </a:r>
          </a:p>
          <a:p>
            <a:pPr marL="0" marR="0">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Weak Product: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Women’s athletic footwear didn’t sell well, possibly due to poor design and marketing.</a:t>
            </a:r>
          </a:p>
          <a:p>
            <a:pPr marL="0" marR="0">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Top Retailers: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West Gear made the most money in 2020, and Foot Locker led in 2021.</a:t>
            </a:r>
          </a:p>
          <a:p>
            <a:pPr marL="0" marR="0">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Shopping Trends: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Most customers shopped in-store, though online shopping increased a lot in 2021.</a:t>
            </a:r>
          </a:p>
          <a:p>
            <a:pPr marL="0" marR="0">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Suggestions: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Improve weak products by understanding customer needs.</a:t>
            </a: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Keep making in-store shopping great while boosting online shopping.</a:t>
            </a: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Offer limited-time deals to make products feel special.</a:t>
            </a: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Focus on making products look premium but still affordable.</a:t>
            </a:r>
          </a:p>
          <a:p>
            <a:endParaRPr lang="en-US" dirty="0"/>
          </a:p>
        </p:txBody>
      </p:sp>
    </p:spTree>
    <p:extLst>
      <p:ext uri="{BB962C8B-B14F-4D97-AF65-F5344CB8AC3E}">
        <p14:creationId xmlns:p14="http://schemas.microsoft.com/office/powerpoint/2010/main" val="1678163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Ebam John Agbor</a:t>
            </a:r>
          </a:p>
          <a:p>
            <a:r>
              <a:rPr lang="en-US" dirty="0"/>
              <a:t>ebamagbor@gmail.com</a:t>
            </a:r>
          </a:p>
          <a:p>
            <a:endParaRPr lang="en-US" dirty="0"/>
          </a:p>
        </p:txBody>
      </p:sp>
    </p:spTree>
    <p:extLst>
      <p:ext uri="{BB962C8B-B14F-4D97-AF65-F5344CB8AC3E}">
        <p14:creationId xmlns:p14="http://schemas.microsoft.com/office/powerpoint/2010/main" val="1609673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77500" lnSpcReduction="20000"/>
          </a:bodyPr>
          <a:lstStyle/>
          <a:p>
            <a:r>
              <a:rPr lang="en-US" dirty="0"/>
              <a:t>Introduction</a:t>
            </a:r>
          </a:p>
          <a:p>
            <a:r>
              <a:rPr lang="en-US" dirty="0"/>
              <a:t>Data exploration and cleaning</a:t>
            </a:r>
          </a:p>
          <a:p>
            <a:r>
              <a:rPr lang="en-US" dirty="0"/>
              <a:t>Product performance analysis</a:t>
            </a:r>
          </a:p>
          <a:p>
            <a:r>
              <a:rPr lang="en-US" dirty="0"/>
              <a:t>Retailer analysis</a:t>
            </a:r>
          </a:p>
          <a:p>
            <a:r>
              <a:rPr lang="en-US" dirty="0"/>
              <a:t>Dashboard view</a:t>
            </a:r>
          </a:p>
          <a:p>
            <a:r>
              <a:rPr lang="en-US" dirty="0"/>
              <a:t>Summary of key findings</a:t>
            </a:r>
          </a:p>
          <a:p>
            <a:r>
              <a:rPr lang="en-US" dirty="0"/>
              <a:t>Insights</a:t>
            </a:r>
          </a:p>
          <a:p>
            <a:r>
              <a:rPr lang="en-US" dirty="0"/>
              <a:t>Recommendations</a:t>
            </a:r>
          </a:p>
          <a:p>
            <a:r>
              <a:rPr lang="en-US" dirty="0"/>
              <a:t>Conclusions</a:t>
            </a:r>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417863" y="732970"/>
            <a:ext cx="7170965" cy="4644573"/>
          </a:xfrm>
        </p:spPr>
        <p:txBody>
          <a:bodyPr/>
          <a:lstStyle/>
          <a:p>
            <a:pPr marL="0" marR="0">
              <a:lnSpc>
                <a:spcPct val="107000"/>
              </a:lnSpc>
              <a:spcAft>
                <a:spcPts val="800"/>
              </a:spcAft>
            </a:pPr>
            <a:r>
              <a:rPr lang="en-US" sz="4200" dirty="0"/>
              <a:t>Introduction:</a:t>
            </a:r>
            <a:br>
              <a:rPr lang="en-US" sz="4200" dirty="0"/>
            </a:br>
            <a:r>
              <a:rPr lang="en-US" sz="4200" dirty="0"/>
              <a:t>About ADIDAS</a:t>
            </a:r>
            <a:br>
              <a:rPr lang="en-US" dirty="0"/>
            </a:br>
            <a:r>
              <a:rPr lang="en-US" sz="2000" dirty="0"/>
              <a:t>“</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Through sport, we have the power to change lives” – ADIDAS Mantra.</a:t>
            </a:r>
            <a:br>
              <a:rPr lang="en-US" sz="2000" kern="100" dirty="0">
                <a:effectLst/>
                <a:latin typeface="Aptos" panose="020B0004020202020204" pitchFamily="34" charset="0"/>
                <a:ea typeface="Aptos" panose="020B0004020202020204" pitchFamily="34" charset="0"/>
                <a:cs typeface="Times New Roman" panose="02020603050405020304" pitchFamily="18" charset="0"/>
              </a:rPr>
            </a:br>
            <a:r>
              <a:rPr lang="en-US" sz="2000" b="0" kern="100" dirty="0">
                <a:effectLst/>
                <a:latin typeface="Aptos" panose="020B0004020202020204" pitchFamily="34" charset="0"/>
                <a:ea typeface="Aptos" panose="020B0004020202020204" pitchFamily="34" charset="0"/>
                <a:cs typeface="Times New Roman" panose="02020603050405020304" pitchFamily="18" charset="0"/>
              </a:rPr>
              <a:t>Inspired by athletes, ADIDAS has created sneakers and apparel worn by world-record holders and medal winners and also the road runners, weekend hikers, recreational soccer players, fitness enthusiasts and all other change-makers around the world.</a:t>
            </a:r>
            <a:br>
              <a:rPr lang="en-US" sz="2000" b="0" kern="100" dirty="0">
                <a:effectLst/>
                <a:latin typeface="Aptos" panose="020B0004020202020204" pitchFamily="34" charset="0"/>
                <a:ea typeface="Aptos" panose="020B0004020202020204" pitchFamily="34" charset="0"/>
                <a:cs typeface="Times New Roman" panose="02020603050405020304" pitchFamily="18" charset="0"/>
              </a:rPr>
            </a:br>
            <a:r>
              <a:rPr lang="en-US" sz="2000" b="0" dirty="0">
                <a:effectLst/>
                <a:latin typeface="Aptos" panose="020B0004020202020204" pitchFamily="34" charset="0"/>
                <a:ea typeface="Aptos" panose="020B0004020202020204" pitchFamily="34" charset="0"/>
                <a:cs typeface="Times New Roman" panose="02020603050405020304" pitchFamily="18" charset="0"/>
              </a:rPr>
              <a:t>This project is all about ADIDAS products sales analysis and dashboard development for the year 2020 and 2021.</a:t>
            </a:r>
            <a:endParaRPr lang="en-US" sz="2000" b="0" dirty="0"/>
          </a:p>
        </p:txBody>
      </p:sp>
    </p:spTree>
    <p:extLst>
      <p:ext uri="{BB962C8B-B14F-4D97-AF65-F5344CB8AC3E}">
        <p14:creationId xmlns:p14="http://schemas.microsoft.com/office/powerpoint/2010/main" val="3662677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856514" y="631372"/>
            <a:ext cx="5120640" cy="859971"/>
          </a:xfrm>
        </p:spPr>
        <p:txBody>
          <a:bodyPr/>
          <a:lstStyle/>
          <a:p>
            <a:r>
              <a:rPr lang="en-US" sz="4200" dirty="0"/>
              <a:t>Objective</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5856514" y="1719943"/>
            <a:ext cx="5120640" cy="1828800"/>
          </a:xfrm>
        </p:spPr>
        <p: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The objective of this project is to analyze the sales of ADIDAS products by different retailers and evaluate the performance of each product for each retailer.</a:t>
            </a:r>
          </a:p>
          <a:p>
            <a:pPr marL="0" marR="0">
              <a:lnSpc>
                <a:spcPct val="107000"/>
              </a:lnSpc>
              <a:spcAft>
                <a:spcPts val="800"/>
              </a:spcAft>
            </a:pPr>
            <a:r>
              <a:rPr lang="en-US" sz="4200" b="1" dirty="0"/>
              <a:t>Analysis Scope</a:t>
            </a:r>
          </a:p>
          <a:p>
            <a:pPr>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My analysis scope is to develop an interactive dashboard that provides actionable insights for optimizing product distribution, marketing strategies and retailer relationships.</a:t>
            </a:r>
          </a:p>
          <a:p>
            <a:pPr marL="0" marR="0">
              <a:lnSpc>
                <a:spcPct val="107000"/>
              </a:lnSpc>
              <a:spcAft>
                <a:spcPts val="800"/>
              </a:spcAft>
            </a:pP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phic 4" descr="Target with solid fill">
            <a:extLst>
              <a:ext uri="{FF2B5EF4-FFF2-40B4-BE49-F238E27FC236}">
                <a16:creationId xmlns:a16="http://schemas.microsoft.com/office/drawing/2014/main" id="{CC59DFCE-9831-46FA-8A01-64BF1A03DB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7571" y="631372"/>
            <a:ext cx="3265716" cy="3265716"/>
          </a:xfrm>
          <a:prstGeom prst="rect">
            <a:avLst/>
          </a:prstGeom>
        </p:spPr>
      </p:pic>
    </p:spTree>
    <p:extLst>
      <p:ext uri="{BB962C8B-B14F-4D97-AF65-F5344CB8AC3E}">
        <p14:creationId xmlns:p14="http://schemas.microsoft.com/office/powerpoint/2010/main" val="779750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Data Exploration and Cleaning</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088" y="2413228"/>
            <a:ext cx="9780587" cy="3436937"/>
          </a:xfrm>
        </p:spPr>
        <p:txBody>
          <a:bodyPr>
            <a:normAutofit fontScale="25000" lnSpcReduction="20000"/>
          </a:bodyPr>
          <a:lstStyle/>
          <a:p>
            <a:pPr marL="0" marR="0" indent="0">
              <a:lnSpc>
                <a:spcPct val="107000"/>
              </a:lnSpc>
              <a:spcAft>
                <a:spcPts val="800"/>
              </a:spcAft>
              <a:buNone/>
            </a:pPr>
            <a:r>
              <a:rPr lang="en-US" sz="8000" b="1" kern="100" dirty="0">
                <a:effectLst/>
                <a:latin typeface="Aptos" panose="020B0004020202020204" pitchFamily="34" charset="0"/>
                <a:ea typeface="Aptos" panose="020B0004020202020204" pitchFamily="34" charset="0"/>
                <a:cs typeface="Times New Roman" panose="02020603050405020304" pitchFamily="18" charset="0"/>
              </a:rPr>
              <a:t>Data Collection:</a:t>
            </a:r>
          </a:p>
          <a:p>
            <a:pPr marL="0" marR="0" indent="0">
              <a:lnSpc>
                <a:spcPct val="107000"/>
              </a:lnSpc>
              <a:spcAft>
                <a:spcPts val="800"/>
              </a:spcAft>
              <a:buNone/>
            </a:pPr>
            <a:r>
              <a:rPr lang="en-US" sz="8000" kern="100" dirty="0">
                <a:effectLst/>
                <a:latin typeface="Aptos" panose="020B0004020202020204" pitchFamily="34" charset="0"/>
                <a:ea typeface="Aptos" panose="020B0004020202020204" pitchFamily="34" charset="0"/>
                <a:cs typeface="Times New Roman" panose="02020603050405020304" pitchFamily="18" charset="0"/>
              </a:rPr>
              <a:t>Data exploration begins with collecting data from various sources such as databases, APIs or web scraping.</a:t>
            </a:r>
          </a:p>
          <a:p>
            <a:pPr marL="0" marR="0" indent="0">
              <a:lnSpc>
                <a:spcPct val="107000"/>
              </a:lnSpc>
              <a:spcAft>
                <a:spcPts val="800"/>
              </a:spcAft>
              <a:buNone/>
            </a:pPr>
            <a:r>
              <a:rPr lang="en-US" sz="8000" kern="100" dirty="0">
                <a:effectLst/>
                <a:latin typeface="Aptos" panose="020B0004020202020204" pitchFamily="34" charset="0"/>
                <a:ea typeface="Aptos" panose="020B0004020202020204" pitchFamily="34" charset="0"/>
                <a:cs typeface="Times New Roman" panose="02020603050405020304" pitchFamily="18" charset="0"/>
              </a:rPr>
              <a:t>I got my dataset in a csv format from the darey.io website. I studied the acquired data to understand it clearly.</a:t>
            </a:r>
          </a:p>
          <a:p>
            <a:pPr marL="0" marR="0" indent="0">
              <a:lnSpc>
                <a:spcPct val="107000"/>
              </a:lnSpc>
              <a:spcAft>
                <a:spcPts val="800"/>
              </a:spcAft>
              <a:buNone/>
            </a:pPr>
            <a:r>
              <a:rPr lang="en-US" sz="8000" b="1" kern="100" dirty="0">
                <a:effectLst/>
                <a:latin typeface="Aptos" panose="020B0004020202020204" pitchFamily="34" charset="0"/>
                <a:ea typeface="Aptos" panose="020B0004020202020204" pitchFamily="34" charset="0"/>
                <a:cs typeface="Times New Roman" panose="02020603050405020304" pitchFamily="18" charset="0"/>
              </a:rPr>
              <a:t>Data Cleaning:</a:t>
            </a:r>
          </a:p>
          <a:p>
            <a:pPr marL="0" marR="0" indent="0">
              <a:lnSpc>
                <a:spcPct val="107000"/>
              </a:lnSpc>
              <a:spcAft>
                <a:spcPts val="800"/>
              </a:spcAft>
              <a:buNone/>
            </a:pPr>
            <a:r>
              <a:rPr lang="en-US" sz="8000" kern="100" dirty="0">
                <a:effectLst/>
                <a:latin typeface="Aptos" panose="020B0004020202020204" pitchFamily="34" charset="0"/>
                <a:ea typeface="Aptos" panose="020B0004020202020204" pitchFamily="34" charset="0"/>
                <a:cs typeface="Times New Roman" panose="02020603050405020304" pitchFamily="18" charset="0"/>
              </a:rPr>
              <a:t>This involved the rectification of outliers, inconsistent data points, and addressing missing values.</a:t>
            </a:r>
          </a:p>
          <a:p>
            <a:pPr marL="0" marR="0" indent="0">
              <a:lnSpc>
                <a:spcPct val="107000"/>
              </a:lnSpc>
              <a:spcAft>
                <a:spcPts val="800"/>
              </a:spcAft>
              <a:buNone/>
            </a:pPr>
            <a:r>
              <a:rPr lang="en-US" sz="8000" b="1" kern="100" dirty="0">
                <a:effectLst/>
                <a:latin typeface="Aptos" panose="020B0004020202020204" pitchFamily="34" charset="0"/>
                <a:ea typeface="Aptos" panose="020B0004020202020204" pitchFamily="34" charset="0"/>
                <a:cs typeface="Times New Roman" panose="02020603050405020304" pitchFamily="18" charset="0"/>
              </a:rPr>
              <a:t>Data Analysis:</a:t>
            </a:r>
          </a:p>
          <a:p>
            <a:pPr marL="0" marR="0" indent="0">
              <a:lnSpc>
                <a:spcPct val="107000"/>
              </a:lnSpc>
              <a:spcAft>
                <a:spcPts val="800"/>
              </a:spcAft>
              <a:buNone/>
            </a:pPr>
            <a:r>
              <a:rPr lang="en-US" sz="8000" kern="100" dirty="0">
                <a:effectLst/>
                <a:latin typeface="Aptos" panose="020B0004020202020204" pitchFamily="34" charset="0"/>
                <a:ea typeface="Aptos" panose="020B0004020202020204" pitchFamily="34" charset="0"/>
                <a:cs typeface="Times New Roman" panose="02020603050405020304" pitchFamily="18" charset="0"/>
              </a:rPr>
              <a:t>After familiarizing myself with the data, I used some statistical tools like bar charts, pie chart, etc. on the data. In order to uncover patterns and trends within the data.</a:t>
            </a:r>
          </a:p>
          <a:p>
            <a:pPr marL="59436" indent="0">
              <a:buNone/>
            </a:pPr>
            <a:endParaRPr lang="en-US" dirty="0"/>
          </a:p>
        </p:txBody>
      </p:sp>
    </p:spTree>
    <p:extLst>
      <p:ext uri="{BB962C8B-B14F-4D97-AF65-F5344CB8AC3E}">
        <p14:creationId xmlns:p14="http://schemas.microsoft.com/office/powerpoint/2010/main" val="2529338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525236" y="283030"/>
            <a:ext cx="6245912" cy="1269857"/>
          </a:xfrm>
        </p:spPr>
        <p:txBody>
          <a:bodyPr/>
          <a:lstStyle/>
          <a:p>
            <a:r>
              <a:rPr lang="en-US" sz="4200" dirty="0"/>
              <a:t>Product Performance Analysis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525236" y="3962399"/>
            <a:ext cx="6245912" cy="912850"/>
          </a:xfrm>
        </p:spPr>
        <p:txBody>
          <a:bodyPr/>
          <a:lstStyle/>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Total revenue generated for the year 2020 and 2021 is $899,902,125. Total profits generated from the product sales of the year 2020 and 2021 is $332,134,761. </a:t>
            </a:r>
          </a:p>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Total number of units sold is 2,478,861 products.</a:t>
            </a:r>
          </a:p>
          <a:p>
            <a:pPr marL="0" marR="0">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For the year 2020 and 2021, men’s street footwear had the highest revenue generated with a total revenue of $37,823,020 with a total operating profit of $15,558,837 for the year 2020, and a total revenue of $171,003,224 with a total operating profit of $67,243,423 for the year 2021.</a:t>
            </a:r>
          </a:p>
          <a:p>
            <a:pPr>
              <a:lnSpc>
                <a:spcPct val="107000"/>
              </a:lnSpc>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Overall, men’s street footwear generated the most revenue while women’s athletic footwear generated the least revenue.</a:t>
            </a:r>
          </a:p>
          <a:p>
            <a:pPr marL="0" marR="0">
              <a:lnSpc>
                <a:spcPct val="107000"/>
              </a:lnSpc>
              <a:spcAft>
                <a:spcPts val="80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0C970109-519C-408E-9362-BBCE6C42DD7B}"/>
              </a:ext>
            </a:extLst>
          </p:cNvPr>
          <p:cNvGraphicFramePr>
            <a:graphicFrameLocks/>
          </p:cNvGraphicFramePr>
          <p:nvPr>
            <p:extLst>
              <p:ext uri="{D42A27DB-BD31-4B8C-83A1-F6EECF244321}">
                <p14:modId xmlns:p14="http://schemas.microsoft.com/office/powerpoint/2010/main" val="439396395"/>
              </p:ext>
            </p:extLst>
          </p:nvPr>
        </p:nvGraphicFramePr>
        <p:xfrm>
          <a:off x="6771148" y="745671"/>
          <a:ext cx="5284380" cy="53666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7153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851807" y="76200"/>
            <a:ext cx="9601200" cy="690804"/>
          </a:xfrm>
        </p:spPr>
        <p:txBody>
          <a:bodyPr/>
          <a:lstStyle/>
          <a:p>
            <a:r>
              <a:rPr lang="en-US" dirty="0"/>
              <a:t>Retailer Analysis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983558" y="767004"/>
            <a:ext cx="4663440" cy="3332832"/>
          </a:xfrm>
        </p:spPr>
        <p:txBody>
          <a:bodyPr>
            <a:normAutofit lnSpcReduction="10000"/>
          </a:bodyPr>
          <a:lstStyle/>
          <a:p>
            <a:pPr marL="0" marR="0">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Of the total revenue generated for the year 2020 and 2021, west gear retailer had the highest revenue generated with a value of $242,964,333.</a:t>
            </a:r>
          </a:p>
          <a:p>
            <a:pPr marL="0" marR="0">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Based on regions, the west had the highest revenue generated for the year 2020 and 2021 combined with the month of May indicating the highest revenue generated for both years combined.</a:t>
            </a:r>
          </a:p>
          <a:p>
            <a:endParaRPr lang="en-US" dirty="0"/>
          </a:p>
        </p:txBody>
      </p:sp>
      <p:graphicFrame>
        <p:nvGraphicFramePr>
          <p:cNvPr id="2" name="Content Placeholder 1">
            <a:extLst>
              <a:ext uri="{FF2B5EF4-FFF2-40B4-BE49-F238E27FC236}">
                <a16:creationId xmlns:a16="http://schemas.microsoft.com/office/drawing/2014/main" id="{1F733900-AEC2-42E4-972A-184A868BA6B4}"/>
              </a:ext>
            </a:extLst>
          </p:cNvPr>
          <p:cNvGraphicFramePr>
            <a:graphicFrameLocks noGrp="1"/>
          </p:cNvGraphicFramePr>
          <p:nvPr>
            <p:ph idx="10"/>
            <p:extLst>
              <p:ext uri="{D42A27DB-BD31-4B8C-83A1-F6EECF244321}">
                <p14:modId xmlns:p14="http://schemas.microsoft.com/office/powerpoint/2010/main" val="2657321728"/>
              </p:ext>
            </p:extLst>
          </p:nvPr>
        </p:nvGraphicFramePr>
        <p:xfrm>
          <a:off x="851806" y="3788229"/>
          <a:ext cx="5244193" cy="30697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2ED532A-25EE-463F-97C8-0203066688A0}"/>
              </a:ext>
            </a:extLst>
          </p:cNvPr>
          <p:cNvGraphicFramePr>
            <a:graphicFrameLocks/>
          </p:cNvGraphicFramePr>
          <p:nvPr>
            <p:extLst>
              <p:ext uri="{D42A27DB-BD31-4B8C-83A1-F6EECF244321}">
                <p14:modId xmlns:p14="http://schemas.microsoft.com/office/powerpoint/2010/main" val="1497412677"/>
              </p:ext>
            </p:extLst>
          </p:nvPr>
        </p:nvGraphicFramePr>
        <p:xfrm>
          <a:off x="6319191" y="541527"/>
          <a:ext cx="5244193" cy="50646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65939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4C5BD-7749-202C-E40C-556917C61086}"/>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2014DD9-C4B2-A91D-986E-615E4AF1479F}"/>
              </a:ext>
            </a:extLst>
          </p:cNvPr>
          <p:cNvPicPr>
            <a:picLocks noGrp="1" noChangeAspect="1"/>
          </p:cNvPicPr>
          <p:nvPr>
            <p:ph idx="11"/>
          </p:nvPr>
        </p:nvPicPr>
        <p:blipFill>
          <a:blip r:embed="rId3"/>
          <a:stretch>
            <a:fillRect/>
          </a:stretch>
        </p:blipFill>
        <p:spPr>
          <a:xfrm>
            <a:off x="-1" y="936171"/>
            <a:ext cx="12241525" cy="4985660"/>
          </a:xfrm>
        </p:spPr>
      </p:pic>
    </p:spTree>
    <p:extLst>
      <p:ext uri="{BB962C8B-B14F-4D97-AF65-F5344CB8AC3E}">
        <p14:creationId xmlns:p14="http://schemas.microsoft.com/office/powerpoint/2010/main" val="3450429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2081213" y="0"/>
            <a:ext cx="9779183" cy="707118"/>
          </a:xfrm>
        </p:spPr>
        <p:txBody>
          <a:bodyPr/>
          <a:lstStyle/>
          <a:p>
            <a:r>
              <a:rPr lang="en-US" dirty="0"/>
              <a:t>Summary of key findings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2916329" y="707005"/>
            <a:ext cx="4664075" cy="3332162"/>
          </a:xfrm>
        </p:spPr>
        <p:txBody>
          <a:bodyPr>
            <a:normAutofit fontScale="25000" lnSpcReduction="20000"/>
          </a:bodyPr>
          <a:lstStyle/>
          <a:p>
            <a:pPr marL="342900" marR="0" lvl="0" indent="-342900">
              <a:lnSpc>
                <a:spcPct val="107000"/>
              </a:lnSpc>
              <a:buFont typeface="Symbol" panose="05050102010706020507" pitchFamily="18" charset="2"/>
              <a:buChar char=""/>
            </a:pPr>
            <a:r>
              <a:rPr lang="en-US" sz="8000" kern="100" dirty="0">
                <a:effectLst/>
                <a:latin typeface="Aptos" panose="020B0004020202020204" pitchFamily="34" charset="0"/>
                <a:ea typeface="Aptos" panose="020B0004020202020204" pitchFamily="34" charset="0"/>
                <a:cs typeface="Times New Roman" panose="02020603050405020304" pitchFamily="18" charset="0"/>
              </a:rPr>
              <a:t>This report focuses on ADIDAS sales overview for a period of 2020 and 2021.</a:t>
            </a:r>
          </a:p>
          <a:p>
            <a:pPr marL="342900" marR="0" lvl="0" indent="-342900">
              <a:lnSpc>
                <a:spcPct val="107000"/>
              </a:lnSpc>
              <a:buFont typeface="Symbol" panose="05050102010706020507" pitchFamily="18" charset="2"/>
              <a:buChar char=""/>
            </a:pPr>
            <a:r>
              <a:rPr lang="en-US" sz="8000" kern="100" dirty="0">
                <a:effectLst/>
                <a:latin typeface="Aptos" panose="020B0004020202020204" pitchFamily="34" charset="0"/>
                <a:ea typeface="Aptos" panose="020B0004020202020204" pitchFamily="34" charset="0"/>
                <a:cs typeface="Times New Roman" panose="02020603050405020304" pitchFamily="18" charset="0"/>
              </a:rPr>
              <a:t>For the year 2020, west gear retailer generated the most revenue amounting to $90,299,266, while others followed.</a:t>
            </a:r>
          </a:p>
          <a:p>
            <a:pPr marL="342900" marR="0" lvl="0" indent="-342900">
              <a:lnSpc>
                <a:spcPct val="107000"/>
              </a:lnSpc>
              <a:buFont typeface="Symbol" panose="05050102010706020507" pitchFamily="18" charset="2"/>
              <a:buChar char=""/>
            </a:pPr>
            <a:r>
              <a:rPr lang="en-US" sz="8000" kern="100" dirty="0">
                <a:effectLst/>
                <a:latin typeface="Aptos" panose="020B0004020202020204" pitchFamily="34" charset="0"/>
                <a:ea typeface="Aptos" panose="020B0004020202020204" pitchFamily="34" charset="0"/>
                <a:cs typeface="Times New Roman" panose="02020603050405020304" pitchFamily="18" charset="0"/>
              </a:rPr>
              <a:t>For the year 2021, foot locker retailer generated the most revenue amounting to $177,217,915, while others followed.</a:t>
            </a:r>
          </a:p>
          <a:p>
            <a:pPr marL="342900" marR="0" lvl="0" indent="-342900">
              <a:lnSpc>
                <a:spcPct val="107000"/>
              </a:lnSpc>
              <a:buFont typeface="Symbol" panose="05050102010706020507" pitchFamily="18" charset="2"/>
              <a:buChar char=""/>
            </a:pPr>
            <a:r>
              <a:rPr lang="en-US" sz="8000" kern="100" dirty="0">
                <a:effectLst/>
                <a:latin typeface="Aptos" panose="020B0004020202020204" pitchFamily="34" charset="0"/>
                <a:ea typeface="Aptos" panose="020B0004020202020204" pitchFamily="34" charset="0"/>
                <a:cs typeface="Times New Roman" panose="02020603050405020304" pitchFamily="18" charset="0"/>
              </a:rPr>
              <a:t>For both years combined, men’s street footwear product generated the most revenue valued at $208,826,244, while women’s athletic footwear product had the least revenue generated.</a:t>
            </a:r>
          </a:p>
          <a:p>
            <a:pPr marL="342900" marR="0" lvl="0" indent="-342900">
              <a:lnSpc>
                <a:spcPct val="107000"/>
              </a:lnSpc>
              <a:spcAft>
                <a:spcPts val="800"/>
              </a:spcAft>
              <a:buFont typeface="Symbol" panose="05050102010706020507" pitchFamily="18" charset="2"/>
              <a:buChar char=""/>
            </a:pPr>
            <a:r>
              <a:rPr lang="en-US" sz="8000" kern="100" dirty="0">
                <a:effectLst/>
                <a:latin typeface="Aptos" panose="020B0004020202020204" pitchFamily="34" charset="0"/>
                <a:ea typeface="Aptos" panose="020B0004020202020204" pitchFamily="34" charset="0"/>
                <a:cs typeface="Times New Roman" panose="02020603050405020304" pitchFamily="18" charset="0"/>
              </a:rPr>
              <a:t>Amongst the three (3) sales method used, in-store method had the most patronage by customers while online and outlet methods had the least.</a:t>
            </a:r>
          </a:p>
          <a:p>
            <a:endParaRPr lang="en-US" dirty="0"/>
          </a:p>
        </p:txBody>
      </p:sp>
    </p:spTree>
    <p:extLst>
      <p:ext uri="{BB962C8B-B14F-4D97-AF65-F5344CB8AC3E}">
        <p14:creationId xmlns:p14="http://schemas.microsoft.com/office/powerpoint/2010/main" val="2652102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71af3243-3dd4-4a8d-8c0d-dd76da1f02a5"/>
    <ds:schemaRef ds:uri="http://purl.org/dc/term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16c05727-aa75-4e4a-9b5f-8a80a1165891"/>
    <ds:schemaRef ds:uri="http://www.w3.org/XML/1998/namespace"/>
    <ds:schemaRef ds:uri="http://purl.org/dc/dcmitype/"/>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831</TotalTime>
  <Words>1383</Words>
  <Application>Microsoft Office PowerPoint</Application>
  <PresentationFormat>Widescreen</PresentationFormat>
  <Paragraphs>85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Symbol</vt:lpstr>
      <vt:lpstr>Tenorite</vt:lpstr>
      <vt:lpstr>Custom</vt:lpstr>
      <vt:lpstr> ADIDAS PRODUCT SALES ANALYSIS: Overview of Market Performance</vt:lpstr>
      <vt:lpstr>Agenda</vt:lpstr>
      <vt:lpstr>Introduction: About ADIDAS “Through sport, we have the power to change lives” – ADIDAS Mantra. Inspired by athletes, ADIDAS has created sneakers and apparel worn by world-record holders and medal winners and also the road runners, weekend hikers, recreational soccer players, fitness enthusiasts and all other change-makers around the world. This project is all about ADIDAS products sales analysis and dashboard development for the year 2020 and 2021.</vt:lpstr>
      <vt:lpstr>Objective</vt:lpstr>
      <vt:lpstr>Data Exploration and Cleaning</vt:lpstr>
      <vt:lpstr>Product Performance Analysis</vt:lpstr>
      <vt:lpstr>Retailer Analysis</vt:lpstr>
      <vt:lpstr>PowerPoint Presentation</vt:lpstr>
      <vt:lpstr>Summary of key findings</vt:lpstr>
      <vt:lpstr>Insights </vt:lpstr>
      <vt:lpstr>Insights continued</vt:lpstr>
      <vt:lpstr>Recommendations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Ebam Agbor</dc:creator>
  <cp:lastModifiedBy>Ebam Agbor</cp:lastModifiedBy>
  <cp:revision>55</cp:revision>
  <dcterms:created xsi:type="dcterms:W3CDTF">2025-01-11T17:01:06Z</dcterms:created>
  <dcterms:modified xsi:type="dcterms:W3CDTF">2025-02-01T00:50:00Z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