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3" r:id="rId5"/>
    <p:sldId id="264" r:id="rId6"/>
    <p:sldId id="258" r:id="rId7"/>
    <p:sldId id="265" r:id="rId8"/>
    <p:sldId id="266" r:id="rId9"/>
    <p:sldId id="271" r:id="rId10"/>
    <p:sldId id="26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75882" autoAdjust="0"/>
  </p:normalViewPr>
  <p:slideViewPr>
    <p:cSldViewPr snapToGrid="0">
      <p:cViewPr varScale="1">
        <p:scale>
          <a:sx n="44" d="100"/>
          <a:sy n="44" d="100"/>
        </p:scale>
        <p:origin x="5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06362-A9AC-4650-9E98-15BDB1FEDD3B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864FC-4B4B-4389-AABB-0151A85C6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6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to give some quick background, my</a:t>
            </a:r>
            <a:r>
              <a:rPr lang="en-US" baseline="0" dirty="0" smtClean="0"/>
              <a:t> research focuses on aerosols, and specifically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64FC-4B4B-4389-AABB-0151A85C62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4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still more work to be done, but…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64FC-4B4B-4389-AABB-0151A85C62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8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data originates from 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64FC-4B4B-4389-AABB-0151A85C62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4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 the past year I have analyzed these filters using a 2d</a:t>
            </a:r>
            <a:r>
              <a:rPr lang="en-US" baseline="0" dirty="0" smtClean="0"/>
              <a:t> gas chromatograph, an instrument which evaporates the aerosols off of the filters separates the compounds in them using two GC columns, and sends the separated compounds to a mass spec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64FC-4B4B-4389-AABB-0151A85C62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results in a 2D image</a:t>
            </a:r>
            <a:r>
              <a:rPr lang="en-US" baseline="0" dirty="0" smtClean="0"/>
              <a:t> in which each compound has a discrete location in volatility/polarity space and a mass spectral fingerprint unique to that particular compound.  I have ~130 of these images forming a time series of each of the two campaigns.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64FC-4B4B-4389-AABB-0151A85C62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1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of these images is itself a rich dataset, but when considering them as a </a:t>
            </a:r>
            <a:r>
              <a:rPr lang="en-US" baseline="0" smtClean="0"/>
              <a:t>time series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64FC-4B4B-4389-AABB-0151A85C62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16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known compounds the accepted best practice for quantification is the use of calibration curves, in which</a:t>
            </a:r>
            <a:r>
              <a:rPr lang="en-US" baseline="0" dirty="0" smtClean="0"/>
              <a:t> different levels of a suite of known compounds are injected into the instrument to establish the instrument response factor to each given compound.  I performed 6 point calibration curves for 135 compounds 5 times during the filter processing period (because instrument response changes with time/maintenance).  My goal is to use the external standard to develop a model which can be applied to the unknown compounds to establish calibration factors </a:t>
            </a:r>
            <a:r>
              <a:rPr lang="en-US" baseline="0" smtClean="0"/>
              <a:t>for each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64FC-4B4B-4389-AABB-0151A85C62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28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first approach involved directly modeling injected</a:t>
            </a:r>
            <a:r>
              <a:rPr lang="en-US" baseline="0" dirty="0" smtClean="0"/>
              <a:t> mass based on instrument response volume.  Although the volume/mass relationship is very linear as I just showed in the </a:t>
            </a:r>
            <a:r>
              <a:rPr lang="en-US" baseline="0" dirty="0" err="1" smtClean="0"/>
              <a:t>sebacic</a:t>
            </a:r>
            <a:r>
              <a:rPr lang="en-US" baseline="0" dirty="0" smtClean="0"/>
              <a:t> acid </a:t>
            </a:r>
            <a:r>
              <a:rPr lang="en-US" baseline="0" dirty="0" err="1" smtClean="0"/>
              <a:t>cal</a:t>
            </a:r>
            <a:r>
              <a:rPr lang="en-US" baseline="0" dirty="0" smtClean="0"/>
              <a:t> curve, the linear models performed very poorly. CART was somewhat better, and RF and Boosted are similarly quite good.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64FC-4B4B-4389-AABB-0151A85C62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8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the problem with this approach is that all of the </a:t>
            </a:r>
            <a:r>
              <a:rPr lang="en-US" dirty="0" err="1" smtClean="0"/>
              <a:t>cal</a:t>
            </a:r>
            <a:r>
              <a:rPr lang="en-US" dirty="0" smtClean="0"/>
              <a:t> curves consisted of injecting the standard at the same discreet levels which does not represent the entire continuum of atmospheric levels I expect to observe. My</a:t>
            </a:r>
            <a:r>
              <a:rPr lang="en-US" baseline="0" dirty="0" smtClean="0"/>
              <a:t> solution to this problem is to model the slope of this relationship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64FC-4B4B-4389-AABB-0151A85C62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39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performance on slope</a:t>
            </a:r>
            <a:r>
              <a:rPr lang="en-US" baseline="0" dirty="0" smtClean="0"/>
              <a:t> modeling is remarkably worse, possibly because the dataset is a factor of 5 smaller.  The CART model performance is just abysmal, and random forest and boosted are similarly not great.  While one iteration </a:t>
            </a:r>
            <a:r>
              <a:rPr lang="en-US" baseline="0" smtClean="0"/>
              <a:t>of random 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64FC-4B4B-4389-AABB-0151A85C62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7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F9F3-036C-4881-865E-24FA6B2F38A3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1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F9F3-036C-4881-865E-24FA6B2F38A3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8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F9F3-036C-4881-865E-24FA6B2F38A3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8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F9F3-036C-4881-865E-24FA6B2F38A3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3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F9F3-036C-4881-865E-24FA6B2F38A3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4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F9F3-036C-4881-865E-24FA6B2F38A3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5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F9F3-036C-4881-865E-24FA6B2F38A3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F9F3-036C-4881-865E-24FA6B2F38A3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9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F9F3-036C-4881-865E-24FA6B2F38A3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F9F3-036C-4881-865E-24FA6B2F38A3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2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F9F3-036C-4881-865E-24FA6B2F38A3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EF9F3-036C-4881-865E-24FA6B2F38A3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00BC-312F-4B12-BF55-15736BF1B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3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rio.fandom.com/wiki/Manau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42" y="1121796"/>
            <a:ext cx="11851915" cy="3308123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Connecting Instrument </a:t>
            </a:r>
            <a:r>
              <a:rPr lang="en-US" sz="4900" dirty="0"/>
              <a:t>R</a:t>
            </a:r>
            <a:r>
              <a:rPr lang="en-US" sz="4900" dirty="0" smtClean="0"/>
              <a:t>esponse to Atmospheric Concentrations for Unknown Organics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sz="4400" dirty="0" smtClean="0"/>
              <a:t>Steps forward in investigating secondary aerosol formation </a:t>
            </a:r>
            <a:r>
              <a:rPr lang="en-US" sz="4400" dirty="0"/>
              <a:t>p</a:t>
            </a:r>
            <a:r>
              <a:rPr lang="en-US" sz="4400" dirty="0" smtClean="0"/>
              <a:t>rocesses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747666"/>
            <a:ext cx="9144000" cy="1655762"/>
          </a:xfrm>
        </p:spPr>
        <p:txBody>
          <a:bodyPr/>
          <a:lstStyle/>
          <a:p>
            <a:r>
              <a:rPr lang="en-US" dirty="0" smtClean="0"/>
              <a:t>Emily Barnes, IEOR 242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Models: Predicting Slope*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838971"/>
              </p:ext>
            </p:extLst>
          </p:nvPr>
        </p:nvGraphicFramePr>
        <p:xfrm>
          <a:off x="838200" y="2397124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7481704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678862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8453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OSRsquared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4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-1.3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14.4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4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Random Forest</a:t>
                      </a:r>
                      <a:r>
                        <a:rPr lang="en-US" sz="2400" baseline="0" dirty="0" smtClean="0"/>
                        <a:t> (low </a:t>
                      </a:r>
                      <a:r>
                        <a:rPr lang="en-US" sz="2400" baseline="0" dirty="0" err="1" smtClean="0"/>
                        <a:t>mtry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.81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11.0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Random Forest (cross validated)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11.1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1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Boosted: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.35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15.6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1669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461293"/>
            <a:ext cx="10515600" cy="982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*</a:t>
            </a:r>
            <a:r>
              <a:rPr lang="en-US" sz="2400" dirty="0" smtClean="0"/>
              <a:t>Treat each entire </a:t>
            </a:r>
            <a:r>
              <a:rPr lang="en-US" sz="2400" dirty="0" err="1" smtClean="0"/>
              <a:t>cal</a:t>
            </a:r>
            <a:r>
              <a:rPr lang="en-US" sz="2400" dirty="0" smtClean="0"/>
              <a:t> curve as a data point, predict </a:t>
            </a:r>
            <a:r>
              <a:rPr lang="en-US" sz="2400" dirty="0" err="1" smtClean="0"/>
              <a:t>mass:volume</a:t>
            </a:r>
            <a:r>
              <a:rPr lang="en-US" sz="2400" dirty="0" smtClean="0"/>
              <a:t> ratio (slope) given the date, location, and mass spec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613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1"/>
            <a:ext cx="10515600" cy="27109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Quantification of individual compounds -&gt; identification of sources and transformation pathways leading to the formation of airborne particulate matter</a:t>
            </a:r>
          </a:p>
          <a:p>
            <a:r>
              <a:rPr lang="en-US" dirty="0" smtClean="0"/>
              <a:t>Unravel the mystery of order of magnitude increase in ‘dry season’ aerosol levels in the Amazon</a:t>
            </a:r>
          </a:p>
          <a:p>
            <a:r>
              <a:rPr lang="en-US" dirty="0" smtClean="0"/>
              <a:t>Probe human influences on aerosol formation (through cities and fires) =&gt; inform climate models</a:t>
            </a:r>
            <a:endParaRPr lang="en-US" dirty="0"/>
          </a:p>
        </p:txBody>
      </p:sp>
      <p:pic>
        <p:nvPicPr>
          <p:cNvPr id="4" name="Picture 2" descr="Manau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24" y="4133344"/>
            <a:ext cx="3885218" cy="259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14582" y="6446490"/>
            <a:ext cx="2795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hlinkClick r:id="rId4"/>
              </a:rPr>
              <a:t>https://rio.fandom.com/wiki/Manaus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" name="Picture 4" descr="Image: Smoke billows from a fire burning in the Amazon basin near Candeias do Jamari, Brazil, on Aug. 24, 2019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48" y="4133344"/>
            <a:ext cx="3905774" cy="259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08100" y="6446489"/>
            <a:ext cx="329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Victor Moriyama / Greenpeace / via AFP - Getty Images</a:t>
            </a:r>
          </a:p>
        </p:txBody>
      </p:sp>
    </p:spTree>
    <p:extLst>
      <p:ext uri="{BB962C8B-B14F-4D97-AF65-F5344CB8AC3E}">
        <p14:creationId xmlns:p14="http://schemas.microsoft.com/office/powerpoint/2010/main" val="246169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Secondary Organic Aerosol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125689"/>
            <a:ext cx="329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Victor Moriyama / Greenpeace / via AFP - Getty Images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1819317"/>
            <a:ext cx="5629608" cy="435764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351920" y="1825625"/>
            <a:ext cx="537018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Aerosol= Airborne Particulate Matter</a:t>
            </a:r>
          </a:p>
          <a:p>
            <a:r>
              <a:rPr lang="en-US" dirty="0" smtClean="0"/>
              <a:t>Aerosols are important because they impact </a:t>
            </a:r>
            <a:r>
              <a:rPr lang="en-US" b="1" dirty="0" smtClean="0"/>
              <a:t>climate</a:t>
            </a:r>
            <a:r>
              <a:rPr lang="en-US" dirty="0" smtClean="0"/>
              <a:t> (clouds, direct light reflection) and </a:t>
            </a:r>
            <a:r>
              <a:rPr lang="en-US" b="1" dirty="0" smtClean="0"/>
              <a:t>human health</a:t>
            </a:r>
          </a:p>
          <a:p>
            <a:r>
              <a:rPr lang="en-US" dirty="0" smtClean="0"/>
              <a:t>Secondary Aerosol = Aerosol formed in the atmosphere from oxidation of gasses (emitted by biosphere and human activities)</a:t>
            </a:r>
          </a:p>
          <a:p>
            <a:r>
              <a:rPr lang="en-US" dirty="0" smtClean="0"/>
              <a:t>Secondary Organic Aerosol dominant among small, </a:t>
            </a:r>
            <a:r>
              <a:rPr lang="en-US" dirty="0" err="1" smtClean="0"/>
              <a:t>longlived</a:t>
            </a:r>
            <a:r>
              <a:rPr lang="en-US" dirty="0" smtClean="0"/>
              <a:t> particles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7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  <a:r>
              <a:rPr lang="en-US" dirty="0" err="1" smtClean="0"/>
              <a:t>GoAmazon</a:t>
            </a:r>
            <a:r>
              <a:rPr lang="en-US" dirty="0" smtClean="0"/>
              <a:t> Field Campaign 2014/15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605707" y="3877275"/>
            <a:ext cx="3883248" cy="2887409"/>
            <a:chOff x="2947737" y="2775986"/>
            <a:chExt cx="1342659" cy="10423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737" y="2775986"/>
              <a:ext cx="1342659" cy="104230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3337561" y="3314234"/>
              <a:ext cx="182880" cy="1554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961023" y="5807756"/>
            <a:ext cx="2073197" cy="355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De Sa, ACP, (2018)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8" name="Picture 2" descr="Image result for GoAmazon campaig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60" y="1806552"/>
            <a:ext cx="5705899" cy="211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5782903" y="3607390"/>
            <a:ext cx="2073197" cy="355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US </a:t>
            </a:r>
            <a:r>
              <a:rPr lang="en-US" sz="1200" dirty="0" err="1" smtClean="0">
                <a:solidFill>
                  <a:schemeClr val="bg1"/>
                </a:solidFill>
              </a:rPr>
              <a:t>Dept</a:t>
            </a:r>
            <a:r>
              <a:rPr lang="en-US" sz="1200" dirty="0" smtClean="0">
                <a:solidFill>
                  <a:schemeClr val="bg1"/>
                </a:solidFill>
              </a:rPr>
              <a:t> of Energy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6700" y="1936864"/>
            <a:ext cx="5750960" cy="4362335"/>
          </a:xfrm>
        </p:spPr>
        <p:txBody>
          <a:bodyPr>
            <a:normAutofit/>
          </a:bodyPr>
          <a:lstStyle/>
          <a:p>
            <a:r>
              <a:rPr lang="en-US" dirty="0" smtClean="0"/>
              <a:t>Field site in a remote location in central Amazonia, occasionally impacted by slash/burn and urban activity (Manaus 70 km distant)</a:t>
            </a:r>
          </a:p>
          <a:p>
            <a:r>
              <a:rPr lang="en-US" dirty="0" smtClean="0"/>
              <a:t>2 intensive operating periods (wet season January-March, dry season August-October)</a:t>
            </a:r>
          </a:p>
          <a:p>
            <a:r>
              <a:rPr lang="en-US" dirty="0" smtClean="0"/>
              <a:t>Aerosols continuously collected on filters (4-12 hour resolution)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0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  <a:r>
              <a:rPr lang="en-US" dirty="0" err="1" smtClean="0"/>
              <a:t>GCxGC</a:t>
            </a:r>
            <a:r>
              <a:rPr lang="en-US" dirty="0" smtClean="0"/>
              <a:t>-TD-EI/VUV-HR-</a:t>
            </a:r>
            <a:r>
              <a:rPr lang="en-US" dirty="0" err="1" smtClean="0"/>
              <a:t>ToF</a:t>
            </a:r>
            <a:r>
              <a:rPr lang="en-US" dirty="0" smtClean="0"/>
              <a:t>-MS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803" y="1879600"/>
            <a:ext cx="7777597" cy="440755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" y="1936864"/>
            <a:ext cx="3962400" cy="4362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GC = Gas Chromatograph</a:t>
            </a:r>
          </a:p>
          <a:p>
            <a:pPr marL="0" indent="0">
              <a:buNone/>
            </a:pPr>
            <a:r>
              <a:rPr lang="en-US" dirty="0" smtClean="0"/>
              <a:t>TD = Thermal Desorption</a:t>
            </a:r>
          </a:p>
          <a:p>
            <a:pPr marL="0" indent="0">
              <a:buNone/>
            </a:pPr>
            <a:r>
              <a:rPr lang="en-US" dirty="0" smtClean="0"/>
              <a:t>EI = </a:t>
            </a:r>
            <a:r>
              <a:rPr lang="en-US" u="sng" dirty="0" smtClean="0"/>
              <a:t>E</a:t>
            </a:r>
            <a:r>
              <a:rPr lang="en-US" dirty="0" smtClean="0"/>
              <a:t>lectron Ionization</a:t>
            </a:r>
          </a:p>
          <a:p>
            <a:pPr marL="0" indent="0">
              <a:buNone/>
            </a:pPr>
            <a:r>
              <a:rPr lang="en-US" dirty="0" smtClean="0"/>
              <a:t>VUV = Vacuum Ultra-Violet</a:t>
            </a:r>
          </a:p>
          <a:p>
            <a:pPr marL="0" indent="0">
              <a:buNone/>
            </a:pPr>
            <a:r>
              <a:rPr lang="en-US" dirty="0" smtClean="0"/>
              <a:t>HR = High Resolution</a:t>
            </a:r>
          </a:p>
          <a:p>
            <a:pPr marL="0" indent="0">
              <a:buNone/>
            </a:pPr>
            <a:r>
              <a:rPr lang="en-US" dirty="0" err="1" smtClean="0"/>
              <a:t>ToF</a:t>
            </a:r>
            <a:r>
              <a:rPr lang="en-US" dirty="0" smtClean="0"/>
              <a:t>-MS = Time of Flight Mass Spec</a:t>
            </a:r>
          </a:p>
        </p:txBody>
      </p:sp>
    </p:spTree>
    <p:extLst>
      <p:ext uri="{BB962C8B-B14F-4D97-AF65-F5344CB8AC3E}">
        <p14:creationId xmlns:p14="http://schemas.microsoft.com/office/powerpoint/2010/main" val="104581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  <a:r>
              <a:rPr lang="en-US" dirty="0" err="1" smtClean="0"/>
              <a:t>GCxGC</a:t>
            </a:r>
            <a:r>
              <a:rPr lang="en-US" dirty="0" smtClean="0"/>
              <a:t>-TD-EI/VUV-HR-</a:t>
            </a:r>
            <a:r>
              <a:rPr lang="en-US" dirty="0" err="1" smtClean="0"/>
              <a:t>ToF</a:t>
            </a:r>
            <a:r>
              <a:rPr lang="en-US" dirty="0" smtClean="0"/>
              <a:t>-MS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44" y="1395599"/>
            <a:ext cx="10280985" cy="517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Motivation/Challenge: Quantification of Unknown Compounds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~2000 unique compounds identified and traced throughout campaign, &gt;80% of these cannot be definitively identified (no authentic standards or published mass spectra exist)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Different compound classes exhibit different response factors (mass compound in(ng): instrument response (volume))- over order of magnitude differences observed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can unidentifiable compounds be quantified?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8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Source: External Standard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5367356" cy="5194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135 known compounds run on instrument at 5 levels (above 0) to form 6 point calibration curve</a:t>
            </a:r>
          </a:p>
          <a:p>
            <a:r>
              <a:rPr lang="en-US" sz="2400" dirty="0" smtClean="0"/>
              <a:t>5 calibration curves run throughout filter processing period (instrument response changes over time and with maintenance)</a:t>
            </a:r>
          </a:p>
          <a:p>
            <a:r>
              <a:rPr lang="en-US" sz="2400" dirty="0" smtClean="0"/>
              <a:t>Goal: given compound location (volatility index, polarity index), run date, and mass spectrum (all the info we have on the 2000 unknown compounds), predict the instrument response factor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573053" y="2303789"/>
            <a:ext cx="5312395" cy="3609321"/>
            <a:chOff x="6750853" y="1927879"/>
            <a:chExt cx="5312395" cy="360932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9128" y="2251246"/>
              <a:ext cx="5144120" cy="317465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632700" y="5232400"/>
              <a:ext cx="25019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Calibration Amount Injected (ng)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5372903" y="3629196"/>
              <a:ext cx="3092450" cy="336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Normalized Instrument Response (Volume)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0600" y="1927879"/>
              <a:ext cx="2794000" cy="2597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Calibration Curve Example: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Sebacic</a:t>
              </a:r>
              <a:r>
                <a:rPr lang="en-US" sz="1200" dirty="0" smtClean="0">
                  <a:solidFill>
                    <a:schemeClr val="tx1"/>
                  </a:solidFill>
                </a:rPr>
                <a:t> Acid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93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Models: Directly Predicting Mass*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293"/>
            <a:ext cx="10515600" cy="9826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sz="2400" dirty="0" smtClean="0"/>
              <a:t>Treat each point of each </a:t>
            </a:r>
            <a:r>
              <a:rPr lang="en-US" sz="2400" dirty="0" err="1" smtClean="0"/>
              <a:t>cal</a:t>
            </a:r>
            <a:r>
              <a:rPr lang="en-US" sz="2400" dirty="0" smtClean="0"/>
              <a:t> curve as a data point, predict mass injected into instrument given response volume, location, date, and mass spec </a:t>
            </a:r>
            <a:endParaRPr lang="en-US" sz="24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85306"/>
              </p:ext>
            </p:extLst>
          </p:nvPr>
        </p:nvGraphicFramePr>
        <p:xfrm>
          <a:off x="838200" y="2659856"/>
          <a:ext cx="10515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7481704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678862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7976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OSRsquared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4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Linear</a:t>
                      </a:r>
                      <a:r>
                        <a:rPr lang="en-US" sz="2400" baseline="0" dirty="0" smtClean="0"/>
                        <a:t> Model: First Pass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7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Linear</a:t>
                      </a:r>
                      <a:r>
                        <a:rPr lang="en-US" sz="2400" baseline="0" dirty="0" smtClean="0"/>
                        <a:t> Model: Co-Varying factors removed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14.1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6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.66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7.76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4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Random Forest: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.81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5.68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Boosted: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.83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5.62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1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6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Models: Directly Predicting Mass 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019955"/>
              </p:ext>
            </p:extLst>
          </p:nvPr>
        </p:nvGraphicFramePr>
        <p:xfrm>
          <a:off x="838200" y="1656556"/>
          <a:ext cx="10515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7481704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678862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7976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OSRsquared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4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Linear</a:t>
                      </a:r>
                      <a:r>
                        <a:rPr lang="en-US" sz="2400" baseline="0" dirty="0" smtClean="0"/>
                        <a:t> Model: First Pass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7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Linear</a:t>
                      </a:r>
                      <a:r>
                        <a:rPr lang="en-US" sz="2400" baseline="0" dirty="0" smtClean="0"/>
                        <a:t> Model: Co-Varying factors removed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14.1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6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.66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7.76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4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Random Forest: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.81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5.68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9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Boosted: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.83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5.62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16698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069522"/>
            <a:ext cx="10629900" cy="163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Problem: External standard injected at discreet levels, does not represent entire continuum of atmospheric levels we expect to observe. </a:t>
            </a:r>
          </a:p>
          <a:p>
            <a:pPr marL="0" indent="0">
              <a:buNone/>
            </a:pPr>
            <a:r>
              <a:rPr lang="en-US" sz="2400" dirty="0" smtClean="0"/>
              <a:t>Solution: model the Ratio (ng to instrument volume) instead.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720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14582</TotalTime>
  <Words>1008</Words>
  <Application>Microsoft Office PowerPoint</Application>
  <PresentationFormat>Widescreen</PresentationFormat>
  <Paragraphs>119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Connecting Instrument Response to Atmospheric Concentrations for Unknown Organics:  Steps forward in investigating secondary aerosol formation processes</vt:lpstr>
      <vt:lpstr>Background: Secondary Organic Aerosol</vt:lpstr>
      <vt:lpstr>Data: GoAmazon Field Campaign 2014/15</vt:lpstr>
      <vt:lpstr>Data: GCxGC-TD-EI/VUV-HR-ToF-MS</vt:lpstr>
      <vt:lpstr>Data: GCxGC-TD-EI/VUV-HR-ToF-MS</vt:lpstr>
      <vt:lpstr>Motivation/Challenge: Quantification of Unknown Compounds</vt:lpstr>
      <vt:lpstr>Data Source: External Standard</vt:lpstr>
      <vt:lpstr>Analytical Models: Directly Predicting Mass* </vt:lpstr>
      <vt:lpstr>Analytical Models: Directly Predicting Mass </vt:lpstr>
      <vt:lpstr>Analytical Models: Predicting Slope*</vt:lpstr>
      <vt:lpstr>Impact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Instrument Response to Atmospheric Concentrations for Unknown Organics:  a tool for probing the effects of urbanization and burning in the Amazon</dc:title>
  <dc:creator>GoldsteinGroup</dc:creator>
  <cp:lastModifiedBy>GoldsteinGroup</cp:lastModifiedBy>
  <cp:revision>39</cp:revision>
  <dcterms:created xsi:type="dcterms:W3CDTF">2019-12-07T19:15:12Z</dcterms:created>
  <dcterms:modified xsi:type="dcterms:W3CDTF">2019-12-17T23:53:59Z</dcterms:modified>
</cp:coreProperties>
</file>