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2"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260E38-933D-4557-89C4-F2AFE4F74905}" v="19" dt="2021-04-05T19:15:16.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9" autoAdjust="0"/>
    <p:restoredTop sz="94660"/>
  </p:normalViewPr>
  <p:slideViewPr>
    <p:cSldViewPr snapToGrid="0">
      <p:cViewPr varScale="1">
        <p:scale>
          <a:sx n="78" d="100"/>
          <a:sy n="78" d="100"/>
        </p:scale>
        <p:origin x="46"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Barnes" userId="40bfbb23b172f72e" providerId="LiveId" clId="{4F260E38-933D-4557-89C4-F2AFE4F74905}"/>
    <pc:docChg chg="undo custSel addSld modSld">
      <pc:chgData name="Emily Barnes" userId="40bfbb23b172f72e" providerId="LiveId" clId="{4F260E38-933D-4557-89C4-F2AFE4F74905}" dt="2021-04-05T19:20:26.003" v="4513" actId="313"/>
      <pc:docMkLst>
        <pc:docMk/>
      </pc:docMkLst>
      <pc:sldChg chg="addSp modSp mod">
        <pc:chgData name="Emily Barnes" userId="40bfbb23b172f72e" providerId="LiveId" clId="{4F260E38-933D-4557-89C4-F2AFE4F74905}" dt="2021-04-05T19:20:26.003" v="4513" actId="313"/>
        <pc:sldMkLst>
          <pc:docMk/>
          <pc:sldMk cId="2756336584" sldId="257"/>
        </pc:sldMkLst>
        <pc:spChg chg="mod">
          <ac:chgData name="Emily Barnes" userId="40bfbb23b172f72e" providerId="LiveId" clId="{4F260E38-933D-4557-89C4-F2AFE4F74905}" dt="2021-04-05T19:20:26.003" v="4513" actId="313"/>
          <ac:spMkLst>
            <pc:docMk/>
            <pc:sldMk cId="2756336584" sldId="257"/>
            <ac:spMk id="3" creationId="{FE436F24-3D8A-4019-95E7-E158947413AE}"/>
          </ac:spMkLst>
        </pc:spChg>
        <pc:picChg chg="add mod">
          <ac:chgData name="Emily Barnes" userId="40bfbb23b172f72e" providerId="LiveId" clId="{4F260E38-933D-4557-89C4-F2AFE4F74905}" dt="2021-04-05T19:15:27.794" v="4246" actId="1076"/>
          <ac:picMkLst>
            <pc:docMk/>
            <pc:sldMk cId="2756336584" sldId="257"/>
            <ac:picMk id="4" creationId="{D92F0DD7-A76E-4F4D-8106-C72E4C92BD47}"/>
          </ac:picMkLst>
        </pc:picChg>
      </pc:sldChg>
      <pc:sldChg chg="modSp mod">
        <pc:chgData name="Emily Barnes" userId="40bfbb23b172f72e" providerId="LiveId" clId="{4F260E38-933D-4557-89C4-F2AFE4F74905}" dt="2021-04-05T18:35:41.628" v="2488" actId="20577"/>
        <pc:sldMkLst>
          <pc:docMk/>
          <pc:sldMk cId="712109314" sldId="258"/>
        </pc:sldMkLst>
        <pc:spChg chg="mod">
          <ac:chgData name="Emily Barnes" userId="40bfbb23b172f72e" providerId="LiveId" clId="{4F260E38-933D-4557-89C4-F2AFE4F74905}" dt="2021-04-05T18:35:41.628" v="2488" actId="20577"/>
          <ac:spMkLst>
            <pc:docMk/>
            <pc:sldMk cId="712109314" sldId="258"/>
            <ac:spMk id="3" creationId="{2B32E407-9594-4591-B61C-B0111AB526AC}"/>
          </ac:spMkLst>
        </pc:spChg>
      </pc:sldChg>
      <pc:sldChg chg="modSp mod">
        <pc:chgData name="Emily Barnes" userId="40bfbb23b172f72e" providerId="LiveId" clId="{4F260E38-933D-4557-89C4-F2AFE4F74905}" dt="2021-04-05T18:50:29.332" v="2738" actId="20577"/>
        <pc:sldMkLst>
          <pc:docMk/>
          <pc:sldMk cId="3493144229" sldId="260"/>
        </pc:sldMkLst>
        <pc:spChg chg="mod">
          <ac:chgData name="Emily Barnes" userId="40bfbb23b172f72e" providerId="LiveId" clId="{4F260E38-933D-4557-89C4-F2AFE4F74905}" dt="2021-04-05T18:50:29.332" v="2738" actId="20577"/>
          <ac:spMkLst>
            <pc:docMk/>
            <pc:sldMk cId="3493144229" sldId="260"/>
            <ac:spMk id="5" creationId="{B6D00EDD-68F6-4029-8892-238BBCBD741D}"/>
          </ac:spMkLst>
        </pc:spChg>
      </pc:sldChg>
      <pc:sldChg chg="modSp mod">
        <pc:chgData name="Emily Barnes" userId="40bfbb23b172f72e" providerId="LiveId" clId="{4F260E38-933D-4557-89C4-F2AFE4F74905}" dt="2021-04-05T18:26:37.302" v="2449" actId="20577"/>
        <pc:sldMkLst>
          <pc:docMk/>
          <pc:sldMk cId="2450041451" sldId="265"/>
        </pc:sldMkLst>
        <pc:spChg chg="mod">
          <ac:chgData name="Emily Barnes" userId="40bfbb23b172f72e" providerId="LiveId" clId="{4F260E38-933D-4557-89C4-F2AFE4F74905}" dt="2021-04-05T18:26:37.302" v="2449" actId="20577"/>
          <ac:spMkLst>
            <pc:docMk/>
            <pc:sldMk cId="2450041451" sldId="265"/>
            <ac:spMk id="6" creationId="{2A42A072-11FC-4B3F-910D-6C7BF74B4ABC}"/>
          </ac:spMkLst>
        </pc:spChg>
      </pc:sldChg>
      <pc:sldChg chg="addSp modSp mod">
        <pc:chgData name="Emily Barnes" userId="40bfbb23b172f72e" providerId="LiveId" clId="{4F260E38-933D-4557-89C4-F2AFE4F74905}" dt="2021-04-05T18:55:46.124" v="2789" actId="20577"/>
        <pc:sldMkLst>
          <pc:docMk/>
          <pc:sldMk cId="926360059" sldId="276"/>
        </pc:sldMkLst>
        <pc:spChg chg="add mod">
          <ac:chgData name="Emily Barnes" userId="40bfbb23b172f72e" providerId="LiveId" clId="{4F260E38-933D-4557-89C4-F2AFE4F74905}" dt="2021-04-05T18:55:46.124" v="2789" actId="20577"/>
          <ac:spMkLst>
            <pc:docMk/>
            <pc:sldMk cId="926360059" sldId="276"/>
            <ac:spMk id="6" creationId="{335690FB-A77E-4694-8815-0A097B8E80EF}"/>
          </ac:spMkLst>
        </pc:spChg>
      </pc:sldChg>
      <pc:sldChg chg="delSp mod">
        <pc:chgData name="Emily Barnes" userId="40bfbb23b172f72e" providerId="LiveId" clId="{4F260E38-933D-4557-89C4-F2AFE4F74905}" dt="2021-04-05T18:31:56.191" v="2450" actId="478"/>
        <pc:sldMkLst>
          <pc:docMk/>
          <pc:sldMk cId="1200500811" sldId="280"/>
        </pc:sldMkLst>
        <pc:spChg chg="del">
          <ac:chgData name="Emily Barnes" userId="40bfbb23b172f72e" providerId="LiveId" clId="{4F260E38-933D-4557-89C4-F2AFE4F74905}" dt="2021-04-05T18:31:56.191" v="2450" actId="478"/>
          <ac:spMkLst>
            <pc:docMk/>
            <pc:sldMk cId="1200500811" sldId="280"/>
            <ac:spMk id="9" creationId="{CF21D690-04E2-4568-A49B-058360C401F3}"/>
          </ac:spMkLst>
        </pc:spChg>
      </pc:sldChg>
      <pc:sldChg chg="addSp delSp modSp mod">
        <pc:chgData name="Emily Barnes" userId="40bfbb23b172f72e" providerId="LiveId" clId="{4F260E38-933D-4557-89C4-F2AFE4F74905}" dt="2021-04-05T18:22:41.710" v="2200" actId="20577"/>
        <pc:sldMkLst>
          <pc:docMk/>
          <pc:sldMk cId="1648862714" sldId="281"/>
        </pc:sldMkLst>
        <pc:spChg chg="add mod">
          <ac:chgData name="Emily Barnes" userId="40bfbb23b172f72e" providerId="LiveId" clId="{4F260E38-933D-4557-89C4-F2AFE4F74905}" dt="2021-04-05T18:22:41.710" v="2200" actId="20577"/>
          <ac:spMkLst>
            <pc:docMk/>
            <pc:sldMk cId="1648862714" sldId="281"/>
            <ac:spMk id="7" creationId="{B52D53AD-E77B-4F05-8DE7-D0D83A897B91}"/>
          </ac:spMkLst>
        </pc:spChg>
        <pc:picChg chg="mod">
          <ac:chgData name="Emily Barnes" userId="40bfbb23b172f72e" providerId="LiveId" clId="{4F260E38-933D-4557-89C4-F2AFE4F74905}" dt="2021-04-05T17:53:29.893" v="2" actId="1076"/>
          <ac:picMkLst>
            <pc:docMk/>
            <pc:sldMk cId="1648862714" sldId="281"/>
            <ac:picMk id="4" creationId="{A7810042-9B77-4CE4-AD4B-CB2311EAD2F4}"/>
          </ac:picMkLst>
        </pc:picChg>
        <pc:picChg chg="add del">
          <ac:chgData name="Emily Barnes" userId="40bfbb23b172f72e" providerId="LiveId" clId="{4F260E38-933D-4557-89C4-F2AFE4F74905}" dt="2021-04-05T18:03:31.950" v="396" actId="478"/>
          <ac:picMkLst>
            <pc:docMk/>
            <pc:sldMk cId="1648862714" sldId="281"/>
            <ac:picMk id="5" creationId="{4C69057C-13A2-4377-BD0C-B3985F0DFAAC}"/>
          </ac:picMkLst>
        </pc:picChg>
        <pc:picChg chg="add mod">
          <ac:chgData name="Emily Barnes" userId="40bfbb23b172f72e" providerId="LiveId" clId="{4F260E38-933D-4557-89C4-F2AFE4F74905}" dt="2021-04-05T18:04:14.037" v="401" actId="1076"/>
          <ac:picMkLst>
            <pc:docMk/>
            <pc:sldMk cId="1648862714" sldId="281"/>
            <ac:picMk id="6" creationId="{F8B342BB-AA7D-4249-9C1C-B797D4F1DF04}"/>
          </ac:picMkLst>
        </pc:picChg>
      </pc:sldChg>
      <pc:sldChg chg="addSp delSp modSp new mod">
        <pc:chgData name="Emily Barnes" userId="40bfbb23b172f72e" providerId="LiveId" clId="{4F260E38-933D-4557-89C4-F2AFE4F74905}" dt="2021-04-05T18:02:04.502" v="394" actId="20577"/>
        <pc:sldMkLst>
          <pc:docMk/>
          <pc:sldMk cId="1693597370" sldId="282"/>
        </pc:sldMkLst>
        <pc:spChg chg="mod">
          <ac:chgData name="Emily Barnes" userId="40bfbb23b172f72e" providerId="LiveId" clId="{4F260E38-933D-4557-89C4-F2AFE4F74905}" dt="2021-04-05T17:53:47.144" v="49" actId="20577"/>
          <ac:spMkLst>
            <pc:docMk/>
            <pc:sldMk cId="1693597370" sldId="282"/>
            <ac:spMk id="2" creationId="{99F4EB5B-B37F-46E1-893F-B86328C352AA}"/>
          </ac:spMkLst>
        </pc:spChg>
        <pc:spChg chg="del">
          <ac:chgData name="Emily Barnes" userId="40bfbb23b172f72e" providerId="LiveId" clId="{4F260E38-933D-4557-89C4-F2AFE4F74905}" dt="2021-04-05T17:59:59.552" v="50" actId="22"/>
          <ac:spMkLst>
            <pc:docMk/>
            <pc:sldMk cId="1693597370" sldId="282"/>
            <ac:spMk id="3" creationId="{3ECD94CE-06F5-446A-858C-19AB119B5B78}"/>
          </ac:spMkLst>
        </pc:spChg>
        <pc:spChg chg="add mod">
          <ac:chgData name="Emily Barnes" userId="40bfbb23b172f72e" providerId="LiveId" clId="{4F260E38-933D-4557-89C4-F2AFE4F74905}" dt="2021-04-05T18:02:04.502" v="394" actId="20577"/>
          <ac:spMkLst>
            <pc:docMk/>
            <pc:sldMk cId="1693597370" sldId="282"/>
            <ac:spMk id="6" creationId="{F5DF4298-BC15-4E53-A8AB-FB70B703B8DE}"/>
          </ac:spMkLst>
        </pc:spChg>
        <pc:picChg chg="add mod ord">
          <ac:chgData name="Emily Barnes" userId="40bfbb23b172f72e" providerId="LiveId" clId="{4F260E38-933D-4557-89C4-F2AFE4F74905}" dt="2021-04-05T18:00:01.607" v="51" actId="1076"/>
          <ac:picMkLst>
            <pc:docMk/>
            <pc:sldMk cId="1693597370" sldId="282"/>
            <ac:picMk id="5" creationId="{EA8EC3FC-25E3-4D5E-9B98-5648F52DED6E}"/>
          </ac:picMkLst>
        </pc:picChg>
      </pc:sldChg>
      <pc:sldChg chg="addSp delSp modSp add mod">
        <pc:chgData name="Emily Barnes" userId="40bfbb23b172f72e" providerId="LiveId" clId="{4F260E38-933D-4557-89C4-F2AFE4F74905}" dt="2021-04-05T18:32:24.841" v="2451"/>
        <pc:sldMkLst>
          <pc:docMk/>
          <pc:sldMk cId="1452086866" sldId="283"/>
        </pc:sldMkLst>
        <pc:spChg chg="add del mod">
          <ac:chgData name="Emily Barnes" userId="40bfbb23b172f72e" providerId="LiveId" clId="{4F260E38-933D-4557-89C4-F2AFE4F74905}" dt="2021-04-05T18:04:26.973" v="405" actId="478"/>
          <ac:spMkLst>
            <pc:docMk/>
            <pc:sldMk cId="1452086866" sldId="283"/>
            <ac:spMk id="5" creationId="{8E2D9B5D-B1EF-4462-BA5B-BFC9994834F4}"/>
          </ac:spMkLst>
        </pc:spChg>
        <pc:spChg chg="add del mod">
          <ac:chgData name="Emily Barnes" userId="40bfbb23b172f72e" providerId="LiveId" clId="{4F260E38-933D-4557-89C4-F2AFE4F74905}" dt="2021-04-05T18:06:33.913" v="476" actId="478"/>
          <ac:spMkLst>
            <pc:docMk/>
            <pc:sldMk cId="1452086866" sldId="283"/>
            <ac:spMk id="9" creationId="{C53CBBB8-F155-4C20-AFDC-78A8EF83DAA6}"/>
          </ac:spMkLst>
        </pc:spChg>
        <pc:spChg chg="add mod">
          <ac:chgData name="Emily Barnes" userId="40bfbb23b172f72e" providerId="LiveId" clId="{4F260E38-933D-4557-89C4-F2AFE4F74905}" dt="2021-04-05T18:32:24.841" v="2451"/>
          <ac:spMkLst>
            <pc:docMk/>
            <pc:sldMk cId="1452086866" sldId="283"/>
            <ac:spMk id="10" creationId="{58511A91-0B7E-480C-8971-370D31A4CBF4}"/>
          </ac:spMkLst>
        </pc:spChg>
        <pc:picChg chg="del mod">
          <ac:chgData name="Emily Barnes" userId="40bfbb23b172f72e" providerId="LiveId" clId="{4F260E38-933D-4557-89C4-F2AFE4F74905}" dt="2021-04-05T18:04:21.617" v="404" actId="478"/>
          <ac:picMkLst>
            <pc:docMk/>
            <pc:sldMk cId="1452086866" sldId="283"/>
            <ac:picMk id="4" creationId="{A7810042-9B77-4CE4-AD4B-CB2311EAD2F4}"/>
          </ac:picMkLst>
        </pc:picChg>
        <pc:picChg chg="del">
          <ac:chgData name="Emily Barnes" userId="40bfbb23b172f72e" providerId="LiveId" clId="{4F260E38-933D-4557-89C4-F2AFE4F74905}" dt="2021-04-05T18:04:28.639" v="406" actId="478"/>
          <ac:picMkLst>
            <pc:docMk/>
            <pc:sldMk cId="1452086866" sldId="283"/>
            <ac:picMk id="6" creationId="{F8B342BB-AA7D-4249-9C1C-B797D4F1DF04}"/>
          </ac:picMkLst>
        </pc:picChg>
        <pc:picChg chg="add mod">
          <ac:chgData name="Emily Barnes" userId="40bfbb23b172f72e" providerId="LiveId" clId="{4F260E38-933D-4557-89C4-F2AFE4F74905}" dt="2021-04-05T18:05:34.789" v="418" actId="1076"/>
          <ac:picMkLst>
            <pc:docMk/>
            <pc:sldMk cId="1452086866" sldId="283"/>
            <ac:picMk id="7" creationId="{1D487625-2494-44A1-B5E7-5BDC8A78BD25}"/>
          </ac:picMkLst>
        </pc:picChg>
        <pc:picChg chg="add mod">
          <ac:chgData name="Emily Barnes" userId="40bfbb23b172f72e" providerId="LiveId" clId="{4F260E38-933D-4557-89C4-F2AFE4F74905}" dt="2021-04-05T18:05:32.589" v="417" actId="1076"/>
          <ac:picMkLst>
            <pc:docMk/>
            <pc:sldMk cId="1452086866" sldId="283"/>
            <ac:picMk id="8" creationId="{1DAA1FD9-83C8-4768-B937-DDB33C98E52F}"/>
          </ac:picMkLst>
        </pc:picChg>
      </pc:sldChg>
      <pc:sldChg chg="addSp modSp add mod">
        <pc:chgData name="Emily Barnes" userId="40bfbb23b172f72e" providerId="LiveId" clId="{4F260E38-933D-4557-89C4-F2AFE4F74905}" dt="2021-04-05T18:46:08.806" v="2693" actId="20577"/>
        <pc:sldMkLst>
          <pc:docMk/>
          <pc:sldMk cId="2228398094" sldId="284"/>
        </pc:sldMkLst>
        <pc:spChg chg="mod">
          <ac:chgData name="Emily Barnes" userId="40bfbb23b172f72e" providerId="LiveId" clId="{4F260E38-933D-4557-89C4-F2AFE4F74905}" dt="2021-04-05T18:19:00.637" v="1615" actId="1076"/>
          <ac:spMkLst>
            <pc:docMk/>
            <pc:sldMk cId="2228398094" sldId="284"/>
            <ac:spMk id="2" creationId="{8BFC253A-0F41-488C-B362-1A1B94CB1C05}"/>
          </ac:spMkLst>
        </pc:spChg>
        <pc:spChg chg="add mod">
          <ac:chgData name="Emily Barnes" userId="40bfbb23b172f72e" providerId="LiveId" clId="{4F260E38-933D-4557-89C4-F2AFE4F74905}" dt="2021-04-05T18:17:08.022" v="1378" actId="164"/>
          <ac:spMkLst>
            <pc:docMk/>
            <pc:sldMk cId="2228398094" sldId="284"/>
            <ac:spMk id="6" creationId="{1B13EF80-1FF6-490E-9CD9-C65C3C4DCCC5}"/>
          </ac:spMkLst>
        </pc:spChg>
        <pc:spChg chg="mod">
          <ac:chgData name="Emily Barnes" userId="40bfbb23b172f72e" providerId="LiveId" clId="{4F260E38-933D-4557-89C4-F2AFE4F74905}" dt="2021-04-05T18:17:08.022" v="1378" actId="164"/>
          <ac:spMkLst>
            <pc:docMk/>
            <pc:sldMk cId="2228398094" sldId="284"/>
            <ac:spMk id="9" creationId="{C53CBBB8-F155-4C20-AFDC-78A8EF83DAA6}"/>
          </ac:spMkLst>
        </pc:spChg>
        <pc:spChg chg="add mod">
          <ac:chgData name="Emily Barnes" userId="40bfbb23b172f72e" providerId="LiveId" clId="{4F260E38-933D-4557-89C4-F2AFE4F74905}" dt="2021-04-05T18:17:08.022" v="1378" actId="164"/>
          <ac:spMkLst>
            <pc:docMk/>
            <pc:sldMk cId="2228398094" sldId="284"/>
            <ac:spMk id="10" creationId="{9143CC58-0F53-4977-96E3-ECD20A9D6633}"/>
          </ac:spMkLst>
        </pc:spChg>
        <pc:spChg chg="add mod">
          <ac:chgData name="Emily Barnes" userId="40bfbb23b172f72e" providerId="LiveId" clId="{4F260E38-933D-4557-89C4-F2AFE4F74905}" dt="2021-04-05T18:17:08.022" v="1378" actId="164"/>
          <ac:spMkLst>
            <pc:docMk/>
            <pc:sldMk cId="2228398094" sldId="284"/>
            <ac:spMk id="11" creationId="{A536C180-C760-4EC9-9D8C-431CD179401F}"/>
          </ac:spMkLst>
        </pc:spChg>
        <pc:spChg chg="add mod">
          <ac:chgData name="Emily Barnes" userId="40bfbb23b172f72e" providerId="LiveId" clId="{4F260E38-933D-4557-89C4-F2AFE4F74905}" dt="2021-04-05T18:17:08.022" v="1378" actId="164"/>
          <ac:spMkLst>
            <pc:docMk/>
            <pc:sldMk cId="2228398094" sldId="284"/>
            <ac:spMk id="12" creationId="{22C43478-719E-41E5-AFCB-5E817BF07FB0}"/>
          </ac:spMkLst>
        </pc:spChg>
        <pc:spChg chg="add mod">
          <ac:chgData name="Emily Barnes" userId="40bfbb23b172f72e" providerId="LiveId" clId="{4F260E38-933D-4557-89C4-F2AFE4F74905}" dt="2021-04-05T18:17:08.022" v="1378" actId="164"/>
          <ac:spMkLst>
            <pc:docMk/>
            <pc:sldMk cId="2228398094" sldId="284"/>
            <ac:spMk id="13" creationId="{182328F7-C651-4277-97CB-E364A44AE890}"/>
          </ac:spMkLst>
        </pc:spChg>
        <pc:spChg chg="add mod">
          <ac:chgData name="Emily Barnes" userId="40bfbb23b172f72e" providerId="LiveId" clId="{4F260E38-933D-4557-89C4-F2AFE4F74905}" dt="2021-04-05T18:46:08.806" v="2693" actId="20577"/>
          <ac:spMkLst>
            <pc:docMk/>
            <pc:sldMk cId="2228398094" sldId="284"/>
            <ac:spMk id="14" creationId="{94FAFAEE-C7CD-4E2E-9961-63B42741FC3B}"/>
          </ac:spMkLst>
        </pc:spChg>
        <pc:spChg chg="add mod">
          <ac:chgData name="Emily Barnes" userId="40bfbb23b172f72e" providerId="LiveId" clId="{4F260E38-933D-4557-89C4-F2AFE4F74905}" dt="2021-04-05T18:16:44.901" v="1377" actId="571"/>
          <ac:spMkLst>
            <pc:docMk/>
            <pc:sldMk cId="2228398094" sldId="284"/>
            <ac:spMk id="16" creationId="{2171B1C3-5BE2-4254-908C-E432C86738B8}"/>
          </ac:spMkLst>
        </pc:spChg>
        <pc:spChg chg="add mod">
          <ac:chgData name="Emily Barnes" userId="40bfbb23b172f72e" providerId="LiveId" clId="{4F260E38-933D-4557-89C4-F2AFE4F74905}" dt="2021-04-05T18:16:44.901" v="1377" actId="571"/>
          <ac:spMkLst>
            <pc:docMk/>
            <pc:sldMk cId="2228398094" sldId="284"/>
            <ac:spMk id="17" creationId="{A0DEB0E1-BC79-4302-A7AE-0B047CF19F2E}"/>
          </ac:spMkLst>
        </pc:spChg>
        <pc:spChg chg="add mod">
          <ac:chgData name="Emily Barnes" userId="40bfbb23b172f72e" providerId="LiveId" clId="{4F260E38-933D-4557-89C4-F2AFE4F74905}" dt="2021-04-05T18:21:55.477" v="2108" actId="20577"/>
          <ac:spMkLst>
            <pc:docMk/>
            <pc:sldMk cId="2228398094" sldId="284"/>
            <ac:spMk id="18" creationId="{C1AF80CE-65BC-4C7F-82C3-E06D9C6837E5}"/>
          </ac:spMkLst>
        </pc:spChg>
        <pc:grpChg chg="add mod">
          <ac:chgData name="Emily Barnes" userId="40bfbb23b172f72e" providerId="LiveId" clId="{4F260E38-933D-4557-89C4-F2AFE4F74905}" dt="2021-04-05T18:19:07.574" v="1664" actId="1035"/>
          <ac:grpSpMkLst>
            <pc:docMk/>
            <pc:sldMk cId="2228398094" sldId="284"/>
            <ac:grpSpMk id="3" creationId="{55B9D6AB-2E52-4CBE-931E-D826F832BB59}"/>
          </ac:grpSpMkLst>
        </pc:grpChg>
        <pc:picChg chg="mod">
          <ac:chgData name="Emily Barnes" userId="40bfbb23b172f72e" providerId="LiveId" clId="{4F260E38-933D-4557-89C4-F2AFE4F74905}" dt="2021-04-05T18:17:08.022" v="1378" actId="164"/>
          <ac:picMkLst>
            <pc:docMk/>
            <pc:sldMk cId="2228398094" sldId="284"/>
            <ac:picMk id="7" creationId="{1D487625-2494-44A1-B5E7-5BDC8A78BD25}"/>
          </ac:picMkLst>
        </pc:picChg>
        <pc:picChg chg="mod">
          <ac:chgData name="Emily Barnes" userId="40bfbb23b172f72e" providerId="LiveId" clId="{4F260E38-933D-4557-89C4-F2AFE4F74905}" dt="2021-04-05T18:18:34.269" v="1554" actId="1076"/>
          <ac:picMkLst>
            <pc:docMk/>
            <pc:sldMk cId="2228398094" sldId="284"/>
            <ac:picMk id="8" creationId="{1DAA1FD9-83C8-4768-B937-DDB33C98E52F}"/>
          </ac:picMkLst>
        </pc:picChg>
        <pc:picChg chg="add mod">
          <ac:chgData name="Emily Barnes" userId="40bfbb23b172f72e" providerId="LiveId" clId="{4F260E38-933D-4557-89C4-F2AFE4F74905}" dt="2021-04-05T18:16:44.901" v="1377" actId="571"/>
          <ac:picMkLst>
            <pc:docMk/>
            <pc:sldMk cId="2228398094" sldId="284"/>
            <ac:picMk id="15" creationId="{CDF945C4-6D43-4E61-AFDE-A7D4F0FE1252}"/>
          </ac:picMkLst>
        </pc:picChg>
      </pc:sldChg>
      <pc:sldChg chg="modSp new mod">
        <pc:chgData name="Emily Barnes" userId="40bfbb23b172f72e" providerId="LiveId" clId="{4F260E38-933D-4557-89C4-F2AFE4F74905}" dt="2021-04-05T19:06:10.132" v="3762" actId="20577"/>
        <pc:sldMkLst>
          <pc:docMk/>
          <pc:sldMk cId="2717530535" sldId="285"/>
        </pc:sldMkLst>
        <pc:spChg chg="mod">
          <ac:chgData name="Emily Barnes" userId="40bfbb23b172f72e" providerId="LiveId" clId="{4F260E38-933D-4557-89C4-F2AFE4F74905}" dt="2021-04-05T18:56:22.636" v="2800" actId="20577"/>
          <ac:spMkLst>
            <pc:docMk/>
            <pc:sldMk cId="2717530535" sldId="285"/>
            <ac:spMk id="2" creationId="{A99509D7-A748-47A2-9EA0-026D2931312C}"/>
          </ac:spMkLst>
        </pc:spChg>
        <pc:spChg chg="mod">
          <ac:chgData name="Emily Barnes" userId="40bfbb23b172f72e" providerId="LiveId" clId="{4F260E38-933D-4557-89C4-F2AFE4F74905}" dt="2021-04-05T19:06:10.132" v="3762" actId="20577"/>
          <ac:spMkLst>
            <pc:docMk/>
            <pc:sldMk cId="2717530535" sldId="285"/>
            <ac:spMk id="3" creationId="{20BA943F-DADE-4497-BEFB-D1DDE973D2DC}"/>
          </ac:spMkLst>
        </pc:spChg>
      </pc:sldChg>
      <pc:sldChg chg="add">
        <pc:chgData name="Emily Barnes" userId="40bfbb23b172f72e" providerId="LiveId" clId="{4F260E38-933D-4557-89C4-F2AFE4F74905}" dt="2021-04-05T19:12:36.425" v="4016" actId="2890"/>
        <pc:sldMkLst>
          <pc:docMk/>
          <pc:sldMk cId="1756436527" sldId="28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B063-805F-44D7-802B-B838042348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5355FC-BC2C-4818-8BB2-B435998B05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DC309A-3C76-4F7E-9E47-6475E8B52784}"/>
              </a:ext>
            </a:extLst>
          </p:cNvPr>
          <p:cNvSpPr>
            <a:spLocks noGrp="1"/>
          </p:cNvSpPr>
          <p:nvPr>
            <p:ph type="dt" sz="half" idx="10"/>
          </p:nvPr>
        </p:nvSpPr>
        <p:spPr/>
        <p:txBody>
          <a:bodyPr/>
          <a:lstStyle/>
          <a:p>
            <a:fld id="{6CBD70CC-399E-450D-B928-1197252A621B}" type="datetimeFigureOut">
              <a:rPr lang="en-US" smtClean="0"/>
              <a:t>4/4/2021</a:t>
            </a:fld>
            <a:endParaRPr lang="en-US"/>
          </a:p>
        </p:txBody>
      </p:sp>
      <p:sp>
        <p:nvSpPr>
          <p:cNvPr id="5" name="Footer Placeholder 4">
            <a:extLst>
              <a:ext uri="{FF2B5EF4-FFF2-40B4-BE49-F238E27FC236}">
                <a16:creationId xmlns:a16="http://schemas.microsoft.com/office/drawing/2014/main" id="{7765BBCB-682E-4E26-924F-AC27E136E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7F39A-F924-43F7-9EA4-7A66D92E61FA}"/>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4234159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56A2-448B-4DA6-A744-28102A086E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7087D4-563F-45D8-BDC7-5AF806AC06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67047-BDB0-48DB-910C-BCC3466120BF}"/>
              </a:ext>
            </a:extLst>
          </p:cNvPr>
          <p:cNvSpPr>
            <a:spLocks noGrp="1"/>
          </p:cNvSpPr>
          <p:nvPr>
            <p:ph type="dt" sz="half" idx="10"/>
          </p:nvPr>
        </p:nvSpPr>
        <p:spPr/>
        <p:txBody>
          <a:bodyPr/>
          <a:lstStyle/>
          <a:p>
            <a:fld id="{6CBD70CC-399E-450D-B928-1197252A621B}" type="datetimeFigureOut">
              <a:rPr lang="en-US" smtClean="0"/>
              <a:t>4/4/2021</a:t>
            </a:fld>
            <a:endParaRPr lang="en-US"/>
          </a:p>
        </p:txBody>
      </p:sp>
      <p:sp>
        <p:nvSpPr>
          <p:cNvPr id="5" name="Footer Placeholder 4">
            <a:extLst>
              <a:ext uri="{FF2B5EF4-FFF2-40B4-BE49-F238E27FC236}">
                <a16:creationId xmlns:a16="http://schemas.microsoft.com/office/drawing/2014/main" id="{994B2684-D024-4D82-9160-07E1D29F9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4719D-62D5-4A66-8BEE-C6753871907F}"/>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40627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8F3E7C-CBF0-4D42-9787-4F3E7CCF63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B5EBB-C9B9-4620-B18C-E1E9A6ED87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89516-77DC-4108-B9D3-6FEC4B84F561}"/>
              </a:ext>
            </a:extLst>
          </p:cNvPr>
          <p:cNvSpPr>
            <a:spLocks noGrp="1"/>
          </p:cNvSpPr>
          <p:nvPr>
            <p:ph type="dt" sz="half" idx="10"/>
          </p:nvPr>
        </p:nvSpPr>
        <p:spPr/>
        <p:txBody>
          <a:bodyPr/>
          <a:lstStyle/>
          <a:p>
            <a:fld id="{6CBD70CC-399E-450D-B928-1197252A621B}" type="datetimeFigureOut">
              <a:rPr lang="en-US" smtClean="0"/>
              <a:t>4/4/2021</a:t>
            </a:fld>
            <a:endParaRPr lang="en-US"/>
          </a:p>
        </p:txBody>
      </p:sp>
      <p:sp>
        <p:nvSpPr>
          <p:cNvPr id="5" name="Footer Placeholder 4">
            <a:extLst>
              <a:ext uri="{FF2B5EF4-FFF2-40B4-BE49-F238E27FC236}">
                <a16:creationId xmlns:a16="http://schemas.microsoft.com/office/drawing/2014/main" id="{D04DBD32-4507-433A-A2D9-FA490C098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FA06F-53C0-4ED1-9623-C3C267420253}"/>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276057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E52F-D6D1-4E79-8009-0D51296111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626C6-305E-4182-85EC-E8F03E41B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EF12A-93A4-44E0-AE77-B580C0D84A44}"/>
              </a:ext>
            </a:extLst>
          </p:cNvPr>
          <p:cNvSpPr>
            <a:spLocks noGrp="1"/>
          </p:cNvSpPr>
          <p:nvPr>
            <p:ph type="dt" sz="half" idx="10"/>
          </p:nvPr>
        </p:nvSpPr>
        <p:spPr/>
        <p:txBody>
          <a:bodyPr/>
          <a:lstStyle/>
          <a:p>
            <a:fld id="{6CBD70CC-399E-450D-B928-1197252A621B}" type="datetimeFigureOut">
              <a:rPr lang="en-US" smtClean="0"/>
              <a:t>4/4/2021</a:t>
            </a:fld>
            <a:endParaRPr lang="en-US"/>
          </a:p>
        </p:txBody>
      </p:sp>
      <p:sp>
        <p:nvSpPr>
          <p:cNvPr id="5" name="Footer Placeholder 4">
            <a:extLst>
              <a:ext uri="{FF2B5EF4-FFF2-40B4-BE49-F238E27FC236}">
                <a16:creationId xmlns:a16="http://schemas.microsoft.com/office/drawing/2014/main" id="{0C90E764-8352-4244-BC8C-541531DDE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5CC37-0DAC-4721-A916-0C31F03CB674}"/>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2519259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1C9C-DC92-4D38-972C-11C4837495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47FA37-FCC9-4749-8E82-0F13BEB39B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8ADC89-EFDF-47BC-8A39-4305473BF2DC}"/>
              </a:ext>
            </a:extLst>
          </p:cNvPr>
          <p:cNvSpPr>
            <a:spLocks noGrp="1"/>
          </p:cNvSpPr>
          <p:nvPr>
            <p:ph type="dt" sz="half" idx="10"/>
          </p:nvPr>
        </p:nvSpPr>
        <p:spPr/>
        <p:txBody>
          <a:bodyPr/>
          <a:lstStyle/>
          <a:p>
            <a:fld id="{6CBD70CC-399E-450D-B928-1197252A621B}" type="datetimeFigureOut">
              <a:rPr lang="en-US" smtClean="0"/>
              <a:t>4/4/2021</a:t>
            </a:fld>
            <a:endParaRPr lang="en-US"/>
          </a:p>
        </p:txBody>
      </p:sp>
      <p:sp>
        <p:nvSpPr>
          <p:cNvPr id="5" name="Footer Placeholder 4">
            <a:extLst>
              <a:ext uri="{FF2B5EF4-FFF2-40B4-BE49-F238E27FC236}">
                <a16:creationId xmlns:a16="http://schemas.microsoft.com/office/drawing/2014/main" id="{B7737A73-020A-4DFC-99BC-941CED038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288C3-D3E7-43C2-A892-B417C6B0457F}"/>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346162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4B1E-2B91-4240-A471-228DA7F596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E91C6-0700-40C5-9FC5-3E332F84D8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72C380-2F88-4CC5-9FFB-2633A74977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D11F3F-F9C8-48A5-8B0B-24DF9601E8A6}"/>
              </a:ext>
            </a:extLst>
          </p:cNvPr>
          <p:cNvSpPr>
            <a:spLocks noGrp="1"/>
          </p:cNvSpPr>
          <p:nvPr>
            <p:ph type="dt" sz="half" idx="10"/>
          </p:nvPr>
        </p:nvSpPr>
        <p:spPr/>
        <p:txBody>
          <a:bodyPr/>
          <a:lstStyle/>
          <a:p>
            <a:fld id="{6CBD70CC-399E-450D-B928-1197252A621B}" type="datetimeFigureOut">
              <a:rPr lang="en-US" smtClean="0"/>
              <a:t>4/4/2021</a:t>
            </a:fld>
            <a:endParaRPr lang="en-US"/>
          </a:p>
        </p:txBody>
      </p:sp>
      <p:sp>
        <p:nvSpPr>
          <p:cNvPr id="6" name="Footer Placeholder 5">
            <a:extLst>
              <a:ext uri="{FF2B5EF4-FFF2-40B4-BE49-F238E27FC236}">
                <a16:creationId xmlns:a16="http://schemas.microsoft.com/office/drawing/2014/main" id="{8C84573F-BD26-4B38-9CBC-6AEA13CC6F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D97472-78B4-4D6E-8D64-3556377312E5}"/>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243137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2DB7-1F1F-4AF6-BCB9-BF20A1DF86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19B2B0-51C5-4288-B4D5-A741871538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DE8500-6E60-4E2E-83DA-8A41ADECA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CE0F7A-D9D8-44A5-9E09-5D14FD0B2A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893C0-7527-4582-8FB0-03644CFD62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0DA812-F926-4871-8937-4240F17092D1}"/>
              </a:ext>
            </a:extLst>
          </p:cNvPr>
          <p:cNvSpPr>
            <a:spLocks noGrp="1"/>
          </p:cNvSpPr>
          <p:nvPr>
            <p:ph type="dt" sz="half" idx="10"/>
          </p:nvPr>
        </p:nvSpPr>
        <p:spPr/>
        <p:txBody>
          <a:bodyPr/>
          <a:lstStyle/>
          <a:p>
            <a:fld id="{6CBD70CC-399E-450D-B928-1197252A621B}" type="datetimeFigureOut">
              <a:rPr lang="en-US" smtClean="0"/>
              <a:t>4/4/2021</a:t>
            </a:fld>
            <a:endParaRPr lang="en-US"/>
          </a:p>
        </p:txBody>
      </p:sp>
      <p:sp>
        <p:nvSpPr>
          <p:cNvPr id="8" name="Footer Placeholder 7">
            <a:extLst>
              <a:ext uri="{FF2B5EF4-FFF2-40B4-BE49-F238E27FC236}">
                <a16:creationId xmlns:a16="http://schemas.microsoft.com/office/drawing/2014/main" id="{7FD5D8A4-A5F2-4D5D-B5A6-886872303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EFBC28-D75F-418E-855E-E4F6B8C113F0}"/>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400808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8687-DBF0-499F-B3AD-ABBE1220F9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5C1E41-EA5E-420B-849F-9AFB806F760D}"/>
              </a:ext>
            </a:extLst>
          </p:cNvPr>
          <p:cNvSpPr>
            <a:spLocks noGrp="1"/>
          </p:cNvSpPr>
          <p:nvPr>
            <p:ph type="dt" sz="half" idx="10"/>
          </p:nvPr>
        </p:nvSpPr>
        <p:spPr/>
        <p:txBody>
          <a:bodyPr/>
          <a:lstStyle/>
          <a:p>
            <a:fld id="{6CBD70CC-399E-450D-B928-1197252A621B}" type="datetimeFigureOut">
              <a:rPr lang="en-US" smtClean="0"/>
              <a:t>4/4/2021</a:t>
            </a:fld>
            <a:endParaRPr lang="en-US"/>
          </a:p>
        </p:txBody>
      </p:sp>
      <p:sp>
        <p:nvSpPr>
          <p:cNvPr id="4" name="Footer Placeholder 3">
            <a:extLst>
              <a:ext uri="{FF2B5EF4-FFF2-40B4-BE49-F238E27FC236}">
                <a16:creationId xmlns:a16="http://schemas.microsoft.com/office/drawing/2014/main" id="{E1AE6EFE-7706-4438-AEDD-0C0B6C1B25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E5AC33-CD18-4060-9EC3-719FF04DB2B0}"/>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321615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4902F-AEB3-440A-B2DC-46B7E85FE743}"/>
              </a:ext>
            </a:extLst>
          </p:cNvPr>
          <p:cNvSpPr>
            <a:spLocks noGrp="1"/>
          </p:cNvSpPr>
          <p:nvPr>
            <p:ph type="dt" sz="half" idx="10"/>
          </p:nvPr>
        </p:nvSpPr>
        <p:spPr/>
        <p:txBody>
          <a:bodyPr/>
          <a:lstStyle/>
          <a:p>
            <a:fld id="{6CBD70CC-399E-450D-B928-1197252A621B}" type="datetimeFigureOut">
              <a:rPr lang="en-US" smtClean="0"/>
              <a:t>4/4/2021</a:t>
            </a:fld>
            <a:endParaRPr lang="en-US"/>
          </a:p>
        </p:txBody>
      </p:sp>
      <p:sp>
        <p:nvSpPr>
          <p:cNvPr id="3" name="Footer Placeholder 2">
            <a:extLst>
              <a:ext uri="{FF2B5EF4-FFF2-40B4-BE49-F238E27FC236}">
                <a16:creationId xmlns:a16="http://schemas.microsoft.com/office/drawing/2014/main" id="{F933F609-A25F-459E-83CC-6FC2CECB30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4933C6-B23B-4672-B72F-BB52CE696DA5}"/>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197127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E139-C991-4A82-9FEF-90E3D300C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C56393-A413-41C7-9AFD-05DF59DCF8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0B6869-E12C-47D4-9FEA-3E681044E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C3FB5-7D87-4DD6-83B1-07A6DD1F6DA7}"/>
              </a:ext>
            </a:extLst>
          </p:cNvPr>
          <p:cNvSpPr>
            <a:spLocks noGrp="1"/>
          </p:cNvSpPr>
          <p:nvPr>
            <p:ph type="dt" sz="half" idx="10"/>
          </p:nvPr>
        </p:nvSpPr>
        <p:spPr/>
        <p:txBody>
          <a:bodyPr/>
          <a:lstStyle/>
          <a:p>
            <a:fld id="{6CBD70CC-399E-450D-B928-1197252A621B}" type="datetimeFigureOut">
              <a:rPr lang="en-US" smtClean="0"/>
              <a:t>4/4/2021</a:t>
            </a:fld>
            <a:endParaRPr lang="en-US"/>
          </a:p>
        </p:txBody>
      </p:sp>
      <p:sp>
        <p:nvSpPr>
          <p:cNvPr id="6" name="Footer Placeholder 5">
            <a:extLst>
              <a:ext uri="{FF2B5EF4-FFF2-40B4-BE49-F238E27FC236}">
                <a16:creationId xmlns:a16="http://schemas.microsoft.com/office/drawing/2014/main" id="{0674C37E-359D-42E2-87A8-CB635FFA12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0677E-C9D2-4DC4-A520-F4C40C5F79B8}"/>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204435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679E-96DE-4778-B66D-2A2C19BB4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D1F123-558A-428D-A18B-43FD893E8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F4E07A-C495-4609-B0A4-909B6340A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4DEEA-E33D-4997-AC99-0E286C48E682}"/>
              </a:ext>
            </a:extLst>
          </p:cNvPr>
          <p:cNvSpPr>
            <a:spLocks noGrp="1"/>
          </p:cNvSpPr>
          <p:nvPr>
            <p:ph type="dt" sz="half" idx="10"/>
          </p:nvPr>
        </p:nvSpPr>
        <p:spPr/>
        <p:txBody>
          <a:bodyPr/>
          <a:lstStyle/>
          <a:p>
            <a:fld id="{6CBD70CC-399E-450D-B928-1197252A621B}" type="datetimeFigureOut">
              <a:rPr lang="en-US" smtClean="0"/>
              <a:t>4/4/2021</a:t>
            </a:fld>
            <a:endParaRPr lang="en-US"/>
          </a:p>
        </p:txBody>
      </p:sp>
      <p:sp>
        <p:nvSpPr>
          <p:cNvPr id="6" name="Footer Placeholder 5">
            <a:extLst>
              <a:ext uri="{FF2B5EF4-FFF2-40B4-BE49-F238E27FC236}">
                <a16:creationId xmlns:a16="http://schemas.microsoft.com/office/drawing/2014/main" id="{F6CEF9A9-2D93-4342-A8D2-FECAAE5DBD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71E47-2932-417C-92DE-6B30191FDB5C}"/>
              </a:ext>
            </a:extLst>
          </p:cNvPr>
          <p:cNvSpPr>
            <a:spLocks noGrp="1"/>
          </p:cNvSpPr>
          <p:nvPr>
            <p:ph type="sldNum" sz="quarter" idx="12"/>
          </p:nvPr>
        </p:nvSpPr>
        <p:spPr/>
        <p:txBody>
          <a:bodyPr/>
          <a:lstStyle/>
          <a:p>
            <a:fld id="{0DCCA8F7-8A41-4413-8B0B-23597FB21D49}" type="slidenum">
              <a:rPr lang="en-US" smtClean="0"/>
              <a:t>‹#›</a:t>
            </a:fld>
            <a:endParaRPr lang="en-US"/>
          </a:p>
        </p:txBody>
      </p:sp>
    </p:spTree>
    <p:extLst>
      <p:ext uri="{BB962C8B-B14F-4D97-AF65-F5344CB8AC3E}">
        <p14:creationId xmlns:p14="http://schemas.microsoft.com/office/powerpoint/2010/main" val="3619503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60D342-DE34-4924-97CD-E05E973E4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71EEF1-78E0-4A1C-810D-743D98F0C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70B49-168E-4D51-BEA4-4918287FAC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D70CC-399E-450D-B928-1197252A621B}" type="datetimeFigureOut">
              <a:rPr lang="en-US" smtClean="0"/>
              <a:t>4/4/2021</a:t>
            </a:fld>
            <a:endParaRPr lang="en-US"/>
          </a:p>
        </p:txBody>
      </p:sp>
      <p:sp>
        <p:nvSpPr>
          <p:cNvPr id="5" name="Footer Placeholder 4">
            <a:extLst>
              <a:ext uri="{FF2B5EF4-FFF2-40B4-BE49-F238E27FC236}">
                <a16:creationId xmlns:a16="http://schemas.microsoft.com/office/drawing/2014/main" id="{5C346BA0-F9E3-4A5F-9051-D81B5A4E3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CC3C51-771E-4401-99B4-C99576BB8E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CA8F7-8A41-4413-8B0B-23597FB21D49}" type="slidenum">
              <a:rPr lang="en-US" smtClean="0"/>
              <a:t>‹#›</a:t>
            </a:fld>
            <a:endParaRPr lang="en-US"/>
          </a:p>
        </p:txBody>
      </p:sp>
    </p:spTree>
    <p:extLst>
      <p:ext uri="{BB962C8B-B14F-4D97-AF65-F5344CB8AC3E}">
        <p14:creationId xmlns:p14="http://schemas.microsoft.com/office/powerpoint/2010/main" val="97716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0DEB-0687-4AF5-A240-DFBBEF4048FB}"/>
              </a:ext>
            </a:extLst>
          </p:cNvPr>
          <p:cNvSpPr>
            <a:spLocks noGrp="1"/>
          </p:cNvSpPr>
          <p:nvPr>
            <p:ph type="ctrTitle"/>
          </p:nvPr>
        </p:nvSpPr>
        <p:spPr/>
        <p:txBody>
          <a:bodyPr/>
          <a:lstStyle/>
          <a:p>
            <a:r>
              <a:rPr lang="en-US" dirty="0"/>
              <a:t>Meeting with Lindsay 4/6/2020</a:t>
            </a:r>
          </a:p>
        </p:txBody>
      </p:sp>
      <p:sp>
        <p:nvSpPr>
          <p:cNvPr id="3" name="Subtitle 2">
            <a:extLst>
              <a:ext uri="{FF2B5EF4-FFF2-40B4-BE49-F238E27FC236}">
                <a16:creationId xmlns:a16="http://schemas.microsoft.com/office/drawing/2014/main" id="{3ACA5F72-C864-4345-B49F-86A0433B062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124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2A42A072-11FC-4B3F-910D-6C7BF74B4ABC}"/>
              </a:ext>
            </a:extLst>
          </p:cNvPr>
          <p:cNvSpPr txBox="1"/>
          <p:nvPr/>
        </p:nvSpPr>
        <p:spPr>
          <a:xfrm>
            <a:off x="8072642" y="1842219"/>
            <a:ext cx="4210151" cy="1477328"/>
          </a:xfrm>
          <a:prstGeom prst="rect">
            <a:avLst/>
          </a:prstGeom>
          <a:noFill/>
        </p:spPr>
        <p:txBody>
          <a:bodyPr wrap="square" rtlCol="0">
            <a:spAutoFit/>
          </a:bodyPr>
          <a:lstStyle/>
          <a:p>
            <a:r>
              <a:rPr lang="en-US" dirty="0"/>
              <a:t>6% cumulative season signal</a:t>
            </a:r>
          </a:p>
          <a:p>
            <a:r>
              <a:rPr lang="en-US" dirty="0"/>
              <a:t>Levoglucosan R = .65</a:t>
            </a:r>
          </a:p>
          <a:p>
            <a:r>
              <a:rPr lang="en-US" dirty="0"/>
              <a:t>Phthalic acid R = .45</a:t>
            </a:r>
          </a:p>
          <a:p>
            <a:r>
              <a:rPr lang="en-US" dirty="0"/>
              <a:t>AMS IEPOX R = .79</a:t>
            </a:r>
          </a:p>
          <a:p>
            <a:r>
              <a:rPr lang="en-US" dirty="0"/>
              <a:t>AMs </a:t>
            </a:r>
            <a:r>
              <a:rPr lang="en-US" dirty="0" err="1"/>
              <a:t>Arom</a:t>
            </a:r>
            <a:r>
              <a:rPr lang="en-US" dirty="0"/>
              <a:t> R = .55</a:t>
            </a:r>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078FD36-213A-482B-965E-2D137A0B4C9A}"/>
              </a:ext>
            </a:extLst>
          </p:cNvPr>
          <p:cNvPicPr>
            <a:picLocks noChangeAspect="1"/>
          </p:cNvPicPr>
          <p:nvPr/>
        </p:nvPicPr>
        <p:blipFill>
          <a:blip r:embed="rId2"/>
          <a:stretch>
            <a:fillRect/>
          </a:stretch>
        </p:blipFill>
        <p:spPr>
          <a:xfrm>
            <a:off x="151754" y="1339514"/>
            <a:ext cx="7748571" cy="4788571"/>
          </a:xfrm>
          <a:prstGeom prst="rect">
            <a:avLst/>
          </a:prstGeom>
        </p:spPr>
      </p:pic>
    </p:spTree>
    <p:extLst>
      <p:ext uri="{BB962C8B-B14F-4D97-AF65-F5344CB8AC3E}">
        <p14:creationId xmlns:p14="http://schemas.microsoft.com/office/powerpoint/2010/main" val="11540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2A42A072-11FC-4B3F-910D-6C7BF74B4ABC}"/>
              </a:ext>
            </a:extLst>
          </p:cNvPr>
          <p:cNvSpPr txBox="1"/>
          <p:nvPr/>
        </p:nvSpPr>
        <p:spPr>
          <a:xfrm>
            <a:off x="8072642" y="1842219"/>
            <a:ext cx="4210151" cy="2585323"/>
          </a:xfrm>
          <a:prstGeom prst="rect">
            <a:avLst/>
          </a:prstGeom>
          <a:noFill/>
        </p:spPr>
        <p:txBody>
          <a:bodyPr wrap="square" rtlCol="0">
            <a:spAutoFit/>
          </a:bodyPr>
          <a:lstStyle/>
          <a:p>
            <a:r>
              <a:rPr lang="en-US" dirty="0"/>
              <a:t>5% cumulative season signal</a:t>
            </a:r>
          </a:p>
          <a:p>
            <a:r>
              <a:rPr lang="en-US" dirty="0"/>
              <a:t>No </a:t>
            </a:r>
            <a:r>
              <a:rPr lang="en-US" dirty="0" err="1"/>
              <a:t>cor</a:t>
            </a:r>
            <a:r>
              <a:rPr lang="en-US" dirty="0"/>
              <a:t> above .15 with anything. A wacky factor.</a:t>
            </a:r>
          </a:p>
          <a:p>
            <a:endParaRPr lang="en-US" dirty="0"/>
          </a:p>
          <a:p>
            <a:r>
              <a:rPr lang="en-US" dirty="0"/>
              <a:t>Note: strong anticorrelation between many species and biomass burning. Possibly indicative of “low </a:t>
            </a:r>
            <a:r>
              <a:rPr lang="en-US" dirty="0" err="1"/>
              <a:t>nox</a:t>
            </a:r>
            <a:r>
              <a:rPr lang="en-US" dirty="0"/>
              <a:t>” pathway alternatives to some biomass burning associated biogenic products? </a:t>
            </a:r>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a:extLst>
              <a:ext uri="{FF2B5EF4-FFF2-40B4-BE49-F238E27FC236}">
                <a16:creationId xmlns:a16="http://schemas.microsoft.com/office/drawing/2014/main" id="{D5FF3E31-7407-418D-81BC-729A79A9A2B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5C231420-D121-43BF-8886-9D2A0D855DEC}"/>
              </a:ext>
            </a:extLst>
          </p:cNvPr>
          <p:cNvPicPr>
            <a:picLocks noChangeAspect="1"/>
          </p:cNvPicPr>
          <p:nvPr/>
        </p:nvPicPr>
        <p:blipFill>
          <a:blip r:embed="rId2"/>
          <a:stretch>
            <a:fillRect/>
          </a:stretch>
        </p:blipFill>
        <p:spPr>
          <a:xfrm>
            <a:off x="71367" y="1491914"/>
            <a:ext cx="7748571" cy="4788571"/>
          </a:xfrm>
          <a:prstGeom prst="rect">
            <a:avLst/>
          </a:prstGeom>
        </p:spPr>
      </p:pic>
    </p:spTree>
    <p:extLst>
      <p:ext uri="{BB962C8B-B14F-4D97-AF65-F5344CB8AC3E}">
        <p14:creationId xmlns:p14="http://schemas.microsoft.com/office/powerpoint/2010/main" val="245004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2A42A072-11FC-4B3F-910D-6C7BF74B4ABC}"/>
              </a:ext>
            </a:extLst>
          </p:cNvPr>
          <p:cNvSpPr txBox="1"/>
          <p:nvPr/>
        </p:nvSpPr>
        <p:spPr>
          <a:xfrm>
            <a:off x="8072642" y="1842219"/>
            <a:ext cx="4210151" cy="646331"/>
          </a:xfrm>
          <a:prstGeom prst="rect">
            <a:avLst/>
          </a:prstGeom>
          <a:noFill/>
        </p:spPr>
        <p:txBody>
          <a:bodyPr wrap="square" rtlCol="0">
            <a:spAutoFit/>
          </a:bodyPr>
          <a:lstStyle/>
          <a:p>
            <a:r>
              <a:rPr lang="en-US" dirty="0"/>
              <a:t>5% cumulative season signal</a:t>
            </a:r>
          </a:p>
          <a:p>
            <a:endParaRPr lang="en-US" dirty="0"/>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9A6BA3C4-2A1E-471F-ADE7-8E482139310C}"/>
              </a:ext>
            </a:extLst>
          </p:cNvPr>
          <p:cNvPicPr>
            <a:picLocks noChangeAspect="1"/>
          </p:cNvPicPr>
          <p:nvPr/>
        </p:nvPicPr>
        <p:blipFill>
          <a:blip r:embed="rId2"/>
          <a:stretch>
            <a:fillRect/>
          </a:stretch>
        </p:blipFill>
        <p:spPr>
          <a:xfrm>
            <a:off x="324071" y="1547180"/>
            <a:ext cx="7748571" cy="4788571"/>
          </a:xfrm>
          <a:prstGeom prst="rect">
            <a:avLst/>
          </a:prstGeom>
        </p:spPr>
      </p:pic>
    </p:spTree>
    <p:extLst>
      <p:ext uri="{BB962C8B-B14F-4D97-AF65-F5344CB8AC3E}">
        <p14:creationId xmlns:p14="http://schemas.microsoft.com/office/powerpoint/2010/main" val="1815964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2A42A072-11FC-4B3F-910D-6C7BF74B4ABC}"/>
              </a:ext>
            </a:extLst>
          </p:cNvPr>
          <p:cNvSpPr txBox="1"/>
          <p:nvPr/>
        </p:nvSpPr>
        <p:spPr>
          <a:xfrm>
            <a:off x="8072642" y="1842219"/>
            <a:ext cx="4210151" cy="646331"/>
          </a:xfrm>
          <a:prstGeom prst="rect">
            <a:avLst/>
          </a:prstGeom>
          <a:noFill/>
        </p:spPr>
        <p:txBody>
          <a:bodyPr wrap="square" rtlCol="0">
            <a:spAutoFit/>
          </a:bodyPr>
          <a:lstStyle/>
          <a:p>
            <a:r>
              <a:rPr lang="en-US" dirty="0"/>
              <a:t>4% cumulative season signal</a:t>
            </a:r>
          </a:p>
          <a:p>
            <a:endParaRPr lang="en-US" dirty="0"/>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7782F5D-68C2-49EC-9729-D79D828352E5}"/>
              </a:ext>
            </a:extLst>
          </p:cNvPr>
          <p:cNvPicPr>
            <a:picLocks noChangeAspect="1"/>
          </p:cNvPicPr>
          <p:nvPr/>
        </p:nvPicPr>
        <p:blipFill>
          <a:blip r:embed="rId2"/>
          <a:stretch>
            <a:fillRect/>
          </a:stretch>
        </p:blipFill>
        <p:spPr>
          <a:xfrm>
            <a:off x="245073" y="1690688"/>
            <a:ext cx="7748571" cy="4788571"/>
          </a:xfrm>
          <a:prstGeom prst="rect">
            <a:avLst/>
          </a:prstGeom>
        </p:spPr>
      </p:pic>
    </p:spTree>
    <p:extLst>
      <p:ext uri="{BB962C8B-B14F-4D97-AF65-F5344CB8AC3E}">
        <p14:creationId xmlns:p14="http://schemas.microsoft.com/office/powerpoint/2010/main" val="3157134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2A42A072-11FC-4B3F-910D-6C7BF74B4ABC}"/>
              </a:ext>
            </a:extLst>
          </p:cNvPr>
          <p:cNvSpPr txBox="1"/>
          <p:nvPr/>
        </p:nvSpPr>
        <p:spPr>
          <a:xfrm>
            <a:off x="8072642" y="1842219"/>
            <a:ext cx="4210151" cy="369332"/>
          </a:xfrm>
          <a:prstGeom prst="rect">
            <a:avLst/>
          </a:prstGeom>
          <a:noFill/>
        </p:spPr>
        <p:txBody>
          <a:bodyPr wrap="square" rtlCol="0">
            <a:spAutoFit/>
          </a:bodyPr>
          <a:lstStyle/>
          <a:p>
            <a:r>
              <a:rPr lang="en-US" dirty="0"/>
              <a:t>3% cumulative season signal</a:t>
            </a:r>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493CB17C-67CF-4A3C-80EF-CE7E192070FB}"/>
              </a:ext>
            </a:extLst>
          </p:cNvPr>
          <p:cNvPicPr>
            <a:picLocks noChangeAspect="1"/>
          </p:cNvPicPr>
          <p:nvPr/>
        </p:nvPicPr>
        <p:blipFill>
          <a:blip r:embed="rId2"/>
          <a:stretch>
            <a:fillRect/>
          </a:stretch>
        </p:blipFill>
        <p:spPr>
          <a:xfrm>
            <a:off x="245073" y="1567277"/>
            <a:ext cx="7748571" cy="4788571"/>
          </a:xfrm>
          <a:prstGeom prst="rect">
            <a:avLst/>
          </a:prstGeom>
        </p:spPr>
      </p:pic>
    </p:spTree>
    <p:extLst>
      <p:ext uri="{BB962C8B-B14F-4D97-AF65-F5344CB8AC3E}">
        <p14:creationId xmlns:p14="http://schemas.microsoft.com/office/powerpoint/2010/main" val="2896866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2A42A072-11FC-4B3F-910D-6C7BF74B4ABC}"/>
              </a:ext>
            </a:extLst>
          </p:cNvPr>
          <p:cNvSpPr txBox="1"/>
          <p:nvPr/>
        </p:nvSpPr>
        <p:spPr>
          <a:xfrm>
            <a:off x="8072642" y="1842219"/>
            <a:ext cx="4210151" cy="369332"/>
          </a:xfrm>
          <a:prstGeom prst="rect">
            <a:avLst/>
          </a:prstGeom>
          <a:noFill/>
        </p:spPr>
        <p:txBody>
          <a:bodyPr wrap="square" rtlCol="0">
            <a:spAutoFit/>
          </a:bodyPr>
          <a:lstStyle/>
          <a:p>
            <a:r>
              <a:rPr lang="en-US" dirty="0"/>
              <a:t>2% cumulative season signal</a:t>
            </a:r>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8B938F4-B860-4F58-85D8-09D44AB29638}"/>
              </a:ext>
            </a:extLst>
          </p:cNvPr>
          <p:cNvPicPr>
            <a:picLocks noChangeAspect="1"/>
          </p:cNvPicPr>
          <p:nvPr/>
        </p:nvPicPr>
        <p:blipFill>
          <a:blip r:embed="rId2"/>
          <a:stretch>
            <a:fillRect/>
          </a:stretch>
        </p:blipFill>
        <p:spPr>
          <a:xfrm>
            <a:off x="324071" y="1842219"/>
            <a:ext cx="7748571" cy="4788571"/>
          </a:xfrm>
          <a:prstGeom prst="rect">
            <a:avLst/>
          </a:prstGeom>
        </p:spPr>
      </p:pic>
    </p:spTree>
    <p:extLst>
      <p:ext uri="{BB962C8B-B14F-4D97-AF65-F5344CB8AC3E}">
        <p14:creationId xmlns:p14="http://schemas.microsoft.com/office/powerpoint/2010/main" val="581355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A5763569-4C98-4C6C-835E-BB809D661003}"/>
              </a:ext>
            </a:extLst>
          </p:cNvPr>
          <p:cNvPicPr>
            <a:picLocks noChangeAspect="1"/>
          </p:cNvPicPr>
          <p:nvPr/>
        </p:nvPicPr>
        <p:blipFill>
          <a:blip r:embed="rId2"/>
          <a:stretch>
            <a:fillRect/>
          </a:stretch>
        </p:blipFill>
        <p:spPr>
          <a:xfrm>
            <a:off x="324071" y="1690688"/>
            <a:ext cx="7748571" cy="4788571"/>
          </a:xfrm>
          <a:prstGeom prst="rect">
            <a:avLst/>
          </a:prstGeom>
        </p:spPr>
      </p:pic>
      <p:sp>
        <p:nvSpPr>
          <p:cNvPr id="8" name="TextBox 7">
            <a:extLst>
              <a:ext uri="{FF2B5EF4-FFF2-40B4-BE49-F238E27FC236}">
                <a16:creationId xmlns:a16="http://schemas.microsoft.com/office/drawing/2014/main" id="{6D234695-6CC5-48BB-86E0-77F5A873DA31}"/>
              </a:ext>
            </a:extLst>
          </p:cNvPr>
          <p:cNvSpPr txBox="1"/>
          <p:nvPr/>
        </p:nvSpPr>
        <p:spPr>
          <a:xfrm>
            <a:off x="8072642" y="1842219"/>
            <a:ext cx="4210151" cy="369332"/>
          </a:xfrm>
          <a:prstGeom prst="rect">
            <a:avLst/>
          </a:prstGeom>
          <a:noFill/>
        </p:spPr>
        <p:txBody>
          <a:bodyPr wrap="square" rtlCol="0">
            <a:spAutoFit/>
          </a:bodyPr>
          <a:lstStyle/>
          <a:p>
            <a:r>
              <a:rPr lang="en-US" dirty="0"/>
              <a:t>2% cumulative season signal</a:t>
            </a:r>
          </a:p>
        </p:txBody>
      </p:sp>
    </p:spTree>
    <p:extLst>
      <p:ext uri="{BB962C8B-B14F-4D97-AF65-F5344CB8AC3E}">
        <p14:creationId xmlns:p14="http://schemas.microsoft.com/office/powerpoint/2010/main" val="2598025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F019A19-9AE3-470E-A981-EE411671DCDE}"/>
              </a:ext>
            </a:extLst>
          </p:cNvPr>
          <p:cNvPicPr>
            <a:picLocks noChangeAspect="1"/>
          </p:cNvPicPr>
          <p:nvPr/>
        </p:nvPicPr>
        <p:blipFill>
          <a:blip r:embed="rId2"/>
          <a:stretch>
            <a:fillRect/>
          </a:stretch>
        </p:blipFill>
        <p:spPr>
          <a:xfrm>
            <a:off x="245073" y="1587373"/>
            <a:ext cx="7748571" cy="4788571"/>
          </a:xfrm>
          <a:prstGeom prst="rect">
            <a:avLst/>
          </a:prstGeom>
        </p:spPr>
      </p:pic>
      <p:sp>
        <p:nvSpPr>
          <p:cNvPr id="8" name="TextBox 7">
            <a:extLst>
              <a:ext uri="{FF2B5EF4-FFF2-40B4-BE49-F238E27FC236}">
                <a16:creationId xmlns:a16="http://schemas.microsoft.com/office/drawing/2014/main" id="{5EF679B3-70B5-4893-912B-C5C93DCC3712}"/>
              </a:ext>
            </a:extLst>
          </p:cNvPr>
          <p:cNvSpPr txBox="1"/>
          <p:nvPr/>
        </p:nvSpPr>
        <p:spPr>
          <a:xfrm>
            <a:off x="8072642" y="1842219"/>
            <a:ext cx="4210151" cy="369332"/>
          </a:xfrm>
          <a:prstGeom prst="rect">
            <a:avLst/>
          </a:prstGeom>
          <a:noFill/>
        </p:spPr>
        <p:txBody>
          <a:bodyPr wrap="square" rtlCol="0">
            <a:spAutoFit/>
          </a:bodyPr>
          <a:lstStyle/>
          <a:p>
            <a:r>
              <a:rPr lang="en-US" dirty="0"/>
              <a:t>2% cumulative season signal</a:t>
            </a:r>
          </a:p>
        </p:txBody>
      </p:sp>
    </p:spTree>
    <p:extLst>
      <p:ext uri="{BB962C8B-B14F-4D97-AF65-F5344CB8AC3E}">
        <p14:creationId xmlns:p14="http://schemas.microsoft.com/office/powerpoint/2010/main" val="2915172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Dry Season</a:t>
            </a:r>
          </a:p>
        </p:txBody>
      </p:sp>
      <p:pic>
        <p:nvPicPr>
          <p:cNvPr id="7" name="Content Placeholder 6">
            <a:extLst>
              <a:ext uri="{FF2B5EF4-FFF2-40B4-BE49-F238E27FC236}">
                <a16:creationId xmlns:a16="http://schemas.microsoft.com/office/drawing/2014/main" id="{FD972CC0-3503-4BDD-8531-E2EE98DD0DF3}"/>
              </a:ext>
            </a:extLst>
          </p:cNvPr>
          <p:cNvPicPr>
            <a:picLocks noGrp="1" noChangeAspect="1"/>
          </p:cNvPicPr>
          <p:nvPr>
            <p:ph idx="1"/>
          </p:nvPr>
        </p:nvPicPr>
        <p:blipFill>
          <a:blip r:embed="rId2"/>
          <a:stretch>
            <a:fillRect/>
          </a:stretch>
        </p:blipFill>
        <p:spPr>
          <a:xfrm>
            <a:off x="153813" y="1747388"/>
            <a:ext cx="7041067" cy="4351338"/>
          </a:xfrm>
          <a:prstGeom prst="rect">
            <a:avLst/>
          </a:prstGeom>
        </p:spPr>
      </p:pic>
      <p:pic>
        <p:nvPicPr>
          <p:cNvPr id="8" name="Picture 7">
            <a:extLst>
              <a:ext uri="{FF2B5EF4-FFF2-40B4-BE49-F238E27FC236}">
                <a16:creationId xmlns:a16="http://schemas.microsoft.com/office/drawing/2014/main" id="{62F3B7F4-34E4-45C7-9DB0-2BAA49049532}"/>
              </a:ext>
            </a:extLst>
          </p:cNvPr>
          <p:cNvPicPr>
            <a:picLocks noChangeAspect="1"/>
          </p:cNvPicPr>
          <p:nvPr/>
        </p:nvPicPr>
        <p:blipFill rotWithShape="1">
          <a:blip r:embed="rId3"/>
          <a:srcRect r="30349"/>
          <a:stretch/>
        </p:blipFill>
        <p:spPr>
          <a:xfrm>
            <a:off x="7194879" y="1684609"/>
            <a:ext cx="2069701" cy="4414117"/>
          </a:xfrm>
          <a:prstGeom prst="rect">
            <a:avLst/>
          </a:prstGeom>
        </p:spPr>
      </p:pic>
    </p:spTree>
    <p:extLst>
      <p:ext uri="{BB962C8B-B14F-4D97-AF65-F5344CB8AC3E}">
        <p14:creationId xmlns:p14="http://schemas.microsoft.com/office/powerpoint/2010/main" val="146924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Dry Season- factor by factor</a:t>
            </a:r>
          </a:p>
        </p:txBody>
      </p:sp>
      <p:pic>
        <p:nvPicPr>
          <p:cNvPr id="5" name="Content Placeholder 4">
            <a:extLst>
              <a:ext uri="{FF2B5EF4-FFF2-40B4-BE49-F238E27FC236}">
                <a16:creationId xmlns:a16="http://schemas.microsoft.com/office/drawing/2014/main" id="{127D2FCE-7B7A-4AD6-BF55-14048AB681F7}"/>
              </a:ext>
            </a:extLst>
          </p:cNvPr>
          <p:cNvPicPr>
            <a:picLocks noGrp="1" noChangeAspect="1"/>
          </p:cNvPicPr>
          <p:nvPr>
            <p:ph idx="1"/>
          </p:nvPr>
        </p:nvPicPr>
        <p:blipFill>
          <a:blip r:embed="rId2"/>
          <a:stretch>
            <a:fillRect/>
          </a:stretch>
        </p:blipFill>
        <p:spPr>
          <a:xfrm>
            <a:off x="598825" y="1690688"/>
            <a:ext cx="7041067" cy="4351338"/>
          </a:xfrm>
          <a:prstGeom prst="rect">
            <a:avLst/>
          </a:prstGeom>
        </p:spPr>
      </p:pic>
      <p:sp>
        <p:nvSpPr>
          <p:cNvPr id="9" name="TextBox 8">
            <a:extLst>
              <a:ext uri="{FF2B5EF4-FFF2-40B4-BE49-F238E27FC236}">
                <a16:creationId xmlns:a16="http://schemas.microsoft.com/office/drawing/2014/main" id="{CF21D690-04E2-4568-A49B-058360C401F3}"/>
              </a:ext>
            </a:extLst>
          </p:cNvPr>
          <p:cNvSpPr txBox="1"/>
          <p:nvPr/>
        </p:nvSpPr>
        <p:spPr>
          <a:xfrm>
            <a:off x="8072642" y="1842219"/>
            <a:ext cx="4210151" cy="1200329"/>
          </a:xfrm>
          <a:prstGeom prst="rect">
            <a:avLst/>
          </a:prstGeom>
          <a:noFill/>
        </p:spPr>
        <p:txBody>
          <a:bodyPr wrap="square" rtlCol="0">
            <a:spAutoFit/>
          </a:bodyPr>
          <a:lstStyle/>
          <a:p>
            <a:r>
              <a:rPr lang="en-US" dirty="0"/>
              <a:t>55% cumulative season signal</a:t>
            </a:r>
          </a:p>
          <a:p>
            <a:r>
              <a:rPr lang="en-US" dirty="0"/>
              <a:t>Levoglucosan r = .98</a:t>
            </a:r>
          </a:p>
          <a:p>
            <a:r>
              <a:rPr lang="en-US" dirty="0"/>
              <a:t>AMS MOBBOA R = .75</a:t>
            </a:r>
          </a:p>
          <a:p>
            <a:r>
              <a:rPr lang="en-US" dirty="0"/>
              <a:t>AMS LOBBOA R = .95</a:t>
            </a:r>
          </a:p>
        </p:txBody>
      </p:sp>
    </p:spTree>
    <p:extLst>
      <p:ext uri="{BB962C8B-B14F-4D97-AF65-F5344CB8AC3E}">
        <p14:creationId xmlns:p14="http://schemas.microsoft.com/office/powerpoint/2010/main" val="95741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7C82-70F7-49D5-A0D4-D43D1AC39368}"/>
              </a:ext>
            </a:extLst>
          </p:cNvPr>
          <p:cNvSpPr>
            <a:spLocks noGrp="1"/>
          </p:cNvSpPr>
          <p:nvPr>
            <p:ph type="title"/>
          </p:nvPr>
        </p:nvSpPr>
        <p:spPr/>
        <p:txBody>
          <a:bodyPr>
            <a:normAutofit fontScale="90000"/>
          </a:bodyPr>
          <a:lstStyle/>
          <a:p>
            <a:r>
              <a:rPr lang="en-US" dirty="0"/>
              <a:t>Premise: Dynamic Time Warping Hierarchical Clustering to assign compounds to groups of similar temporal variation</a:t>
            </a:r>
          </a:p>
        </p:txBody>
      </p:sp>
      <p:sp>
        <p:nvSpPr>
          <p:cNvPr id="3" name="Content Placeholder 2">
            <a:extLst>
              <a:ext uri="{FF2B5EF4-FFF2-40B4-BE49-F238E27FC236}">
                <a16:creationId xmlns:a16="http://schemas.microsoft.com/office/drawing/2014/main" id="{FE436F24-3D8A-4019-95E7-E158947413AE}"/>
              </a:ext>
            </a:extLst>
          </p:cNvPr>
          <p:cNvSpPr>
            <a:spLocks noGrp="1"/>
          </p:cNvSpPr>
          <p:nvPr>
            <p:ph idx="1"/>
          </p:nvPr>
        </p:nvSpPr>
        <p:spPr>
          <a:xfrm>
            <a:off x="691505" y="1834089"/>
            <a:ext cx="7376730" cy="4658785"/>
          </a:xfrm>
        </p:spPr>
        <p:txBody>
          <a:bodyPr>
            <a:normAutofit fontScale="92500"/>
          </a:bodyPr>
          <a:lstStyle/>
          <a:p>
            <a:r>
              <a:rPr lang="en-US" dirty="0"/>
              <a:t>DTW Hierarchical clustering basics: Tree based splitting algorithm where each split is optimized to increase the difference between the branches while minimizing the differences within a single branch</a:t>
            </a:r>
          </a:p>
          <a:p>
            <a:r>
              <a:rPr lang="en-US" dirty="0"/>
              <a:t>Dynamic Time Warping specifically prioritizes similarities in the temporal profiles over absolute similarities at each time point, to optimize clustering in situations with the potential for slight temporal lags</a:t>
            </a:r>
          </a:p>
          <a:p>
            <a:r>
              <a:rPr lang="en-US" dirty="0"/>
              <a:t>Number of appropriate clusters selected by optimizing cluster statistics comparing the similarity within clusters to the differences between clusters</a:t>
            </a:r>
          </a:p>
        </p:txBody>
      </p:sp>
      <p:pic>
        <p:nvPicPr>
          <p:cNvPr id="4" name="Picture 3">
            <a:extLst>
              <a:ext uri="{FF2B5EF4-FFF2-40B4-BE49-F238E27FC236}">
                <a16:creationId xmlns:a16="http://schemas.microsoft.com/office/drawing/2014/main" id="{D92F0DD7-A76E-4F4D-8106-C72E4C92BD47}"/>
              </a:ext>
            </a:extLst>
          </p:cNvPr>
          <p:cNvPicPr>
            <a:picLocks noChangeAspect="1"/>
          </p:cNvPicPr>
          <p:nvPr/>
        </p:nvPicPr>
        <p:blipFill>
          <a:blip r:embed="rId2"/>
          <a:stretch>
            <a:fillRect/>
          </a:stretch>
        </p:blipFill>
        <p:spPr>
          <a:xfrm>
            <a:off x="8645280" y="1344706"/>
            <a:ext cx="3114685" cy="4415525"/>
          </a:xfrm>
          <a:prstGeom prst="rect">
            <a:avLst/>
          </a:prstGeom>
        </p:spPr>
      </p:pic>
    </p:spTree>
    <p:extLst>
      <p:ext uri="{BB962C8B-B14F-4D97-AF65-F5344CB8AC3E}">
        <p14:creationId xmlns:p14="http://schemas.microsoft.com/office/powerpoint/2010/main" val="2756336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Dry Season- factor by factor</a:t>
            </a:r>
          </a:p>
        </p:txBody>
      </p:sp>
      <p:pic>
        <p:nvPicPr>
          <p:cNvPr id="3" name="Content Placeholder 2">
            <a:extLst>
              <a:ext uri="{FF2B5EF4-FFF2-40B4-BE49-F238E27FC236}">
                <a16:creationId xmlns:a16="http://schemas.microsoft.com/office/drawing/2014/main" id="{7F2148FD-0BB3-4E21-A154-D4EC1E092C9D}"/>
              </a:ext>
            </a:extLst>
          </p:cNvPr>
          <p:cNvPicPr>
            <a:picLocks noGrp="1" noChangeAspect="1"/>
          </p:cNvPicPr>
          <p:nvPr>
            <p:ph idx="1"/>
          </p:nvPr>
        </p:nvPicPr>
        <p:blipFill>
          <a:blip r:embed="rId2"/>
          <a:stretch>
            <a:fillRect/>
          </a:stretch>
        </p:blipFill>
        <p:spPr>
          <a:xfrm>
            <a:off x="435167" y="1690688"/>
            <a:ext cx="7041067" cy="4351338"/>
          </a:xfrm>
          <a:prstGeom prst="rect">
            <a:avLst/>
          </a:prstGeom>
        </p:spPr>
      </p:pic>
      <p:sp>
        <p:nvSpPr>
          <p:cNvPr id="9" name="TextBox 8">
            <a:extLst>
              <a:ext uri="{FF2B5EF4-FFF2-40B4-BE49-F238E27FC236}">
                <a16:creationId xmlns:a16="http://schemas.microsoft.com/office/drawing/2014/main" id="{CF21D690-04E2-4568-A49B-058360C401F3}"/>
              </a:ext>
            </a:extLst>
          </p:cNvPr>
          <p:cNvSpPr txBox="1"/>
          <p:nvPr/>
        </p:nvSpPr>
        <p:spPr>
          <a:xfrm>
            <a:off x="8072642" y="1842219"/>
            <a:ext cx="4210151" cy="1200329"/>
          </a:xfrm>
          <a:prstGeom prst="rect">
            <a:avLst/>
          </a:prstGeom>
          <a:noFill/>
        </p:spPr>
        <p:txBody>
          <a:bodyPr wrap="square" rtlCol="0">
            <a:spAutoFit/>
          </a:bodyPr>
          <a:lstStyle/>
          <a:p>
            <a:r>
              <a:rPr lang="en-US" dirty="0"/>
              <a:t>23% cumulative season signal</a:t>
            </a:r>
          </a:p>
          <a:p>
            <a:r>
              <a:rPr lang="en-US" dirty="0"/>
              <a:t>Contains phthalic acid</a:t>
            </a:r>
          </a:p>
          <a:p>
            <a:r>
              <a:rPr lang="en-US" dirty="0"/>
              <a:t>Phthalic acid r = .79</a:t>
            </a:r>
          </a:p>
          <a:p>
            <a:r>
              <a:rPr lang="en-US" dirty="0"/>
              <a:t>AMS IEPOX r = .6</a:t>
            </a:r>
          </a:p>
        </p:txBody>
      </p:sp>
    </p:spTree>
    <p:extLst>
      <p:ext uri="{BB962C8B-B14F-4D97-AF65-F5344CB8AC3E}">
        <p14:creationId xmlns:p14="http://schemas.microsoft.com/office/powerpoint/2010/main" val="1828278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Dry Season- factor by factor</a:t>
            </a:r>
          </a:p>
        </p:txBody>
      </p:sp>
      <p:pic>
        <p:nvPicPr>
          <p:cNvPr id="3" name="Content Placeholder 2">
            <a:extLst>
              <a:ext uri="{FF2B5EF4-FFF2-40B4-BE49-F238E27FC236}">
                <a16:creationId xmlns:a16="http://schemas.microsoft.com/office/drawing/2014/main" id="{372A3896-BB06-47BE-A5F1-569E850A920E}"/>
              </a:ext>
            </a:extLst>
          </p:cNvPr>
          <p:cNvPicPr>
            <a:picLocks noGrp="1" noChangeAspect="1"/>
          </p:cNvPicPr>
          <p:nvPr>
            <p:ph idx="1"/>
          </p:nvPr>
        </p:nvPicPr>
        <p:blipFill>
          <a:blip r:embed="rId2"/>
          <a:stretch>
            <a:fillRect/>
          </a:stretch>
        </p:blipFill>
        <p:spPr>
          <a:xfrm>
            <a:off x="415071" y="1690688"/>
            <a:ext cx="7041067" cy="4351338"/>
          </a:xfrm>
          <a:prstGeom prst="rect">
            <a:avLst/>
          </a:prstGeom>
        </p:spPr>
      </p:pic>
      <p:sp>
        <p:nvSpPr>
          <p:cNvPr id="9" name="TextBox 8">
            <a:extLst>
              <a:ext uri="{FF2B5EF4-FFF2-40B4-BE49-F238E27FC236}">
                <a16:creationId xmlns:a16="http://schemas.microsoft.com/office/drawing/2014/main" id="{CF21D690-04E2-4568-A49B-058360C401F3}"/>
              </a:ext>
            </a:extLst>
          </p:cNvPr>
          <p:cNvSpPr txBox="1"/>
          <p:nvPr/>
        </p:nvSpPr>
        <p:spPr>
          <a:xfrm>
            <a:off x="8072642" y="1842219"/>
            <a:ext cx="4210151" cy="923330"/>
          </a:xfrm>
          <a:prstGeom prst="rect">
            <a:avLst/>
          </a:prstGeom>
          <a:noFill/>
        </p:spPr>
        <p:txBody>
          <a:bodyPr wrap="square" rtlCol="0">
            <a:spAutoFit/>
          </a:bodyPr>
          <a:lstStyle/>
          <a:p>
            <a:r>
              <a:rPr lang="en-US" dirty="0"/>
              <a:t>12% cumulative season signal</a:t>
            </a:r>
          </a:p>
          <a:p>
            <a:r>
              <a:rPr lang="en-US" dirty="0"/>
              <a:t>AMS IEPOX R = .50</a:t>
            </a:r>
          </a:p>
          <a:p>
            <a:r>
              <a:rPr lang="en-US" dirty="0"/>
              <a:t>AMS LOOOA R = .47</a:t>
            </a:r>
          </a:p>
        </p:txBody>
      </p:sp>
    </p:spTree>
    <p:extLst>
      <p:ext uri="{BB962C8B-B14F-4D97-AF65-F5344CB8AC3E}">
        <p14:creationId xmlns:p14="http://schemas.microsoft.com/office/powerpoint/2010/main" val="2315721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Dry Season- factor by factor</a:t>
            </a:r>
          </a:p>
        </p:txBody>
      </p:sp>
      <p:pic>
        <p:nvPicPr>
          <p:cNvPr id="3" name="Content Placeholder 2">
            <a:extLst>
              <a:ext uri="{FF2B5EF4-FFF2-40B4-BE49-F238E27FC236}">
                <a16:creationId xmlns:a16="http://schemas.microsoft.com/office/drawing/2014/main" id="{38DB7A27-B0E5-437C-A961-A00426CB01C3}"/>
              </a:ext>
            </a:extLst>
          </p:cNvPr>
          <p:cNvPicPr>
            <a:picLocks noGrp="1" noChangeAspect="1"/>
          </p:cNvPicPr>
          <p:nvPr>
            <p:ph idx="1"/>
          </p:nvPr>
        </p:nvPicPr>
        <p:blipFill>
          <a:blip r:embed="rId2"/>
          <a:stretch>
            <a:fillRect/>
          </a:stretch>
        </p:blipFill>
        <p:spPr>
          <a:xfrm>
            <a:off x="598825" y="1690688"/>
            <a:ext cx="7041067" cy="4351338"/>
          </a:xfrm>
          <a:prstGeom prst="rect">
            <a:avLst/>
          </a:prstGeom>
        </p:spPr>
      </p:pic>
      <p:sp>
        <p:nvSpPr>
          <p:cNvPr id="9" name="TextBox 8">
            <a:extLst>
              <a:ext uri="{FF2B5EF4-FFF2-40B4-BE49-F238E27FC236}">
                <a16:creationId xmlns:a16="http://schemas.microsoft.com/office/drawing/2014/main" id="{CF21D690-04E2-4568-A49B-058360C401F3}"/>
              </a:ext>
            </a:extLst>
          </p:cNvPr>
          <p:cNvSpPr txBox="1"/>
          <p:nvPr/>
        </p:nvSpPr>
        <p:spPr>
          <a:xfrm>
            <a:off x="8072642" y="1842219"/>
            <a:ext cx="4210151" cy="646331"/>
          </a:xfrm>
          <a:prstGeom prst="rect">
            <a:avLst/>
          </a:prstGeom>
          <a:noFill/>
        </p:spPr>
        <p:txBody>
          <a:bodyPr wrap="square" rtlCol="0">
            <a:spAutoFit/>
          </a:bodyPr>
          <a:lstStyle/>
          <a:p>
            <a:r>
              <a:rPr lang="en-US" dirty="0"/>
              <a:t>4% cumulative season signal</a:t>
            </a:r>
          </a:p>
          <a:p>
            <a:r>
              <a:rPr lang="en-US" dirty="0"/>
              <a:t>AMS MOBBOA r = .13</a:t>
            </a:r>
          </a:p>
        </p:txBody>
      </p:sp>
      <p:sp>
        <p:nvSpPr>
          <p:cNvPr id="6" name="TextBox 5">
            <a:extLst>
              <a:ext uri="{FF2B5EF4-FFF2-40B4-BE49-F238E27FC236}">
                <a16:creationId xmlns:a16="http://schemas.microsoft.com/office/drawing/2014/main" id="{335690FB-A77E-4694-8815-0A097B8E80EF}"/>
              </a:ext>
            </a:extLst>
          </p:cNvPr>
          <p:cNvSpPr txBox="1"/>
          <p:nvPr/>
        </p:nvSpPr>
        <p:spPr>
          <a:xfrm>
            <a:off x="3943189" y="1616550"/>
            <a:ext cx="4210151" cy="646331"/>
          </a:xfrm>
          <a:prstGeom prst="rect">
            <a:avLst/>
          </a:prstGeom>
          <a:noFill/>
        </p:spPr>
        <p:txBody>
          <a:bodyPr wrap="square" rtlCol="0">
            <a:spAutoFit/>
          </a:bodyPr>
          <a:lstStyle/>
          <a:p>
            <a:r>
              <a:rPr lang="en-US" dirty="0"/>
              <a:t>But really not strongly associated with anything</a:t>
            </a:r>
          </a:p>
        </p:txBody>
      </p:sp>
    </p:spTree>
    <p:extLst>
      <p:ext uri="{BB962C8B-B14F-4D97-AF65-F5344CB8AC3E}">
        <p14:creationId xmlns:p14="http://schemas.microsoft.com/office/powerpoint/2010/main" val="926360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Dry Season- factor by factor</a:t>
            </a:r>
          </a:p>
        </p:txBody>
      </p:sp>
      <p:pic>
        <p:nvPicPr>
          <p:cNvPr id="3" name="Content Placeholder 2">
            <a:extLst>
              <a:ext uri="{FF2B5EF4-FFF2-40B4-BE49-F238E27FC236}">
                <a16:creationId xmlns:a16="http://schemas.microsoft.com/office/drawing/2014/main" id="{F37B0040-9A9E-4FAB-BCD8-D48085D3F6D2}"/>
              </a:ext>
            </a:extLst>
          </p:cNvPr>
          <p:cNvPicPr>
            <a:picLocks noGrp="1" noChangeAspect="1"/>
          </p:cNvPicPr>
          <p:nvPr>
            <p:ph idx="1"/>
          </p:nvPr>
        </p:nvPicPr>
        <p:blipFill>
          <a:blip r:embed="rId2"/>
          <a:stretch>
            <a:fillRect/>
          </a:stretch>
        </p:blipFill>
        <p:spPr>
          <a:xfrm>
            <a:off x="445215" y="1690688"/>
            <a:ext cx="7041067" cy="4351338"/>
          </a:xfrm>
          <a:prstGeom prst="rect">
            <a:avLst/>
          </a:prstGeom>
        </p:spPr>
      </p:pic>
      <p:sp>
        <p:nvSpPr>
          <p:cNvPr id="9" name="TextBox 8">
            <a:extLst>
              <a:ext uri="{FF2B5EF4-FFF2-40B4-BE49-F238E27FC236}">
                <a16:creationId xmlns:a16="http://schemas.microsoft.com/office/drawing/2014/main" id="{CF21D690-04E2-4568-A49B-058360C401F3}"/>
              </a:ext>
            </a:extLst>
          </p:cNvPr>
          <p:cNvSpPr txBox="1"/>
          <p:nvPr/>
        </p:nvSpPr>
        <p:spPr>
          <a:xfrm>
            <a:off x="8072642" y="1842219"/>
            <a:ext cx="4210151" cy="646331"/>
          </a:xfrm>
          <a:prstGeom prst="rect">
            <a:avLst/>
          </a:prstGeom>
          <a:noFill/>
        </p:spPr>
        <p:txBody>
          <a:bodyPr wrap="square" rtlCol="0">
            <a:spAutoFit/>
          </a:bodyPr>
          <a:lstStyle/>
          <a:p>
            <a:r>
              <a:rPr lang="en-US" dirty="0"/>
              <a:t>3% cumulative season signal</a:t>
            </a:r>
          </a:p>
          <a:p>
            <a:r>
              <a:rPr lang="en-US" dirty="0"/>
              <a:t>AMS IEPOX r = .12</a:t>
            </a:r>
          </a:p>
        </p:txBody>
      </p:sp>
    </p:spTree>
    <p:extLst>
      <p:ext uri="{BB962C8B-B14F-4D97-AF65-F5344CB8AC3E}">
        <p14:creationId xmlns:p14="http://schemas.microsoft.com/office/powerpoint/2010/main" val="2580130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Dry Season- factor by factor</a:t>
            </a:r>
          </a:p>
        </p:txBody>
      </p:sp>
      <p:pic>
        <p:nvPicPr>
          <p:cNvPr id="3" name="Content Placeholder 2">
            <a:extLst>
              <a:ext uri="{FF2B5EF4-FFF2-40B4-BE49-F238E27FC236}">
                <a16:creationId xmlns:a16="http://schemas.microsoft.com/office/drawing/2014/main" id="{13B1E49A-119E-4861-982B-3108C781598E}"/>
              </a:ext>
            </a:extLst>
          </p:cNvPr>
          <p:cNvPicPr>
            <a:picLocks noGrp="1" noChangeAspect="1"/>
          </p:cNvPicPr>
          <p:nvPr>
            <p:ph idx="1"/>
          </p:nvPr>
        </p:nvPicPr>
        <p:blipFill>
          <a:blip r:embed="rId2"/>
          <a:stretch>
            <a:fillRect/>
          </a:stretch>
        </p:blipFill>
        <p:spPr>
          <a:xfrm>
            <a:off x="838200" y="1690688"/>
            <a:ext cx="7041067" cy="4351338"/>
          </a:xfrm>
          <a:prstGeom prst="rect">
            <a:avLst/>
          </a:prstGeom>
        </p:spPr>
      </p:pic>
      <p:sp>
        <p:nvSpPr>
          <p:cNvPr id="9" name="TextBox 8">
            <a:extLst>
              <a:ext uri="{FF2B5EF4-FFF2-40B4-BE49-F238E27FC236}">
                <a16:creationId xmlns:a16="http://schemas.microsoft.com/office/drawing/2014/main" id="{CF21D690-04E2-4568-A49B-058360C401F3}"/>
              </a:ext>
            </a:extLst>
          </p:cNvPr>
          <p:cNvSpPr txBox="1"/>
          <p:nvPr/>
        </p:nvSpPr>
        <p:spPr>
          <a:xfrm>
            <a:off x="8072642" y="1842219"/>
            <a:ext cx="4210151" cy="923330"/>
          </a:xfrm>
          <a:prstGeom prst="rect">
            <a:avLst/>
          </a:prstGeom>
          <a:noFill/>
        </p:spPr>
        <p:txBody>
          <a:bodyPr wrap="square" rtlCol="0">
            <a:spAutoFit/>
          </a:bodyPr>
          <a:lstStyle/>
          <a:p>
            <a:r>
              <a:rPr lang="en-US" dirty="0"/>
              <a:t>2% cumulative season signal</a:t>
            </a:r>
          </a:p>
          <a:p>
            <a:r>
              <a:rPr lang="en-US" dirty="0"/>
              <a:t>AME IEPOX r = .29</a:t>
            </a:r>
          </a:p>
          <a:p>
            <a:r>
              <a:rPr lang="en-US" dirty="0"/>
              <a:t>Phthalic acid r = .25</a:t>
            </a:r>
          </a:p>
        </p:txBody>
      </p:sp>
    </p:spTree>
    <p:extLst>
      <p:ext uri="{BB962C8B-B14F-4D97-AF65-F5344CB8AC3E}">
        <p14:creationId xmlns:p14="http://schemas.microsoft.com/office/powerpoint/2010/main" val="2779616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Dry Season- factor by factor</a:t>
            </a:r>
          </a:p>
        </p:txBody>
      </p:sp>
      <p:sp>
        <p:nvSpPr>
          <p:cNvPr id="4" name="Content Placeholder 3">
            <a:extLst>
              <a:ext uri="{FF2B5EF4-FFF2-40B4-BE49-F238E27FC236}">
                <a16:creationId xmlns:a16="http://schemas.microsoft.com/office/drawing/2014/main" id="{4CC50E53-198B-4B32-8E0A-33A02834A1E2}"/>
              </a:ext>
            </a:extLst>
          </p:cNvPr>
          <p:cNvSpPr>
            <a:spLocks noGrp="1"/>
          </p:cNvSpPr>
          <p:nvPr>
            <p:ph idx="1"/>
          </p:nvPr>
        </p:nvSpPr>
        <p:spPr/>
        <p:txBody>
          <a:bodyPr/>
          <a:lstStyle/>
          <a:p>
            <a:r>
              <a:rPr lang="en-US" dirty="0"/>
              <a:t>Everything else dry season is &lt; 1.5% signal, moving on</a:t>
            </a:r>
          </a:p>
        </p:txBody>
      </p:sp>
    </p:spTree>
    <p:extLst>
      <p:ext uri="{BB962C8B-B14F-4D97-AF65-F5344CB8AC3E}">
        <p14:creationId xmlns:p14="http://schemas.microsoft.com/office/powerpoint/2010/main" val="928951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Anthropogenic Influence Overlap Analysis</a:t>
            </a:r>
          </a:p>
        </p:txBody>
      </p:sp>
      <p:sp>
        <p:nvSpPr>
          <p:cNvPr id="4" name="Content Placeholder 3">
            <a:extLst>
              <a:ext uri="{FF2B5EF4-FFF2-40B4-BE49-F238E27FC236}">
                <a16:creationId xmlns:a16="http://schemas.microsoft.com/office/drawing/2014/main" id="{4CC50E53-198B-4B32-8E0A-33A02834A1E2}"/>
              </a:ext>
            </a:extLst>
          </p:cNvPr>
          <p:cNvSpPr>
            <a:spLocks noGrp="1"/>
          </p:cNvSpPr>
          <p:nvPr>
            <p:ph idx="1"/>
          </p:nvPr>
        </p:nvSpPr>
        <p:spPr/>
        <p:txBody>
          <a:bodyPr/>
          <a:lstStyle/>
          <a:p>
            <a:r>
              <a:rPr lang="en-US" dirty="0"/>
              <a:t>Factors with strong association with biomass burning or urban influenced tracers indicated-</a:t>
            </a:r>
          </a:p>
          <a:p>
            <a:pPr lvl="1"/>
            <a:r>
              <a:rPr lang="en-US" dirty="0"/>
              <a:t>Note: UP </a:t>
            </a:r>
            <a:r>
              <a:rPr lang="en-US" dirty="0" err="1"/>
              <a:t>indictes</a:t>
            </a:r>
            <a:r>
              <a:rPr lang="en-US" dirty="0"/>
              <a:t> urban plume, BB indicates biomass burning</a:t>
            </a:r>
          </a:p>
        </p:txBody>
      </p:sp>
    </p:spTree>
    <p:extLst>
      <p:ext uri="{BB962C8B-B14F-4D97-AF65-F5344CB8AC3E}">
        <p14:creationId xmlns:p14="http://schemas.microsoft.com/office/powerpoint/2010/main" val="1200500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253A-0F41-488C-B362-1A1B94CB1C05}"/>
              </a:ext>
            </a:extLst>
          </p:cNvPr>
          <p:cNvSpPr>
            <a:spLocks noGrp="1"/>
          </p:cNvSpPr>
          <p:nvPr>
            <p:ph type="title"/>
          </p:nvPr>
        </p:nvSpPr>
        <p:spPr/>
        <p:txBody>
          <a:bodyPr/>
          <a:lstStyle/>
          <a:p>
            <a:r>
              <a:rPr lang="en-US" dirty="0"/>
              <a:t>Anthropogenic Influence and Overlap Analysis</a:t>
            </a:r>
          </a:p>
        </p:txBody>
      </p:sp>
      <p:pic>
        <p:nvPicPr>
          <p:cNvPr id="4" name="Content Placeholder 3">
            <a:extLst>
              <a:ext uri="{FF2B5EF4-FFF2-40B4-BE49-F238E27FC236}">
                <a16:creationId xmlns:a16="http://schemas.microsoft.com/office/drawing/2014/main" id="{A7810042-9B77-4CE4-AD4B-CB2311EAD2F4}"/>
              </a:ext>
            </a:extLst>
          </p:cNvPr>
          <p:cNvPicPr>
            <a:picLocks noGrp="1" noChangeAspect="1"/>
          </p:cNvPicPr>
          <p:nvPr>
            <p:ph idx="1"/>
          </p:nvPr>
        </p:nvPicPr>
        <p:blipFill>
          <a:blip r:embed="rId2"/>
          <a:stretch>
            <a:fillRect/>
          </a:stretch>
        </p:blipFill>
        <p:spPr>
          <a:xfrm>
            <a:off x="118017" y="2146544"/>
            <a:ext cx="6144162" cy="3797056"/>
          </a:xfrm>
          <a:prstGeom prst="rect">
            <a:avLst/>
          </a:prstGeom>
        </p:spPr>
      </p:pic>
      <p:pic>
        <p:nvPicPr>
          <p:cNvPr id="6" name="Picture 5">
            <a:extLst>
              <a:ext uri="{FF2B5EF4-FFF2-40B4-BE49-F238E27FC236}">
                <a16:creationId xmlns:a16="http://schemas.microsoft.com/office/drawing/2014/main" id="{F8B342BB-AA7D-4249-9C1C-B797D4F1DF04}"/>
              </a:ext>
            </a:extLst>
          </p:cNvPr>
          <p:cNvPicPr>
            <a:picLocks noChangeAspect="1"/>
          </p:cNvPicPr>
          <p:nvPr/>
        </p:nvPicPr>
        <p:blipFill>
          <a:blip r:embed="rId3"/>
          <a:stretch>
            <a:fillRect/>
          </a:stretch>
        </p:blipFill>
        <p:spPr>
          <a:xfrm>
            <a:off x="6214844" y="2212604"/>
            <a:ext cx="5938552" cy="3664935"/>
          </a:xfrm>
          <a:prstGeom prst="rect">
            <a:avLst/>
          </a:prstGeom>
        </p:spPr>
      </p:pic>
      <p:sp>
        <p:nvSpPr>
          <p:cNvPr id="7" name="TextBox 6">
            <a:extLst>
              <a:ext uri="{FF2B5EF4-FFF2-40B4-BE49-F238E27FC236}">
                <a16:creationId xmlns:a16="http://schemas.microsoft.com/office/drawing/2014/main" id="{B52D53AD-E77B-4F05-8DE7-D0D83A897B91}"/>
              </a:ext>
            </a:extLst>
          </p:cNvPr>
          <p:cNvSpPr txBox="1"/>
          <p:nvPr/>
        </p:nvSpPr>
        <p:spPr>
          <a:xfrm>
            <a:off x="70338" y="5911670"/>
            <a:ext cx="10838098" cy="830997"/>
          </a:xfrm>
          <a:prstGeom prst="rect">
            <a:avLst/>
          </a:prstGeom>
          <a:noFill/>
        </p:spPr>
        <p:txBody>
          <a:bodyPr wrap="square" rtlCol="0">
            <a:spAutoFit/>
          </a:bodyPr>
          <a:lstStyle/>
          <a:p>
            <a:r>
              <a:rPr lang="en-US" sz="1200" dirty="0"/>
              <a:t>Both BB = Strongly associated with biomass burning both seasons; </a:t>
            </a:r>
            <a:r>
              <a:rPr lang="en-US" sz="1200" dirty="0" err="1"/>
              <a:t>Both_UP</a:t>
            </a:r>
            <a:r>
              <a:rPr lang="en-US" sz="1200" dirty="0"/>
              <a:t> = Strongly associated with urban plume both seasons, IOP1_BB = associated strongly with biomass burning wet season only, not associated with any pollution tracers in dry season; IOP1_UP_IOP2_BB = strongly associated with urban pollution in wet season and biomass burning in dry season (I find this really interesting btw- plays into the theory that wet season urban dominates </a:t>
            </a:r>
            <a:r>
              <a:rPr lang="en-US" sz="1200" dirty="0" err="1"/>
              <a:t>nox</a:t>
            </a:r>
            <a:r>
              <a:rPr lang="en-US" sz="1200" dirty="0"/>
              <a:t> and dry season fires dominate </a:t>
            </a:r>
            <a:r>
              <a:rPr lang="en-US" sz="1200" dirty="0" err="1"/>
              <a:t>nox</a:t>
            </a:r>
            <a:r>
              <a:rPr lang="en-US" sz="1200" dirty="0"/>
              <a:t> and these species are </a:t>
            </a:r>
            <a:r>
              <a:rPr lang="en-US" sz="1200" dirty="0" err="1"/>
              <a:t>Nox</a:t>
            </a:r>
            <a:r>
              <a:rPr lang="en-US" sz="1200" dirty="0"/>
              <a:t> dependent formed), NA = not strongly associated with an anthropogenic pollution tracer in either season</a:t>
            </a:r>
          </a:p>
        </p:txBody>
      </p:sp>
    </p:spTree>
    <p:extLst>
      <p:ext uri="{BB962C8B-B14F-4D97-AF65-F5344CB8AC3E}">
        <p14:creationId xmlns:p14="http://schemas.microsoft.com/office/powerpoint/2010/main" val="1648862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253A-0F41-488C-B362-1A1B94CB1C05}"/>
              </a:ext>
            </a:extLst>
          </p:cNvPr>
          <p:cNvSpPr>
            <a:spLocks noGrp="1"/>
          </p:cNvSpPr>
          <p:nvPr>
            <p:ph type="title"/>
          </p:nvPr>
        </p:nvSpPr>
        <p:spPr/>
        <p:txBody>
          <a:bodyPr/>
          <a:lstStyle/>
          <a:p>
            <a:r>
              <a:rPr lang="en-US" dirty="0"/>
              <a:t>Anthropogenic Influence and Overlap Analysis</a:t>
            </a:r>
          </a:p>
        </p:txBody>
      </p:sp>
      <p:pic>
        <p:nvPicPr>
          <p:cNvPr id="7" name="Picture 6">
            <a:extLst>
              <a:ext uri="{FF2B5EF4-FFF2-40B4-BE49-F238E27FC236}">
                <a16:creationId xmlns:a16="http://schemas.microsoft.com/office/drawing/2014/main" id="{1D487625-2494-44A1-B5E7-5BDC8A78BD25}"/>
              </a:ext>
            </a:extLst>
          </p:cNvPr>
          <p:cNvPicPr>
            <a:picLocks noChangeAspect="1"/>
          </p:cNvPicPr>
          <p:nvPr/>
        </p:nvPicPr>
        <p:blipFill>
          <a:blip r:embed="rId2"/>
          <a:stretch>
            <a:fillRect/>
          </a:stretch>
        </p:blipFill>
        <p:spPr>
          <a:xfrm>
            <a:off x="220043" y="2040710"/>
            <a:ext cx="6436202" cy="3972056"/>
          </a:xfrm>
          <a:prstGeom prst="rect">
            <a:avLst/>
          </a:prstGeom>
        </p:spPr>
      </p:pic>
      <p:pic>
        <p:nvPicPr>
          <p:cNvPr id="8" name="Picture 7">
            <a:extLst>
              <a:ext uri="{FF2B5EF4-FFF2-40B4-BE49-F238E27FC236}">
                <a16:creationId xmlns:a16="http://schemas.microsoft.com/office/drawing/2014/main" id="{1DAA1FD9-83C8-4768-B937-DDB33C98E52F}"/>
              </a:ext>
            </a:extLst>
          </p:cNvPr>
          <p:cNvPicPr>
            <a:picLocks noChangeAspect="1"/>
          </p:cNvPicPr>
          <p:nvPr/>
        </p:nvPicPr>
        <p:blipFill>
          <a:blip r:embed="rId3"/>
          <a:stretch>
            <a:fillRect/>
          </a:stretch>
        </p:blipFill>
        <p:spPr>
          <a:xfrm>
            <a:off x="5195898" y="2063959"/>
            <a:ext cx="6436202" cy="3972056"/>
          </a:xfrm>
          <a:prstGeom prst="rect">
            <a:avLst/>
          </a:prstGeom>
        </p:spPr>
      </p:pic>
      <p:sp>
        <p:nvSpPr>
          <p:cNvPr id="10" name="TextBox 9">
            <a:extLst>
              <a:ext uri="{FF2B5EF4-FFF2-40B4-BE49-F238E27FC236}">
                <a16:creationId xmlns:a16="http://schemas.microsoft.com/office/drawing/2014/main" id="{58511A91-0B7E-480C-8971-370D31A4CBF4}"/>
              </a:ext>
            </a:extLst>
          </p:cNvPr>
          <p:cNvSpPr txBox="1"/>
          <p:nvPr/>
        </p:nvSpPr>
        <p:spPr>
          <a:xfrm>
            <a:off x="70338" y="5911670"/>
            <a:ext cx="10838098" cy="830997"/>
          </a:xfrm>
          <a:prstGeom prst="rect">
            <a:avLst/>
          </a:prstGeom>
          <a:noFill/>
        </p:spPr>
        <p:txBody>
          <a:bodyPr wrap="square" rtlCol="0">
            <a:spAutoFit/>
          </a:bodyPr>
          <a:lstStyle/>
          <a:p>
            <a:r>
              <a:rPr lang="en-US" sz="1200" dirty="0"/>
              <a:t>Both BB = Strongly associated with biomass burning both seasons; </a:t>
            </a:r>
            <a:r>
              <a:rPr lang="en-US" sz="1200" dirty="0" err="1"/>
              <a:t>Both_UP</a:t>
            </a:r>
            <a:r>
              <a:rPr lang="en-US" sz="1200" dirty="0"/>
              <a:t> = Strongly associated with urban plume both seasons, IOP1_BB = associated strongly with biomass burning wet season only, not associated with any pollution tracers in dry season; IOP1_UP_IOP2_BB = strongly associated with urban pollution in wet season and biomass burning in dry season (I find this really interesting btw- plays into the theory that wet season urban dominates </a:t>
            </a:r>
            <a:r>
              <a:rPr lang="en-US" sz="1200" dirty="0" err="1"/>
              <a:t>nox</a:t>
            </a:r>
            <a:r>
              <a:rPr lang="en-US" sz="1200" dirty="0"/>
              <a:t> and dry season fires dominate </a:t>
            </a:r>
            <a:r>
              <a:rPr lang="en-US" sz="1200" dirty="0" err="1"/>
              <a:t>nox</a:t>
            </a:r>
            <a:r>
              <a:rPr lang="en-US" sz="1200" dirty="0"/>
              <a:t> and these species are </a:t>
            </a:r>
            <a:r>
              <a:rPr lang="en-US" sz="1200" dirty="0" err="1"/>
              <a:t>Nox</a:t>
            </a:r>
            <a:r>
              <a:rPr lang="en-US" sz="1200" dirty="0"/>
              <a:t> dependent formed), NA = not strongly associated with an anthropogenic pollution tracer in either season</a:t>
            </a:r>
          </a:p>
        </p:txBody>
      </p:sp>
    </p:spTree>
    <p:extLst>
      <p:ext uri="{BB962C8B-B14F-4D97-AF65-F5344CB8AC3E}">
        <p14:creationId xmlns:p14="http://schemas.microsoft.com/office/powerpoint/2010/main" val="1452086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253A-0F41-488C-B362-1A1B94CB1C05}"/>
              </a:ext>
            </a:extLst>
          </p:cNvPr>
          <p:cNvSpPr>
            <a:spLocks noGrp="1"/>
          </p:cNvSpPr>
          <p:nvPr>
            <p:ph type="title"/>
          </p:nvPr>
        </p:nvSpPr>
        <p:spPr>
          <a:xfrm>
            <a:off x="838200" y="313"/>
            <a:ext cx="10515600" cy="771596"/>
          </a:xfrm>
        </p:spPr>
        <p:txBody>
          <a:bodyPr/>
          <a:lstStyle/>
          <a:p>
            <a:r>
              <a:rPr lang="en-US" dirty="0"/>
              <a:t>Anthropogenic Influence and Overlap Analysis</a:t>
            </a:r>
          </a:p>
        </p:txBody>
      </p:sp>
      <p:grpSp>
        <p:nvGrpSpPr>
          <p:cNvPr id="3" name="Group 2">
            <a:extLst>
              <a:ext uri="{FF2B5EF4-FFF2-40B4-BE49-F238E27FC236}">
                <a16:creationId xmlns:a16="http://schemas.microsoft.com/office/drawing/2014/main" id="{55B9D6AB-2E52-4CBE-931E-D826F832BB59}"/>
              </a:ext>
            </a:extLst>
          </p:cNvPr>
          <p:cNvGrpSpPr/>
          <p:nvPr/>
        </p:nvGrpSpPr>
        <p:grpSpPr>
          <a:xfrm>
            <a:off x="92559" y="686710"/>
            <a:ext cx="11426296" cy="3995305"/>
            <a:chOff x="220043" y="2040710"/>
            <a:chExt cx="11426296" cy="3995305"/>
          </a:xfrm>
        </p:grpSpPr>
        <p:pic>
          <p:nvPicPr>
            <p:cNvPr id="7" name="Picture 6">
              <a:extLst>
                <a:ext uri="{FF2B5EF4-FFF2-40B4-BE49-F238E27FC236}">
                  <a16:creationId xmlns:a16="http://schemas.microsoft.com/office/drawing/2014/main" id="{1D487625-2494-44A1-B5E7-5BDC8A78BD25}"/>
                </a:ext>
              </a:extLst>
            </p:cNvPr>
            <p:cNvPicPr>
              <a:picLocks noChangeAspect="1"/>
            </p:cNvPicPr>
            <p:nvPr/>
          </p:nvPicPr>
          <p:blipFill>
            <a:blip r:embed="rId2"/>
            <a:stretch>
              <a:fillRect/>
            </a:stretch>
          </p:blipFill>
          <p:spPr>
            <a:xfrm>
              <a:off x="220043" y="2040710"/>
              <a:ext cx="6436202" cy="3972056"/>
            </a:xfrm>
            <a:prstGeom prst="rect">
              <a:avLst/>
            </a:prstGeom>
          </p:spPr>
        </p:pic>
        <p:pic>
          <p:nvPicPr>
            <p:cNvPr id="8" name="Picture 7">
              <a:extLst>
                <a:ext uri="{FF2B5EF4-FFF2-40B4-BE49-F238E27FC236}">
                  <a16:creationId xmlns:a16="http://schemas.microsoft.com/office/drawing/2014/main" id="{1DAA1FD9-83C8-4768-B937-DDB33C98E52F}"/>
                </a:ext>
              </a:extLst>
            </p:cNvPr>
            <p:cNvPicPr>
              <a:picLocks noChangeAspect="1"/>
            </p:cNvPicPr>
            <p:nvPr/>
          </p:nvPicPr>
          <p:blipFill>
            <a:blip r:embed="rId3"/>
            <a:stretch>
              <a:fillRect/>
            </a:stretch>
          </p:blipFill>
          <p:spPr>
            <a:xfrm>
              <a:off x="5210137" y="2063959"/>
              <a:ext cx="6436202" cy="3972056"/>
            </a:xfrm>
            <a:prstGeom prst="rect">
              <a:avLst/>
            </a:prstGeom>
          </p:spPr>
        </p:pic>
        <p:sp>
          <p:nvSpPr>
            <p:cNvPr id="9" name="Rectangle 8">
              <a:extLst>
                <a:ext uri="{FF2B5EF4-FFF2-40B4-BE49-F238E27FC236}">
                  <a16:creationId xmlns:a16="http://schemas.microsoft.com/office/drawing/2014/main" id="{C53CBBB8-F155-4C20-AFDC-78A8EF83DAA6}"/>
                </a:ext>
              </a:extLst>
            </p:cNvPr>
            <p:cNvSpPr/>
            <p:nvPr/>
          </p:nvSpPr>
          <p:spPr>
            <a:xfrm>
              <a:off x="880171" y="2449810"/>
              <a:ext cx="3990109" cy="119312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Wet Season Anthropogenic Influenced Compound Signal</a:t>
              </a:r>
            </a:p>
          </p:txBody>
        </p:sp>
        <p:sp>
          <p:nvSpPr>
            <p:cNvPr id="6" name="Rectangle 5">
              <a:extLst>
                <a:ext uri="{FF2B5EF4-FFF2-40B4-BE49-F238E27FC236}">
                  <a16:creationId xmlns:a16="http://schemas.microsoft.com/office/drawing/2014/main" id="{1B13EF80-1FF6-490E-9CD9-C65C3C4DCCC5}"/>
                </a:ext>
              </a:extLst>
            </p:cNvPr>
            <p:cNvSpPr/>
            <p:nvPr/>
          </p:nvSpPr>
          <p:spPr>
            <a:xfrm>
              <a:off x="880171" y="3642930"/>
              <a:ext cx="3990109" cy="1856658"/>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Wet Season Anthropogenic Influence Independent Signal</a:t>
              </a:r>
            </a:p>
          </p:txBody>
        </p:sp>
        <p:sp>
          <p:nvSpPr>
            <p:cNvPr id="10" name="Rectangle 9">
              <a:extLst>
                <a:ext uri="{FF2B5EF4-FFF2-40B4-BE49-F238E27FC236}">
                  <a16:creationId xmlns:a16="http://schemas.microsoft.com/office/drawing/2014/main" id="{9143CC58-0F53-4977-96E3-ECD20A9D6633}"/>
                </a:ext>
              </a:extLst>
            </p:cNvPr>
            <p:cNvSpPr/>
            <p:nvPr/>
          </p:nvSpPr>
          <p:spPr>
            <a:xfrm>
              <a:off x="5856026" y="2449809"/>
              <a:ext cx="3990109" cy="175291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Dry Season Anthropogenic Influenced Compound Signal</a:t>
              </a:r>
            </a:p>
          </p:txBody>
        </p:sp>
        <p:sp>
          <p:nvSpPr>
            <p:cNvPr id="11" name="Rectangle 10">
              <a:extLst>
                <a:ext uri="{FF2B5EF4-FFF2-40B4-BE49-F238E27FC236}">
                  <a16:creationId xmlns:a16="http://schemas.microsoft.com/office/drawing/2014/main" id="{A536C180-C760-4EC9-9D8C-431CD179401F}"/>
                </a:ext>
              </a:extLst>
            </p:cNvPr>
            <p:cNvSpPr/>
            <p:nvPr/>
          </p:nvSpPr>
          <p:spPr>
            <a:xfrm>
              <a:off x="5867751" y="4466492"/>
              <a:ext cx="3990109" cy="54217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Dry Season Anthropogenic Influenced Compound Signal</a:t>
              </a:r>
            </a:p>
          </p:txBody>
        </p:sp>
        <p:sp>
          <p:nvSpPr>
            <p:cNvPr id="12" name="Rectangle 11">
              <a:extLst>
                <a:ext uri="{FF2B5EF4-FFF2-40B4-BE49-F238E27FC236}">
                  <a16:creationId xmlns:a16="http://schemas.microsoft.com/office/drawing/2014/main" id="{22C43478-719E-41E5-AFCB-5E817BF07FB0}"/>
                </a:ext>
              </a:extLst>
            </p:cNvPr>
            <p:cNvSpPr/>
            <p:nvPr/>
          </p:nvSpPr>
          <p:spPr>
            <a:xfrm>
              <a:off x="5856026" y="5008669"/>
              <a:ext cx="3990109" cy="472403"/>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Dry Season Anthropogenic Influence Independent Signal</a:t>
              </a:r>
            </a:p>
          </p:txBody>
        </p:sp>
        <p:sp>
          <p:nvSpPr>
            <p:cNvPr id="13" name="Rectangle 12">
              <a:extLst>
                <a:ext uri="{FF2B5EF4-FFF2-40B4-BE49-F238E27FC236}">
                  <a16:creationId xmlns:a16="http://schemas.microsoft.com/office/drawing/2014/main" id="{182328F7-C651-4277-97CB-E364A44AE890}"/>
                </a:ext>
              </a:extLst>
            </p:cNvPr>
            <p:cNvSpPr/>
            <p:nvPr/>
          </p:nvSpPr>
          <p:spPr>
            <a:xfrm>
              <a:off x="5856025" y="4240774"/>
              <a:ext cx="3990109" cy="20247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a:extLst>
              <a:ext uri="{FF2B5EF4-FFF2-40B4-BE49-F238E27FC236}">
                <a16:creationId xmlns:a16="http://schemas.microsoft.com/office/drawing/2014/main" id="{94FAFAEE-C7CD-4E2E-9961-63B42741FC3B}"/>
              </a:ext>
            </a:extLst>
          </p:cNvPr>
          <p:cNvSpPr txBox="1"/>
          <p:nvPr/>
        </p:nvSpPr>
        <p:spPr>
          <a:xfrm>
            <a:off x="-13188" y="5471307"/>
            <a:ext cx="12205187" cy="1200329"/>
          </a:xfrm>
          <a:prstGeom prst="rect">
            <a:avLst/>
          </a:prstGeom>
          <a:noFill/>
        </p:spPr>
        <p:txBody>
          <a:bodyPr wrap="square" rtlCol="0">
            <a:spAutoFit/>
          </a:bodyPr>
          <a:lstStyle/>
          <a:p>
            <a:r>
              <a:rPr lang="en-US" sz="1200" dirty="0"/>
              <a:t>“Anthropogenic Influenced” = compounds with temporal variability strongly associated with tracers of anthropogenic influence, e.g. urban plume tracers and biomass burning tracers. Screened for association independent of general diurnal variability, but this connection could be more exhaustively probed by changing the clustering algorithm- should discuss. “Anthropogenic Influenced” is assumed to include both direct emissions and species whose formation is influenced by alterations in oxidative conditions caused by fire and urban related oxidant emissions.</a:t>
            </a:r>
          </a:p>
          <a:p>
            <a:r>
              <a:rPr lang="en-US" sz="1200" dirty="0"/>
              <a:t>“Anthropogenic Influence Independent” assumed to include biogenic products NOT strongly influenced by the presence of   </a:t>
            </a:r>
          </a:p>
          <a:p>
            <a:endParaRPr lang="en-US" sz="1200" dirty="0"/>
          </a:p>
          <a:p>
            <a:r>
              <a:rPr lang="en-US" sz="1200" dirty="0"/>
              <a:t>Preliminary conclusion: Wet season ~ 40% of OA (in </a:t>
            </a:r>
            <a:r>
              <a:rPr lang="en-US" sz="1200" dirty="0" err="1"/>
              <a:t>GCxGC</a:t>
            </a:r>
            <a:r>
              <a:rPr lang="en-US" sz="1200" dirty="0"/>
              <a:t> detection region) is influenced by human activity In some way, in dry season ~75% OA influenced by human activity</a:t>
            </a:r>
          </a:p>
        </p:txBody>
      </p:sp>
      <p:sp>
        <p:nvSpPr>
          <p:cNvPr id="18" name="TextBox 17">
            <a:extLst>
              <a:ext uri="{FF2B5EF4-FFF2-40B4-BE49-F238E27FC236}">
                <a16:creationId xmlns:a16="http://schemas.microsoft.com/office/drawing/2014/main" id="{C1AF80CE-65BC-4C7F-82C3-E06D9C6837E5}"/>
              </a:ext>
            </a:extLst>
          </p:cNvPr>
          <p:cNvSpPr txBox="1"/>
          <p:nvPr/>
        </p:nvSpPr>
        <p:spPr>
          <a:xfrm>
            <a:off x="136281" y="4658766"/>
            <a:ext cx="10838098" cy="830997"/>
          </a:xfrm>
          <a:prstGeom prst="rect">
            <a:avLst/>
          </a:prstGeom>
          <a:noFill/>
        </p:spPr>
        <p:txBody>
          <a:bodyPr wrap="square" rtlCol="0">
            <a:spAutoFit/>
          </a:bodyPr>
          <a:lstStyle/>
          <a:p>
            <a:r>
              <a:rPr lang="en-US" sz="1200" dirty="0"/>
              <a:t>Both BB = Strongly associated with biomass burning both seasons; </a:t>
            </a:r>
            <a:r>
              <a:rPr lang="en-US" sz="1200" dirty="0" err="1"/>
              <a:t>Both_UP</a:t>
            </a:r>
            <a:r>
              <a:rPr lang="en-US" sz="1200" dirty="0"/>
              <a:t> = Strongly associated with urban plume both seasons, IOP1_BB = associated strongly with biomass burning wet season only, not associated with any pollution tracers in dry season; IOP1_UP_IOP2_BB = strongly associated with urban pollution in wet season and biomass burning in dry season (I find this really interesting btw- plays into the theory that wet season urban dominates </a:t>
            </a:r>
            <a:r>
              <a:rPr lang="en-US" sz="1200" dirty="0" err="1"/>
              <a:t>nox</a:t>
            </a:r>
            <a:r>
              <a:rPr lang="en-US" sz="1200" dirty="0"/>
              <a:t> and dry season fires dominate </a:t>
            </a:r>
            <a:r>
              <a:rPr lang="en-US" sz="1200" dirty="0" err="1"/>
              <a:t>nox</a:t>
            </a:r>
            <a:r>
              <a:rPr lang="en-US" sz="1200" dirty="0"/>
              <a:t> and these species are </a:t>
            </a:r>
            <a:r>
              <a:rPr lang="en-US" sz="1200" dirty="0" err="1"/>
              <a:t>Nox</a:t>
            </a:r>
            <a:r>
              <a:rPr lang="en-US" sz="1200" dirty="0"/>
              <a:t> dependent formed)</a:t>
            </a:r>
          </a:p>
        </p:txBody>
      </p:sp>
    </p:spTree>
    <p:extLst>
      <p:ext uri="{BB962C8B-B14F-4D97-AF65-F5344CB8AC3E}">
        <p14:creationId xmlns:p14="http://schemas.microsoft.com/office/powerpoint/2010/main" val="222839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7C82-70F7-49D5-A0D4-D43D1AC39368}"/>
              </a:ext>
            </a:extLst>
          </p:cNvPr>
          <p:cNvSpPr>
            <a:spLocks noGrp="1"/>
          </p:cNvSpPr>
          <p:nvPr>
            <p:ph type="title"/>
          </p:nvPr>
        </p:nvSpPr>
        <p:spPr/>
        <p:txBody>
          <a:bodyPr>
            <a:normAutofit fontScale="90000"/>
          </a:bodyPr>
          <a:lstStyle/>
          <a:p>
            <a:r>
              <a:rPr lang="en-US" dirty="0"/>
              <a:t>Premise: Dynamic Time Warping Hierarchical Clustering to assign compounds to groups of similar temporal variation</a:t>
            </a:r>
          </a:p>
        </p:txBody>
      </p:sp>
      <p:sp>
        <p:nvSpPr>
          <p:cNvPr id="3" name="Content Placeholder 2">
            <a:extLst>
              <a:ext uri="{FF2B5EF4-FFF2-40B4-BE49-F238E27FC236}">
                <a16:creationId xmlns:a16="http://schemas.microsoft.com/office/drawing/2014/main" id="{FE436F24-3D8A-4019-95E7-E158947413AE}"/>
              </a:ext>
            </a:extLst>
          </p:cNvPr>
          <p:cNvSpPr>
            <a:spLocks noGrp="1"/>
          </p:cNvSpPr>
          <p:nvPr>
            <p:ph idx="1"/>
          </p:nvPr>
        </p:nvSpPr>
        <p:spPr>
          <a:xfrm>
            <a:off x="838200" y="1995454"/>
            <a:ext cx="10515600" cy="4286650"/>
          </a:xfrm>
        </p:spPr>
        <p:txBody>
          <a:bodyPr>
            <a:normAutofit/>
          </a:bodyPr>
          <a:lstStyle/>
          <a:p>
            <a:r>
              <a:rPr lang="en-US" dirty="0"/>
              <a:t>Unsupervised splitting, post-split analysis of correlations between mean factor profiles and tracers (specifically urban (phthalic acid) tracers and biomass burning (levoglucosan)) and AMS-PMF factors</a:t>
            </a:r>
          </a:p>
          <a:p>
            <a:r>
              <a:rPr lang="en-US" dirty="0"/>
              <a:t>Factorization based upon optimized clustering of the top 100 compounds (more not selected due to s/n issues)</a:t>
            </a:r>
          </a:p>
          <a:p>
            <a:r>
              <a:rPr lang="en-US" dirty="0"/>
              <a:t>All additional (smaller) compounds assigned to the factor whose profile they correlate with best</a:t>
            </a:r>
          </a:p>
          <a:p>
            <a:endParaRPr lang="en-US" dirty="0"/>
          </a:p>
          <a:p>
            <a:endParaRPr lang="en-US" dirty="0"/>
          </a:p>
        </p:txBody>
      </p:sp>
    </p:spTree>
    <p:extLst>
      <p:ext uri="{BB962C8B-B14F-4D97-AF65-F5344CB8AC3E}">
        <p14:creationId xmlns:p14="http://schemas.microsoft.com/office/powerpoint/2010/main" val="1756436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EB5B-B37F-46E1-893F-B86328C352AA}"/>
              </a:ext>
            </a:extLst>
          </p:cNvPr>
          <p:cNvSpPr>
            <a:spLocks noGrp="1"/>
          </p:cNvSpPr>
          <p:nvPr>
            <p:ph type="title"/>
          </p:nvPr>
        </p:nvSpPr>
        <p:spPr/>
        <p:txBody>
          <a:bodyPr/>
          <a:lstStyle/>
          <a:p>
            <a:r>
              <a:rPr lang="en-US" dirty="0"/>
              <a:t>Snapshot of the </a:t>
            </a:r>
            <a:r>
              <a:rPr lang="en-US" dirty="0" err="1"/>
              <a:t>masterlist</a:t>
            </a:r>
            <a:endParaRPr lang="en-US" dirty="0"/>
          </a:p>
        </p:txBody>
      </p:sp>
      <p:pic>
        <p:nvPicPr>
          <p:cNvPr id="5" name="Content Placeholder 4">
            <a:extLst>
              <a:ext uri="{FF2B5EF4-FFF2-40B4-BE49-F238E27FC236}">
                <a16:creationId xmlns:a16="http://schemas.microsoft.com/office/drawing/2014/main" id="{EA8EC3FC-25E3-4D5E-9B98-5648F52DED6E}"/>
              </a:ext>
            </a:extLst>
          </p:cNvPr>
          <p:cNvPicPr>
            <a:picLocks noGrp="1" noChangeAspect="1"/>
          </p:cNvPicPr>
          <p:nvPr>
            <p:ph idx="1"/>
          </p:nvPr>
        </p:nvPicPr>
        <p:blipFill>
          <a:blip r:embed="rId2"/>
          <a:stretch>
            <a:fillRect/>
          </a:stretch>
        </p:blipFill>
        <p:spPr>
          <a:xfrm>
            <a:off x="723900" y="1690688"/>
            <a:ext cx="10515600" cy="2709843"/>
          </a:xfrm>
        </p:spPr>
      </p:pic>
      <p:sp>
        <p:nvSpPr>
          <p:cNvPr id="6" name="TextBox 5">
            <a:extLst>
              <a:ext uri="{FF2B5EF4-FFF2-40B4-BE49-F238E27FC236}">
                <a16:creationId xmlns:a16="http://schemas.microsoft.com/office/drawing/2014/main" id="{F5DF4298-BC15-4E53-A8AB-FB70B703B8DE}"/>
              </a:ext>
            </a:extLst>
          </p:cNvPr>
          <p:cNvSpPr txBox="1"/>
          <p:nvPr/>
        </p:nvSpPr>
        <p:spPr>
          <a:xfrm>
            <a:off x="615637" y="4629428"/>
            <a:ext cx="10450070" cy="923330"/>
          </a:xfrm>
          <a:prstGeom prst="rect">
            <a:avLst/>
          </a:prstGeom>
          <a:noFill/>
        </p:spPr>
        <p:txBody>
          <a:bodyPr wrap="square" rtlCol="0">
            <a:spAutoFit/>
          </a:bodyPr>
          <a:lstStyle/>
          <a:p>
            <a:r>
              <a:rPr lang="en-US" dirty="0"/>
              <a:t>Example: extracting compounds that are strongly associated with urban influence (UP) in both seasons that were identified in monoterpene oxidation filters- possible candidates for tracers of NOx  influenced monoterpene oxidation chemistry?</a:t>
            </a:r>
          </a:p>
        </p:txBody>
      </p:sp>
    </p:spTree>
    <p:extLst>
      <p:ext uri="{BB962C8B-B14F-4D97-AF65-F5344CB8AC3E}">
        <p14:creationId xmlns:p14="http://schemas.microsoft.com/office/powerpoint/2010/main" val="1693597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09D7-A748-47A2-9EA0-026D2931312C}"/>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20BA943F-DADE-4497-BEFB-D1DDE973D2DC}"/>
              </a:ext>
            </a:extLst>
          </p:cNvPr>
          <p:cNvSpPr>
            <a:spLocks noGrp="1"/>
          </p:cNvSpPr>
          <p:nvPr>
            <p:ph idx="1"/>
          </p:nvPr>
        </p:nvSpPr>
        <p:spPr>
          <a:xfrm>
            <a:off x="838200" y="1472712"/>
            <a:ext cx="10515600" cy="4704251"/>
          </a:xfrm>
        </p:spPr>
        <p:txBody>
          <a:bodyPr>
            <a:normAutofit fontScale="92500" lnSpcReduction="20000"/>
          </a:bodyPr>
          <a:lstStyle/>
          <a:p>
            <a:r>
              <a:rPr lang="en-US" dirty="0"/>
              <a:t>Ensure that I have all of the available chamber data integrated and compared- do we have high </a:t>
            </a:r>
            <a:r>
              <a:rPr lang="en-US" dirty="0" err="1"/>
              <a:t>Nox</a:t>
            </a:r>
            <a:r>
              <a:rPr lang="en-US" dirty="0"/>
              <a:t> specific filters?</a:t>
            </a:r>
          </a:p>
          <a:p>
            <a:r>
              <a:rPr lang="en-US" dirty="0"/>
              <a:t>Mass spectral library matching to check against past campaigns?</a:t>
            </a:r>
          </a:p>
          <a:p>
            <a:r>
              <a:rPr lang="en-US" dirty="0"/>
              <a:t>Add in any additional indicators we may have access to- back trajectory analysis for air masses (esp. urban)? Sulfur chemistry indicators? Cloud cover data? Would love to look at correlations btw all clusters and indicators to see if any can explain the factors that don’t correlate with anything</a:t>
            </a:r>
          </a:p>
          <a:p>
            <a:r>
              <a:rPr lang="en-US" dirty="0"/>
              <a:t>Go back to the unique compound analysis and see what factor the compounds fall into- follow up on the finding of anthropogenic perturbation of oxidation chemistry?</a:t>
            </a:r>
          </a:p>
          <a:p>
            <a:r>
              <a:rPr lang="en-US" dirty="0"/>
              <a:t>What kinds of preliminary results from this analysis could I include in an abstract?</a:t>
            </a:r>
          </a:p>
        </p:txBody>
      </p:sp>
    </p:spTree>
    <p:extLst>
      <p:ext uri="{BB962C8B-B14F-4D97-AF65-F5344CB8AC3E}">
        <p14:creationId xmlns:p14="http://schemas.microsoft.com/office/powerpoint/2010/main" val="271753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B704-760B-4401-9B5E-A5217F8CBB77}"/>
              </a:ext>
            </a:extLst>
          </p:cNvPr>
          <p:cNvSpPr>
            <a:spLocks noGrp="1"/>
          </p:cNvSpPr>
          <p:nvPr>
            <p:ph type="title"/>
          </p:nvPr>
        </p:nvSpPr>
        <p:spPr/>
        <p:txBody>
          <a:bodyPr/>
          <a:lstStyle/>
          <a:p>
            <a:r>
              <a:rPr lang="en-US" dirty="0"/>
              <a:t>Wet Season Clustering</a:t>
            </a:r>
          </a:p>
        </p:txBody>
      </p:sp>
      <p:sp>
        <p:nvSpPr>
          <p:cNvPr id="3" name="Content Placeholder 2">
            <a:extLst>
              <a:ext uri="{FF2B5EF4-FFF2-40B4-BE49-F238E27FC236}">
                <a16:creationId xmlns:a16="http://schemas.microsoft.com/office/drawing/2014/main" id="{2B32E407-9594-4591-B61C-B0111AB526AC}"/>
              </a:ext>
            </a:extLst>
          </p:cNvPr>
          <p:cNvSpPr>
            <a:spLocks noGrp="1"/>
          </p:cNvSpPr>
          <p:nvPr>
            <p:ph idx="1"/>
          </p:nvPr>
        </p:nvSpPr>
        <p:spPr/>
        <p:txBody>
          <a:bodyPr/>
          <a:lstStyle/>
          <a:p>
            <a:r>
              <a:rPr lang="en-US" dirty="0"/>
              <a:t>Unsupervised clustering optimized at 9 factors- however, both BB and urban influence tracers were in the same cluster and this cluster made up a disproportionate fraction of volume</a:t>
            </a:r>
          </a:p>
          <a:p>
            <a:r>
              <a:rPr lang="en-US" dirty="0"/>
              <a:t>Solution: extract the “anthropogenic influence” factor and factorize this</a:t>
            </a:r>
          </a:p>
          <a:p>
            <a:r>
              <a:rPr lang="en-US" dirty="0"/>
              <a:t>Result: factorization of factor 2 optimized at 4 factors, yielding 12 factors overall</a:t>
            </a:r>
          </a:p>
          <a:p>
            <a:r>
              <a:rPr lang="en-US" dirty="0"/>
              <a:t>(this is why the numbering scheme for IOP1 is off- factor 2 was split into factors 10, 11, 12, and 13 and therefore no longer exists)</a:t>
            </a:r>
          </a:p>
        </p:txBody>
      </p:sp>
    </p:spTree>
    <p:extLst>
      <p:ext uri="{BB962C8B-B14F-4D97-AF65-F5344CB8AC3E}">
        <p14:creationId xmlns:p14="http://schemas.microsoft.com/office/powerpoint/2010/main" val="71210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B282-4706-4578-A330-A18A8C45654C}"/>
              </a:ext>
            </a:extLst>
          </p:cNvPr>
          <p:cNvSpPr>
            <a:spLocks noGrp="1"/>
          </p:cNvSpPr>
          <p:nvPr>
            <p:ph type="title"/>
          </p:nvPr>
        </p:nvSpPr>
        <p:spPr/>
        <p:txBody>
          <a:bodyPr/>
          <a:lstStyle/>
          <a:p>
            <a:r>
              <a:rPr lang="en-US" dirty="0"/>
              <a:t>Wet Season</a:t>
            </a:r>
          </a:p>
        </p:txBody>
      </p:sp>
      <p:pic>
        <p:nvPicPr>
          <p:cNvPr id="5" name="Content Placeholder 4">
            <a:extLst>
              <a:ext uri="{FF2B5EF4-FFF2-40B4-BE49-F238E27FC236}">
                <a16:creationId xmlns:a16="http://schemas.microsoft.com/office/drawing/2014/main" id="{E1910BC8-A549-4F9F-8DB5-739D34585FFF}"/>
              </a:ext>
            </a:extLst>
          </p:cNvPr>
          <p:cNvPicPr>
            <a:picLocks noGrp="1" noChangeAspect="1"/>
          </p:cNvPicPr>
          <p:nvPr>
            <p:ph idx="1"/>
          </p:nvPr>
        </p:nvPicPr>
        <p:blipFill>
          <a:blip r:embed="rId2"/>
          <a:stretch>
            <a:fillRect/>
          </a:stretch>
        </p:blipFill>
        <p:spPr>
          <a:xfrm>
            <a:off x="707547" y="1747388"/>
            <a:ext cx="7041067" cy="4351338"/>
          </a:xfrm>
          <a:prstGeom prst="rect">
            <a:avLst/>
          </a:prstGeom>
        </p:spPr>
      </p:pic>
      <p:pic>
        <p:nvPicPr>
          <p:cNvPr id="6" name="Picture 5">
            <a:extLst>
              <a:ext uri="{FF2B5EF4-FFF2-40B4-BE49-F238E27FC236}">
                <a16:creationId xmlns:a16="http://schemas.microsoft.com/office/drawing/2014/main" id="{16B8C10F-2E1E-4B50-9310-D403FAA4BD39}"/>
              </a:ext>
            </a:extLst>
          </p:cNvPr>
          <p:cNvPicPr>
            <a:picLocks noChangeAspect="1"/>
          </p:cNvPicPr>
          <p:nvPr/>
        </p:nvPicPr>
        <p:blipFill rotWithShape="1">
          <a:blip r:embed="rId3"/>
          <a:srcRect r="30147"/>
          <a:stretch/>
        </p:blipFill>
        <p:spPr>
          <a:xfrm>
            <a:off x="7484177" y="1747388"/>
            <a:ext cx="3508182" cy="4351338"/>
          </a:xfrm>
          <a:prstGeom prst="rect">
            <a:avLst/>
          </a:prstGeom>
        </p:spPr>
      </p:pic>
    </p:spTree>
    <p:extLst>
      <p:ext uri="{BB962C8B-B14F-4D97-AF65-F5344CB8AC3E}">
        <p14:creationId xmlns:p14="http://schemas.microsoft.com/office/powerpoint/2010/main" val="3669276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pic>
        <p:nvPicPr>
          <p:cNvPr id="4" name="Content Placeholder 3">
            <a:extLst>
              <a:ext uri="{FF2B5EF4-FFF2-40B4-BE49-F238E27FC236}">
                <a16:creationId xmlns:a16="http://schemas.microsoft.com/office/drawing/2014/main" id="{4AD46CB3-50A3-4CC4-8D7D-FC0C6C3E9E17}"/>
              </a:ext>
            </a:extLst>
          </p:cNvPr>
          <p:cNvPicPr>
            <a:picLocks noGrp="1" noChangeAspect="1"/>
          </p:cNvPicPr>
          <p:nvPr>
            <p:ph idx="1"/>
          </p:nvPr>
        </p:nvPicPr>
        <p:blipFill>
          <a:blip r:embed="rId2"/>
          <a:stretch>
            <a:fillRect/>
          </a:stretch>
        </p:blipFill>
        <p:spPr>
          <a:xfrm>
            <a:off x="425119" y="1690688"/>
            <a:ext cx="7302064" cy="4512633"/>
          </a:xfrm>
          <a:prstGeom prst="rect">
            <a:avLst/>
          </a:prstGeom>
        </p:spPr>
      </p:pic>
      <p:sp>
        <p:nvSpPr>
          <p:cNvPr id="5" name="TextBox 4">
            <a:extLst>
              <a:ext uri="{FF2B5EF4-FFF2-40B4-BE49-F238E27FC236}">
                <a16:creationId xmlns:a16="http://schemas.microsoft.com/office/drawing/2014/main" id="{B6D00EDD-68F6-4029-8892-238BBCBD741D}"/>
              </a:ext>
            </a:extLst>
          </p:cNvPr>
          <p:cNvSpPr txBox="1"/>
          <p:nvPr/>
        </p:nvSpPr>
        <p:spPr>
          <a:xfrm>
            <a:off x="8072642" y="1842219"/>
            <a:ext cx="4210151" cy="1200329"/>
          </a:xfrm>
          <a:prstGeom prst="rect">
            <a:avLst/>
          </a:prstGeom>
          <a:noFill/>
        </p:spPr>
        <p:txBody>
          <a:bodyPr wrap="square" rtlCol="0">
            <a:spAutoFit/>
          </a:bodyPr>
          <a:lstStyle/>
          <a:p>
            <a:r>
              <a:rPr lang="en-US" dirty="0"/>
              <a:t>35% cumulative season signal</a:t>
            </a:r>
          </a:p>
          <a:p>
            <a:r>
              <a:rPr lang="en-US" dirty="0"/>
              <a:t>Factor contains lots of phthalic acid esters</a:t>
            </a:r>
          </a:p>
          <a:p>
            <a:r>
              <a:rPr lang="en-US" dirty="0"/>
              <a:t>No correlations above .22 with anything</a:t>
            </a:r>
          </a:p>
          <a:p>
            <a:endParaRPr lang="en-US" dirty="0"/>
          </a:p>
        </p:txBody>
      </p:sp>
    </p:spTree>
    <p:extLst>
      <p:ext uri="{BB962C8B-B14F-4D97-AF65-F5344CB8AC3E}">
        <p14:creationId xmlns:p14="http://schemas.microsoft.com/office/powerpoint/2010/main" val="349314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CCDDBFDB-6744-4A4F-A0DE-10FE777343EB}"/>
              </a:ext>
            </a:extLst>
          </p:cNvPr>
          <p:cNvPicPr>
            <a:picLocks noChangeAspect="1"/>
          </p:cNvPicPr>
          <p:nvPr/>
        </p:nvPicPr>
        <p:blipFill>
          <a:blip r:embed="rId2"/>
          <a:stretch>
            <a:fillRect/>
          </a:stretch>
        </p:blipFill>
        <p:spPr>
          <a:xfrm>
            <a:off x="838200" y="1489468"/>
            <a:ext cx="7748571" cy="4788571"/>
          </a:xfrm>
          <a:prstGeom prst="rect">
            <a:avLst/>
          </a:prstGeom>
        </p:spPr>
      </p:pic>
      <p:sp>
        <p:nvSpPr>
          <p:cNvPr id="6" name="TextBox 5">
            <a:extLst>
              <a:ext uri="{FF2B5EF4-FFF2-40B4-BE49-F238E27FC236}">
                <a16:creationId xmlns:a16="http://schemas.microsoft.com/office/drawing/2014/main" id="{2A42A072-11FC-4B3F-910D-6C7BF74B4ABC}"/>
              </a:ext>
            </a:extLst>
          </p:cNvPr>
          <p:cNvSpPr txBox="1"/>
          <p:nvPr/>
        </p:nvSpPr>
        <p:spPr>
          <a:xfrm>
            <a:off x="9133952" y="1892788"/>
            <a:ext cx="4210151" cy="1477328"/>
          </a:xfrm>
          <a:prstGeom prst="rect">
            <a:avLst/>
          </a:prstGeom>
          <a:noFill/>
        </p:spPr>
        <p:txBody>
          <a:bodyPr wrap="square" rtlCol="0">
            <a:spAutoFit/>
          </a:bodyPr>
          <a:lstStyle/>
          <a:p>
            <a:r>
              <a:rPr lang="en-US" dirty="0"/>
              <a:t>17% cumulative season signal</a:t>
            </a:r>
          </a:p>
          <a:p>
            <a:r>
              <a:rPr lang="en-US" dirty="0"/>
              <a:t>Factor contains Phthalic acid</a:t>
            </a:r>
          </a:p>
          <a:p>
            <a:r>
              <a:rPr lang="en-US" dirty="0"/>
              <a:t>Phthalic acid r = .92</a:t>
            </a:r>
          </a:p>
          <a:p>
            <a:r>
              <a:rPr lang="en-US" dirty="0"/>
              <a:t>AMS IEPOX r = .82</a:t>
            </a:r>
          </a:p>
          <a:p>
            <a:r>
              <a:rPr lang="en-US" dirty="0"/>
              <a:t>AMS MOOOA r = .73</a:t>
            </a:r>
          </a:p>
        </p:txBody>
      </p:sp>
      <p:sp>
        <p:nvSpPr>
          <p:cNvPr id="8" name="Content Placeholder 7">
            <a:extLst>
              <a:ext uri="{FF2B5EF4-FFF2-40B4-BE49-F238E27FC236}">
                <a16:creationId xmlns:a16="http://schemas.microsoft.com/office/drawing/2014/main" id="{339068B0-C717-4903-A83C-3BF50BF7A786}"/>
              </a:ext>
            </a:extLst>
          </p:cNvPr>
          <p:cNvSpPr>
            <a:spLocks noGrp="1"/>
          </p:cNvSpPr>
          <p:nvPr>
            <p:ph idx="1"/>
          </p:nvPr>
        </p:nvSpPr>
        <p:spPr>
          <a:xfrm>
            <a:off x="838200" y="1825625"/>
            <a:ext cx="8295752" cy="4351338"/>
          </a:xfrm>
        </p:spPr>
        <p:txBody>
          <a:bodyPr/>
          <a:lstStyle/>
          <a:p>
            <a:endParaRPr lang="en-US" dirty="0"/>
          </a:p>
        </p:txBody>
      </p:sp>
    </p:spTree>
    <p:extLst>
      <p:ext uri="{BB962C8B-B14F-4D97-AF65-F5344CB8AC3E}">
        <p14:creationId xmlns:p14="http://schemas.microsoft.com/office/powerpoint/2010/main" val="178611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2A42A072-11FC-4B3F-910D-6C7BF74B4ABC}"/>
              </a:ext>
            </a:extLst>
          </p:cNvPr>
          <p:cNvSpPr txBox="1"/>
          <p:nvPr/>
        </p:nvSpPr>
        <p:spPr>
          <a:xfrm>
            <a:off x="8072642" y="1842219"/>
            <a:ext cx="4210151" cy="1477328"/>
          </a:xfrm>
          <a:prstGeom prst="rect">
            <a:avLst/>
          </a:prstGeom>
          <a:noFill/>
        </p:spPr>
        <p:txBody>
          <a:bodyPr wrap="square" rtlCol="0">
            <a:spAutoFit/>
          </a:bodyPr>
          <a:lstStyle/>
          <a:p>
            <a:r>
              <a:rPr lang="en-US" dirty="0"/>
              <a:t>10% cumulative season signal</a:t>
            </a:r>
          </a:p>
          <a:p>
            <a:r>
              <a:rPr lang="en-US" dirty="0"/>
              <a:t>Factor contains levoglucosan</a:t>
            </a:r>
          </a:p>
          <a:p>
            <a:r>
              <a:rPr lang="en-US" dirty="0"/>
              <a:t>lev r = .99</a:t>
            </a:r>
          </a:p>
          <a:p>
            <a:r>
              <a:rPr lang="en-US" dirty="0"/>
              <a:t>AMS BBOA r = .71</a:t>
            </a:r>
          </a:p>
          <a:p>
            <a:r>
              <a:rPr lang="en-US" dirty="0"/>
              <a:t>AMS AROM r = .71</a:t>
            </a:r>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E79FD80-AE04-4B34-8FAC-7E1D07892110}"/>
              </a:ext>
            </a:extLst>
          </p:cNvPr>
          <p:cNvPicPr>
            <a:picLocks noChangeAspect="1"/>
          </p:cNvPicPr>
          <p:nvPr/>
        </p:nvPicPr>
        <p:blipFill>
          <a:blip r:embed="rId2"/>
          <a:stretch>
            <a:fillRect/>
          </a:stretch>
        </p:blipFill>
        <p:spPr>
          <a:xfrm>
            <a:off x="245073" y="1527083"/>
            <a:ext cx="7748571" cy="4788571"/>
          </a:xfrm>
          <a:prstGeom prst="rect">
            <a:avLst/>
          </a:prstGeom>
        </p:spPr>
      </p:pic>
    </p:spTree>
    <p:extLst>
      <p:ext uri="{BB962C8B-B14F-4D97-AF65-F5344CB8AC3E}">
        <p14:creationId xmlns:p14="http://schemas.microsoft.com/office/powerpoint/2010/main" val="16296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D622-0C30-452E-BA19-363FC55D0121}"/>
              </a:ext>
            </a:extLst>
          </p:cNvPr>
          <p:cNvSpPr>
            <a:spLocks noGrp="1"/>
          </p:cNvSpPr>
          <p:nvPr>
            <p:ph type="title"/>
          </p:nvPr>
        </p:nvSpPr>
        <p:spPr/>
        <p:txBody>
          <a:bodyPr/>
          <a:lstStyle/>
          <a:p>
            <a:r>
              <a:rPr lang="en-US" dirty="0"/>
              <a:t>Wet Season- factor by factor</a:t>
            </a:r>
          </a:p>
        </p:txBody>
      </p:sp>
      <p:sp>
        <p:nvSpPr>
          <p:cNvPr id="3" name="AutoShape 2">
            <a:extLst>
              <a:ext uri="{FF2B5EF4-FFF2-40B4-BE49-F238E27FC236}">
                <a16:creationId xmlns:a16="http://schemas.microsoft.com/office/drawing/2014/main" id="{2F220848-84C9-4686-A132-AD97F2DD96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2A42A072-11FC-4B3F-910D-6C7BF74B4ABC}"/>
              </a:ext>
            </a:extLst>
          </p:cNvPr>
          <p:cNvSpPr txBox="1"/>
          <p:nvPr/>
        </p:nvSpPr>
        <p:spPr>
          <a:xfrm>
            <a:off x="8072642" y="1842219"/>
            <a:ext cx="4210151" cy="1477328"/>
          </a:xfrm>
          <a:prstGeom prst="rect">
            <a:avLst/>
          </a:prstGeom>
          <a:noFill/>
        </p:spPr>
        <p:txBody>
          <a:bodyPr wrap="square" rtlCol="0">
            <a:spAutoFit/>
          </a:bodyPr>
          <a:lstStyle/>
          <a:p>
            <a:r>
              <a:rPr lang="en-US" dirty="0"/>
              <a:t>6% cumulative season signal</a:t>
            </a:r>
          </a:p>
          <a:p>
            <a:r>
              <a:rPr lang="en-US" dirty="0"/>
              <a:t>Levoglucosan R = .41</a:t>
            </a:r>
          </a:p>
          <a:p>
            <a:r>
              <a:rPr lang="en-US" dirty="0"/>
              <a:t>Phthalic acid R = .83</a:t>
            </a:r>
          </a:p>
          <a:p>
            <a:r>
              <a:rPr lang="en-US" dirty="0"/>
              <a:t>AMS IEPOX R = .86</a:t>
            </a:r>
          </a:p>
          <a:p>
            <a:r>
              <a:rPr lang="en-US" dirty="0"/>
              <a:t>AMs MOOOA R = .69</a:t>
            </a:r>
          </a:p>
        </p:txBody>
      </p:sp>
      <p:sp>
        <p:nvSpPr>
          <p:cNvPr id="4" name="AutoShape 2">
            <a:extLst>
              <a:ext uri="{FF2B5EF4-FFF2-40B4-BE49-F238E27FC236}">
                <a16:creationId xmlns:a16="http://schemas.microsoft.com/office/drawing/2014/main" id="{45E6BDE7-9365-43F1-92DA-2843DA47531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29FE411D-6DD5-49E3-B77D-A2277AFBA59B}"/>
              </a:ext>
            </a:extLst>
          </p:cNvPr>
          <p:cNvPicPr>
            <a:picLocks noChangeAspect="1"/>
          </p:cNvPicPr>
          <p:nvPr/>
        </p:nvPicPr>
        <p:blipFill>
          <a:blip r:embed="rId2"/>
          <a:stretch>
            <a:fillRect/>
          </a:stretch>
        </p:blipFill>
        <p:spPr>
          <a:xfrm>
            <a:off x="245073" y="1426600"/>
            <a:ext cx="7748571" cy="4788571"/>
          </a:xfrm>
          <a:prstGeom prst="rect">
            <a:avLst/>
          </a:prstGeom>
        </p:spPr>
      </p:pic>
    </p:spTree>
    <p:extLst>
      <p:ext uri="{BB962C8B-B14F-4D97-AF65-F5344CB8AC3E}">
        <p14:creationId xmlns:p14="http://schemas.microsoft.com/office/powerpoint/2010/main" val="3018721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TotalTime>
  <Words>1389</Words>
  <Application>Microsoft Office PowerPoint</Application>
  <PresentationFormat>Widescreen</PresentationFormat>
  <Paragraphs>114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Meeting with Lindsay 4/6/2020</vt:lpstr>
      <vt:lpstr>Premise: Dynamic Time Warping Hierarchical Clustering to assign compounds to groups of similar temporal variation</vt:lpstr>
      <vt:lpstr>Premise: Dynamic Time Warping Hierarchical Clustering to assign compounds to groups of similar temporal variation</vt:lpstr>
      <vt:lpstr>Wet Season Clustering</vt:lpstr>
      <vt:lpstr>Wet Season</vt:lpstr>
      <vt:lpstr>Wet Season- factor by factor</vt:lpstr>
      <vt:lpstr>Wet Season- factor by factor</vt:lpstr>
      <vt:lpstr>Wet Season- factor by factor</vt:lpstr>
      <vt:lpstr>Wet Season- factor by factor</vt:lpstr>
      <vt:lpstr>Wet Season- factor by factor</vt:lpstr>
      <vt:lpstr>Wet Season- factor by factor</vt:lpstr>
      <vt:lpstr>Wet Season- factor by factor</vt:lpstr>
      <vt:lpstr>Wet Season- factor by factor</vt:lpstr>
      <vt:lpstr>Wet Season- factor by factor</vt:lpstr>
      <vt:lpstr>Wet Season- factor by factor</vt:lpstr>
      <vt:lpstr>Wet Season- factor by factor</vt:lpstr>
      <vt:lpstr>Wet Season- factor by factor</vt:lpstr>
      <vt:lpstr>Dry Season</vt:lpstr>
      <vt:lpstr>Dry Season- factor by factor</vt:lpstr>
      <vt:lpstr>Dry Season- factor by factor</vt:lpstr>
      <vt:lpstr>Dry Season- factor by factor</vt:lpstr>
      <vt:lpstr>Dry Season- factor by factor</vt:lpstr>
      <vt:lpstr>Dry Season- factor by factor</vt:lpstr>
      <vt:lpstr>Dry Season- factor by factor</vt:lpstr>
      <vt:lpstr>Dry Season- factor by factor</vt:lpstr>
      <vt:lpstr>Anthropogenic Influence Overlap Analysis</vt:lpstr>
      <vt:lpstr>Anthropogenic Influence and Overlap Analysis</vt:lpstr>
      <vt:lpstr>Anthropogenic Influence and Overlap Analysis</vt:lpstr>
      <vt:lpstr>Anthropogenic Influence and Overlap Analysis</vt:lpstr>
      <vt:lpstr>Snapshot of the masterlist</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 with Lindsay 4/6/2020</dc:title>
  <dc:creator>Emily Barnes</dc:creator>
  <cp:lastModifiedBy>Emily Barnes</cp:lastModifiedBy>
  <cp:revision>6</cp:revision>
  <dcterms:created xsi:type="dcterms:W3CDTF">2021-04-04T23:39:44Z</dcterms:created>
  <dcterms:modified xsi:type="dcterms:W3CDTF">2021-04-05T19:20:45Z</dcterms:modified>
</cp:coreProperties>
</file>