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Glacial Indifference" pitchFamily="2" charset="0"/>
      <p:regular r:id="rId12"/>
    </p:embeddedFont>
    <p:embeddedFont>
      <p:font typeface="Glacial Indifference Bold" pitchFamily="2" charset="0"/>
      <p:regular r:id="rId13"/>
      <p:bold r:id="rId14"/>
    </p:embeddedFont>
    <p:embeddedFont>
      <p:font typeface="ITC Bauhaus Bold" pitchFamily="82" charset="77"/>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01" autoAdjust="0"/>
  </p:normalViewPr>
  <p:slideViewPr>
    <p:cSldViewPr>
      <p:cViewPr varScale="1">
        <p:scale>
          <a:sx n="69" d="100"/>
          <a:sy n="69" d="100"/>
        </p:scale>
        <p:origin x="92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Im ...</a:t>
            </a:r>
          </a:p>
          <a:p>
            <a:endParaRPr lang="en-US"/>
          </a:p>
          <a:p>
            <a:r>
              <a:rPr lang="en-US"/>
              <a:t>for our project, we would like to do survival analysis on breast cancer patients.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research question is to understand the factors influencing survival rates among breast cancer patients. </a:t>
            </a:r>
          </a:p>
          <a:p>
            <a:endParaRPr lang="en-US"/>
          </a:p>
          <a:p>
            <a:endParaRPr lang="en-US"/>
          </a:p>
          <a:p>
            <a:r>
              <a:rPr lang="en-US"/>
              <a:t>We will perform survival analysis, and utilize the Kaplan-Meier estimator, to analyze the time until a death occurs. This technique accounts for censoring, where some patients may be lost to follow-up or still alive at the end of the study period.</a:t>
            </a:r>
          </a:p>
          <a:p>
            <a:endParaRPr lang="en-US"/>
          </a:p>
          <a:p>
            <a:r>
              <a:rPr lang="en-US"/>
              <a:t>We will also examine the log-rank test results to assess the overall effect of age groups, hormonal therapy, and tumor grade on survival. Additionally, we will focus on the survival curves to compare survival probabilities.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is the snippet of our dataset, The data set contains patient records from a 1984-1989 trial conducted by the German Breast Cancer Study Group of  686 patients with complete data for the prognostic variables, which are listed on the left. And there are no missing values in our dataset.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start, we would like to identify factors that can influence survival rates among breast cancer patients. So we fit an initial survival model using Cox proportional hazards regression with all variables as predictors, excluding patient number and ID.</a:t>
            </a:r>
          </a:p>
          <a:p>
            <a:endParaRPr lang="en-US"/>
          </a:p>
          <a:p>
            <a:r>
              <a:rPr lang="en-US"/>
              <a:t>The model identifies several significant predictors of recurrence-free survival in breast cancer patients, </a:t>
            </a:r>
          </a:p>
          <a:p>
            <a:r>
              <a:rPr lang="en-US"/>
              <a:t>including age, tumor grade, number of positive lymph nodes, progesterone receptors, and hormonal therapy. </a:t>
            </a:r>
          </a:p>
          <a:p>
            <a:endParaRPr lang="en-US"/>
          </a:p>
          <a:p>
            <a:r>
              <a:rPr lang="en-US"/>
              <a:t>Then, we want to investigate the impact of age groups, tumor grade,  and hormonal therapy on survival outcomes.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Emily: Before we jump into survival analysis, let's take a look at outcomes for the three variables we'll be analyzing, which are age group, hormone status, and tumor grade. By taking an initial look at each, we can see those in the 20-39 age group have more instances of reoccurrence or death than otherwise (which is different than the other groups). When looking at hormone status we see that overall fewer people did hormone therapy than did not, with both groups having more people without reoccurrence or death.  And finally when looking at tumor grade, we can generally see that the greater the grade, the smaller the gap is between amount of people with no event, and those who had a reoccurrence or died.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a:p>
            <a:r>
              <a:rPr lang="en-US" dirty="0"/>
              <a:t>First we will look at Survival Analysis by age group.</a:t>
            </a:r>
          </a:p>
          <a:p>
            <a:r>
              <a:rPr lang="en-US" dirty="0"/>
              <a:t>The log-rank test has a P-value of 0.03, which shows that there is at least one difference between the three survival curves of different age groups. </a:t>
            </a:r>
          </a:p>
          <a:p>
            <a:r>
              <a:rPr lang="en-US" dirty="0"/>
              <a:t>To explore further, we can see the survival curves and perform a pairwise comparison.</a:t>
            </a:r>
          </a:p>
          <a:p>
            <a:r>
              <a:rPr lang="en-US" dirty="0"/>
              <a:t>When we compare the age groups 20-39 and 40-59 we see that the p-value is 0.028 which indicates that we can reject the null hypothesis that there isn't a difference between the groups.</a:t>
            </a:r>
          </a:p>
          <a:p>
            <a:r>
              <a:rPr lang="en-US" dirty="0"/>
              <a:t>In comparing the age groups 20-39 and 60+, we see that the p-value is 0.037, meaning we can also reject the null hypothesis that there isn't a difference between these two age groups. The p-value of 0.656 between age group 40-59 and 60+ indicates that we cannot reject the null hypothesis. So there isn't </a:t>
            </a:r>
          </a:p>
          <a:p>
            <a:r>
              <a:rPr lang="en-US" dirty="0"/>
              <a:t>a difference between these two age groups. </a:t>
            </a:r>
          </a:p>
          <a:p>
            <a:r>
              <a:rPr lang="en-US" dirty="0"/>
              <a:t>Which is interesting. When looking at the survival curves, we see that at the last measurement where all groups are present, the 20-39 age group is the least probable age group to survive.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turn to survival analysis by hormonal therapy. There are only two groups here: those who did the therapy and those who did not.  </a:t>
            </a:r>
          </a:p>
          <a:p>
            <a:endParaRPr lang="en-US"/>
          </a:p>
          <a:p>
            <a:r>
              <a:rPr lang="en-US"/>
              <a:t>The log-rank test has a P-value of 0.003, showing that there is a difference between those who did hormone therapy and those who did not. According to the survival curves shown, we can see that people who received hormonal therapy have a higher chance of survival.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we examine survival by tumor grade, of which there are three groups.</a:t>
            </a:r>
          </a:p>
          <a:p>
            <a:endParaRPr lang="en-US"/>
          </a:p>
          <a:p>
            <a:r>
              <a:rPr lang="en-US"/>
              <a:t>Looking at the log-rank test result, the p-value is less than 0.05, meaning there is a significant overall effect of tumor grade on survival. When looking at the pairwise comparison test, each combination of groups has a p-value less than 0.05, meaning we can reject null hypotheses that there isn't a difference between each grouping. </a:t>
            </a:r>
          </a:p>
          <a:p>
            <a:r>
              <a:rPr lang="en-US"/>
              <a:t>Overall when looking at the survival curves, we can see  that the smaller the tumor grade, the higher survival probability.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analysis reveals significant differences in survival rates between age groups, different tumor grades, and among patients receiving hormonal therapy versus those who don't.</a:t>
            </a:r>
          </a:p>
          <a:p>
            <a:endParaRPr lang="en-US"/>
          </a:p>
          <a:p>
            <a:r>
              <a:rPr lang="en-US"/>
              <a:t>We assume that the censoring mechanism is non-informative, meaning that the probability of being censored is unrelated to the survival time.</a:t>
            </a:r>
          </a:p>
          <a:p>
            <a:endParaRPr lang="en-US"/>
          </a:p>
          <a:p>
            <a:r>
              <a:rPr lang="en-US"/>
              <a:t>this is the end of our presentation, thank you for listening.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l="-3990" r="-19055" b="-45741"/>
            </a:stretch>
          </a:blipFill>
        </p:spPr>
        <p:txBody>
          <a:bodyPr/>
          <a:lstStyle/>
          <a:p>
            <a:endParaRPr lang="en-US"/>
          </a:p>
        </p:txBody>
      </p:sp>
      <p:sp>
        <p:nvSpPr>
          <p:cNvPr id="3" name="Freeform 3"/>
          <p:cNvSpPr/>
          <p:nvPr/>
        </p:nvSpPr>
        <p:spPr>
          <a:xfrm rot="-5400000">
            <a:off x="1272039" y="1675533"/>
            <a:ext cx="11579624" cy="6812911"/>
          </a:xfrm>
          <a:custGeom>
            <a:avLst/>
            <a:gdLst/>
            <a:ahLst/>
            <a:cxnLst/>
            <a:rect l="l" t="t" r="r" b="b"/>
            <a:pathLst>
              <a:path w="11579624" h="6812911">
                <a:moveTo>
                  <a:pt x="0" y="0"/>
                </a:moveTo>
                <a:lnTo>
                  <a:pt x="11579624" y="0"/>
                </a:lnTo>
                <a:lnTo>
                  <a:pt x="11579624" y="6812911"/>
                </a:lnTo>
                <a:lnTo>
                  <a:pt x="0" y="6812911"/>
                </a:lnTo>
                <a:lnTo>
                  <a:pt x="0" y="0"/>
                </a:lnTo>
                <a:close/>
              </a:path>
            </a:pathLst>
          </a:custGeom>
          <a:blipFill>
            <a:blip r:embed="rId4"/>
            <a:stretch>
              <a:fillRect/>
            </a:stretch>
          </a:blipFill>
        </p:spPr>
        <p:txBody>
          <a:bodyPr/>
          <a:lstStyle/>
          <a:p>
            <a:endParaRPr lang="en-US"/>
          </a:p>
        </p:txBody>
      </p:sp>
      <p:grpSp>
        <p:nvGrpSpPr>
          <p:cNvPr id="4" name="Group 4"/>
          <p:cNvGrpSpPr/>
          <p:nvPr/>
        </p:nvGrpSpPr>
        <p:grpSpPr>
          <a:xfrm>
            <a:off x="-314297" y="-418531"/>
            <a:ext cx="10341743" cy="10917142"/>
            <a:chOff x="0" y="0"/>
            <a:chExt cx="2723751" cy="2875297"/>
          </a:xfrm>
        </p:grpSpPr>
        <p:sp>
          <p:nvSpPr>
            <p:cNvPr id="5" name="Freeform 5"/>
            <p:cNvSpPr/>
            <p:nvPr/>
          </p:nvSpPr>
          <p:spPr>
            <a:xfrm>
              <a:off x="0" y="0"/>
              <a:ext cx="2723751" cy="2875297"/>
            </a:xfrm>
            <a:custGeom>
              <a:avLst/>
              <a:gdLst/>
              <a:ahLst/>
              <a:cxnLst/>
              <a:rect l="l" t="t" r="r" b="b"/>
              <a:pathLst>
                <a:path w="2723751" h="2875297">
                  <a:moveTo>
                    <a:pt x="0" y="0"/>
                  </a:moveTo>
                  <a:lnTo>
                    <a:pt x="2723751" y="0"/>
                  </a:lnTo>
                  <a:lnTo>
                    <a:pt x="2723751" y="2875297"/>
                  </a:lnTo>
                  <a:lnTo>
                    <a:pt x="0" y="2875297"/>
                  </a:lnTo>
                  <a:close/>
                </a:path>
              </a:pathLst>
            </a:custGeom>
            <a:solidFill>
              <a:srgbClr val="FFB4C6"/>
            </a:solidFill>
          </p:spPr>
          <p:txBody>
            <a:bodyPr/>
            <a:lstStyle/>
            <a:p>
              <a:endParaRPr lang="en-US"/>
            </a:p>
          </p:txBody>
        </p:sp>
        <p:sp>
          <p:nvSpPr>
            <p:cNvPr id="6" name="TextBox 6"/>
            <p:cNvSpPr txBox="1"/>
            <p:nvPr/>
          </p:nvSpPr>
          <p:spPr>
            <a:xfrm>
              <a:off x="0" y="-57150"/>
              <a:ext cx="2723751" cy="2932447"/>
            </a:xfrm>
            <a:prstGeom prst="rect">
              <a:avLst/>
            </a:prstGeom>
          </p:spPr>
          <p:txBody>
            <a:bodyPr lIns="50800" tIns="50800" rIns="50800" bIns="50800" rtlCol="0" anchor="ctr"/>
            <a:lstStyle/>
            <a:p>
              <a:pPr algn="ctr">
                <a:lnSpc>
                  <a:spcPts val="3638"/>
                </a:lnSpc>
              </a:pPr>
              <a:endParaRPr/>
            </a:p>
          </p:txBody>
        </p:sp>
      </p:grpSp>
      <p:sp>
        <p:nvSpPr>
          <p:cNvPr id="7" name="TextBox 7"/>
          <p:cNvSpPr txBox="1"/>
          <p:nvPr/>
        </p:nvSpPr>
        <p:spPr>
          <a:xfrm>
            <a:off x="1202025" y="728307"/>
            <a:ext cx="7941975" cy="8382711"/>
          </a:xfrm>
          <a:prstGeom prst="rect">
            <a:avLst/>
          </a:prstGeom>
        </p:spPr>
        <p:txBody>
          <a:bodyPr lIns="0" tIns="0" rIns="0" bIns="0" rtlCol="0" anchor="t">
            <a:spAutoFit/>
          </a:bodyPr>
          <a:lstStyle/>
          <a:p>
            <a:pPr algn="l">
              <a:lnSpc>
                <a:spcPts val="16235"/>
              </a:lnSpc>
            </a:pPr>
            <a:r>
              <a:rPr lang="en-US" sz="11597" spc="57">
                <a:solidFill>
                  <a:srgbClr val="E8517A"/>
                </a:solidFill>
                <a:latin typeface="ITC Bauhaus Bold"/>
              </a:rPr>
              <a:t>BREAST</a:t>
            </a:r>
          </a:p>
          <a:p>
            <a:pPr algn="l">
              <a:lnSpc>
                <a:spcPts val="16235"/>
              </a:lnSpc>
            </a:pPr>
            <a:r>
              <a:rPr lang="en-US" sz="11597" spc="57">
                <a:solidFill>
                  <a:srgbClr val="E8517A"/>
                </a:solidFill>
                <a:latin typeface="ITC Bauhaus Bold"/>
              </a:rPr>
              <a:t>CANCER</a:t>
            </a:r>
          </a:p>
          <a:p>
            <a:pPr algn="l">
              <a:lnSpc>
                <a:spcPts val="16235"/>
              </a:lnSpc>
            </a:pPr>
            <a:r>
              <a:rPr lang="en-US" sz="11597" spc="57">
                <a:solidFill>
                  <a:srgbClr val="E8517A"/>
                </a:solidFill>
                <a:latin typeface="ITC Bauhaus Bold"/>
              </a:rPr>
              <a:t>SURVIVAL </a:t>
            </a:r>
          </a:p>
          <a:p>
            <a:pPr algn="l">
              <a:lnSpc>
                <a:spcPts val="16235"/>
              </a:lnSpc>
            </a:pPr>
            <a:r>
              <a:rPr lang="en-US" sz="11597" spc="57">
                <a:solidFill>
                  <a:srgbClr val="E8517A"/>
                </a:solidFill>
                <a:latin typeface="ITC Bauhaus Bold"/>
              </a:rPr>
              <a:t>ANALYSIS</a:t>
            </a:r>
          </a:p>
        </p:txBody>
      </p:sp>
      <p:sp>
        <p:nvSpPr>
          <p:cNvPr id="8" name="TextBox 8"/>
          <p:cNvSpPr txBox="1"/>
          <p:nvPr/>
        </p:nvSpPr>
        <p:spPr>
          <a:xfrm>
            <a:off x="10712468" y="7469644"/>
            <a:ext cx="3140245" cy="1313207"/>
          </a:xfrm>
          <a:prstGeom prst="rect">
            <a:avLst/>
          </a:prstGeom>
        </p:spPr>
        <p:txBody>
          <a:bodyPr lIns="0" tIns="0" rIns="0" bIns="0" rtlCol="0" anchor="t">
            <a:spAutoFit/>
          </a:bodyPr>
          <a:lstStyle/>
          <a:p>
            <a:pPr algn="l">
              <a:lnSpc>
                <a:spcPts val="5318"/>
              </a:lnSpc>
            </a:pPr>
            <a:r>
              <a:rPr lang="en-US" sz="3798">
                <a:solidFill>
                  <a:srgbClr val="E8517A"/>
                </a:solidFill>
                <a:latin typeface="Glacial Indifference Bold"/>
              </a:rPr>
              <a:t>Emily Bates</a:t>
            </a:r>
          </a:p>
          <a:p>
            <a:pPr algn="l">
              <a:lnSpc>
                <a:spcPts val="5318"/>
              </a:lnSpc>
            </a:pPr>
            <a:r>
              <a:rPr lang="en-US" sz="3798">
                <a:solidFill>
                  <a:srgbClr val="E8517A"/>
                </a:solidFill>
                <a:latin typeface="Glacial Indifference Bold"/>
              </a:rPr>
              <a:t>Bella Lin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30881" y="1944286"/>
            <a:ext cx="4528419" cy="5430316"/>
            <a:chOff x="0" y="0"/>
            <a:chExt cx="6037892" cy="7240422"/>
          </a:xfrm>
        </p:grpSpPr>
        <p:pic>
          <p:nvPicPr>
            <p:cNvPr id="3" name="Picture 3"/>
            <p:cNvPicPr>
              <a:picLocks noChangeAspect="1"/>
            </p:cNvPicPr>
            <p:nvPr/>
          </p:nvPicPr>
          <p:blipFill>
            <a:blip r:embed="rId3"/>
            <a:srcRect r="44440"/>
            <a:stretch>
              <a:fillRect/>
            </a:stretch>
          </p:blipFill>
          <p:spPr>
            <a:xfrm>
              <a:off x="0" y="0"/>
              <a:ext cx="6037892" cy="7240422"/>
            </a:xfrm>
            <a:prstGeom prst="rect">
              <a:avLst/>
            </a:prstGeom>
          </p:spPr>
        </p:pic>
      </p:grpSp>
      <p:sp>
        <p:nvSpPr>
          <p:cNvPr id="4" name="TextBox 4"/>
          <p:cNvSpPr txBox="1"/>
          <p:nvPr/>
        </p:nvSpPr>
        <p:spPr>
          <a:xfrm>
            <a:off x="2148342" y="990341"/>
            <a:ext cx="8913637" cy="3908213"/>
          </a:xfrm>
          <a:prstGeom prst="rect">
            <a:avLst/>
          </a:prstGeom>
        </p:spPr>
        <p:txBody>
          <a:bodyPr lIns="0" tIns="0" rIns="0" bIns="0" rtlCol="0" anchor="t">
            <a:spAutoFit/>
          </a:bodyPr>
          <a:lstStyle/>
          <a:p>
            <a:pPr algn="l">
              <a:lnSpc>
                <a:spcPts val="9552"/>
              </a:lnSpc>
            </a:pPr>
            <a:r>
              <a:rPr lang="en-US" sz="6823" spc="34">
                <a:solidFill>
                  <a:srgbClr val="E8517A"/>
                </a:solidFill>
                <a:latin typeface="ITC Bauhaus Bold"/>
              </a:rPr>
              <a:t>RESEARCH QUESTION</a:t>
            </a:r>
          </a:p>
          <a:p>
            <a:pPr algn="l">
              <a:lnSpc>
                <a:spcPts val="9552"/>
              </a:lnSpc>
            </a:pPr>
            <a:r>
              <a:rPr lang="en-US" sz="6823" spc="34">
                <a:solidFill>
                  <a:srgbClr val="E8517A"/>
                </a:solidFill>
                <a:latin typeface="ITC Bauhaus Bold"/>
              </a:rPr>
              <a:t>AND TECHNIQUES</a:t>
            </a:r>
          </a:p>
          <a:p>
            <a:pPr algn="l">
              <a:lnSpc>
                <a:spcPts val="11121"/>
              </a:lnSpc>
            </a:pPr>
            <a:endParaRPr lang="en-US" sz="6823" spc="34">
              <a:solidFill>
                <a:srgbClr val="E8517A"/>
              </a:solidFill>
              <a:latin typeface="ITC Bauhaus Bold"/>
            </a:endParaRPr>
          </a:p>
        </p:txBody>
      </p:sp>
      <p:sp>
        <p:nvSpPr>
          <p:cNvPr id="5" name="TextBox 5"/>
          <p:cNvSpPr txBox="1"/>
          <p:nvPr/>
        </p:nvSpPr>
        <p:spPr>
          <a:xfrm>
            <a:off x="1153249" y="4199369"/>
            <a:ext cx="10903822" cy="4180867"/>
          </a:xfrm>
          <a:prstGeom prst="rect">
            <a:avLst/>
          </a:prstGeom>
        </p:spPr>
        <p:txBody>
          <a:bodyPr lIns="0" tIns="0" rIns="0" bIns="0" rtlCol="0" anchor="t">
            <a:spAutoFit/>
          </a:bodyPr>
          <a:lstStyle/>
          <a:p>
            <a:pPr marL="733833" lvl="1" indent="-366916" algn="l">
              <a:lnSpc>
                <a:spcPts val="4758"/>
              </a:lnSpc>
              <a:buFont typeface="Arial"/>
              <a:buChar char="•"/>
            </a:pPr>
            <a:r>
              <a:rPr lang="en-US" sz="3398">
                <a:solidFill>
                  <a:srgbClr val="E8517A"/>
                </a:solidFill>
                <a:latin typeface="Glacial Indifference Bold"/>
              </a:rPr>
              <a:t>To understand the factors influencing survival rates among breast cancer patients. </a:t>
            </a:r>
          </a:p>
          <a:p>
            <a:pPr algn="l">
              <a:lnSpc>
                <a:spcPts val="4758"/>
              </a:lnSpc>
            </a:pPr>
            <a:endParaRPr lang="en-US" sz="3398">
              <a:solidFill>
                <a:srgbClr val="E8517A"/>
              </a:solidFill>
              <a:latin typeface="Glacial Indifference Bold"/>
            </a:endParaRPr>
          </a:p>
          <a:p>
            <a:pPr marL="733833" lvl="1" indent="-366916" algn="l">
              <a:lnSpc>
                <a:spcPts val="4758"/>
              </a:lnSpc>
              <a:buFont typeface="Arial"/>
              <a:buChar char="•"/>
            </a:pPr>
            <a:r>
              <a:rPr lang="en-US" sz="3398">
                <a:solidFill>
                  <a:srgbClr val="E8517A"/>
                </a:solidFill>
                <a:latin typeface="Glacial Indifference Bold"/>
              </a:rPr>
              <a:t>We will perform survival analysis, utilize Kaplan-Meier estimator, log-rank test, and survival curves.</a:t>
            </a:r>
          </a:p>
          <a:p>
            <a:pPr algn="r">
              <a:lnSpc>
                <a:spcPts val="4758"/>
              </a:lnSpc>
            </a:pPr>
            <a:endParaRPr lang="en-US" sz="3398">
              <a:solidFill>
                <a:srgbClr val="E8517A"/>
              </a:solidFill>
              <a:latin typeface="Glacial Indifference Bold"/>
            </a:endParaRPr>
          </a:p>
          <a:p>
            <a:pPr algn="l">
              <a:lnSpc>
                <a:spcPts val="4758"/>
              </a:lnSpc>
            </a:pPr>
            <a:endParaRPr lang="en-US" sz="3398">
              <a:solidFill>
                <a:srgbClr val="E8517A"/>
              </a:solidFill>
              <a:latin typeface="Glacial Indifference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4297" y="9258300"/>
            <a:ext cx="19467548" cy="1240311"/>
            <a:chOff x="0" y="0"/>
            <a:chExt cx="5127255" cy="326666"/>
          </a:xfrm>
        </p:grpSpPr>
        <p:sp>
          <p:nvSpPr>
            <p:cNvPr id="3" name="Freeform 3"/>
            <p:cNvSpPr/>
            <p:nvPr/>
          </p:nvSpPr>
          <p:spPr>
            <a:xfrm>
              <a:off x="0" y="0"/>
              <a:ext cx="5127255" cy="326666"/>
            </a:xfrm>
            <a:custGeom>
              <a:avLst/>
              <a:gdLst/>
              <a:ahLst/>
              <a:cxnLst/>
              <a:rect l="l" t="t" r="r" b="b"/>
              <a:pathLst>
                <a:path w="5127255" h="326666">
                  <a:moveTo>
                    <a:pt x="0" y="0"/>
                  </a:moveTo>
                  <a:lnTo>
                    <a:pt x="5127255" y="0"/>
                  </a:lnTo>
                  <a:lnTo>
                    <a:pt x="5127255" y="326666"/>
                  </a:lnTo>
                  <a:lnTo>
                    <a:pt x="0" y="326666"/>
                  </a:lnTo>
                  <a:close/>
                </a:path>
              </a:pathLst>
            </a:custGeom>
            <a:solidFill>
              <a:srgbClr val="E8517A"/>
            </a:solidFill>
          </p:spPr>
          <p:txBody>
            <a:bodyPr/>
            <a:lstStyle/>
            <a:p>
              <a:endParaRPr lang="en-US"/>
            </a:p>
          </p:txBody>
        </p:sp>
        <p:sp>
          <p:nvSpPr>
            <p:cNvPr id="4" name="TextBox 4"/>
            <p:cNvSpPr txBox="1"/>
            <p:nvPr/>
          </p:nvSpPr>
          <p:spPr>
            <a:xfrm>
              <a:off x="0" y="-57150"/>
              <a:ext cx="5127255" cy="383816"/>
            </a:xfrm>
            <a:prstGeom prst="rect">
              <a:avLst/>
            </a:prstGeom>
          </p:spPr>
          <p:txBody>
            <a:bodyPr lIns="50800" tIns="50800" rIns="50800" bIns="50800" rtlCol="0" anchor="ctr"/>
            <a:lstStyle/>
            <a:p>
              <a:pPr algn="ctr">
                <a:lnSpc>
                  <a:spcPts val="3638"/>
                </a:lnSpc>
              </a:pPr>
              <a:endParaRPr/>
            </a:p>
          </p:txBody>
        </p:sp>
      </p:grpSp>
      <p:grpSp>
        <p:nvGrpSpPr>
          <p:cNvPr id="5" name="Group 5"/>
          <p:cNvGrpSpPr/>
          <p:nvPr/>
        </p:nvGrpSpPr>
        <p:grpSpPr>
          <a:xfrm>
            <a:off x="9828505" y="2178442"/>
            <a:ext cx="8130438" cy="6849503"/>
            <a:chOff x="0" y="0"/>
            <a:chExt cx="10840584" cy="9132670"/>
          </a:xfrm>
        </p:grpSpPr>
        <p:pic>
          <p:nvPicPr>
            <p:cNvPr id="6" name="Picture 6"/>
            <p:cNvPicPr>
              <a:picLocks noChangeAspect="1"/>
            </p:cNvPicPr>
            <p:nvPr/>
          </p:nvPicPr>
          <p:blipFill>
            <a:blip r:embed="rId3"/>
            <a:srcRect r="4857"/>
            <a:stretch>
              <a:fillRect/>
            </a:stretch>
          </p:blipFill>
          <p:spPr>
            <a:xfrm>
              <a:off x="0" y="0"/>
              <a:ext cx="10840584" cy="9132670"/>
            </a:xfrm>
            <a:prstGeom prst="rect">
              <a:avLst/>
            </a:prstGeom>
          </p:spPr>
        </p:pic>
      </p:grpSp>
      <p:sp>
        <p:nvSpPr>
          <p:cNvPr id="7" name="TextBox 7"/>
          <p:cNvSpPr txBox="1"/>
          <p:nvPr/>
        </p:nvSpPr>
        <p:spPr>
          <a:xfrm>
            <a:off x="7091325" y="520538"/>
            <a:ext cx="4105350" cy="977722"/>
          </a:xfrm>
          <a:prstGeom prst="rect">
            <a:avLst/>
          </a:prstGeom>
        </p:spPr>
        <p:txBody>
          <a:bodyPr lIns="0" tIns="0" rIns="0" bIns="0" rtlCol="0" anchor="t">
            <a:spAutoFit/>
          </a:bodyPr>
          <a:lstStyle/>
          <a:p>
            <a:pPr algn="l">
              <a:lnSpc>
                <a:spcPts val="7190"/>
              </a:lnSpc>
            </a:pPr>
            <a:r>
              <a:rPr lang="en-US" sz="5135" spc="25">
                <a:solidFill>
                  <a:srgbClr val="E8517A"/>
                </a:solidFill>
                <a:latin typeface="ITC Bauhaus Bold"/>
              </a:rPr>
              <a:t>OUR DATASET</a:t>
            </a:r>
          </a:p>
        </p:txBody>
      </p:sp>
      <p:sp>
        <p:nvSpPr>
          <p:cNvPr id="8" name="TextBox 8"/>
          <p:cNvSpPr txBox="1"/>
          <p:nvPr/>
        </p:nvSpPr>
        <p:spPr>
          <a:xfrm>
            <a:off x="504616" y="1984035"/>
            <a:ext cx="9078472" cy="6790643"/>
          </a:xfrm>
          <a:prstGeom prst="rect">
            <a:avLst/>
          </a:prstGeom>
        </p:spPr>
        <p:txBody>
          <a:bodyPr lIns="0" tIns="0" rIns="0" bIns="0" rtlCol="0" anchor="t">
            <a:spAutoFit/>
          </a:bodyPr>
          <a:lstStyle/>
          <a:p>
            <a:pPr algn="just">
              <a:lnSpc>
                <a:spcPts val="3187"/>
              </a:lnSpc>
            </a:pPr>
            <a:r>
              <a:rPr lang="en-US" sz="2276">
                <a:solidFill>
                  <a:srgbClr val="E8517A"/>
                </a:solidFill>
                <a:latin typeface="Glacial Indifference"/>
              </a:rPr>
              <a:t>The data set contains patient records from a 1984-1989 trial conducted by the German Breast Cancer Study Group of  686 patients with complete data for the prognostic variables.</a:t>
            </a:r>
          </a:p>
          <a:p>
            <a:pPr algn="just">
              <a:lnSpc>
                <a:spcPts val="3187"/>
              </a:lnSpc>
            </a:pPr>
            <a:endParaRPr lang="en-US" sz="2276">
              <a:solidFill>
                <a:srgbClr val="E8517A"/>
              </a:solidFill>
              <a:latin typeface="Glacial Indifference"/>
            </a:endParaRPr>
          </a:p>
          <a:p>
            <a:pPr marL="491572" lvl="1" indent="-245786" algn="just">
              <a:lnSpc>
                <a:spcPts val="3187"/>
              </a:lnSpc>
              <a:buAutoNum type="arabicPeriod"/>
            </a:pPr>
            <a:r>
              <a:rPr lang="en-US" sz="2276">
                <a:solidFill>
                  <a:srgbClr val="E8517A"/>
                </a:solidFill>
                <a:latin typeface="Glacial Indifference"/>
              </a:rPr>
              <a:t> x - patient number</a:t>
            </a:r>
          </a:p>
          <a:p>
            <a:pPr marL="491572" lvl="1" indent="-245786" algn="just">
              <a:lnSpc>
                <a:spcPts val="3187"/>
              </a:lnSpc>
              <a:buAutoNum type="arabicPeriod"/>
            </a:pPr>
            <a:r>
              <a:rPr lang="en-US" sz="2276">
                <a:solidFill>
                  <a:srgbClr val="E8517A"/>
                </a:solidFill>
                <a:latin typeface="Glacial Indifference"/>
              </a:rPr>
              <a:t>pid - patient ID number</a:t>
            </a:r>
          </a:p>
          <a:p>
            <a:pPr marL="491572" lvl="1" indent="-245786" algn="just">
              <a:lnSpc>
                <a:spcPts val="3187"/>
              </a:lnSpc>
              <a:buAutoNum type="arabicPeriod"/>
            </a:pPr>
            <a:r>
              <a:rPr lang="en-US" sz="2276">
                <a:solidFill>
                  <a:srgbClr val="E8517A"/>
                </a:solidFill>
                <a:latin typeface="Glacial Indifference"/>
              </a:rPr>
              <a:t>age - age, years</a:t>
            </a:r>
          </a:p>
          <a:p>
            <a:pPr marL="491572" lvl="1" indent="-245786" algn="just">
              <a:lnSpc>
                <a:spcPts val="3187"/>
              </a:lnSpc>
              <a:buAutoNum type="arabicPeriod"/>
            </a:pPr>
            <a:r>
              <a:rPr lang="en-US" sz="2276">
                <a:solidFill>
                  <a:srgbClr val="E8517A"/>
                </a:solidFill>
                <a:latin typeface="Glacial Indifference"/>
              </a:rPr>
              <a:t>meno - menopausal status (0= premenopausal, 1= postmenopausal)</a:t>
            </a:r>
          </a:p>
          <a:p>
            <a:pPr marL="491572" lvl="1" indent="-245786" algn="just">
              <a:lnSpc>
                <a:spcPts val="3187"/>
              </a:lnSpc>
              <a:buAutoNum type="arabicPeriod"/>
            </a:pPr>
            <a:r>
              <a:rPr lang="en-US" sz="2276">
                <a:solidFill>
                  <a:srgbClr val="E8517A"/>
                </a:solidFill>
                <a:latin typeface="Glacial Indifference"/>
              </a:rPr>
              <a:t>size - tumor size, mm</a:t>
            </a:r>
          </a:p>
          <a:p>
            <a:pPr marL="491572" lvl="1" indent="-245786" algn="just">
              <a:lnSpc>
                <a:spcPts val="3187"/>
              </a:lnSpc>
              <a:buAutoNum type="arabicPeriod"/>
            </a:pPr>
            <a:r>
              <a:rPr lang="en-US" sz="2276">
                <a:solidFill>
                  <a:srgbClr val="E8517A"/>
                </a:solidFill>
                <a:latin typeface="Glacial Indifference"/>
              </a:rPr>
              <a:t>grade - tumor grade</a:t>
            </a:r>
          </a:p>
          <a:p>
            <a:pPr marL="491572" lvl="1" indent="-245786" algn="just">
              <a:lnSpc>
                <a:spcPts val="3187"/>
              </a:lnSpc>
              <a:buAutoNum type="arabicPeriod"/>
            </a:pPr>
            <a:r>
              <a:rPr lang="en-US" sz="2276">
                <a:solidFill>
                  <a:srgbClr val="E8517A"/>
                </a:solidFill>
                <a:latin typeface="Glacial Indifference"/>
              </a:rPr>
              <a:t>nodes - number of positive lymph nodes</a:t>
            </a:r>
          </a:p>
          <a:p>
            <a:pPr marL="491572" lvl="1" indent="-245786" algn="just">
              <a:lnSpc>
                <a:spcPts val="3187"/>
              </a:lnSpc>
              <a:buAutoNum type="arabicPeriod"/>
            </a:pPr>
            <a:r>
              <a:rPr lang="en-US" sz="2276">
                <a:solidFill>
                  <a:srgbClr val="E8517A"/>
                </a:solidFill>
                <a:latin typeface="Glacial Indifference"/>
              </a:rPr>
              <a:t>pgr - progesterone receptors (fmol/l)</a:t>
            </a:r>
          </a:p>
          <a:p>
            <a:pPr marL="491572" lvl="1" indent="-245786" algn="just">
              <a:lnSpc>
                <a:spcPts val="3187"/>
              </a:lnSpc>
              <a:buAutoNum type="arabicPeriod"/>
            </a:pPr>
            <a:r>
              <a:rPr lang="en-US" sz="2276">
                <a:solidFill>
                  <a:srgbClr val="E8517A"/>
                </a:solidFill>
                <a:latin typeface="Glacial Indifference"/>
              </a:rPr>
              <a:t>er - estrogen receptors (fmol/l)</a:t>
            </a:r>
          </a:p>
          <a:p>
            <a:pPr marL="491572" lvl="1" indent="-245786" algn="just">
              <a:lnSpc>
                <a:spcPts val="3187"/>
              </a:lnSpc>
              <a:buAutoNum type="arabicPeriod"/>
            </a:pPr>
            <a:r>
              <a:rPr lang="en-US" sz="2276">
                <a:solidFill>
                  <a:srgbClr val="E8517A"/>
                </a:solidFill>
                <a:latin typeface="Glacial Indifference"/>
              </a:rPr>
              <a:t>hormon - hormonal therapy, 0= no, 1= yes</a:t>
            </a:r>
          </a:p>
          <a:p>
            <a:pPr marL="491572" lvl="1" indent="-245786" algn="just">
              <a:lnSpc>
                <a:spcPts val="3187"/>
              </a:lnSpc>
              <a:buAutoNum type="arabicPeriod"/>
            </a:pPr>
            <a:r>
              <a:rPr lang="en-US" sz="2276">
                <a:solidFill>
                  <a:srgbClr val="E8517A"/>
                </a:solidFill>
                <a:latin typeface="Glacial Indifference"/>
              </a:rPr>
              <a:t>rfstime - recurrence free survival time; days to first of recurrence, death or last follow-up</a:t>
            </a:r>
          </a:p>
          <a:p>
            <a:pPr marL="491572" lvl="1" indent="-245786" algn="just">
              <a:lnSpc>
                <a:spcPts val="3187"/>
              </a:lnSpc>
              <a:buAutoNum type="arabicPeriod"/>
            </a:pPr>
            <a:r>
              <a:rPr lang="en-US" sz="2276">
                <a:solidFill>
                  <a:srgbClr val="E8517A"/>
                </a:solidFill>
                <a:latin typeface="Glacial Indifference"/>
              </a:rPr>
              <a:t>status - 0= alive without recurrence, 1= recurrence or death</a:t>
            </a:r>
          </a:p>
        </p:txBody>
      </p:sp>
      <p:sp>
        <p:nvSpPr>
          <p:cNvPr id="9" name="TextBox 9"/>
          <p:cNvSpPr txBox="1"/>
          <p:nvPr/>
        </p:nvSpPr>
        <p:spPr>
          <a:xfrm>
            <a:off x="1715289" y="9522450"/>
            <a:ext cx="13839309" cy="356006"/>
          </a:xfrm>
          <a:prstGeom prst="rect">
            <a:avLst/>
          </a:prstGeom>
        </p:spPr>
        <p:txBody>
          <a:bodyPr lIns="0" tIns="0" rIns="0" bIns="0" rtlCol="0" anchor="t">
            <a:spAutoFit/>
          </a:bodyPr>
          <a:lstStyle/>
          <a:p>
            <a:pPr algn="l">
              <a:lnSpc>
                <a:spcPts val="2956"/>
              </a:lnSpc>
            </a:pPr>
            <a:r>
              <a:rPr lang="en-US" sz="2112">
                <a:solidFill>
                  <a:srgbClr val="FFFFFF"/>
                </a:solidFill>
                <a:latin typeface="Glacial Indifference Bold"/>
              </a:rPr>
              <a:t>Source: https://www.kaggle.com/datasets/utkarshx27/breast-cancer-dataset-used-royston-and-altman</a:t>
            </a:r>
          </a:p>
        </p:txBody>
      </p:sp>
      <p:sp>
        <p:nvSpPr>
          <p:cNvPr id="10" name="AutoShape 10"/>
          <p:cNvSpPr/>
          <p:nvPr/>
        </p:nvSpPr>
        <p:spPr>
          <a:xfrm>
            <a:off x="10916282" y="8774678"/>
            <a:ext cx="1261166" cy="0"/>
          </a:xfrm>
          <a:prstGeom prst="line">
            <a:avLst/>
          </a:prstGeom>
          <a:ln w="38100" cap="flat">
            <a:solidFill>
              <a:srgbClr val="E8517A"/>
            </a:solidFill>
            <a:prstDash val="solid"/>
            <a:headEnd type="arrow" w="med" len="sm"/>
            <a:tailEnd type="none" w="sm" len="sm"/>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DB5"/>
        </a:solidFill>
        <a:effectLst/>
      </p:bgPr>
    </p:bg>
    <p:spTree>
      <p:nvGrpSpPr>
        <p:cNvPr id="1" name=""/>
        <p:cNvGrpSpPr/>
        <p:nvPr/>
      </p:nvGrpSpPr>
      <p:grpSpPr>
        <a:xfrm>
          <a:off x="0" y="0"/>
          <a:ext cx="0" cy="0"/>
          <a:chOff x="0" y="0"/>
          <a:chExt cx="0" cy="0"/>
        </a:xfrm>
      </p:grpSpPr>
      <p:grpSp>
        <p:nvGrpSpPr>
          <p:cNvPr id="2" name="Group 2"/>
          <p:cNvGrpSpPr/>
          <p:nvPr/>
        </p:nvGrpSpPr>
        <p:grpSpPr>
          <a:xfrm>
            <a:off x="-314297" y="9258300"/>
            <a:ext cx="19467548" cy="1240311"/>
            <a:chOff x="0" y="0"/>
            <a:chExt cx="5127255" cy="326666"/>
          </a:xfrm>
        </p:grpSpPr>
        <p:sp>
          <p:nvSpPr>
            <p:cNvPr id="3" name="Freeform 3"/>
            <p:cNvSpPr/>
            <p:nvPr/>
          </p:nvSpPr>
          <p:spPr>
            <a:xfrm>
              <a:off x="0" y="0"/>
              <a:ext cx="5127255" cy="326666"/>
            </a:xfrm>
            <a:custGeom>
              <a:avLst/>
              <a:gdLst/>
              <a:ahLst/>
              <a:cxnLst/>
              <a:rect l="l" t="t" r="r" b="b"/>
              <a:pathLst>
                <a:path w="5127255" h="326666">
                  <a:moveTo>
                    <a:pt x="0" y="0"/>
                  </a:moveTo>
                  <a:lnTo>
                    <a:pt x="5127255" y="0"/>
                  </a:lnTo>
                  <a:lnTo>
                    <a:pt x="5127255" y="326666"/>
                  </a:lnTo>
                  <a:lnTo>
                    <a:pt x="0" y="326666"/>
                  </a:lnTo>
                  <a:close/>
                </a:path>
              </a:pathLst>
            </a:custGeom>
            <a:solidFill>
              <a:srgbClr val="FFFFFF"/>
            </a:solidFill>
          </p:spPr>
          <p:txBody>
            <a:bodyPr/>
            <a:lstStyle/>
            <a:p>
              <a:endParaRPr lang="en-US"/>
            </a:p>
          </p:txBody>
        </p:sp>
        <p:sp>
          <p:nvSpPr>
            <p:cNvPr id="4" name="TextBox 4"/>
            <p:cNvSpPr txBox="1"/>
            <p:nvPr/>
          </p:nvSpPr>
          <p:spPr>
            <a:xfrm>
              <a:off x="0" y="-57150"/>
              <a:ext cx="5127255" cy="383816"/>
            </a:xfrm>
            <a:prstGeom prst="rect">
              <a:avLst/>
            </a:prstGeom>
          </p:spPr>
          <p:txBody>
            <a:bodyPr lIns="50800" tIns="50800" rIns="50800" bIns="50800" rtlCol="0" anchor="ctr"/>
            <a:lstStyle/>
            <a:p>
              <a:pPr algn="ctr">
                <a:lnSpc>
                  <a:spcPts val="3638"/>
                </a:lnSpc>
              </a:pPr>
              <a:endParaRPr/>
            </a:p>
          </p:txBody>
        </p:sp>
      </p:grpSp>
      <p:sp>
        <p:nvSpPr>
          <p:cNvPr id="5" name="Freeform 5"/>
          <p:cNvSpPr/>
          <p:nvPr/>
        </p:nvSpPr>
        <p:spPr>
          <a:xfrm>
            <a:off x="10363473" y="1893469"/>
            <a:ext cx="6895827" cy="7078902"/>
          </a:xfrm>
          <a:custGeom>
            <a:avLst/>
            <a:gdLst/>
            <a:ahLst/>
            <a:cxnLst/>
            <a:rect l="l" t="t" r="r" b="b"/>
            <a:pathLst>
              <a:path w="6895827" h="7078902">
                <a:moveTo>
                  <a:pt x="0" y="0"/>
                </a:moveTo>
                <a:lnTo>
                  <a:pt x="6895827" y="0"/>
                </a:lnTo>
                <a:lnTo>
                  <a:pt x="6895827" y="7078902"/>
                </a:lnTo>
                <a:lnTo>
                  <a:pt x="0" y="7078902"/>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1028700" y="876300"/>
            <a:ext cx="16467941" cy="731241"/>
          </a:xfrm>
          <a:prstGeom prst="rect">
            <a:avLst/>
          </a:prstGeom>
        </p:spPr>
        <p:txBody>
          <a:bodyPr lIns="0" tIns="0" rIns="0" bIns="0" rtlCol="0" anchor="t">
            <a:spAutoFit/>
          </a:bodyPr>
          <a:lstStyle/>
          <a:p>
            <a:pPr algn="l">
              <a:lnSpc>
                <a:spcPts val="5370"/>
              </a:lnSpc>
            </a:pPr>
            <a:r>
              <a:rPr lang="en-US" sz="3836" spc="19">
                <a:solidFill>
                  <a:srgbClr val="FFFFFF"/>
                </a:solidFill>
                <a:latin typeface="ITC Bauhaus Bold"/>
              </a:rPr>
              <a:t>FACTORS INFLUENCING SURVIVAL RATES AMONG BREAST CANCER PATIENTS</a:t>
            </a:r>
          </a:p>
        </p:txBody>
      </p:sp>
      <p:sp>
        <p:nvSpPr>
          <p:cNvPr id="7" name="TextBox 7"/>
          <p:cNvSpPr txBox="1"/>
          <p:nvPr/>
        </p:nvSpPr>
        <p:spPr>
          <a:xfrm>
            <a:off x="1028700" y="1826794"/>
            <a:ext cx="7624935" cy="7291097"/>
          </a:xfrm>
          <a:prstGeom prst="rect">
            <a:avLst/>
          </a:prstGeom>
        </p:spPr>
        <p:txBody>
          <a:bodyPr lIns="0" tIns="0" rIns="0" bIns="0" rtlCol="0" anchor="t">
            <a:spAutoFit/>
          </a:bodyPr>
          <a:lstStyle/>
          <a:p>
            <a:pPr marL="690654" lvl="1" indent="-345327" algn="l">
              <a:lnSpc>
                <a:spcPts val="4478"/>
              </a:lnSpc>
              <a:buFont typeface="Arial"/>
              <a:buChar char="•"/>
            </a:pPr>
            <a:r>
              <a:rPr lang="en-US" sz="3198">
                <a:solidFill>
                  <a:srgbClr val="FFFFFF"/>
                </a:solidFill>
                <a:latin typeface="Glacial Indifference"/>
              </a:rPr>
              <a:t>Fit an initial survival model using Cox proportional hazards regression with all variables as predictors, excluding patient number and ID.</a:t>
            </a:r>
          </a:p>
          <a:p>
            <a:pPr algn="l">
              <a:lnSpc>
                <a:spcPts val="4478"/>
              </a:lnSpc>
            </a:pPr>
            <a:endParaRPr lang="en-US" sz="3198">
              <a:solidFill>
                <a:srgbClr val="FFFFFF"/>
              </a:solidFill>
              <a:latin typeface="Glacial Indifference"/>
            </a:endParaRPr>
          </a:p>
          <a:p>
            <a:pPr marL="690654" lvl="1" indent="-345327" algn="l">
              <a:lnSpc>
                <a:spcPts val="4478"/>
              </a:lnSpc>
              <a:buFont typeface="Arial"/>
              <a:buChar char="•"/>
            </a:pPr>
            <a:r>
              <a:rPr lang="en-US" sz="3198">
                <a:solidFill>
                  <a:srgbClr val="FFFFFF"/>
                </a:solidFill>
                <a:latin typeface="Glacial Indifference"/>
              </a:rPr>
              <a:t>Significant predictors are: age, tumor grade, number of positive lymph nodes, progesterone receptors, and hormonal therapy. </a:t>
            </a:r>
          </a:p>
          <a:p>
            <a:pPr algn="l">
              <a:lnSpc>
                <a:spcPts val="4478"/>
              </a:lnSpc>
            </a:pPr>
            <a:endParaRPr lang="en-US" sz="3198">
              <a:solidFill>
                <a:srgbClr val="FFFFFF"/>
              </a:solidFill>
              <a:latin typeface="Glacial Indifference"/>
            </a:endParaRPr>
          </a:p>
          <a:p>
            <a:pPr marL="690654" lvl="1" indent="-345327" algn="l">
              <a:lnSpc>
                <a:spcPts val="4478"/>
              </a:lnSpc>
              <a:buFont typeface="Arial"/>
              <a:buChar char="•"/>
            </a:pPr>
            <a:r>
              <a:rPr lang="en-US" sz="3198">
                <a:solidFill>
                  <a:srgbClr val="FFFFFF"/>
                </a:solidFill>
                <a:latin typeface="Glacial Indifference"/>
              </a:rPr>
              <a:t>We will focus on the impact of age groups, tumor grade,  and hormonal therapy.</a:t>
            </a:r>
          </a:p>
        </p:txBody>
      </p:sp>
      <p:sp>
        <p:nvSpPr>
          <p:cNvPr id="8" name="AutoShape 8"/>
          <p:cNvSpPr/>
          <p:nvPr/>
        </p:nvSpPr>
        <p:spPr>
          <a:xfrm>
            <a:off x="15612731" y="3648907"/>
            <a:ext cx="1261166" cy="0"/>
          </a:xfrm>
          <a:prstGeom prst="line">
            <a:avLst/>
          </a:prstGeom>
          <a:ln w="38100" cap="flat">
            <a:solidFill>
              <a:srgbClr val="E8517A"/>
            </a:solidFill>
            <a:prstDash val="solid"/>
            <a:headEnd type="arrow" w="med" len="sm"/>
            <a:tailEnd type="none" w="sm" len="sm"/>
          </a:ln>
        </p:spPr>
        <p:txBody>
          <a:bodyPr/>
          <a:lstStyle/>
          <a:p>
            <a:endParaRPr lang="en-US"/>
          </a:p>
        </p:txBody>
      </p:sp>
      <p:sp>
        <p:nvSpPr>
          <p:cNvPr id="9" name="AutoShape 9"/>
          <p:cNvSpPr/>
          <p:nvPr/>
        </p:nvSpPr>
        <p:spPr>
          <a:xfrm>
            <a:off x="15612731" y="4257989"/>
            <a:ext cx="1261166" cy="0"/>
          </a:xfrm>
          <a:prstGeom prst="line">
            <a:avLst/>
          </a:prstGeom>
          <a:ln w="38100" cap="flat">
            <a:solidFill>
              <a:srgbClr val="E8517A"/>
            </a:solidFill>
            <a:prstDash val="solid"/>
            <a:headEnd type="arrow" w="med" len="sm"/>
            <a:tailEnd type="none" w="sm" len="sm"/>
          </a:ln>
        </p:spPr>
        <p:txBody>
          <a:bodyPr/>
          <a:lstStyle/>
          <a:p>
            <a:endParaRPr lang="en-US"/>
          </a:p>
        </p:txBody>
      </p:sp>
      <p:sp>
        <p:nvSpPr>
          <p:cNvPr id="10" name="AutoShape 10"/>
          <p:cNvSpPr/>
          <p:nvPr/>
        </p:nvSpPr>
        <p:spPr>
          <a:xfrm>
            <a:off x="15612731" y="4534938"/>
            <a:ext cx="1261166" cy="0"/>
          </a:xfrm>
          <a:prstGeom prst="line">
            <a:avLst/>
          </a:prstGeom>
          <a:ln w="38100" cap="flat">
            <a:solidFill>
              <a:srgbClr val="E8517A"/>
            </a:solidFill>
            <a:prstDash val="solid"/>
            <a:headEnd type="arrow" w="med" len="sm"/>
            <a:tailEnd type="none" w="sm" len="sm"/>
          </a:ln>
        </p:spPr>
        <p:txBody>
          <a:bodyPr/>
          <a:lstStyle/>
          <a:p>
            <a:endParaRPr lang="en-US"/>
          </a:p>
        </p:txBody>
      </p:sp>
      <p:sp>
        <p:nvSpPr>
          <p:cNvPr id="11" name="AutoShape 11"/>
          <p:cNvSpPr/>
          <p:nvPr/>
        </p:nvSpPr>
        <p:spPr>
          <a:xfrm>
            <a:off x="15612731" y="5124450"/>
            <a:ext cx="1261166" cy="0"/>
          </a:xfrm>
          <a:prstGeom prst="line">
            <a:avLst/>
          </a:prstGeom>
          <a:ln w="38100" cap="flat">
            <a:solidFill>
              <a:srgbClr val="E8517A"/>
            </a:solidFill>
            <a:prstDash val="solid"/>
            <a:headEnd type="arrow" w="med" len="sm"/>
            <a:tailEnd type="none" w="sm" len="sm"/>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DB5"/>
        </a:solidFill>
        <a:effectLst/>
      </p:bgPr>
    </p:bg>
    <p:spTree>
      <p:nvGrpSpPr>
        <p:cNvPr id="1" name=""/>
        <p:cNvGrpSpPr/>
        <p:nvPr/>
      </p:nvGrpSpPr>
      <p:grpSpPr>
        <a:xfrm>
          <a:off x="0" y="0"/>
          <a:ext cx="0" cy="0"/>
          <a:chOff x="0" y="0"/>
          <a:chExt cx="0" cy="0"/>
        </a:xfrm>
      </p:grpSpPr>
      <p:grpSp>
        <p:nvGrpSpPr>
          <p:cNvPr id="2" name="Group 2"/>
          <p:cNvGrpSpPr/>
          <p:nvPr/>
        </p:nvGrpSpPr>
        <p:grpSpPr>
          <a:xfrm>
            <a:off x="-314297" y="9258300"/>
            <a:ext cx="19467548" cy="1240311"/>
            <a:chOff x="0" y="0"/>
            <a:chExt cx="5127255" cy="326666"/>
          </a:xfrm>
        </p:grpSpPr>
        <p:sp>
          <p:nvSpPr>
            <p:cNvPr id="3" name="Freeform 3"/>
            <p:cNvSpPr/>
            <p:nvPr/>
          </p:nvSpPr>
          <p:spPr>
            <a:xfrm>
              <a:off x="0" y="0"/>
              <a:ext cx="5127255" cy="326666"/>
            </a:xfrm>
            <a:custGeom>
              <a:avLst/>
              <a:gdLst/>
              <a:ahLst/>
              <a:cxnLst/>
              <a:rect l="l" t="t" r="r" b="b"/>
              <a:pathLst>
                <a:path w="5127255" h="326666">
                  <a:moveTo>
                    <a:pt x="0" y="0"/>
                  </a:moveTo>
                  <a:lnTo>
                    <a:pt x="5127255" y="0"/>
                  </a:lnTo>
                  <a:lnTo>
                    <a:pt x="5127255" y="326666"/>
                  </a:lnTo>
                  <a:lnTo>
                    <a:pt x="0" y="326666"/>
                  </a:lnTo>
                  <a:close/>
                </a:path>
              </a:pathLst>
            </a:custGeom>
            <a:solidFill>
              <a:srgbClr val="FFFFFF"/>
            </a:solidFill>
          </p:spPr>
          <p:txBody>
            <a:bodyPr/>
            <a:lstStyle/>
            <a:p>
              <a:endParaRPr lang="en-US"/>
            </a:p>
          </p:txBody>
        </p:sp>
        <p:sp>
          <p:nvSpPr>
            <p:cNvPr id="4" name="TextBox 4"/>
            <p:cNvSpPr txBox="1"/>
            <p:nvPr/>
          </p:nvSpPr>
          <p:spPr>
            <a:xfrm>
              <a:off x="0" y="-57150"/>
              <a:ext cx="5127255" cy="383816"/>
            </a:xfrm>
            <a:prstGeom prst="rect">
              <a:avLst/>
            </a:prstGeom>
          </p:spPr>
          <p:txBody>
            <a:bodyPr lIns="50800" tIns="50800" rIns="50800" bIns="50800" rtlCol="0" anchor="ctr"/>
            <a:lstStyle/>
            <a:p>
              <a:pPr algn="ctr">
                <a:lnSpc>
                  <a:spcPts val="3638"/>
                </a:lnSpc>
              </a:pPr>
              <a:endParaRPr/>
            </a:p>
          </p:txBody>
        </p:sp>
      </p:grpSp>
      <p:sp>
        <p:nvSpPr>
          <p:cNvPr id="5" name="Freeform 5"/>
          <p:cNvSpPr/>
          <p:nvPr/>
        </p:nvSpPr>
        <p:spPr>
          <a:xfrm>
            <a:off x="12304232" y="2331846"/>
            <a:ext cx="4955068" cy="5623309"/>
          </a:xfrm>
          <a:custGeom>
            <a:avLst/>
            <a:gdLst/>
            <a:ahLst/>
            <a:cxnLst/>
            <a:rect l="l" t="t" r="r" b="b"/>
            <a:pathLst>
              <a:path w="4955068" h="5623309">
                <a:moveTo>
                  <a:pt x="0" y="0"/>
                </a:moveTo>
                <a:lnTo>
                  <a:pt x="4955068" y="0"/>
                </a:lnTo>
                <a:lnTo>
                  <a:pt x="4955068" y="5623308"/>
                </a:lnTo>
                <a:lnTo>
                  <a:pt x="0" y="5623308"/>
                </a:lnTo>
                <a:lnTo>
                  <a:pt x="0" y="0"/>
                </a:lnTo>
                <a:close/>
              </a:path>
            </a:pathLst>
          </a:custGeom>
          <a:blipFill>
            <a:blip r:embed="rId3"/>
            <a:stretch>
              <a:fillRect/>
            </a:stretch>
          </a:blipFill>
        </p:spPr>
        <p:txBody>
          <a:bodyPr/>
          <a:lstStyle/>
          <a:p>
            <a:endParaRPr lang="en-US"/>
          </a:p>
        </p:txBody>
      </p:sp>
      <p:sp>
        <p:nvSpPr>
          <p:cNvPr id="6" name="Freeform 6"/>
          <p:cNvSpPr/>
          <p:nvPr/>
        </p:nvSpPr>
        <p:spPr>
          <a:xfrm>
            <a:off x="1028700" y="2331846"/>
            <a:ext cx="4955068" cy="5623309"/>
          </a:xfrm>
          <a:custGeom>
            <a:avLst/>
            <a:gdLst/>
            <a:ahLst/>
            <a:cxnLst/>
            <a:rect l="l" t="t" r="r" b="b"/>
            <a:pathLst>
              <a:path w="4955068" h="5623309">
                <a:moveTo>
                  <a:pt x="0" y="0"/>
                </a:moveTo>
                <a:lnTo>
                  <a:pt x="4955068" y="0"/>
                </a:lnTo>
                <a:lnTo>
                  <a:pt x="4955068" y="5623308"/>
                </a:lnTo>
                <a:lnTo>
                  <a:pt x="0" y="5623308"/>
                </a:lnTo>
                <a:lnTo>
                  <a:pt x="0" y="0"/>
                </a:lnTo>
                <a:close/>
              </a:path>
            </a:pathLst>
          </a:custGeom>
          <a:blipFill>
            <a:blip r:embed="rId4"/>
            <a:stretch>
              <a:fillRect/>
            </a:stretch>
          </a:blipFill>
        </p:spPr>
        <p:txBody>
          <a:bodyPr/>
          <a:lstStyle/>
          <a:p>
            <a:endParaRPr lang="en-US"/>
          </a:p>
        </p:txBody>
      </p:sp>
      <p:sp>
        <p:nvSpPr>
          <p:cNvPr id="7" name="Freeform 7"/>
          <p:cNvSpPr/>
          <p:nvPr/>
        </p:nvSpPr>
        <p:spPr>
          <a:xfrm>
            <a:off x="6785136" y="2331846"/>
            <a:ext cx="4955068" cy="5623309"/>
          </a:xfrm>
          <a:custGeom>
            <a:avLst/>
            <a:gdLst/>
            <a:ahLst/>
            <a:cxnLst/>
            <a:rect l="l" t="t" r="r" b="b"/>
            <a:pathLst>
              <a:path w="4955068" h="5623309">
                <a:moveTo>
                  <a:pt x="0" y="0"/>
                </a:moveTo>
                <a:lnTo>
                  <a:pt x="4955068" y="0"/>
                </a:lnTo>
                <a:lnTo>
                  <a:pt x="4955068" y="5623308"/>
                </a:lnTo>
                <a:lnTo>
                  <a:pt x="0" y="5623308"/>
                </a:lnTo>
                <a:lnTo>
                  <a:pt x="0" y="0"/>
                </a:lnTo>
                <a:close/>
              </a:path>
            </a:pathLst>
          </a:custGeom>
          <a:blipFill>
            <a:blip r:embed="rId5"/>
            <a:stretch>
              <a:fillRect/>
            </a:stretch>
          </a:blipFill>
        </p:spPr>
        <p:txBody>
          <a:bodyPr/>
          <a:lstStyle/>
          <a:p>
            <a:endParaRPr lang="en-US"/>
          </a:p>
        </p:txBody>
      </p:sp>
      <p:sp>
        <p:nvSpPr>
          <p:cNvPr id="8" name="TextBox 8"/>
          <p:cNvSpPr txBox="1"/>
          <p:nvPr/>
        </p:nvSpPr>
        <p:spPr>
          <a:xfrm>
            <a:off x="1028700" y="828675"/>
            <a:ext cx="16467941" cy="975360"/>
          </a:xfrm>
          <a:prstGeom prst="rect">
            <a:avLst/>
          </a:prstGeom>
        </p:spPr>
        <p:txBody>
          <a:bodyPr lIns="0" tIns="0" rIns="0" bIns="0" rtlCol="0" anchor="t">
            <a:spAutoFit/>
          </a:bodyPr>
          <a:lstStyle/>
          <a:p>
            <a:pPr algn="l">
              <a:lnSpc>
                <a:spcPts val="7139"/>
              </a:lnSpc>
            </a:pPr>
            <a:r>
              <a:rPr lang="en-US" sz="5100" spc="25">
                <a:solidFill>
                  <a:srgbClr val="FFFFFF"/>
                </a:solidFill>
                <a:latin typeface="ITC Bauhaus Bold"/>
              </a:rPr>
              <a:t>ADDITIONAL DATA EXPLORATION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DB5"/>
        </a:solidFill>
        <a:effectLst/>
      </p:bgPr>
    </p:bg>
    <p:spTree>
      <p:nvGrpSpPr>
        <p:cNvPr id="1" name=""/>
        <p:cNvGrpSpPr/>
        <p:nvPr/>
      </p:nvGrpSpPr>
      <p:grpSpPr>
        <a:xfrm>
          <a:off x="0" y="0"/>
          <a:ext cx="0" cy="0"/>
          <a:chOff x="0" y="0"/>
          <a:chExt cx="0" cy="0"/>
        </a:xfrm>
      </p:grpSpPr>
      <p:grpSp>
        <p:nvGrpSpPr>
          <p:cNvPr id="2" name="Group 2"/>
          <p:cNvGrpSpPr/>
          <p:nvPr/>
        </p:nvGrpSpPr>
        <p:grpSpPr>
          <a:xfrm>
            <a:off x="-314297" y="9258300"/>
            <a:ext cx="19467548" cy="1240311"/>
            <a:chOff x="0" y="0"/>
            <a:chExt cx="5127255" cy="326666"/>
          </a:xfrm>
        </p:grpSpPr>
        <p:sp>
          <p:nvSpPr>
            <p:cNvPr id="3" name="Freeform 3"/>
            <p:cNvSpPr/>
            <p:nvPr/>
          </p:nvSpPr>
          <p:spPr>
            <a:xfrm>
              <a:off x="0" y="0"/>
              <a:ext cx="5127255" cy="326666"/>
            </a:xfrm>
            <a:custGeom>
              <a:avLst/>
              <a:gdLst/>
              <a:ahLst/>
              <a:cxnLst/>
              <a:rect l="l" t="t" r="r" b="b"/>
              <a:pathLst>
                <a:path w="5127255" h="326666">
                  <a:moveTo>
                    <a:pt x="0" y="0"/>
                  </a:moveTo>
                  <a:lnTo>
                    <a:pt x="5127255" y="0"/>
                  </a:lnTo>
                  <a:lnTo>
                    <a:pt x="5127255" y="326666"/>
                  </a:lnTo>
                  <a:lnTo>
                    <a:pt x="0" y="326666"/>
                  </a:lnTo>
                  <a:close/>
                </a:path>
              </a:pathLst>
            </a:custGeom>
            <a:solidFill>
              <a:srgbClr val="FFFFFF"/>
            </a:solidFill>
          </p:spPr>
          <p:txBody>
            <a:bodyPr/>
            <a:lstStyle/>
            <a:p>
              <a:endParaRPr lang="en-US"/>
            </a:p>
          </p:txBody>
        </p:sp>
        <p:sp>
          <p:nvSpPr>
            <p:cNvPr id="4" name="TextBox 4"/>
            <p:cNvSpPr txBox="1"/>
            <p:nvPr/>
          </p:nvSpPr>
          <p:spPr>
            <a:xfrm>
              <a:off x="0" y="-57150"/>
              <a:ext cx="5127255" cy="383816"/>
            </a:xfrm>
            <a:prstGeom prst="rect">
              <a:avLst/>
            </a:prstGeom>
          </p:spPr>
          <p:txBody>
            <a:bodyPr lIns="50800" tIns="50800" rIns="50800" bIns="50800" rtlCol="0" anchor="ctr"/>
            <a:lstStyle/>
            <a:p>
              <a:pPr algn="ctr">
                <a:lnSpc>
                  <a:spcPts val="3638"/>
                </a:lnSpc>
              </a:pPr>
              <a:endParaRPr/>
            </a:p>
          </p:txBody>
        </p:sp>
      </p:grpSp>
      <p:sp>
        <p:nvSpPr>
          <p:cNvPr id="5" name="Freeform 5"/>
          <p:cNvSpPr/>
          <p:nvPr/>
        </p:nvSpPr>
        <p:spPr>
          <a:xfrm>
            <a:off x="10209866" y="3203419"/>
            <a:ext cx="7049434" cy="5606344"/>
          </a:xfrm>
          <a:custGeom>
            <a:avLst/>
            <a:gdLst/>
            <a:ahLst/>
            <a:cxnLst/>
            <a:rect l="l" t="t" r="r" b="b"/>
            <a:pathLst>
              <a:path w="7049434" h="5606344">
                <a:moveTo>
                  <a:pt x="0" y="0"/>
                </a:moveTo>
                <a:lnTo>
                  <a:pt x="7049434" y="0"/>
                </a:lnTo>
                <a:lnTo>
                  <a:pt x="7049434" y="5606344"/>
                </a:lnTo>
                <a:lnTo>
                  <a:pt x="0" y="5606344"/>
                </a:lnTo>
                <a:lnTo>
                  <a:pt x="0" y="0"/>
                </a:lnTo>
                <a:close/>
              </a:path>
            </a:pathLst>
          </a:custGeom>
          <a:blipFill>
            <a:blip r:embed="rId3"/>
            <a:stretch>
              <a:fillRect/>
            </a:stretch>
          </a:blipFill>
        </p:spPr>
        <p:txBody>
          <a:bodyPr/>
          <a:lstStyle/>
          <a:p>
            <a:endParaRPr lang="en-US"/>
          </a:p>
        </p:txBody>
      </p:sp>
      <p:sp>
        <p:nvSpPr>
          <p:cNvPr id="6" name="Freeform 6"/>
          <p:cNvSpPr/>
          <p:nvPr/>
        </p:nvSpPr>
        <p:spPr>
          <a:xfrm>
            <a:off x="640917" y="3306822"/>
            <a:ext cx="8778560" cy="2796134"/>
          </a:xfrm>
          <a:custGeom>
            <a:avLst/>
            <a:gdLst/>
            <a:ahLst/>
            <a:cxnLst/>
            <a:rect l="l" t="t" r="r" b="b"/>
            <a:pathLst>
              <a:path w="8778560" h="2796134">
                <a:moveTo>
                  <a:pt x="0" y="0"/>
                </a:moveTo>
                <a:lnTo>
                  <a:pt x="8778560" y="0"/>
                </a:lnTo>
                <a:lnTo>
                  <a:pt x="8778560" y="2796134"/>
                </a:lnTo>
                <a:lnTo>
                  <a:pt x="0" y="2796134"/>
                </a:lnTo>
                <a:lnTo>
                  <a:pt x="0" y="0"/>
                </a:lnTo>
                <a:close/>
              </a:path>
            </a:pathLst>
          </a:custGeom>
          <a:blipFill>
            <a:blip r:embed="rId4"/>
            <a:stretch>
              <a:fillRect/>
            </a:stretch>
          </a:blipFill>
        </p:spPr>
        <p:txBody>
          <a:bodyPr/>
          <a:lstStyle/>
          <a:p>
            <a:endParaRPr lang="en-US"/>
          </a:p>
        </p:txBody>
      </p:sp>
      <p:sp>
        <p:nvSpPr>
          <p:cNvPr id="7" name="AutoShape 7"/>
          <p:cNvSpPr/>
          <p:nvPr/>
        </p:nvSpPr>
        <p:spPr>
          <a:xfrm>
            <a:off x="6230012" y="5987541"/>
            <a:ext cx="1261166" cy="0"/>
          </a:xfrm>
          <a:prstGeom prst="line">
            <a:avLst/>
          </a:prstGeom>
          <a:ln w="38100" cap="flat">
            <a:solidFill>
              <a:srgbClr val="E8517A"/>
            </a:solidFill>
            <a:prstDash val="solid"/>
            <a:headEnd type="arrow" w="med" len="sm"/>
            <a:tailEnd type="none" w="sm" len="sm"/>
          </a:ln>
        </p:spPr>
        <p:txBody>
          <a:bodyPr/>
          <a:lstStyle/>
          <a:p>
            <a:endParaRPr lang="en-US"/>
          </a:p>
        </p:txBody>
      </p:sp>
      <p:sp>
        <p:nvSpPr>
          <p:cNvPr id="8" name="Freeform 8"/>
          <p:cNvSpPr/>
          <p:nvPr/>
        </p:nvSpPr>
        <p:spPr>
          <a:xfrm>
            <a:off x="640917" y="6483956"/>
            <a:ext cx="6497367" cy="2462472"/>
          </a:xfrm>
          <a:custGeom>
            <a:avLst/>
            <a:gdLst/>
            <a:ahLst/>
            <a:cxnLst/>
            <a:rect l="l" t="t" r="r" b="b"/>
            <a:pathLst>
              <a:path w="6497367" h="2462472">
                <a:moveTo>
                  <a:pt x="0" y="0"/>
                </a:moveTo>
                <a:lnTo>
                  <a:pt x="6497367" y="0"/>
                </a:lnTo>
                <a:lnTo>
                  <a:pt x="6497367" y="2462473"/>
                </a:lnTo>
                <a:lnTo>
                  <a:pt x="0" y="2462473"/>
                </a:lnTo>
                <a:lnTo>
                  <a:pt x="0" y="0"/>
                </a:lnTo>
                <a:close/>
              </a:path>
            </a:pathLst>
          </a:custGeom>
          <a:blipFill>
            <a:blip r:embed="rId5"/>
            <a:stretch>
              <a:fillRect/>
            </a:stretch>
          </a:blipFill>
        </p:spPr>
        <p:txBody>
          <a:bodyPr/>
          <a:lstStyle/>
          <a:p>
            <a:endParaRPr lang="en-US"/>
          </a:p>
        </p:txBody>
      </p:sp>
      <p:sp>
        <p:nvSpPr>
          <p:cNvPr id="9" name="TextBox 9"/>
          <p:cNvSpPr txBox="1"/>
          <p:nvPr/>
        </p:nvSpPr>
        <p:spPr>
          <a:xfrm>
            <a:off x="3634427" y="665064"/>
            <a:ext cx="11570101" cy="977722"/>
          </a:xfrm>
          <a:prstGeom prst="rect">
            <a:avLst/>
          </a:prstGeom>
        </p:spPr>
        <p:txBody>
          <a:bodyPr lIns="0" tIns="0" rIns="0" bIns="0" rtlCol="0" anchor="t">
            <a:spAutoFit/>
          </a:bodyPr>
          <a:lstStyle/>
          <a:p>
            <a:pPr algn="l">
              <a:lnSpc>
                <a:spcPts val="7190"/>
              </a:lnSpc>
            </a:pPr>
            <a:r>
              <a:rPr lang="en-US" sz="5135" spc="25">
                <a:solidFill>
                  <a:srgbClr val="FFFFFF"/>
                </a:solidFill>
                <a:latin typeface="ITC Bauhaus Bold"/>
              </a:rPr>
              <a:t>SURVIVAL ANALYSIS BY AGE GROUP</a:t>
            </a:r>
          </a:p>
        </p:txBody>
      </p:sp>
      <p:sp>
        <p:nvSpPr>
          <p:cNvPr id="10" name="TextBox 10"/>
          <p:cNvSpPr txBox="1"/>
          <p:nvPr/>
        </p:nvSpPr>
        <p:spPr>
          <a:xfrm>
            <a:off x="1028700" y="2307077"/>
            <a:ext cx="6109584" cy="622962"/>
          </a:xfrm>
          <a:prstGeom prst="rect">
            <a:avLst/>
          </a:prstGeom>
        </p:spPr>
        <p:txBody>
          <a:bodyPr lIns="0" tIns="0" rIns="0" bIns="0" rtlCol="0" anchor="t">
            <a:spAutoFit/>
          </a:bodyPr>
          <a:lstStyle/>
          <a:p>
            <a:pPr algn="l">
              <a:lnSpc>
                <a:spcPts val="5038"/>
              </a:lnSpc>
            </a:pPr>
            <a:r>
              <a:rPr lang="en-US" sz="3598">
                <a:solidFill>
                  <a:srgbClr val="FFFFFF"/>
                </a:solidFill>
                <a:latin typeface="Glacial Indifference"/>
              </a:rPr>
              <a:t>Log-rank Test Result</a:t>
            </a:r>
          </a:p>
        </p:txBody>
      </p:sp>
      <p:sp>
        <p:nvSpPr>
          <p:cNvPr id="11" name="TextBox 11"/>
          <p:cNvSpPr txBox="1"/>
          <p:nvPr/>
        </p:nvSpPr>
        <p:spPr>
          <a:xfrm>
            <a:off x="10209866" y="2307077"/>
            <a:ext cx="6109584" cy="622962"/>
          </a:xfrm>
          <a:prstGeom prst="rect">
            <a:avLst/>
          </a:prstGeom>
        </p:spPr>
        <p:txBody>
          <a:bodyPr lIns="0" tIns="0" rIns="0" bIns="0" rtlCol="0" anchor="t">
            <a:spAutoFit/>
          </a:bodyPr>
          <a:lstStyle/>
          <a:p>
            <a:pPr algn="l">
              <a:lnSpc>
                <a:spcPts val="5038"/>
              </a:lnSpc>
            </a:pPr>
            <a:r>
              <a:rPr lang="en-US" sz="3598">
                <a:solidFill>
                  <a:srgbClr val="FFFFFF"/>
                </a:solidFill>
                <a:latin typeface="Glacial Indifference"/>
              </a:rPr>
              <a:t>Survival Curves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9DB5"/>
        </a:solidFill>
        <a:effectLst/>
      </p:bgPr>
    </p:bg>
    <p:spTree>
      <p:nvGrpSpPr>
        <p:cNvPr id="1" name=""/>
        <p:cNvGrpSpPr/>
        <p:nvPr/>
      </p:nvGrpSpPr>
      <p:grpSpPr>
        <a:xfrm>
          <a:off x="0" y="0"/>
          <a:ext cx="0" cy="0"/>
          <a:chOff x="0" y="0"/>
          <a:chExt cx="0" cy="0"/>
        </a:xfrm>
      </p:grpSpPr>
      <p:grpSp>
        <p:nvGrpSpPr>
          <p:cNvPr id="2" name="Group 2"/>
          <p:cNvGrpSpPr/>
          <p:nvPr/>
        </p:nvGrpSpPr>
        <p:grpSpPr>
          <a:xfrm>
            <a:off x="-314297" y="9258300"/>
            <a:ext cx="19467548" cy="1240311"/>
            <a:chOff x="0" y="0"/>
            <a:chExt cx="5127255" cy="326666"/>
          </a:xfrm>
        </p:grpSpPr>
        <p:sp>
          <p:nvSpPr>
            <p:cNvPr id="3" name="Freeform 3"/>
            <p:cNvSpPr/>
            <p:nvPr/>
          </p:nvSpPr>
          <p:spPr>
            <a:xfrm>
              <a:off x="0" y="0"/>
              <a:ext cx="5127255" cy="326666"/>
            </a:xfrm>
            <a:custGeom>
              <a:avLst/>
              <a:gdLst/>
              <a:ahLst/>
              <a:cxnLst/>
              <a:rect l="l" t="t" r="r" b="b"/>
              <a:pathLst>
                <a:path w="5127255" h="326666">
                  <a:moveTo>
                    <a:pt x="0" y="0"/>
                  </a:moveTo>
                  <a:lnTo>
                    <a:pt x="5127255" y="0"/>
                  </a:lnTo>
                  <a:lnTo>
                    <a:pt x="5127255" y="326666"/>
                  </a:lnTo>
                  <a:lnTo>
                    <a:pt x="0" y="326666"/>
                  </a:lnTo>
                  <a:close/>
                </a:path>
              </a:pathLst>
            </a:custGeom>
            <a:solidFill>
              <a:srgbClr val="FFFFFF"/>
            </a:solidFill>
          </p:spPr>
          <p:txBody>
            <a:bodyPr/>
            <a:lstStyle/>
            <a:p>
              <a:endParaRPr lang="en-US"/>
            </a:p>
          </p:txBody>
        </p:sp>
        <p:sp>
          <p:nvSpPr>
            <p:cNvPr id="4" name="TextBox 4"/>
            <p:cNvSpPr txBox="1"/>
            <p:nvPr/>
          </p:nvSpPr>
          <p:spPr>
            <a:xfrm>
              <a:off x="0" y="-57150"/>
              <a:ext cx="5127255" cy="383816"/>
            </a:xfrm>
            <a:prstGeom prst="rect">
              <a:avLst/>
            </a:prstGeom>
          </p:spPr>
          <p:txBody>
            <a:bodyPr lIns="50800" tIns="50800" rIns="50800" bIns="50800" rtlCol="0" anchor="ctr"/>
            <a:lstStyle/>
            <a:p>
              <a:pPr algn="ctr">
                <a:lnSpc>
                  <a:spcPts val="3638"/>
                </a:lnSpc>
              </a:pPr>
              <a:endParaRPr/>
            </a:p>
          </p:txBody>
        </p:sp>
      </p:grpSp>
      <p:sp>
        <p:nvSpPr>
          <p:cNvPr id="5" name="Freeform 5"/>
          <p:cNvSpPr/>
          <p:nvPr/>
        </p:nvSpPr>
        <p:spPr>
          <a:xfrm>
            <a:off x="885291" y="3499518"/>
            <a:ext cx="8824801" cy="2739958"/>
          </a:xfrm>
          <a:custGeom>
            <a:avLst/>
            <a:gdLst/>
            <a:ahLst/>
            <a:cxnLst/>
            <a:rect l="l" t="t" r="r" b="b"/>
            <a:pathLst>
              <a:path w="8824801" h="2739958">
                <a:moveTo>
                  <a:pt x="0" y="0"/>
                </a:moveTo>
                <a:lnTo>
                  <a:pt x="8824801" y="0"/>
                </a:lnTo>
                <a:lnTo>
                  <a:pt x="8824801" y="2739959"/>
                </a:lnTo>
                <a:lnTo>
                  <a:pt x="0" y="2739959"/>
                </a:lnTo>
                <a:lnTo>
                  <a:pt x="0" y="0"/>
                </a:lnTo>
                <a:close/>
              </a:path>
            </a:pathLst>
          </a:custGeom>
          <a:blipFill>
            <a:blip r:embed="rId3"/>
            <a:stretch>
              <a:fillRect/>
            </a:stretch>
          </a:blipFill>
        </p:spPr>
        <p:txBody>
          <a:bodyPr/>
          <a:lstStyle/>
          <a:p>
            <a:endParaRPr lang="en-US"/>
          </a:p>
        </p:txBody>
      </p:sp>
      <p:sp>
        <p:nvSpPr>
          <p:cNvPr id="6" name="Freeform 6"/>
          <p:cNvSpPr/>
          <p:nvPr/>
        </p:nvSpPr>
        <p:spPr>
          <a:xfrm>
            <a:off x="10209866" y="3290997"/>
            <a:ext cx="7049434" cy="5606344"/>
          </a:xfrm>
          <a:custGeom>
            <a:avLst/>
            <a:gdLst/>
            <a:ahLst/>
            <a:cxnLst/>
            <a:rect l="l" t="t" r="r" b="b"/>
            <a:pathLst>
              <a:path w="7049434" h="5606344">
                <a:moveTo>
                  <a:pt x="0" y="0"/>
                </a:moveTo>
                <a:lnTo>
                  <a:pt x="7049434" y="0"/>
                </a:lnTo>
                <a:lnTo>
                  <a:pt x="7049434" y="5606344"/>
                </a:lnTo>
                <a:lnTo>
                  <a:pt x="0" y="5606344"/>
                </a:lnTo>
                <a:lnTo>
                  <a:pt x="0" y="0"/>
                </a:lnTo>
                <a:close/>
              </a:path>
            </a:pathLst>
          </a:custGeom>
          <a:blipFill>
            <a:blip r:embed="rId4"/>
            <a:stretch>
              <a:fillRect/>
            </a:stretch>
          </a:blipFill>
        </p:spPr>
        <p:txBody>
          <a:bodyPr/>
          <a:lstStyle/>
          <a:p>
            <a:endParaRPr lang="en-US"/>
          </a:p>
        </p:txBody>
      </p:sp>
      <p:sp>
        <p:nvSpPr>
          <p:cNvPr id="7" name="TextBox 7"/>
          <p:cNvSpPr txBox="1"/>
          <p:nvPr/>
        </p:nvSpPr>
        <p:spPr>
          <a:xfrm>
            <a:off x="2559758" y="665064"/>
            <a:ext cx="13168484" cy="977722"/>
          </a:xfrm>
          <a:prstGeom prst="rect">
            <a:avLst/>
          </a:prstGeom>
        </p:spPr>
        <p:txBody>
          <a:bodyPr lIns="0" tIns="0" rIns="0" bIns="0" rtlCol="0" anchor="t">
            <a:spAutoFit/>
          </a:bodyPr>
          <a:lstStyle/>
          <a:p>
            <a:pPr algn="l">
              <a:lnSpc>
                <a:spcPts val="7190"/>
              </a:lnSpc>
            </a:pPr>
            <a:r>
              <a:rPr lang="en-US" sz="5135" spc="25">
                <a:solidFill>
                  <a:srgbClr val="FFFFFF"/>
                </a:solidFill>
                <a:latin typeface="ITC Bauhaus Bold"/>
              </a:rPr>
              <a:t>SURVIVAL ANALYSIS BY HORMONAL THERAPY </a:t>
            </a:r>
          </a:p>
        </p:txBody>
      </p:sp>
      <p:sp>
        <p:nvSpPr>
          <p:cNvPr id="8" name="TextBox 8"/>
          <p:cNvSpPr txBox="1"/>
          <p:nvPr/>
        </p:nvSpPr>
        <p:spPr>
          <a:xfrm>
            <a:off x="1028700" y="2307077"/>
            <a:ext cx="6109584" cy="622962"/>
          </a:xfrm>
          <a:prstGeom prst="rect">
            <a:avLst/>
          </a:prstGeom>
        </p:spPr>
        <p:txBody>
          <a:bodyPr lIns="0" tIns="0" rIns="0" bIns="0" rtlCol="0" anchor="t">
            <a:spAutoFit/>
          </a:bodyPr>
          <a:lstStyle/>
          <a:p>
            <a:pPr algn="l">
              <a:lnSpc>
                <a:spcPts val="5038"/>
              </a:lnSpc>
            </a:pPr>
            <a:r>
              <a:rPr lang="en-US" sz="3598">
                <a:solidFill>
                  <a:srgbClr val="FFFFFF"/>
                </a:solidFill>
                <a:latin typeface="Glacial Indifference"/>
              </a:rPr>
              <a:t>Log-rank Test Result</a:t>
            </a:r>
          </a:p>
        </p:txBody>
      </p:sp>
      <p:sp>
        <p:nvSpPr>
          <p:cNvPr id="9" name="TextBox 9"/>
          <p:cNvSpPr txBox="1"/>
          <p:nvPr/>
        </p:nvSpPr>
        <p:spPr>
          <a:xfrm>
            <a:off x="10209866" y="2307077"/>
            <a:ext cx="6109584" cy="622962"/>
          </a:xfrm>
          <a:prstGeom prst="rect">
            <a:avLst/>
          </a:prstGeom>
        </p:spPr>
        <p:txBody>
          <a:bodyPr lIns="0" tIns="0" rIns="0" bIns="0" rtlCol="0" anchor="t">
            <a:spAutoFit/>
          </a:bodyPr>
          <a:lstStyle/>
          <a:p>
            <a:pPr algn="l">
              <a:lnSpc>
                <a:spcPts val="5038"/>
              </a:lnSpc>
            </a:pPr>
            <a:r>
              <a:rPr lang="en-US" sz="3598">
                <a:solidFill>
                  <a:srgbClr val="FFFFFF"/>
                </a:solidFill>
                <a:latin typeface="Glacial Indifference"/>
              </a:rPr>
              <a:t>Survival Curves</a:t>
            </a:r>
          </a:p>
        </p:txBody>
      </p:sp>
      <p:sp>
        <p:nvSpPr>
          <p:cNvPr id="10" name="AutoShape 10"/>
          <p:cNvSpPr/>
          <p:nvPr/>
        </p:nvSpPr>
        <p:spPr>
          <a:xfrm>
            <a:off x="7138284" y="6075119"/>
            <a:ext cx="1261166" cy="0"/>
          </a:xfrm>
          <a:prstGeom prst="line">
            <a:avLst/>
          </a:prstGeom>
          <a:ln w="38100" cap="flat">
            <a:solidFill>
              <a:srgbClr val="E8517A"/>
            </a:solidFill>
            <a:prstDash val="solid"/>
            <a:headEnd type="arrow" w="med" len="sm"/>
            <a:tailEnd type="none" w="sm" len="sm"/>
          </a:ln>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9DB5"/>
        </a:solidFill>
        <a:effectLst/>
      </p:bgPr>
    </p:bg>
    <p:spTree>
      <p:nvGrpSpPr>
        <p:cNvPr id="1" name=""/>
        <p:cNvGrpSpPr/>
        <p:nvPr/>
      </p:nvGrpSpPr>
      <p:grpSpPr>
        <a:xfrm>
          <a:off x="0" y="0"/>
          <a:ext cx="0" cy="0"/>
          <a:chOff x="0" y="0"/>
          <a:chExt cx="0" cy="0"/>
        </a:xfrm>
      </p:grpSpPr>
      <p:grpSp>
        <p:nvGrpSpPr>
          <p:cNvPr id="2" name="Group 2"/>
          <p:cNvGrpSpPr/>
          <p:nvPr/>
        </p:nvGrpSpPr>
        <p:grpSpPr>
          <a:xfrm>
            <a:off x="-314297" y="9258300"/>
            <a:ext cx="19467548" cy="1240311"/>
            <a:chOff x="0" y="0"/>
            <a:chExt cx="5127255" cy="326666"/>
          </a:xfrm>
        </p:grpSpPr>
        <p:sp>
          <p:nvSpPr>
            <p:cNvPr id="3" name="Freeform 3"/>
            <p:cNvSpPr/>
            <p:nvPr/>
          </p:nvSpPr>
          <p:spPr>
            <a:xfrm>
              <a:off x="0" y="0"/>
              <a:ext cx="5127255" cy="326666"/>
            </a:xfrm>
            <a:custGeom>
              <a:avLst/>
              <a:gdLst/>
              <a:ahLst/>
              <a:cxnLst/>
              <a:rect l="l" t="t" r="r" b="b"/>
              <a:pathLst>
                <a:path w="5127255" h="326666">
                  <a:moveTo>
                    <a:pt x="0" y="0"/>
                  </a:moveTo>
                  <a:lnTo>
                    <a:pt x="5127255" y="0"/>
                  </a:lnTo>
                  <a:lnTo>
                    <a:pt x="5127255" y="326666"/>
                  </a:lnTo>
                  <a:lnTo>
                    <a:pt x="0" y="326666"/>
                  </a:lnTo>
                  <a:close/>
                </a:path>
              </a:pathLst>
            </a:custGeom>
            <a:solidFill>
              <a:srgbClr val="FFFFFF"/>
            </a:solidFill>
          </p:spPr>
          <p:txBody>
            <a:bodyPr/>
            <a:lstStyle/>
            <a:p>
              <a:endParaRPr lang="en-US"/>
            </a:p>
          </p:txBody>
        </p:sp>
        <p:sp>
          <p:nvSpPr>
            <p:cNvPr id="4" name="TextBox 4"/>
            <p:cNvSpPr txBox="1"/>
            <p:nvPr/>
          </p:nvSpPr>
          <p:spPr>
            <a:xfrm>
              <a:off x="0" y="-57150"/>
              <a:ext cx="5127255" cy="383816"/>
            </a:xfrm>
            <a:prstGeom prst="rect">
              <a:avLst/>
            </a:prstGeom>
          </p:spPr>
          <p:txBody>
            <a:bodyPr lIns="50800" tIns="50800" rIns="50800" bIns="50800" rtlCol="0" anchor="ctr"/>
            <a:lstStyle/>
            <a:p>
              <a:pPr algn="ctr">
                <a:lnSpc>
                  <a:spcPts val="3638"/>
                </a:lnSpc>
              </a:pPr>
              <a:endParaRPr/>
            </a:p>
          </p:txBody>
        </p:sp>
      </p:grpSp>
      <p:sp>
        <p:nvSpPr>
          <p:cNvPr id="5" name="Freeform 5"/>
          <p:cNvSpPr/>
          <p:nvPr/>
        </p:nvSpPr>
        <p:spPr>
          <a:xfrm>
            <a:off x="10209866" y="3210457"/>
            <a:ext cx="7049434" cy="5606344"/>
          </a:xfrm>
          <a:custGeom>
            <a:avLst/>
            <a:gdLst/>
            <a:ahLst/>
            <a:cxnLst/>
            <a:rect l="l" t="t" r="r" b="b"/>
            <a:pathLst>
              <a:path w="7049434" h="5606344">
                <a:moveTo>
                  <a:pt x="0" y="0"/>
                </a:moveTo>
                <a:lnTo>
                  <a:pt x="7049434" y="0"/>
                </a:lnTo>
                <a:lnTo>
                  <a:pt x="7049434" y="5606344"/>
                </a:lnTo>
                <a:lnTo>
                  <a:pt x="0" y="5606344"/>
                </a:lnTo>
                <a:lnTo>
                  <a:pt x="0" y="0"/>
                </a:lnTo>
                <a:close/>
              </a:path>
            </a:pathLst>
          </a:custGeom>
          <a:blipFill>
            <a:blip r:embed="rId3"/>
            <a:stretch>
              <a:fillRect/>
            </a:stretch>
          </a:blipFill>
        </p:spPr>
        <p:txBody>
          <a:bodyPr/>
          <a:lstStyle/>
          <a:p>
            <a:endParaRPr lang="en-US"/>
          </a:p>
        </p:txBody>
      </p:sp>
      <p:sp>
        <p:nvSpPr>
          <p:cNvPr id="6" name="Freeform 6"/>
          <p:cNvSpPr/>
          <p:nvPr/>
        </p:nvSpPr>
        <p:spPr>
          <a:xfrm>
            <a:off x="1028700" y="3227675"/>
            <a:ext cx="8678633" cy="2954428"/>
          </a:xfrm>
          <a:custGeom>
            <a:avLst/>
            <a:gdLst/>
            <a:ahLst/>
            <a:cxnLst/>
            <a:rect l="l" t="t" r="r" b="b"/>
            <a:pathLst>
              <a:path w="8678633" h="2954428">
                <a:moveTo>
                  <a:pt x="0" y="0"/>
                </a:moveTo>
                <a:lnTo>
                  <a:pt x="8678633" y="0"/>
                </a:lnTo>
                <a:lnTo>
                  <a:pt x="8678633" y="2954428"/>
                </a:lnTo>
                <a:lnTo>
                  <a:pt x="0" y="2954428"/>
                </a:lnTo>
                <a:lnTo>
                  <a:pt x="0" y="0"/>
                </a:lnTo>
                <a:close/>
              </a:path>
            </a:pathLst>
          </a:custGeom>
          <a:blipFill>
            <a:blip r:embed="rId4"/>
            <a:stretch>
              <a:fillRect/>
            </a:stretch>
          </a:blipFill>
        </p:spPr>
        <p:txBody>
          <a:bodyPr/>
          <a:lstStyle/>
          <a:p>
            <a:endParaRPr lang="en-US"/>
          </a:p>
        </p:txBody>
      </p:sp>
      <p:sp>
        <p:nvSpPr>
          <p:cNvPr id="7" name="AutoShape 7"/>
          <p:cNvSpPr/>
          <p:nvPr/>
        </p:nvSpPr>
        <p:spPr>
          <a:xfrm>
            <a:off x="6868427" y="5994579"/>
            <a:ext cx="1261166" cy="0"/>
          </a:xfrm>
          <a:prstGeom prst="line">
            <a:avLst/>
          </a:prstGeom>
          <a:ln w="38100" cap="flat">
            <a:solidFill>
              <a:srgbClr val="E8517A"/>
            </a:solidFill>
            <a:prstDash val="solid"/>
            <a:headEnd type="arrow" w="med" len="sm"/>
            <a:tailEnd type="none" w="sm" len="sm"/>
          </a:ln>
        </p:spPr>
        <p:txBody>
          <a:bodyPr/>
          <a:lstStyle/>
          <a:p>
            <a:endParaRPr lang="en-US"/>
          </a:p>
        </p:txBody>
      </p:sp>
      <p:sp>
        <p:nvSpPr>
          <p:cNvPr id="8" name="Freeform 8"/>
          <p:cNvSpPr/>
          <p:nvPr/>
        </p:nvSpPr>
        <p:spPr>
          <a:xfrm>
            <a:off x="1028700" y="6520449"/>
            <a:ext cx="6579773" cy="2399505"/>
          </a:xfrm>
          <a:custGeom>
            <a:avLst/>
            <a:gdLst/>
            <a:ahLst/>
            <a:cxnLst/>
            <a:rect l="l" t="t" r="r" b="b"/>
            <a:pathLst>
              <a:path w="6579773" h="2399505">
                <a:moveTo>
                  <a:pt x="0" y="0"/>
                </a:moveTo>
                <a:lnTo>
                  <a:pt x="6579773" y="0"/>
                </a:lnTo>
                <a:lnTo>
                  <a:pt x="6579773" y="2399505"/>
                </a:lnTo>
                <a:lnTo>
                  <a:pt x="0" y="2399505"/>
                </a:lnTo>
                <a:lnTo>
                  <a:pt x="0" y="0"/>
                </a:lnTo>
                <a:close/>
              </a:path>
            </a:pathLst>
          </a:custGeom>
          <a:blipFill>
            <a:blip r:embed="rId5"/>
            <a:stretch>
              <a:fillRect/>
            </a:stretch>
          </a:blipFill>
        </p:spPr>
        <p:txBody>
          <a:bodyPr/>
          <a:lstStyle/>
          <a:p>
            <a:endParaRPr lang="en-US"/>
          </a:p>
        </p:txBody>
      </p:sp>
      <p:sp>
        <p:nvSpPr>
          <p:cNvPr id="9" name="TextBox 9"/>
          <p:cNvSpPr txBox="1"/>
          <p:nvPr/>
        </p:nvSpPr>
        <p:spPr>
          <a:xfrm>
            <a:off x="3634427" y="665064"/>
            <a:ext cx="11570101" cy="977722"/>
          </a:xfrm>
          <a:prstGeom prst="rect">
            <a:avLst/>
          </a:prstGeom>
        </p:spPr>
        <p:txBody>
          <a:bodyPr lIns="0" tIns="0" rIns="0" bIns="0" rtlCol="0" anchor="t">
            <a:spAutoFit/>
          </a:bodyPr>
          <a:lstStyle/>
          <a:p>
            <a:pPr algn="l">
              <a:lnSpc>
                <a:spcPts val="7190"/>
              </a:lnSpc>
            </a:pPr>
            <a:r>
              <a:rPr lang="en-US" sz="5135" spc="25">
                <a:solidFill>
                  <a:srgbClr val="FFFFFF"/>
                </a:solidFill>
                <a:latin typeface="ITC Bauhaus Bold"/>
              </a:rPr>
              <a:t>SURVIVAL ANALYSIS BY TUMOR GRADE</a:t>
            </a:r>
          </a:p>
        </p:txBody>
      </p:sp>
      <p:sp>
        <p:nvSpPr>
          <p:cNvPr id="10" name="TextBox 10"/>
          <p:cNvSpPr txBox="1"/>
          <p:nvPr/>
        </p:nvSpPr>
        <p:spPr>
          <a:xfrm>
            <a:off x="1028700" y="2307077"/>
            <a:ext cx="6109584" cy="622962"/>
          </a:xfrm>
          <a:prstGeom prst="rect">
            <a:avLst/>
          </a:prstGeom>
        </p:spPr>
        <p:txBody>
          <a:bodyPr lIns="0" tIns="0" rIns="0" bIns="0" rtlCol="0" anchor="t">
            <a:spAutoFit/>
          </a:bodyPr>
          <a:lstStyle/>
          <a:p>
            <a:pPr algn="l">
              <a:lnSpc>
                <a:spcPts val="5038"/>
              </a:lnSpc>
            </a:pPr>
            <a:r>
              <a:rPr lang="en-US" sz="3598">
                <a:solidFill>
                  <a:srgbClr val="FFFFFF"/>
                </a:solidFill>
                <a:latin typeface="Glacial Indifference"/>
              </a:rPr>
              <a:t>Log-rank Test Result</a:t>
            </a:r>
          </a:p>
        </p:txBody>
      </p:sp>
      <p:sp>
        <p:nvSpPr>
          <p:cNvPr id="11" name="TextBox 11"/>
          <p:cNvSpPr txBox="1"/>
          <p:nvPr/>
        </p:nvSpPr>
        <p:spPr>
          <a:xfrm>
            <a:off x="10209866" y="2307077"/>
            <a:ext cx="6109584" cy="622962"/>
          </a:xfrm>
          <a:prstGeom prst="rect">
            <a:avLst/>
          </a:prstGeom>
        </p:spPr>
        <p:txBody>
          <a:bodyPr lIns="0" tIns="0" rIns="0" bIns="0" rtlCol="0" anchor="t">
            <a:spAutoFit/>
          </a:bodyPr>
          <a:lstStyle/>
          <a:p>
            <a:pPr algn="l">
              <a:lnSpc>
                <a:spcPts val="5038"/>
              </a:lnSpc>
            </a:pPr>
            <a:r>
              <a:rPr lang="en-US" sz="3598">
                <a:solidFill>
                  <a:srgbClr val="FFFFFF"/>
                </a:solidFill>
                <a:latin typeface="Glacial Indifference"/>
              </a:rPr>
              <a:t>Survival Curves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0DC"/>
        </a:solidFill>
        <a:effectLst/>
      </p:bgPr>
    </p:bg>
    <p:spTree>
      <p:nvGrpSpPr>
        <p:cNvPr id="1" name=""/>
        <p:cNvGrpSpPr/>
        <p:nvPr/>
      </p:nvGrpSpPr>
      <p:grpSpPr>
        <a:xfrm>
          <a:off x="0" y="0"/>
          <a:ext cx="0" cy="0"/>
          <a:chOff x="0" y="0"/>
          <a:chExt cx="0" cy="0"/>
        </a:xfrm>
      </p:grpSpPr>
      <p:sp>
        <p:nvSpPr>
          <p:cNvPr id="2" name="TextBox 2"/>
          <p:cNvSpPr txBox="1"/>
          <p:nvPr/>
        </p:nvSpPr>
        <p:spPr>
          <a:xfrm>
            <a:off x="1028700" y="1571282"/>
            <a:ext cx="5976923" cy="977722"/>
          </a:xfrm>
          <a:prstGeom prst="rect">
            <a:avLst/>
          </a:prstGeom>
        </p:spPr>
        <p:txBody>
          <a:bodyPr lIns="0" tIns="0" rIns="0" bIns="0" rtlCol="0" anchor="t">
            <a:spAutoFit/>
          </a:bodyPr>
          <a:lstStyle/>
          <a:p>
            <a:pPr algn="l">
              <a:lnSpc>
                <a:spcPts val="7190"/>
              </a:lnSpc>
            </a:pPr>
            <a:r>
              <a:rPr lang="en-US" sz="5135" spc="25">
                <a:solidFill>
                  <a:srgbClr val="E8517A"/>
                </a:solidFill>
                <a:latin typeface="ITC Bauhaus Bold"/>
              </a:rPr>
              <a:t>CONCLUSION</a:t>
            </a:r>
          </a:p>
        </p:txBody>
      </p:sp>
      <p:grpSp>
        <p:nvGrpSpPr>
          <p:cNvPr id="3" name="Group 3"/>
          <p:cNvGrpSpPr/>
          <p:nvPr/>
        </p:nvGrpSpPr>
        <p:grpSpPr>
          <a:xfrm>
            <a:off x="-314297" y="9258300"/>
            <a:ext cx="19467548" cy="1240311"/>
            <a:chOff x="0" y="0"/>
            <a:chExt cx="5127255" cy="326666"/>
          </a:xfrm>
        </p:grpSpPr>
        <p:sp>
          <p:nvSpPr>
            <p:cNvPr id="4" name="Freeform 4"/>
            <p:cNvSpPr/>
            <p:nvPr/>
          </p:nvSpPr>
          <p:spPr>
            <a:xfrm>
              <a:off x="0" y="0"/>
              <a:ext cx="5127255" cy="326666"/>
            </a:xfrm>
            <a:custGeom>
              <a:avLst/>
              <a:gdLst/>
              <a:ahLst/>
              <a:cxnLst/>
              <a:rect l="l" t="t" r="r" b="b"/>
              <a:pathLst>
                <a:path w="5127255" h="326666">
                  <a:moveTo>
                    <a:pt x="0" y="0"/>
                  </a:moveTo>
                  <a:lnTo>
                    <a:pt x="5127255" y="0"/>
                  </a:lnTo>
                  <a:lnTo>
                    <a:pt x="5127255" y="326666"/>
                  </a:lnTo>
                  <a:lnTo>
                    <a:pt x="0" y="326666"/>
                  </a:lnTo>
                  <a:close/>
                </a:path>
              </a:pathLst>
            </a:custGeom>
            <a:solidFill>
              <a:srgbClr val="FFFFFF"/>
            </a:solidFill>
          </p:spPr>
          <p:txBody>
            <a:bodyPr/>
            <a:lstStyle/>
            <a:p>
              <a:endParaRPr lang="en-US"/>
            </a:p>
          </p:txBody>
        </p:sp>
        <p:sp>
          <p:nvSpPr>
            <p:cNvPr id="5" name="TextBox 5"/>
            <p:cNvSpPr txBox="1"/>
            <p:nvPr/>
          </p:nvSpPr>
          <p:spPr>
            <a:xfrm>
              <a:off x="0" y="-57150"/>
              <a:ext cx="5127255" cy="383816"/>
            </a:xfrm>
            <a:prstGeom prst="rect">
              <a:avLst/>
            </a:prstGeom>
          </p:spPr>
          <p:txBody>
            <a:bodyPr lIns="50800" tIns="50800" rIns="50800" bIns="50800" rtlCol="0" anchor="ctr"/>
            <a:lstStyle/>
            <a:p>
              <a:pPr algn="ctr">
                <a:lnSpc>
                  <a:spcPts val="3638"/>
                </a:lnSpc>
              </a:pPr>
              <a:endParaRPr/>
            </a:p>
          </p:txBody>
        </p:sp>
      </p:grpSp>
      <p:sp>
        <p:nvSpPr>
          <p:cNvPr id="6" name="TextBox 6"/>
          <p:cNvSpPr txBox="1"/>
          <p:nvPr/>
        </p:nvSpPr>
        <p:spPr>
          <a:xfrm>
            <a:off x="1028700" y="3494411"/>
            <a:ext cx="16230600" cy="2600351"/>
          </a:xfrm>
          <a:prstGeom prst="rect">
            <a:avLst/>
          </a:prstGeom>
        </p:spPr>
        <p:txBody>
          <a:bodyPr lIns="0" tIns="0" rIns="0" bIns="0" rtlCol="0" anchor="t">
            <a:spAutoFit/>
          </a:bodyPr>
          <a:lstStyle/>
          <a:p>
            <a:pPr marL="647475" lvl="1" indent="-323737" algn="l">
              <a:lnSpc>
                <a:spcPts val="4198"/>
              </a:lnSpc>
              <a:buFont typeface="Arial"/>
              <a:buChar char="•"/>
            </a:pPr>
            <a:r>
              <a:rPr lang="en-US" sz="2998">
                <a:solidFill>
                  <a:srgbClr val="E8517A"/>
                </a:solidFill>
                <a:latin typeface="Glacial Indifference"/>
              </a:rPr>
              <a:t>Our analysis reveals significant differences in survival rates between age groups, different tumor grades, and among patients receiving hormonal therapy versus those who don't.</a:t>
            </a:r>
          </a:p>
          <a:p>
            <a:pPr algn="l">
              <a:lnSpc>
                <a:spcPts val="4198"/>
              </a:lnSpc>
            </a:pPr>
            <a:endParaRPr lang="en-US" sz="2998">
              <a:solidFill>
                <a:srgbClr val="E8517A"/>
              </a:solidFill>
              <a:latin typeface="Glacial Indifference"/>
            </a:endParaRPr>
          </a:p>
          <a:p>
            <a:pPr marL="647475" lvl="1" indent="-323737" algn="l">
              <a:lnSpc>
                <a:spcPts val="4198"/>
              </a:lnSpc>
              <a:buFont typeface="Arial"/>
              <a:buChar char="•"/>
            </a:pPr>
            <a:r>
              <a:rPr lang="en-US" sz="2998">
                <a:solidFill>
                  <a:srgbClr val="E8517A"/>
                </a:solidFill>
                <a:latin typeface="Glacial Indifference"/>
              </a:rPr>
              <a:t>Assumption: the censoring mechanism is non-informative, meaning that the probability of being censored is unrelated to the survival time.</a:t>
            </a:r>
          </a:p>
        </p:txBody>
      </p:sp>
      <p:grpSp>
        <p:nvGrpSpPr>
          <p:cNvPr id="7" name="Group 7"/>
          <p:cNvGrpSpPr/>
          <p:nvPr/>
        </p:nvGrpSpPr>
        <p:grpSpPr>
          <a:xfrm>
            <a:off x="854679" y="3406254"/>
            <a:ext cx="711129" cy="711129"/>
            <a:chOff x="0" y="0"/>
            <a:chExt cx="948171" cy="948171"/>
          </a:xfrm>
        </p:grpSpPr>
        <p:grpSp>
          <p:nvGrpSpPr>
            <p:cNvPr id="8" name="Group 8"/>
            <p:cNvGrpSpPr/>
            <p:nvPr/>
          </p:nvGrpSpPr>
          <p:grpSpPr>
            <a:xfrm>
              <a:off x="0" y="0"/>
              <a:ext cx="948171" cy="94817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3638"/>
                  </a:lnSpc>
                </a:pPr>
                <a:endParaRPr/>
              </a:p>
            </p:txBody>
          </p:sp>
        </p:grpSp>
        <p:sp>
          <p:nvSpPr>
            <p:cNvPr id="11" name="Freeform 11"/>
            <p:cNvSpPr/>
            <p:nvPr/>
          </p:nvSpPr>
          <p:spPr>
            <a:xfrm>
              <a:off x="239394" y="146470"/>
              <a:ext cx="469384" cy="655232"/>
            </a:xfrm>
            <a:custGeom>
              <a:avLst/>
              <a:gdLst/>
              <a:ahLst/>
              <a:cxnLst/>
              <a:rect l="l" t="t" r="r" b="b"/>
              <a:pathLst>
                <a:path w="469384" h="655232">
                  <a:moveTo>
                    <a:pt x="0" y="0"/>
                  </a:moveTo>
                  <a:lnTo>
                    <a:pt x="469384" y="0"/>
                  </a:lnTo>
                  <a:lnTo>
                    <a:pt x="469384" y="655232"/>
                  </a:lnTo>
                  <a:lnTo>
                    <a:pt x="0" y="6552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grpSp>
        <p:nvGrpSpPr>
          <p:cNvPr id="12" name="Group 12"/>
          <p:cNvGrpSpPr/>
          <p:nvPr/>
        </p:nvGrpSpPr>
        <p:grpSpPr>
          <a:xfrm>
            <a:off x="854679" y="4970213"/>
            <a:ext cx="711129" cy="711129"/>
            <a:chOff x="0" y="0"/>
            <a:chExt cx="948171" cy="948171"/>
          </a:xfrm>
        </p:grpSpPr>
        <p:grpSp>
          <p:nvGrpSpPr>
            <p:cNvPr id="13" name="Group 13"/>
            <p:cNvGrpSpPr/>
            <p:nvPr/>
          </p:nvGrpSpPr>
          <p:grpSpPr>
            <a:xfrm>
              <a:off x="0" y="0"/>
              <a:ext cx="948171" cy="94817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638"/>
                  </a:lnSpc>
                </a:pPr>
                <a:endParaRPr/>
              </a:p>
            </p:txBody>
          </p:sp>
        </p:grpSp>
        <p:sp>
          <p:nvSpPr>
            <p:cNvPr id="16" name="Freeform 16"/>
            <p:cNvSpPr/>
            <p:nvPr/>
          </p:nvSpPr>
          <p:spPr>
            <a:xfrm>
              <a:off x="239394" y="146470"/>
              <a:ext cx="469384" cy="655232"/>
            </a:xfrm>
            <a:custGeom>
              <a:avLst/>
              <a:gdLst/>
              <a:ahLst/>
              <a:cxnLst/>
              <a:rect l="l" t="t" r="r" b="b"/>
              <a:pathLst>
                <a:path w="469384" h="655232">
                  <a:moveTo>
                    <a:pt x="0" y="0"/>
                  </a:moveTo>
                  <a:lnTo>
                    <a:pt x="469384" y="0"/>
                  </a:lnTo>
                  <a:lnTo>
                    <a:pt x="469384" y="655232"/>
                  </a:lnTo>
                  <a:lnTo>
                    <a:pt x="0" y="6552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1208</Words>
  <Application>Microsoft Macintosh PowerPoint</Application>
  <PresentationFormat>Custom</PresentationFormat>
  <Paragraphs>102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ITC Bauhaus Bold</vt:lpstr>
      <vt:lpstr>Glacial Indifference Bold</vt:lpstr>
      <vt:lpstr>Arial</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dc:title>
  <cp:lastModifiedBy>Emily Bates</cp:lastModifiedBy>
  <cp:revision>2</cp:revision>
  <dcterms:created xsi:type="dcterms:W3CDTF">2006-08-16T00:00:00Z</dcterms:created>
  <dcterms:modified xsi:type="dcterms:W3CDTF">2024-05-07T03:51:45Z</dcterms:modified>
  <dc:identifier>DAGEap0K0fQ</dc:identifier>
</cp:coreProperties>
</file>