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e8c3bc8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6e8c3bc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1d7a648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41d7a64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7ff4020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7ff402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47ff40208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47ff402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e8c3bc8f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6e8c3bc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6e8c3bc8f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6e8c3bc8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e8c3bc8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e8c3bc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7ff4020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47ff402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https://www.researchgate.net/publication/221914592_Assembly_Line_Balancing_and_Sequencing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e8c3bc8f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e8c3bc8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initial balancing for a MMAL is to create an equivalent Single Model and allocate the tasks to their designated work stations.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e8c3bc8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e8c3b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e8c3bc8f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e8c3bc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Mixed Model Assembly Line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Etienne Batiste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with Gurobi</a:t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2572050" y="861525"/>
            <a:ext cx="399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Objective Function and Constraints Contd.</a:t>
            </a:r>
            <a:endParaRPr sz="1600"/>
          </a:p>
        </p:txBody>
      </p:sp>
      <p:sp>
        <p:nvSpPr>
          <p:cNvPr id="146" name="Google Shape;146;p22"/>
          <p:cNvSpPr txBox="1"/>
          <p:nvPr/>
        </p:nvSpPr>
        <p:spPr>
          <a:xfrm>
            <a:off x="886325" y="2815500"/>
            <a:ext cx="708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ensure all predecessors h for task i are performed at the same or a previous station as task.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413" y="1965150"/>
            <a:ext cx="2713167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950" y="3154350"/>
            <a:ext cx="4196100" cy="74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150" y="4390875"/>
            <a:ext cx="5025700" cy="4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426500" y="4005975"/>
            <a:ext cx="629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If tasks are the same for each bike type, ensure these tasks are at the same station.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328425" y="1625025"/>
            <a:ext cx="41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ensure each task is assigned to only one station.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 A</a:t>
            </a:r>
            <a:r>
              <a:rPr lang="en"/>
              <a:t>nalysis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355" y="1660286"/>
            <a:ext cx="3216717" cy="152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2419" l="0" r="0" t="0"/>
          <a:stretch/>
        </p:blipFill>
        <p:spPr>
          <a:xfrm>
            <a:off x="501875" y="967300"/>
            <a:ext cx="8140252" cy="38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4294967295" type="title"/>
          </p:nvPr>
        </p:nvSpPr>
        <p:spPr>
          <a:xfrm>
            <a:off x="311700" y="28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r>
              <a:rPr lang="en"/>
              <a:t> Solution Analysis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5033" l="0" r="0" t="0"/>
          <a:stretch/>
        </p:blipFill>
        <p:spPr>
          <a:xfrm>
            <a:off x="364613" y="855600"/>
            <a:ext cx="8414776" cy="38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311700" y="4696975"/>
            <a:ext cx="30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Average = 38.0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Sequencing</a:t>
            </a:r>
            <a:r>
              <a:rPr lang="en"/>
              <a:t> Optimization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90250" y="526350"/>
            <a:ext cx="651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Level the time between each bike in the sequencing order of the daily production. In this scenario we should ultimately have a sequence that minimizes idle time at each station. 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with Gurobi</a:t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2572050" y="1241263"/>
            <a:ext cx="399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Setting up the problem:</a:t>
            </a:r>
            <a:endParaRPr sz="1600"/>
          </a:p>
        </p:txBody>
      </p:sp>
      <p:sp>
        <p:nvSpPr>
          <p:cNvPr id="182" name="Google Shape;182;p27"/>
          <p:cNvSpPr txBox="1"/>
          <p:nvPr/>
        </p:nvSpPr>
        <p:spPr>
          <a:xfrm>
            <a:off x="1031425" y="1898100"/>
            <a:ext cx="23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Parameters: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968800" y="1898100"/>
            <a:ext cx="13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Indices: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2497813"/>
            <a:ext cx="3726575" cy="108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175" y="2431138"/>
            <a:ext cx="3413449" cy="12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with Gurobi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Variables</a:t>
            </a:r>
            <a:endParaRPr sz="1600"/>
          </a:p>
        </p:txBody>
      </p:sp>
      <p:sp>
        <p:nvSpPr>
          <p:cNvPr id="192" name="Google Shape;192;p28"/>
          <p:cNvSpPr txBox="1"/>
          <p:nvPr>
            <p:ph idx="2" type="body"/>
          </p:nvPr>
        </p:nvSpPr>
        <p:spPr>
          <a:xfrm>
            <a:off x="4609775" y="923875"/>
            <a:ext cx="3999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Objective Function and Constraints</a:t>
            </a:r>
            <a:endParaRPr sz="1600"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2551" r="49041" t="0"/>
          <a:stretch/>
        </p:blipFill>
        <p:spPr>
          <a:xfrm>
            <a:off x="353025" y="2802975"/>
            <a:ext cx="2960576" cy="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311700" y="1392550"/>
            <a:ext cx="3643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Primary Decision Variable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11700" y="2382475"/>
            <a:ext cx="3643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Idle Time</a:t>
            </a: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at each station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120025" y="2239175"/>
            <a:ext cx="497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ensure every position is only assigned one of the models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6001" l="0" r="0" t="9467"/>
          <a:stretch/>
        </p:blipFill>
        <p:spPr>
          <a:xfrm>
            <a:off x="353025" y="1797700"/>
            <a:ext cx="3643200" cy="53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800" y="2647950"/>
            <a:ext cx="2099825" cy="8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6">
            <a:alphaModFix/>
          </a:blip>
          <a:srcRect b="15945" l="2362" r="0" t="0"/>
          <a:stretch/>
        </p:blipFill>
        <p:spPr>
          <a:xfrm>
            <a:off x="4387159" y="1541650"/>
            <a:ext cx="444514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1725" y="3937925"/>
            <a:ext cx="2416000" cy="8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4120025" y="3522413"/>
            <a:ext cx="497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ensure demand is met for each bike type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 in </a:t>
            </a:r>
            <a:r>
              <a:rPr lang="en" sz="2900"/>
              <a:t>Sequencing1.xlsx</a:t>
            </a:r>
            <a:endParaRPr sz="2900"/>
          </a:p>
        </p:txBody>
      </p:sp>
      <p:grpSp>
        <p:nvGrpSpPr>
          <p:cNvPr id="207" name="Google Shape;207;p29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08" name="Google Shape;208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9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9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This is the optimal Sequence from Gurobi 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12" name="Google Shape;212;p29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13" name="Google Shape;213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9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Min Average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9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Uses slightly different objective function that minimizes the average between each station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Creates a batching sequence </a:t>
            </a:r>
            <a:r>
              <a:rPr lang="en" sz="1100">
                <a:solidFill>
                  <a:schemeClr val="lt1"/>
                </a:solidFill>
              </a:rPr>
              <a:t>Due to low variation in between the bike types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17" name="Google Shape;217;p2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18" name="Google Shape;218;p29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9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9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Random order of bike types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Offers some more variation for analysis in the simulation model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2" name="Google Shape;222;p29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4849950" y="5355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Gurobi: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Balancing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1 nodes (929 simplex iterations) in 0.09 seconds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count was 8 (of 8 available processors)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count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Sequencing</a:t>
            </a:r>
            <a:r>
              <a:rPr lang="en"/>
              <a:t>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0 nodes* (1047 simplex iterations) in 0.05 seconds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count was 8 (of 8 available processors)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count 2 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*This means the optimal solution is found in the root node</a:t>
            </a:r>
            <a:endParaRPr sz="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Mixed Model Assembly Line (MMAL) is one in </a:t>
            </a:r>
            <a:r>
              <a:rPr lang="en" sz="1500"/>
              <a:t>which</a:t>
            </a:r>
            <a:r>
              <a:rPr lang="en" sz="1500"/>
              <a:t> various models of a generic product are </a:t>
            </a:r>
            <a:r>
              <a:rPr lang="en" sz="1500"/>
              <a:t>produced</a:t>
            </a:r>
            <a:r>
              <a:rPr lang="en" sz="1500"/>
              <a:t> on the same line in an intermixed situation. (Uddin &amp; Lastra) In this production facility three different types of bikes will be made with predefined tasks and processing times. </a:t>
            </a:r>
            <a:r>
              <a:rPr lang="en" sz="1500"/>
              <a:t>There are three key components to this problem: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Assembly line balancing optimization 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Sequencing optimization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Simulation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put this theory into real results python with Gurobi Optimization was used. Gurobi is a mathematical programming solver which utilized the simplex method of optimization for this Mixed Integer Programming (MIP) Problem. Our results are an optimized factory layout that can then be transferred to a simulation model where its data can be analyzed. The sequencing can be volatile and may need to be reworked later after assessing its validity with the simulation.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Variance Between Models </a:t>
            </a:r>
            <a:endParaRPr sz="2900"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240" name="Google Shape;240;p3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Station Utilization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Compare station utilizations for each station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44" name="Google Shape;244;p3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45" name="Google Shape;245;p3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Cycle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Measure cycle time of each bike coming off the assembly line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Take average as Output Data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50" name="Google Shape;250;p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Idle Time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3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Measure the idle time at each station or the difference between takt time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54" name="Google Shape;254;p3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81025" y="27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Generator</a:t>
            </a:r>
            <a:endParaRPr/>
          </a:p>
        </p:txBody>
      </p:sp>
      <p:sp>
        <p:nvSpPr>
          <p:cNvPr id="260" name="Google Shape;260;p33"/>
          <p:cNvSpPr txBox="1"/>
          <p:nvPr>
            <p:ph idx="4294967295" type="body"/>
          </p:nvPr>
        </p:nvSpPr>
        <p:spPr>
          <a:xfrm>
            <a:off x="732950" y="246770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00" y="3109800"/>
            <a:ext cx="4474499" cy="177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0" l="0" r="15618" t="0"/>
          <a:stretch/>
        </p:blipFill>
        <p:spPr>
          <a:xfrm>
            <a:off x="4302650" y="727350"/>
            <a:ext cx="4338625" cy="2524149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meline background shape" id="263" name="Google Shape;263;p33"/>
          <p:cNvSpPr/>
          <p:nvPr/>
        </p:nvSpPr>
        <p:spPr>
          <a:xfrm>
            <a:off x="1660153" y="1093725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 rot="10800000">
            <a:off x="3577228" y="3463988"/>
            <a:ext cx="3432244" cy="441657"/>
            <a:chOff x="6448870" y="3733723"/>
            <a:chExt cx="2453355" cy="351302"/>
          </a:xfrm>
        </p:grpSpPr>
        <p:sp>
          <p:nvSpPr>
            <p:cNvPr id="265" name="Google Shape;265;p33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3"/>
          <p:cNvSpPr txBox="1"/>
          <p:nvPr>
            <p:ph idx="4294967295" type="body"/>
          </p:nvPr>
        </p:nvSpPr>
        <p:spPr>
          <a:xfrm>
            <a:off x="4903300" y="3456075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Change Sequence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" name="Google Shape;270;p33"/>
          <p:cNvSpPr txBox="1"/>
          <p:nvPr>
            <p:ph idx="4294967295" type="body"/>
          </p:nvPr>
        </p:nvSpPr>
        <p:spPr>
          <a:xfrm>
            <a:off x="1736350" y="1093875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Sequence Options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1783" l="0" r="0" t="1783"/>
          <a:stretch/>
        </p:blipFill>
        <p:spPr>
          <a:xfrm>
            <a:off x="3712263" y="132267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>
            <p:ph idx="4294967295" type="body"/>
          </p:nvPr>
        </p:nvSpPr>
        <p:spPr>
          <a:xfrm>
            <a:off x="3445750" y="31093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Etienne Batiste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79" name="Google Shape;279;p34"/>
          <p:cNvCxnSpPr/>
          <p:nvPr/>
        </p:nvCxnSpPr>
        <p:spPr>
          <a:xfrm>
            <a:off x="4436550" y="35455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34"/>
          <p:cNvSpPr txBox="1"/>
          <p:nvPr>
            <p:ph idx="4294967295" type="body"/>
          </p:nvPr>
        </p:nvSpPr>
        <p:spPr>
          <a:xfrm>
            <a:off x="3445725" y="36421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2022 B.S. Industrial and Systems Engineering </a:t>
            </a:r>
            <a:r>
              <a:rPr lang="en" sz="1300"/>
              <a:t>Candidate </a:t>
            </a:r>
            <a:r>
              <a:rPr lang="en" sz="1300"/>
              <a:t>at the Georgia Institute of Technology in Atlanta, GA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Balancing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</a:t>
            </a:r>
            <a:r>
              <a:rPr lang="en" sz="1500">
                <a:solidFill>
                  <a:schemeClr val="dk1"/>
                </a:solidFill>
              </a:rPr>
              <a:t>reate an equivalent Single Model and allocate tasks to their designated work stations</a:t>
            </a:r>
            <a:endParaRPr sz="1500">
              <a:solidFill>
                <a:schemeClr val="dk1"/>
              </a:solidFill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Each workstation with processing time as close to Takt time as possible</a:t>
            </a:r>
            <a:endParaRPr sz="1500">
              <a:solidFill>
                <a:schemeClr val="dk1"/>
              </a:solidFill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Extend to Mixed-Model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Sequencing </a:t>
            </a:r>
            <a:r>
              <a:rPr lang="en" sz="1000">
                <a:solidFill>
                  <a:schemeClr val="lt1"/>
                </a:solidFill>
              </a:rPr>
              <a:t>+ Resequencing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Find optimal sequences of the models that will minimize workload variation</a:t>
            </a:r>
            <a:endParaRPr sz="1500">
              <a:solidFill>
                <a:schemeClr val="dk1"/>
              </a:solidFill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Often has multiple optimal solutions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Define our performance indicators and quantify variance in different models</a:t>
            </a:r>
            <a:endParaRPr sz="1500">
              <a:solidFill>
                <a:schemeClr val="dk1"/>
              </a:solidFill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Test the different sequences and compare performance indicators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Optimization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90250" y="526350"/>
            <a:ext cx="651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</a:t>
            </a:r>
            <a:r>
              <a:rPr b="1" lang="en" sz="4200"/>
              <a:t>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Create a balanced assembly line with the minimal Cycle Time and Number of Stations necessary for a given number of units to be produced in a work day.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86350" y="863550"/>
            <a:ext cx="35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Precedence Diagrams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These diagrams portrays the logical sequence of tasks for bike assembly.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Things to note: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 visual schedule of activities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not tell where each task should be performed</a:t>
            </a:r>
            <a:endParaRPr sz="1600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-6326" l="0" r="0" t="0"/>
          <a:stretch/>
        </p:blipFill>
        <p:spPr>
          <a:xfrm>
            <a:off x="4693000" y="198275"/>
            <a:ext cx="4103301" cy="15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3000" y="1793550"/>
            <a:ext cx="4103299" cy="15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428" r="0" t="0"/>
          <a:stretch/>
        </p:blipFill>
        <p:spPr>
          <a:xfrm>
            <a:off x="4693000" y="3397825"/>
            <a:ext cx="4103300" cy="14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</a:t>
            </a:r>
            <a:r>
              <a:rPr lang="en"/>
              <a:t> Our Ideals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503650" y="759025"/>
            <a:ext cx="41367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Takt Time: Ideal processing time at each station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596050" y="2364000"/>
            <a:ext cx="39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Minimum Number of Stations: TP/ Takt Time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10952" l="3400" r="0" t="0"/>
          <a:stretch/>
        </p:blipFill>
        <p:spPr>
          <a:xfrm>
            <a:off x="3477100" y="1253800"/>
            <a:ext cx="218980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862" y="2918775"/>
            <a:ext cx="3408275" cy="17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75" y="994375"/>
            <a:ext cx="207381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37275" y="594175"/>
            <a:ext cx="1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Given 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Parameters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with Gurobi</a:t>
            </a:r>
            <a:endParaRPr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2572050" y="1134600"/>
            <a:ext cx="399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Setting up the problem:</a:t>
            </a:r>
            <a:endParaRPr sz="1600"/>
          </a:p>
        </p:txBody>
      </p:sp>
      <p:sp>
        <p:nvSpPr>
          <p:cNvPr id="122" name="Google Shape;122;p20"/>
          <p:cNvSpPr txBox="1"/>
          <p:nvPr/>
        </p:nvSpPr>
        <p:spPr>
          <a:xfrm>
            <a:off x="1031425" y="1898100"/>
            <a:ext cx="23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Parameters: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968800" y="1898100"/>
            <a:ext cx="13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Indices: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7234" l="0" r="0" t="23470"/>
          <a:stretch/>
        </p:blipFill>
        <p:spPr>
          <a:xfrm>
            <a:off x="200175" y="2456900"/>
            <a:ext cx="3664400" cy="11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304" y="2456900"/>
            <a:ext cx="4828796" cy="11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with Gurobi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Variables</a:t>
            </a:r>
            <a:endParaRPr sz="1600"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8324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Objective Function and Constraints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There are other objective functions that could be used such as minimizing cycle time and minimizing the number of stations.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Our Minimums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18 Stations 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92.3 sec Cycle time</a:t>
            </a:r>
            <a:endParaRPr sz="16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5" y="1809774"/>
            <a:ext cx="3917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13" y="2752575"/>
            <a:ext cx="3951950" cy="8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25" y="3999050"/>
            <a:ext cx="3186225" cy="8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11700" y="1392550"/>
            <a:ext cx="3643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Primary Decision Variable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11700" y="2382475"/>
            <a:ext cx="3643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Processing time at each station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1700" y="3630775"/>
            <a:ext cx="4211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Difference from Takt time for each station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6">
            <a:alphaModFix/>
          </a:blip>
          <a:srcRect b="0" l="6363" r="6223" t="0"/>
          <a:stretch/>
        </p:blipFill>
        <p:spPr>
          <a:xfrm>
            <a:off x="6216400" y="1500075"/>
            <a:ext cx="1231892" cy="7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