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56" r:id="rId4"/>
    <p:sldId id="258" r:id="rId5"/>
    <p:sldId id="260" r:id="rId6"/>
    <p:sldId id="261" r:id="rId7"/>
    <p:sldId id="262" r:id="rId8"/>
    <p:sldId id="269" r:id="rId9"/>
    <p:sldId id="271" r:id="rId10"/>
    <p:sldId id="274" r:id="rId11"/>
    <p:sldId id="265" r:id="rId12"/>
    <p:sldId id="273" r:id="rId13"/>
    <p:sldId id="266" r:id="rId14"/>
    <p:sldId id="267"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98" d="100"/>
          <a:sy n="98" d="100"/>
        </p:scale>
        <p:origin x="12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257F8-A82B-49B2-8977-5949D04F4175}"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1164C-A913-4D52-AC9E-10275139CE91}" type="slidenum">
              <a:rPr lang="en-US" smtClean="0"/>
              <a:t>‹#›</a:t>
            </a:fld>
            <a:endParaRPr lang="en-US"/>
          </a:p>
        </p:txBody>
      </p:sp>
    </p:spTree>
    <p:extLst>
      <p:ext uri="{BB962C8B-B14F-4D97-AF65-F5344CB8AC3E}">
        <p14:creationId xmlns:p14="http://schemas.microsoft.com/office/powerpoint/2010/main" val="79360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8.7 Million species</a:t>
            </a:r>
          </a:p>
          <a:p>
            <a:r>
              <a:rPr lang="en-US" dirty="0" smtClean="0"/>
              <a:t>510 Trillion Meters Squared</a:t>
            </a:r>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4</a:t>
            </a:fld>
            <a:endParaRPr lang="en-US"/>
          </a:p>
        </p:txBody>
      </p:sp>
    </p:spTree>
    <p:extLst>
      <p:ext uri="{BB962C8B-B14F-4D97-AF65-F5344CB8AC3E}">
        <p14:creationId xmlns:p14="http://schemas.microsoft.com/office/powerpoint/2010/main" val="145460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rapid industrialization, humans have had major impacts on the availability of key limiting nutrients. Through fertilizer production, agriculture, and many other actions humans have roughly doubled the amount of plant-available nitrogen and quadrupled the availability of phosphorous in terrestrial and freshwater systems. While this is a global problem, it is important to note that changes in nutrient availability form hotspots. As the majority of terrestrial vegetation is limited by mineral nutrients to some degree, addition of these same nutrients can have dramatic effects on many ecosystem processes. (35s)</a:t>
            </a:r>
          </a:p>
          <a:p>
            <a:endParaRPr lang="en-US" dirty="0"/>
          </a:p>
        </p:txBody>
      </p:sp>
      <p:sp>
        <p:nvSpPr>
          <p:cNvPr id="4" name="Slide Number Placeholder 3"/>
          <p:cNvSpPr>
            <a:spLocks noGrp="1"/>
          </p:cNvSpPr>
          <p:nvPr>
            <p:ph type="sldNum" sz="quarter" idx="10"/>
          </p:nvPr>
        </p:nvSpPr>
        <p:spPr/>
        <p:txBody>
          <a:bodyPr/>
          <a:lstStyle/>
          <a:p>
            <a:fld id="{AF21AFB8-4DCC-4ACD-9AE5-80199DA1B247}" type="slidenum">
              <a:rPr lang="en-US" smtClean="0"/>
              <a:t>6</a:t>
            </a:fld>
            <a:endParaRPr lang="en-US"/>
          </a:p>
        </p:txBody>
      </p:sp>
    </p:spTree>
    <p:extLst>
      <p:ext uri="{BB962C8B-B14F-4D97-AF65-F5344CB8AC3E}">
        <p14:creationId xmlns:p14="http://schemas.microsoft.com/office/powerpoint/2010/main" val="332191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date, significant scholarship has been devoted to determining the effects of nutrient enrichment on plant communities. In many cases, addition of nutrients results in a decline in species diversity, often resulting in the loss of drought and stress-tolerant species in favor of effective competitors. (20s)</a:t>
            </a:r>
          </a:p>
          <a:p>
            <a:endParaRPr lang="en-US" dirty="0"/>
          </a:p>
        </p:txBody>
      </p:sp>
      <p:sp>
        <p:nvSpPr>
          <p:cNvPr id="4" name="Slide Number Placeholder 3"/>
          <p:cNvSpPr>
            <a:spLocks noGrp="1"/>
          </p:cNvSpPr>
          <p:nvPr>
            <p:ph type="sldNum" sz="quarter" idx="10"/>
          </p:nvPr>
        </p:nvSpPr>
        <p:spPr/>
        <p:txBody>
          <a:bodyPr/>
          <a:lstStyle/>
          <a:p>
            <a:fld id="{AF21AFB8-4DCC-4ACD-9AE5-80199DA1B247}" type="slidenum">
              <a:rPr lang="en-US" smtClean="0"/>
              <a:t>7</a:t>
            </a:fld>
            <a:endParaRPr lang="en-US"/>
          </a:p>
        </p:txBody>
      </p:sp>
    </p:spTree>
    <p:extLst>
      <p:ext uri="{BB962C8B-B14F-4D97-AF65-F5344CB8AC3E}">
        <p14:creationId xmlns:p14="http://schemas.microsoft.com/office/powerpoint/2010/main" val="142068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California grasslands are an excellent system within which to answer these questions. They are naturally very high in species diversity. Most species are annuals and exhibit rapid demographic responses to experimental treatments. The Mediterranean climate contributes to limitation by both nutrients and water, and different species and functional groups respond differently to these resources.  And particularly among exotic taxa, traits and phenotypes are highly plastic. Grassland communities are often divided into three major groups—grasses, forbs, and legumes—which appear to have different affinities for nitrogen and phosphorous, in particular. (35s)</a:t>
            </a:r>
          </a:p>
        </p:txBody>
      </p:sp>
      <p:sp>
        <p:nvSpPr>
          <p:cNvPr id="4" name="Slide Number Placeholder 3"/>
          <p:cNvSpPr>
            <a:spLocks noGrp="1"/>
          </p:cNvSpPr>
          <p:nvPr>
            <p:ph type="sldNum" sz="quarter" idx="10"/>
          </p:nvPr>
        </p:nvSpPr>
        <p:spPr/>
        <p:txBody>
          <a:bodyPr/>
          <a:lstStyle/>
          <a:p>
            <a:fld id="{AF21AFB8-4DCC-4ACD-9AE5-80199DA1B247}" type="slidenum">
              <a:rPr lang="en-US" smtClean="0"/>
              <a:t>8</a:t>
            </a:fld>
            <a:endParaRPr lang="en-US"/>
          </a:p>
        </p:txBody>
      </p:sp>
    </p:spTree>
    <p:extLst>
      <p:ext uri="{BB962C8B-B14F-4D97-AF65-F5344CB8AC3E}">
        <p14:creationId xmlns:p14="http://schemas.microsoft.com/office/powerpoint/2010/main" val="27427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give you an idea of how different degrees of spatial patchiness form in these communities, here’s an example of one site, showing the presence of broad gradients in cover, such as the purple lupine in the center of the slide, but also very fine-scale patches of other species present. (15s)</a:t>
            </a:r>
          </a:p>
        </p:txBody>
      </p:sp>
      <p:sp>
        <p:nvSpPr>
          <p:cNvPr id="4" name="Slide Number Placeholder 3"/>
          <p:cNvSpPr>
            <a:spLocks noGrp="1"/>
          </p:cNvSpPr>
          <p:nvPr>
            <p:ph type="sldNum" sz="quarter" idx="10"/>
          </p:nvPr>
        </p:nvSpPr>
        <p:spPr/>
        <p:txBody>
          <a:bodyPr/>
          <a:lstStyle/>
          <a:p>
            <a:fld id="{AF21AFB8-4DCC-4ACD-9AE5-80199DA1B247}" type="slidenum">
              <a:rPr lang="en-US" smtClean="0"/>
              <a:t>9</a:t>
            </a:fld>
            <a:endParaRPr lang="en-US"/>
          </a:p>
        </p:txBody>
      </p:sp>
    </p:spTree>
    <p:extLst>
      <p:ext uri="{BB962C8B-B14F-4D97-AF65-F5344CB8AC3E}">
        <p14:creationId xmlns:p14="http://schemas.microsoft.com/office/powerpoint/2010/main" val="273000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10</a:t>
            </a:fld>
            <a:endParaRPr lang="en-US"/>
          </a:p>
        </p:txBody>
      </p:sp>
    </p:spTree>
    <p:extLst>
      <p:ext uri="{BB962C8B-B14F-4D97-AF65-F5344CB8AC3E}">
        <p14:creationId xmlns:p14="http://schemas.microsoft.com/office/powerpoint/2010/main" val="248908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12</a:t>
            </a:fld>
            <a:endParaRPr lang="en-US"/>
          </a:p>
        </p:txBody>
      </p:sp>
    </p:spTree>
    <p:extLst>
      <p:ext uri="{BB962C8B-B14F-4D97-AF65-F5344CB8AC3E}">
        <p14:creationId xmlns:p14="http://schemas.microsoft.com/office/powerpoint/2010/main" val="374129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47324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90086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5150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40274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248511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9337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BC02FD-D5A7-493C-8247-2805ADDA4D0C}"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11410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C02FD-D5A7-493C-8247-2805ADDA4D0C}"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21216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C02FD-D5A7-493C-8247-2805ADDA4D0C}"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12895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532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88114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C02FD-D5A7-493C-8247-2805ADDA4D0C}"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8F55A-3E05-4791-9995-0F7EF116D1B9}" type="slidenum">
              <a:rPr lang="en-US" smtClean="0"/>
              <a:t>‹#›</a:t>
            </a:fld>
            <a:endParaRPr lang="en-US"/>
          </a:p>
        </p:txBody>
      </p:sp>
    </p:spTree>
    <p:extLst>
      <p:ext uri="{BB962C8B-B14F-4D97-AF65-F5344CB8AC3E}">
        <p14:creationId xmlns:p14="http://schemas.microsoft.com/office/powerpoint/2010/main" val="219352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43" y="464456"/>
            <a:ext cx="4445540" cy="5973763"/>
          </a:xfrm>
        </p:spPr>
        <p:txBody>
          <a:bodyPr/>
          <a:lstStyle/>
          <a:p>
            <a:pPr marL="0" indent="0">
              <a:buNone/>
            </a:pPr>
            <a:r>
              <a:rPr lang="en-US" b="1" dirty="0" smtClean="0">
                <a:latin typeface="Arial" panose="020B0604020202020204" pitchFamily="34" charset="0"/>
                <a:cs typeface="Arial" panose="020B0604020202020204" pitchFamily="34" charset="0"/>
              </a:rPr>
              <a:t>Global Biodiversity Loss: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Anthropocene </a:t>
            </a:r>
            <a:r>
              <a:rPr lang="en-US" dirty="0" smtClean="0">
                <a:latin typeface="Arial" panose="020B0604020202020204" pitchFamily="34" charset="0"/>
                <a:cs typeface="Arial" panose="020B0604020202020204" pitchFamily="34" charset="0"/>
              </a:rPr>
              <a:t>extinction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Vertebrate extinction rates are (conservatively) estimated to have increased 100-fold in the last 500 years.</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366253" y="273540"/>
            <a:ext cx="7715506" cy="6394505"/>
          </a:xfrm>
          <a:prstGeom prst="rect">
            <a:avLst/>
          </a:prstGeom>
        </p:spPr>
      </p:pic>
    </p:spTree>
    <p:extLst>
      <p:ext uri="{BB962C8B-B14F-4D97-AF65-F5344CB8AC3E}">
        <p14:creationId xmlns:p14="http://schemas.microsoft.com/office/powerpoint/2010/main" val="4826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a:grpSpLocks/>
          </p:cNvGrpSpPr>
          <p:nvPr/>
        </p:nvGrpSpPr>
        <p:grpSpPr bwMode="auto">
          <a:xfrm>
            <a:off x="4743719" y="291830"/>
            <a:ext cx="7211574" cy="6490037"/>
            <a:chOff x="0" y="0"/>
            <a:chExt cx="2900632" cy="2518494"/>
          </a:xfrm>
        </p:grpSpPr>
        <p:pic>
          <p:nvPicPr>
            <p:cNvPr id="12" name="Picture 12"/>
            <p:cNvPicPr>
              <a:picLocks noChangeAspect="1"/>
            </p:cNvPicPr>
            <p:nvPr/>
          </p:nvPicPr>
          <p:blipFill>
            <a:blip r:embed="rId3">
              <a:extLst>
                <a:ext uri="{28A0092B-C50C-407E-A947-70E740481C1C}">
                  <a14:useLocalDpi xmlns:a14="http://schemas.microsoft.com/office/drawing/2010/main" val="0"/>
                </a:ext>
              </a:extLst>
            </a:blip>
            <a:srcRect l="21500" t="3999" r="3400" b="19067"/>
            <a:stretch>
              <a:fillRect/>
            </a:stretch>
          </p:blipFill>
          <p:spPr bwMode="auto">
            <a:xfrm>
              <a:off x="43132" y="267419"/>
              <a:ext cx="28575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3"/>
            <p:cNvSpPr txBox="1">
              <a:spLocks noChangeArrowheads="1"/>
            </p:cNvSpPr>
            <p:nvPr/>
          </p:nvSpPr>
          <p:spPr bwMode="auto">
            <a:xfrm>
              <a:off x="0" y="0"/>
              <a:ext cx="285940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000" b="1" i="0" u="sng" strike="noStrike" cap="none" normalizeH="0" baseline="0" smtClean="0">
                  <a:ln>
                    <a:noFill/>
                  </a:ln>
                  <a:solidFill>
                    <a:schemeClr val="tx1"/>
                  </a:solidFill>
                  <a:effectLst/>
                  <a:latin typeface="Times New Roman" panose="02020603050405020304" pitchFamily="18" charset="0"/>
                </a:rPr>
                <a:t>Figure 1: Sampling Sites and Plot Design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4"/>
            <p:cNvSpPr>
              <a:spLocks noChangeArrowheads="1"/>
            </p:cNvSpPr>
            <p:nvPr/>
          </p:nvSpPr>
          <p:spPr bwMode="auto">
            <a:xfrm>
              <a:off x="2562045" y="560717"/>
              <a:ext cx="320690" cy="676049"/>
            </a:xfrm>
            <a:prstGeom prst="rect">
              <a:avLst/>
            </a:prstGeom>
            <a:solidFill>
              <a:srgbClr val="FFFFFF"/>
            </a:solidFill>
            <a:ln w="12700" algn="ctr">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pic>
        <p:nvPicPr>
          <p:cNvPr id="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8171" y="1765955"/>
            <a:ext cx="1269993" cy="137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8171" y="2159655"/>
            <a:ext cx="1269993" cy="1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0120" y="1765955"/>
            <a:ext cx="1275489" cy="137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0120" y="2159655"/>
            <a:ext cx="1275489" cy="1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41108" y="636446"/>
            <a:ext cx="3718049" cy="4524315"/>
          </a:xfrm>
          <a:prstGeom prst="rect">
            <a:avLst/>
          </a:prstGeom>
          <a:noFill/>
        </p:spPr>
        <p:txBody>
          <a:bodyPr wrap="square" rtlCol="0">
            <a:spAutoFit/>
          </a:bodyPr>
          <a:lstStyle/>
          <a:p>
            <a:r>
              <a:rPr lang="en-US" sz="2400" b="1" dirty="0" smtClean="0">
                <a:latin typeface="Helvetica" panose="020B0604020202020204" pitchFamily="34" charset="0"/>
                <a:cs typeface="Helvetica" panose="020B0604020202020204" pitchFamily="34" charset="0"/>
              </a:rPr>
              <a:t>Experimental Design:</a:t>
            </a:r>
            <a:endParaRPr lang="en-US" sz="2400" b="1" dirty="0">
              <a:latin typeface="Helvetica" panose="020B0604020202020204" pitchFamily="34" charset="0"/>
              <a:cs typeface="Helvetica" panose="020B0604020202020204" pitchFamily="34" charset="0"/>
            </a:endParaRPr>
          </a:p>
          <a:p>
            <a:endParaRPr lang="en-US" sz="2400" b="1" dirty="0" smtClean="0">
              <a:latin typeface="Helvetica" panose="020B0604020202020204" pitchFamily="34" charset="0"/>
              <a:cs typeface="Helvetica" panose="020B0604020202020204" pitchFamily="34" charset="0"/>
            </a:endParaRPr>
          </a:p>
          <a:p>
            <a:r>
              <a:rPr lang="en-US" sz="2400" dirty="0" smtClean="0">
                <a:latin typeface="Helvetica" panose="020B0604020202020204" pitchFamily="34" charset="0"/>
                <a:cs typeface="Helvetica" panose="020B0604020202020204" pitchFamily="34" charset="0"/>
              </a:rPr>
              <a:t>-   Establishment of </a:t>
            </a:r>
            <a:endParaRPr lang="en-US" sz="2400" dirty="0">
              <a:latin typeface="Helvetica" panose="020B0604020202020204" pitchFamily="34" charset="0"/>
              <a:cs typeface="Helvetica" panose="020B0604020202020204" pitchFamily="34" charset="0"/>
            </a:endParaRPr>
          </a:p>
          <a:p>
            <a:endParaRPr lang="en-US" sz="2400" b="1" dirty="0" smtClean="0">
              <a:latin typeface="Helvetica" panose="020B0604020202020204" pitchFamily="34" charset="0"/>
              <a:cs typeface="Helvetica" panose="020B0604020202020204" pitchFamily="34" charset="0"/>
            </a:endParaRPr>
          </a:p>
          <a:p>
            <a:pPr marL="342900" indent="-342900">
              <a:buFontTx/>
              <a:buChar char="-"/>
            </a:pPr>
            <a:r>
              <a:rPr lang="en-US" sz="2400" dirty="0" smtClean="0">
                <a:latin typeface="Helvetica" panose="020B0604020202020204" pitchFamily="34" charset="0"/>
                <a:cs typeface="Helvetica" panose="020B0604020202020204" pitchFamily="34" charset="0"/>
              </a:rPr>
              <a:t>Addition of slow-release nitrogen at a rate of 10g N / m</a:t>
            </a:r>
            <a:r>
              <a:rPr lang="en-US" sz="2400" baseline="30000" dirty="0" smtClean="0">
                <a:latin typeface="Helvetica" panose="020B0604020202020204" pitchFamily="34" charset="0"/>
                <a:cs typeface="Helvetica" panose="020B0604020202020204" pitchFamily="34" charset="0"/>
              </a:rPr>
              <a:t>2</a:t>
            </a:r>
            <a:endParaRPr lang="en-US" sz="2400" dirty="0" smtClean="0">
              <a:latin typeface="Helvetica" panose="020B0604020202020204" pitchFamily="34" charset="0"/>
              <a:cs typeface="Helvetica" panose="020B0604020202020204" pitchFamily="34" charset="0"/>
            </a:endParaRPr>
          </a:p>
          <a:p>
            <a:pPr marL="285750" indent="-285750">
              <a:buFontTx/>
              <a:buChar char="-"/>
            </a:pPr>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smtClean="0">
                <a:latin typeface="Helvetica" panose="020B0604020202020204" pitchFamily="34" charset="0"/>
                <a:cs typeface="Helvetica" panose="020B0604020202020204" pitchFamily="34" charset="0"/>
              </a:rPr>
              <a:t>Estimates of community diversity and relative abundance in a series of sampling grids</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2371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460" y="79132"/>
            <a:ext cx="12029124" cy="6638192"/>
          </a:xfrm>
          <a:prstGeom prst="rect">
            <a:avLst/>
          </a:prstGeom>
        </p:spPr>
      </p:pic>
    </p:spTree>
    <p:extLst>
      <p:ext uri="{BB962C8B-B14F-4D97-AF65-F5344CB8AC3E}">
        <p14:creationId xmlns:p14="http://schemas.microsoft.com/office/powerpoint/2010/main" val="9642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6460" y="79132"/>
            <a:ext cx="12029124" cy="6638192"/>
          </a:xfrm>
          <a:prstGeom prst="rect">
            <a:avLst/>
          </a:prstGeom>
        </p:spPr>
      </p:pic>
      <p:sp>
        <p:nvSpPr>
          <p:cNvPr id="3" name="Right Arrow 2"/>
          <p:cNvSpPr/>
          <p:nvPr/>
        </p:nvSpPr>
        <p:spPr>
          <a:xfrm>
            <a:off x="1750978" y="5087566"/>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 name="Right Arrow 3"/>
          <p:cNvSpPr/>
          <p:nvPr/>
        </p:nvSpPr>
        <p:spPr>
          <a:xfrm rot="16200000">
            <a:off x="1181910" y="4413115"/>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 name="Right Arrow 4"/>
          <p:cNvSpPr/>
          <p:nvPr/>
        </p:nvSpPr>
        <p:spPr>
          <a:xfrm rot="18696674">
            <a:off x="1750977" y="4496839"/>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 name="Right Arrow 6"/>
          <p:cNvSpPr/>
          <p:nvPr/>
        </p:nvSpPr>
        <p:spPr>
          <a:xfrm>
            <a:off x="2662331" y="5089022"/>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Right Arrow 9"/>
          <p:cNvSpPr/>
          <p:nvPr/>
        </p:nvSpPr>
        <p:spPr>
          <a:xfrm rot="16200000">
            <a:off x="1181910" y="3471186"/>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1" name="TextBox 10"/>
          <p:cNvSpPr txBox="1"/>
          <p:nvPr/>
        </p:nvSpPr>
        <p:spPr>
          <a:xfrm>
            <a:off x="6934273" y="5107022"/>
            <a:ext cx="291829" cy="461665"/>
          </a:xfrm>
          <a:prstGeom prst="rect">
            <a:avLst/>
          </a:prstGeom>
          <a:noFill/>
        </p:spPr>
        <p:txBody>
          <a:bodyPr wrap="square" rtlCol="0">
            <a:spAutoFit/>
          </a:bodyPr>
          <a:lstStyle/>
          <a:p>
            <a:r>
              <a:rPr lang="en-US" sz="2400" b="1" dirty="0" smtClean="0"/>
              <a:t>1</a:t>
            </a:r>
            <a:endParaRPr lang="en-US" sz="2400" b="1" dirty="0"/>
          </a:p>
        </p:txBody>
      </p:sp>
      <p:sp>
        <p:nvSpPr>
          <p:cNvPr id="13" name="TextBox 12"/>
          <p:cNvSpPr txBox="1"/>
          <p:nvPr/>
        </p:nvSpPr>
        <p:spPr>
          <a:xfrm>
            <a:off x="8185898" y="2962486"/>
            <a:ext cx="291829" cy="461665"/>
          </a:xfrm>
          <a:prstGeom prst="rect">
            <a:avLst/>
          </a:prstGeom>
          <a:noFill/>
        </p:spPr>
        <p:txBody>
          <a:bodyPr wrap="square" rtlCol="0">
            <a:spAutoFit/>
          </a:bodyPr>
          <a:lstStyle/>
          <a:p>
            <a:r>
              <a:rPr lang="en-US" sz="2400" b="1" dirty="0" smtClean="0"/>
              <a:t>2</a:t>
            </a:r>
            <a:endParaRPr lang="en-US" sz="2400" b="1" dirty="0"/>
          </a:p>
        </p:txBody>
      </p:sp>
      <p:sp>
        <p:nvSpPr>
          <p:cNvPr id="14" name="TextBox 13"/>
          <p:cNvSpPr txBox="1"/>
          <p:nvPr/>
        </p:nvSpPr>
        <p:spPr>
          <a:xfrm>
            <a:off x="10699213" y="2962485"/>
            <a:ext cx="291829" cy="461665"/>
          </a:xfrm>
          <a:prstGeom prst="rect">
            <a:avLst/>
          </a:prstGeom>
          <a:noFill/>
        </p:spPr>
        <p:txBody>
          <a:bodyPr wrap="square" rtlCol="0">
            <a:spAutoFit/>
          </a:bodyPr>
          <a:lstStyle/>
          <a:p>
            <a:r>
              <a:rPr lang="en-US" sz="2400" b="1" dirty="0" smtClean="0"/>
              <a:t>3</a:t>
            </a:r>
            <a:endParaRPr lang="en-US" sz="2400" b="1" dirty="0"/>
          </a:p>
        </p:txBody>
      </p:sp>
      <p:sp>
        <p:nvSpPr>
          <p:cNvPr id="15" name="TextBox 14"/>
          <p:cNvSpPr txBox="1"/>
          <p:nvPr/>
        </p:nvSpPr>
        <p:spPr>
          <a:xfrm>
            <a:off x="8983902" y="4873956"/>
            <a:ext cx="291829" cy="461665"/>
          </a:xfrm>
          <a:prstGeom prst="rect">
            <a:avLst/>
          </a:prstGeom>
          <a:noFill/>
        </p:spPr>
        <p:txBody>
          <a:bodyPr wrap="square" rtlCol="0">
            <a:spAutoFit/>
          </a:bodyPr>
          <a:lstStyle/>
          <a:p>
            <a:r>
              <a:rPr lang="en-US" sz="2400" b="1" dirty="0"/>
              <a:t>4</a:t>
            </a:r>
            <a:endParaRPr lang="en-US" sz="2400" b="1" dirty="0"/>
          </a:p>
        </p:txBody>
      </p:sp>
      <p:sp>
        <p:nvSpPr>
          <p:cNvPr id="16" name="TextBox 15"/>
          <p:cNvSpPr txBox="1"/>
          <p:nvPr/>
        </p:nvSpPr>
        <p:spPr>
          <a:xfrm>
            <a:off x="6914816" y="2025387"/>
            <a:ext cx="291829" cy="461665"/>
          </a:xfrm>
          <a:prstGeom prst="rect">
            <a:avLst/>
          </a:prstGeom>
          <a:noFill/>
        </p:spPr>
        <p:txBody>
          <a:bodyPr wrap="square" rtlCol="0">
            <a:spAutoFit/>
          </a:bodyPr>
          <a:lstStyle/>
          <a:p>
            <a:r>
              <a:rPr lang="en-US" sz="2400" b="1" dirty="0" smtClean="0"/>
              <a:t>5</a:t>
            </a:r>
            <a:endParaRPr lang="en-US" sz="2400" b="1" dirty="0"/>
          </a:p>
        </p:txBody>
      </p:sp>
      <p:sp>
        <p:nvSpPr>
          <p:cNvPr id="17" name="TextBox 16"/>
          <p:cNvSpPr txBox="1"/>
          <p:nvPr/>
        </p:nvSpPr>
        <p:spPr>
          <a:xfrm>
            <a:off x="10699213" y="1059143"/>
            <a:ext cx="291829" cy="461665"/>
          </a:xfrm>
          <a:prstGeom prst="rect">
            <a:avLst/>
          </a:prstGeom>
          <a:noFill/>
        </p:spPr>
        <p:txBody>
          <a:bodyPr wrap="square" rtlCol="0">
            <a:spAutoFit/>
          </a:bodyPr>
          <a:lstStyle/>
          <a:p>
            <a:r>
              <a:rPr lang="en-US" sz="2400" b="1" dirty="0"/>
              <a:t>6</a:t>
            </a:r>
            <a:endParaRPr lang="en-US" sz="2400" b="1" dirty="0"/>
          </a:p>
        </p:txBody>
      </p:sp>
      <p:sp>
        <p:nvSpPr>
          <p:cNvPr id="18" name="TextBox 17"/>
          <p:cNvSpPr txBox="1"/>
          <p:nvPr/>
        </p:nvSpPr>
        <p:spPr>
          <a:xfrm>
            <a:off x="1285671" y="5122011"/>
            <a:ext cx="291829" cy="461665"/>
          </a:xfrm>
          <a:prstGeom prst="rect">
            <a:avLst/>
          </a:prstGeom>
          <a:noFill/>
        </p:spPr>
        <p:txBody>
          <a:bodyPr wrap="square" rtlCol="0">
            <a:spAutoFit/>
          </a:bodyPr>
          <a:lstStyle/>
          <a:p>
            <a:r>
              <a:rPr lang="en-US" sz="2400" b="1" dirty="0" smtClean="0"/>
              <a:t>1</a:t>
            </a:r>
            <a:endParaRPr lang="en-US" sz="2400" b="1" dirty="0"/>
          </a:p>
        </p:txBody>
      </p:sp>
      <p:sp>
        <p:nvSpPr>
          <p:cNvPr id="19" name="TextBox 18"/>
          <p:cNvSpPr txBox="1"/>
          <p:nvPr/>
        </p:nvSpPr>
        <p:spPr>
          <a:xfrm>
            <a:off x="2324714" y="4982183"/>
            <a:ext cx="291829" cy="461665"/>
          </a:xfrm>
          <a:prstGeom prst="rect">
            <a:avLst/>
          </a:prstGeom>
          <a:noFill/>
        </p:spPr>
        <p:txBody>
          <a:bodyPr wrap="square" rtlCol="0">
            <a:spAutoFit/>
          </a:bodyPr>
          <a:lstStyle/>
          <a:p>
            <a:r>
              <a:rPr lang="en-US" sz="2400" b="1" dirty="0" smtClean="0"/>
              <a:t>2</a:t>
            </a:r>
            <a:endParaRPr lang="en-US" sz="2400" b="1" dirty="0"/>
          </a:p>
        </p:txBody>
      </p:sp>
      <p:sp>
        <p:nvSpPr>
          <p:cNvPr id="20" name="TextBox 19"/>
          <p:cNvSpPr txBox="1"/>
          <p:nvPr/>
        </p:nvSpPr>
        <p:spPr>
          <a:xfrm>
            <a:off x="1187682" y="3959373"/>
            <a:ext cx="291829" cy="461665"/>
          </a:xfrm>
          <a:prstGeom prst="rect">
            <a:avLst/>
          </a:prstGeom>
          <a:noFill/>
        </p:spPr>
        <p:txBody>
          <a:bodyPr wrap="square" rtlCol="0">
            <a:spAutoFit/>
          </a:bodyPr>
          <a:lstStyle/>
          <a:p>
            <a:r>
              <a:rPr lang="en-US" sz="2400" b="1" dirty="0" smtClean="0"/>
              <a:t>3</a:t>
            </a:r>
            <a:endParaRPr lang="en-US" sz="2400" b="1" dirty="0"/>
          </a:p>
        </p:txBody>
      </p:sp>
      <p:sp>
        <p:nvSpPr>
          <p:cNvPr id="22" name="TextBox 21"/>
          <p:cNvSpPr txBox="1"/>
          <p:nvPr/>
        </p:nvSpPr>
        <p:spPr>
          <a:xfrm>
            <a:off x="2348126" y="4005952"/>
            <a:ext cx="291829" cy="461665"/>
          </a:xfrm>
          <a:prstGeom prst="rect">
            <a:avLst/>
          </a:prstGeom>
          <a:noFill/>
        </p:spPr>
        <p:txBody>
          <a:bodyPr wrap="square" rtlCol="0">
            <a:spAutoFit/>
          </a:bodyPr>
          <a:lstStyle/>
          <a:p>
            <a:r>
              <a:rPr lang="en-US" sz="2400" b="1" dirty="0"/>
              <a:t>4</a:t>
            </a:r>
            <a:endParaRPr lang="en-US" sz="2400" b="1" dirty="0"/>
          </a:p>
        </p:txBody>
      </p:sp>
      <p:sp>
        <p:nvSpPr>
          <p:cNvPr id="23" name="TextBox 22"/>
          <p:cNvSpPr txBox="1"/>
          <p:nvPr/>
        </p:nvSpPr>
        <p:spPr>
          <a:xfrm>
            <a:off x="3312850" y="4964761"/>
            <a:ext cx="291829" cy="461665"/>
          </a:xfrm>
          <a:prstGeom prst="rect">
            <a:avLst/>
          </a:prstGeom>
          <a:noFill/>
        </p:spPr>
        <p:txBody>
          <a:bodyPr wrap="square" rtlCol="0">
            <a:spAutoFit/>
          </a:bodyPr>
          <a:lstStyle/>
          <a:p>
            <a:r>
              <a:rPr lang="en-US" sz="2400" b="1" dirty="0" smtClean="0"/>
              <a:t>5</a:t>
            </a:r>
            <a:endParaRPr lang="en-US" sz="2400" b="1" dirty="0"/>
          </a:p>
        </p:txBody>
      </p:sp>
      <p:sp>
        <p:nvSpPr>
          <p:cNvPr id="24" name="TextBox 23"/>
          <p:cNvSpPr txBox="1"/>
          <p:nvPr/>
        </p:nvSpPr>
        <p:spPr>
          <a:xfrm>
            <a:off x="1139756" y="3017444"/>
            <a:ext cx="291829" cy="461665"/>
          </a:xfrm>
          <a:prstGeom prst="rect">
            <a:avLst/>
          </a:prstGeom>
          <a:noFill/>
        </p:spPr>
        <p:txBody>
          <a:bodyPr wrap="square" rtlCol="0">
            <a:spAutoFit/>
          </a:bodyPr>
          <a:lstStyle/>
          <a:p>
            <a:r>
              <a:rPr lang="en-US" sz="2400" b="1" dirty="0"/>
              <a:t>6</a:t>
            </a:r>
            <a:endParaRPr lang="en-US" sz="2400" b="1" dirty="0"/>
          </a:p>
        </p:txBody>
      </p:sp>
    </p:spTree>
    <p:extLst>
      <p:ext uri="{BB962C8B-B14F-4D97-AF65-F5344CB8AC3E}">
        <p14:creationId xmlns:p14="http://schemas.microsoft.com/office/powerpoint/2010/main" val="60745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5261" y="70338"/>
            <a:ext cx="6608885" cy="6608885"/>
          </a:xfrm>
          <a:prstGeom prst="rect">
            <a:avLst/>
          </a:prstGeom>
        </p:spPr>
      </p:pic>
    </p:spTree>
    <p:extLst>
      <p:ext uri="{BB962C8B-B14F-4D97-AF65-F5344CB8AC3E}">
        <p14:creationId xmlns:p14="http://schemas.microsoft.com/office/powerpoint/2010/main" val="24991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40163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112" y="219378"/>
            <a:ext cx="7933109" cy="6465363"/>
          </a:xfrm>
          <a:prstGeom prst="rect">
            <a:avLst/>
          </a:prstGeom>
        </p:spPr>
      </p:pic>
      <p:sp>
        <p:nvSpPr>
          <p:cNvPr id="3" name="TextBox 2"/>
          <p:cNvSpPr txBox="1"/>
          <p:nvPr/>
        </p:nvSpPr>
        <p:spPr>
          <a:xfrm>
            <a:off x="9747115" y="219378"/>
            <a:ext cx="3492230" cy="369332"/>
          </a:xfrm>
          <a:prstGeom prst="rect">
            <a:avLst/>
          </a:prstGeom>
          <a:noFill/>
        </p:spPr>
        <p:txBody>
          <a:bodyPr wrap="square" rtlCol="0">
            <a:spAutoFit/>
          </a:bodyPr>
          <a:lstStyle/>
          <a:p>
            <a:r>
              <a:rPr lang="en-US" dirty="0" smtClean="0"/>
              <a:t>McLaughlin Block 1</a:t>
            </a:r>
            <a:endParaRPr lang="en-US" dirty="0"/>
          </a:p>
        </p:txBody>
      </p:sp>
    </p:spTree>
    <p:extLst>
      <p:ext uri="{BB962C8B-B14F-4D97-AF65-F5344CB8AC3E}">
        <p14:creationId xmlns:p14="http://schemas.microsoft.com/office/powerpoint/2010/main" val="132028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3657" y="229106"/>
            <a:ext cx="7895044" cy="6434340"/>
          </a:xfrm>
          <a:prstGeom prst="rect">
            <a:avLst/>
          </a:prstGeom>
        </p:spPr>
      </p:pic>
      <p:sp>
        <p:nvSpPr>
          <p:cNvPr id="3" name="TextBox 2"/>
          <p:cNvSpPr txBox="1"/>
          <p:nvPr/>
        </p:nvSpPr>
        <p:spPr>
          <a:xfrm>
            <a:off x="9747115" y="219378"/>
            <a:ext cx="3492230" cy="369332"/>
          </a:xfrm>
          <a:prstGeom prst="rect">
            <a:avLst/>
          </a:prstGeom>
          <a:noFill/>
        </p:spPr>
        <p:txBody>
          <a:bodyPr wrap="square" rtlCol="0">
            <a:spAutoFit/>
          </a:bodyPr>
          <a:lstStyle/>
          <a:p>
            <a:r>
              <a:rPr lang="en-US" dirty="0" smtClean="0"/>
              <a:t>McLaughlin Block 2</a:t>
            </a:r>
            <a:endParaRPr lang="en-US" dirty="0"/>
          </a:p>
        </p:txBody>
      </p:sp>
    </p:spTree>
    <p:extLst>
      <p:ext uri="{BB962C8B-B14F-4D97-AF65-F5344CB8AC3E}">
        <p14:creationId xmlns:p14="http://schemas.microsoft.com/office/powerpoint/2010/main" val="113662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2332" y="209145"/>
            <a:ext cx="7036342" cy="6400800"/>
          </a:xfrm>
          <a:prstGeom prst="rect">
            <a:avLst/>
          </a:prstGeom>
        </p:spPr>
      </p:pic>
      <p:sp>
        <p:nvSpPr>
          <p:cNvPr id="4" name="TextBox 3"/>
          <p:cNvSpPr txBox="1"/>
          <p:nvPr/>
        </p:nvSpPr>
        <p:spPr>
          <a:xfrm>
            <a:off x="9747115" y="219378"/>
            <a:ext cx="3492230" cy="369332"/>
          </a:xfrm>
          <a:prstGeom prst="rect">
            <a:avLst/>
          </a:prstGeom>
          <a:noFill/>
        </p:spPr>
        <p:txBody>
          <a:bodyPr wrap="square" rtlCol="0">
            <a:spAutoFit/>
          </a:bodyPr>
          <a:lstStyle/>
          <a:p>
            <a:r>
              <a:rPr lang="en-US" dirty="0" smtClean="0"/>
              <a:t>McLaughlin Block 3</a:t>
            </a:r>
            <a:endParaRPr lang="en-US" dirty="0"/>
          </a:p>
        </p:txBody>
      </p:sp>
    </p:spTree>
    <p:extLst>
      <p:ext uri="{BB962C8B-B14F-4D97-AF65-F5344CB8AC3E}">
        <p14:creationId xmlns:p14="http://schemas.microsoft.com/office/powerpoint/2010/main" val="51792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30299" y="478970"/>
            <a:ext cx="5635171" cy="5973763"/>
          </a:xfrm>
        </p:spPr>
        <p:txBody>
          <a:bodyPr/>
          <a:lstStyle/>
          <a:p>
            <a:pPr marL="0" indent="0">
              <a:buNone/>
            </a:pPr>
            <a:r>
              <a:rPr lang="en-US" dirty="0" smtClean="0">
                <a:latin typeface="Arial" panose="020B0604020202020204" pitchFamily="34" charset="0"/>
                <a:cs typeface="Arial" panose="020B0604020202020204" pitchFamily="34" charset="0"/>
              </a:rPr>
              <a:t>Large set of human-caused factors thought to be responsible for biodiversity decline.</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Declines in biodiversity have been linked to:</a:t>
            </a:r>
          </a:p>
          <a:p>
            <a:pPr>
              <a:buFontTx/>
              <a:buChar char="-"/>
            </a:pPr>
            <a:r>
              <a:rPr lang="en-US" dirty="0" smtClean="0">
                <a:latin typeface="Arial" panose="020B0604020202020204" pitchFamily="34" charset="0"/>
                <a:cs typeface="Arial" panose="020B0604020202020204" pitchFamily="34" charset="0"/>
              </a:rPr>
              <a:t>Loss of ecosystem services</a:t>
            </a:r>
          </a:p>
          <a:p>
            <a:pPr>
              <a:buFontTx/>
              <a:buChar char="-"/>
            </a:pPr>
            <a:r>
              <a:rPr lang="en-US" dirty="0" smtClean="0">
                <a:latin typeface="Arial" panose="020B0604020202020204" pitchFamily="34" charset="0"/>
                <a:cs typeface="Arial" panose="020B0604020202020204" pitchFamily="34" charset="0"/>
              </a:rPr>
              <a:t>Decline in ecosystem function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Much of our understanding of how biodiversity loss operates comes from small-scale manipulative experiments.</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277974" y="94426"/>
            <a:ext cx="4202826" cy="6742849"/>
          </a:xfrm>
          <a:prstGeom prst="rect">
            <a:avLst/>
          </a:prstGeom>
        </p:spPr>
      </p:pic>
      <p:sp>
        <p:nvSpPr>
          <p:cNvPr id="8" name="Rectangle 7"/>
          <p:cNvSpPr/>
          <p:nvPr/>
        </p:nvSpPr>
        <p:spPr>
          <a:xfrm>
            <a:off x="9147577" y="94426"/>
            <a:ext cx="2826415"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Sala et al. (2000) </a:t>
            </a:r>
            <a:r>
              <a:rPr lang="en-US" i="1" dirty="0" smtClean="0">
                <a:latin typeface="Arial" panose="020B0604020202020204" pitchFamily="34" charset="0"/>
                <a:cs typeface="Arial" panose="020B0604020202020204" pitchFamily="34" charset="0"/>
              </a:rPr>
              <a:t>Science</a:t>
            </a:r>
          </a:p>
        </p:txBody>
      </p:sp>
    </p:spTree>
    <p:extLst>
      <p:ext uri="{BB962C8B-B14F-4D97-AF65-F5344CB8AC3E}">
        <p14:creationId xmlns:p14="http://schemas.microsoft.com/office/powerpoint/2010/main" val="2380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2576" y="159657"/>
            <a:ext cx="5190195" cy="6415315"/>
          </a:xfrm>
          <a:prstGeom prst="rect">
            <a:avLst/>
          </a:prstGeom>
        </p:spPr>
      </p:pic>
      <p:sp>
        <p:nvSpPr>
          <p:cNvPr id="7" name="TextBox 6"/>
          <p:cNvSpPr txBox="1"/>
          <p:nvPr/>
        </p:nvSpPr>
        <p:spPr>
          <a:xfrm>
            <a:off x="419173" y="2786743"/>
            <a:ext cx="5430084" cy="36933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…Using </a:t>
            </a:r>
            <a:r>
              <a:rPr lang="en-US" b="1" dirty="0">
                <a:latin typeface="Arial" panose="020B0604020202020204" pitchFamily="34" charset="0"/>
                <a:cs typeface="Arial" panose="020B0604020202020204" pitchFamily="34" charset="0"/>
              </a:rPr>
              <a:t>a global database of</a:t>
            </a:r>
          </a:p>
          <a:p>
            <a:pPr algn="ctr"/>
            <a:r>
              <a:rPr lang="en-US" b="1" dirty="0">
                <a:latin typeface="Arial" panose="020B0604020202020204" pitchFamily="34" charset="0"/>
                <a:cs typeface="Arial" panose="020B0604020202020204" pitchFamily="34" charset="0"/>
              </a:rPr>
              <a:t>168 published studies and &gt;16,000 </a:t>
            </a:r>
            <a:r>
              <a:rPr lang="en-US" b="1" dirty="0" err="1">
                <a:latin typeface="Arial" panose="020B0604020202020204" pitchFamily="34" charset="0"/>
                <a:cs typeface="Arial" panose="020B0604020202020204" pitchFamily="34" charset="0"/>
              </a:rPr>
              <a:t>nonexperimental</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local-scale vegetation </a:t>
            </a:r>
            <a:r>
              <a:rPr lang="en-US" b="1" dirty="0">
                <a:latin typeface="Arial" panose="020B0604020202020204" pitchFamily="34" charset="0"/>
                <a:cs typeface="Arial" panose="020B0604020202020204" pitchFamily="34" charset="0"/>
              </a:rPr>
              <a:t>plots, we show that mean temporal change in </a:t>
            </a:r>
            <a:r>
              <a:rPr lang="en-US" b="1" dirty="0" smtClean="0">
                <a:latin typeface="Arial" panose="020B0604020202020204" pitchFamily="34" charset="0"/>
                <a:cs typeface="Arial" panose="020B0604020202020204" pitchFamily="34" charset="0"/>
              </a:rPr>
              <a:t>species diversity </a:t>
            </a:r>
            <a:r>
              <a:rPr lang="en-US" b="1" dirty="0">
                <a:latin typeface="Arial" panose="020B0604020202020204" pitchFamily="34" charset="0"/>
                <a:cs typeface="Arial" panose="020B0604020202020204" pitchFamily="34" charset="0"/>
              </a:rPr>
              <a:t>over periods of 5–261 y is not different from </a:t>
            </a:r>
            <a:r>
              <a:rPr lang="en-US" b="1" dirty="0" smtClean="0">
                <a:latin typeface="Arial" panose="020B0604020202020204" pitchFamily="34" charset="0"/>
                <a:cs typeface="Arial" panose="020B0604020202020204" pitchFamily="34" charset="0"/>
              </a:rPr>
              <a:t>zero</a:t>
            </a:r>
            <a:r>
              <a:rPr lang="en-US" dirty="0" smtClean="0">
                <a:latin typeface="Arial" panose="020B0604020202020204" pitchFamily="34" charset="0"/>
                <a:cs typeface="Arial" panose="020B0604020202020204" pitchFamily="34" charset="0"/>
              </a:rPr>
              <a:t>…</a:t>
            </a:r>
          </a:p>
          <a:p>
            <a:pPr algn="ctr"/>
            <a:endParaRPr lang="en-US" dirty="0" smtClean="0">
              <a:latin typeface="Arial" panose="020B0604020202020204" pitchFamily="34" charset="0"/>
              <a:cs typeface="Arial" panose="020B0604020202020204" pitchFamily="34" charset="0"/>
            </a:endParaRPr>
          </a:p>
          <a:p>
            <a:pPr algn="ctr"/>
            <a:r>
              <a:rPr lang="en-US" b="1" dirty="0" smtClean="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clear lack </a:t>
            </a:r>
            <a:r>
              <a:rPr lang="en-US" b="1" dirty="0" smtClean="0">
                <a:latin typeface="Arial" panose="020B0604020202020204" pitchFamily="34" charset="0"/>
                <a:cs typeface="Arial" panose="020B0604020202020204" pitchFamily="34" charset="0"/>
              </a:rPr>
              <a:t>of any </a:t>
            </a:r>
            <a:r>
              <a:rPr lang="en-US" b="1" dirty="0">
                <a:latin typeface="Arial" panose="020B0604020202020204" pitchFamily="34" charset="0"/>
                <a:cs typeface="Arial" panose="020B0604020202020204" pitchFamily="34" charset="0"/>
              </a:rPr>
              <a:t>general tendency for plant biodiversity to decline at </a:t>
            </a:r>
            <a:r>
              <a:rPr lang="en-US" b="1" dirty="0" smtClean="0">
                <a:latin typeface="Arial" panose="020B0604020202020204" pitchFamily="34" charset="0"/>
                <a:cs typeface="Arial" panose="020B0604020202020204" pitchFamily="34" charset="0"/>
              </a:rPr>
              <a:t>small scales </a:t>
            </a:r>
            <a:r>
              <a:rPr lang="en-US" b="1" dirty="0">
                <a:latin typeface="Arial" panose="020B0604020202020204" pitchFamily="34" charset="0"/>
                <a:cs typeface="Arial" panose="020B0604020202020204" pitchFamily="34" charset="0"/>
              </a:rPr>
              <a:t>in nature directly contradicts the key assumption </a:t>
            </a:r>
            <a:r>
              <a:rPr lang="en-US" b="1" dirty="0" smtClean="0">
                <a:latin typeface="Arial" panose="020B0604020202020204" pitchFamily="34" charset="0"/>
                <a:cs typeface="Arial" panose="020B0604020202020204" pitchFamily="34" charset="0"/>
              </a:rPr>
              <a:t>linking experimental </a:t>
            </a:r>
            <a:r>
              <a:rPr lang="en-US" b="1" dirty="0">
                <a:latin typeface="Arial" panose="020B0604020202020204" pitchFamily="34" charset="0"/>
                <a:cs typeface="Arial" panose="020B0604020202020204" pitchFamily="34" charset="0"/>
              </a:rPr>
              <a:t>results to ecosystem function as a motivation for</a:t>
            </a:r>
          </a:p>
          <a:p>
            <a:pPr algn="ctr"/>
            <a:r>
              <a:rPr lang="en-US" b="1" dirty="0">
                <a:latin typeface="Arial" panose="020B0604020202020204" pitchFamily="34" charset="0"/>
                <a:cs typeface="Arial" panose="020B0604020202020204" pitchFamily="34" charset="0"/>
              </a:rPr>
              <a:t>biodiversity conservation in </a:t>
            </a:r>
            <a:r>
              <a:rPr lang="en-US" b="1" dirty="0" smtClean="0">
                <a:latin typeface="Arial" panose="020B0604020202020204" pitchFamily="34" charset="0"/>
                <a:cs typeface="Arial" panose="020B0604020202020204" pitchFamily="34" charset="0"/>
              </a:rPr>
              <a:t>nature…</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16114" y="159657"/>
            <a:ext cx="6613833" cy="261610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Global meta-analysis reveals no net change </a:t>
            </a:r>
            <a:r>
              <a:rPr lang="en-US" sz="3200" b="1" dirty="0" smtClean="0">
                <a:latin typeface="Arial" panose="020B0604020202020204" pitchFamily="34" charset="0"/>
                <a:cs typeface="Arial" panose="020B0604020202020204" pitchFamily="34" charset="0"/>
              </a:rPr>
              <a:t>in local-scale </a:t>
            </a:r>
            <a:r>
              <a:rPr lang="en-US" sz="3200" b="1" dirty="0">
                <a:latin typeface="Arial" panose="020B0604020202020204" pitchFamily="34" charset="0"/>
                <a:cs typeface="Arial" panose="020B0604020202020204" pitchFamily="34" charset="0"/>
              </a:rPr>
              <a:t>plant biodiversity over </a:t>
            </a:r>
            <a:r>
              <a:rPr lang="en-US" sz="3200" b="1" dirty="0" smtClean="0">
                <a:latin typeface="Arial" panose="020B0604020202020204" pitchFamily="34" charset="0"/>
                <a:cs typeface="Arial" panose="020B0604020202020204" pitchFamily="34" charset="0"/>
              </a:rPr>
              <a:t>time</a:t>
            </a: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Vellend</a:t>
            </a:r>
            <a:r>
              <a:rPr lang="en-US" dirty="0" smtClean="0">
                <a:latin typeface="Arial" panose="020B0604020202020204" pitchFamily="34" charset="0"/>
                <a:cs typeface="Arial" panose="020B0604020202020204" pitchFamily="34" charset="0"/>
              </a:rPr>
              <a:t> et al. (2013) </a:t>
            </a:r>
            <a:r>
              <a:rPr lang="en-US" i="1" dirty="0" smtClean="0">
                <a:latin typeface="Arial" panose="020B0604020202020204" pitchFamily="34" charset="0"/>
                <a:cs typeface="Arial" panose="020B0604020202020204" pitchFamily="34" charset="0"/>
              </a:rPr>
              <a:t>PNAS</a:t>
            </a:r>
          </a:p>
          <a:p>
            <a:endParaRPr lang="en-US" sz="3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637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able 47"/>
          <p:cNvGraphicFramePr>
            <a:graphicFrameLocks noGrp="1"/>
          </p:cNvGraphicFramePr>
          <p:nvPr>
            <p:extLst>
              <p:ext uri="{D42A27DB-BD31-4B8C-83A1-F6EECF244321}">
                <p14:modId xmlns:p14="http://schemas.microsoft.com/office/powerpoint/2010/main" val="4171793261"/>
              </p:ext>
            </p:extLst>
          </p:nvPr>
        </p:nvGraphicFramePr>
        <p:xfrm>
          <a:off x="749298" y="1726830"/>
          <a:ext cx="4432302" cy="4773055"/>
        </p:xfrm>
        <a:graphic>
          <a:graphicData uri="http://schemas.openxmlformats.org/drawingml/2006/table">
            <a:tbl>
              <a:tblPr>
                <a:tableStyleId>{8EC20E35-A176-4012-BC5E-935CFFF8708E}</a:tableStyleId>
              </a:tblPr>
              <a:tblGrid>
                <a:gridCol w="2216151">
                  <a:extLst>
                    <a:ext uri="{9D8B030D-6E8A-4147-A177-3AD203B41FA5}">
                      <a16:colId xmlns:a16="http://schemas.microsoft.com/office/drawing/2014/main" val="1698812"/>
                    </a:ext>
                  </a:extLst>
                </a:gridCol>
                <a:gridCol w="2216151">
                  <a:extLst>
                    <a:ext uri="{9D8B030D-6E8A-4147-A177-3AD203B41FA5}">
                      <a16:colId xmlns:a16="http://schemas.microsoft.com/office/drawing/2014/main" val="2499825967"/>
                    </a:ext>
                  </a:extLst>
                </a:gridCol>
              </a:tblGrid>
              <a:tr h="733250">
                <a:tc>
                  <a:txBody>
                    <a:bodyPr/>
                    <a:lstStyle/>
                    <a:p>
                      <a:pPr algn="ctr" fontAlgn="b"/>
                      <a:r>
                        <a:rPr lang="en-US" sz="2000" b="1" u="none" strike="noStrike" dirty="0">
                          <a:effectLst/>
                        </a:rPr>
                        <a:t>Scale</a:t>
                      </a:r>
                      <a:endParaRPr lang="en-US" sz="2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rPr>
                        <a:t>Net Effect</a:t>
                      </a:r>
                      <a:endParaRPr lang="en-US" sz="2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94216"/>
                  </a:ext>
                </a:extLst>
              </a:tr>
              <a:tr h="946415">
                <a:tc>
                  <a:txBody>
                    <a:bodyPr/>
                    <a:lstStyle/>
                    <a:p>
                      <a:pPr algn="ctr" fontAlgn="b"/>
                      <a:r>
                        <a:rPr lang="en-US" sz="2000" u="none" strike="noStrike">
                          <a:effectLst/>
                        </a:rPr>
                        <a:t>Global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7200" u="none" strike="noStrike" dirty="0" smtClean="0">
                          <a:effectLst/>
                        </a:rPr>
                        <a:t>-</a:t>
                      </a:r>
                      <a:endParaRPr lang="en-US" sz="7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28272705"/>
                  </a:ext>
                </a:extLst>
              </a:tr>
              <a:tr h="733250">
                <a:tc>
                  <a:txBody>
                    <a:bodyPr/>
                    <a:lstStyle/>
                    <a:p>
                      <a:pPr algn="ctr" fontAlgn="b"/>
                      <a:r>
                        <a:rPr lang="en-US" sz="2000" u="none" strike="noStrike">
                          <a:effectLst/>
                        </a:rPr>
                        <a:t>Continental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4400" u="none" strike="noStrike" dirty="0">
                          <a:effectLst/>
                        </a:rPr>
                        <a:t>+</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19034725"/>
                  </a:ext>
                </a:extLst>
              </a:tr>
              <a:tr h="733250">
                <a:tc>
                  <a:txBody>
                    <a:bodyPr/>
                    <a:lstStyle/>
                    <a:p>
                      <a:pPr algn="ctr" fontAlgn="b"/>
                      <a:r>
                        <a:rPr lang="en-US" sz="2000" u="none" strike="noStrike">
                          <a:effectLst/>
                        </a:rPr>
                        <a:t>Regional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600" u="none" strike="noStrike" dirty="0" smtClean="0">
                          <a:effectLst/>
                        </a:rPr>
                        <a:t>+</a:t>
                      </a: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85683108"/>
                  </a:ext>
                </a:extLst>
              </a:tr>
              <a:tr h="733250">
                <a:tc>
                  <a:txBody>
                    <a:bodyPr/>
                    <a:lstStyle/>
                    <a:p>
                      <a:pPr algn="ctr" fontAlgn="b"/>
                      <a:r>
                        <a:rPr lang="en-US" sz="2000" u="none" strike="noStrike" dirty="0">
                          <a:effectLst/>
                        </a:rPr>
                        <a:t>Landscape</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a:noFill/>
                    </a:lnB>
                  </a:tcPr>
                </a:tc>
                <a:tc>
                  <a:txBody>
                    <a:bodyPr/>
                    <a:lstStyle/>
                    <a:p>
                      <a:pPr algn="ctr" fontAlgn="b"/>
                      <a:r>
                        <a:rPr lang="en-US" sz="2000" u="none" strike="noStrike" dirty="0">
                          <a:effectLst/>
                        </a:rPr>
                        <a:t>?</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a:noFill/>
                    </a:lnB>
                  </a:tcPr>
                </a:tc>
                <a:extLst>
                  <a:ext uri="{0D108BD9-81ED-4DB2-BD59-A6C34878D82A}">
                    <a16:rowId xmlns:a16="http://schemas.microsoft.com/office/drawing/2014/main" val="1013955235"/>
                  </a:ext>
                </a:extLst>
              </a:tr>
              <a:tr h="733250">
                <a:tc>
                  <a:txBody>
                    <a:bodyPr/>
                    <a:lstStyle/>
                    <a:p>
                      <a:pPr algn="ctr" fontAlgn="b"/>
                      <a:r>
                        <a:rPr lang="en-US" sz="2000" u="none" strike="noStrike">
                          <a:effectLst/>
                        </a:rPr>
                        <a:t>Local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4442862"/>
                  </a:ext>
                </a:extLst>
              </a:tr>
            </a:tbl>
          </a:graphicData>
        </a:graphic>
      </p:graphicFrame>
      <p:pic>
        <p:nvPicPr>
          <p:cNvPr id="1028" name="Picture 4" descr="http://ask.learncbse.in/uploads/db3785/original/2X/2/289ff39db923495263e0bb254c4522e883ac42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992" y="1269814"/>
            <a:ext cx="6703008" cy="507748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749298" y="286657"/>
            <a:ext cx="6259286"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Biodiversity Change is a </a:t>
            </a:r>
          </a:p>
          <a:p>
            <a:r>
              <a:rPr lang="en-US" sz="3200" b="1" dirty="0" smtClean="0">
                <a:latin typeface="Arial" panose="020B0604020202020204" pitchFamily="34" charset="0"/>
                <a:cs typeface="Arial" panose="020B0604020202020204" pitchFamily="34" charset="0"/>
              </a:rPr>
              <a:t>Scale-Dependent Phenomenon</a:t>
            </a:r>
            <a:endParaRPr lang="en-US" sz="3200" b="1" u="sng" dirty="0">
              <a:latin typeface="Arial" panose="020B0604020202020204" pitchFamily="34" charset="0"/>
              <a:cs typeface="Arial" panose="020B0604020202020204" pitchFamily="34" charset="0"/>
            </a:endParaRPr>
          </a:p>
        </p:txBody>
      </p:sp>
      <p:sp>
        <p:nvSpPr>
          <p:cNvPr id="52" name="Rectangle 51"/>
          <p:cNvSpPr/>
          <p:nvPr/>
        </p:nvSpPr>
        <p:spPr>
          <a:xfrm>
            <a:off x="7008584" y="6315219"/>
            <a:ext cx="3352200"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(Or Number of Sampling Units)</a:t>
            </a:r>
            <a:endParaRPr lang="en-US"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45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02300" y="264775"/>
            <a:ext cx="6272613" cy="6358276"/>
          </a:xfrm>
          <a:prstGeom prst="rect">
            <a:avLst/>
          </a:prstGeom>
        </p:spPr>
      </p:pic>
      <p:sp>
        <p:nvSpPr>
          <p:cNvPr id="5" name="Rectangle 4"/>
          <p:cNvSpPr/>
          <p:nvPr/>
        </p:nvSpPr>
        <p:spPr>
          <a:xfrm>
            <a:off x="419100" y="376535"/>
            <a:ext cx="5041900" cy="181588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Invasive </a:t>
            </a:r>
            <a:r>
              <a:rPr lang="en-US" sz="2800" b="1" dirty="0" smtClean="0">
                <a:latin typeface="Arial" panose="020B0604020202020204" pitchFamily="34" charset="0"/>
                <a:cs typeface="Arial" panose="020B0604020202020204" pitchFamily="34" charset="0"/>
              </a:rPr>
              <a:t>plants have scale-dependent </a:t>
            </a:r>
            <a:r>
              <a:rPr lang="en-US" sz="2800" b="1" dirty="0">
                <a:latin typeface="Arial" panose="020B0604020202020204" pitchFamily="34" charset="0"/>
                <a:cs typeface="Arial" panose="020B0604020202020204" pitchFamily="34" charset="0"/>
              </a:rPr>
              <a:t>e</a:t>
            </a:r>
            <a:r>
              <a:rPr lang="en-US" sz="2800" b="1" dirty="0" smtClean="0">
                <a:latin typeface="Arial" panose="020B0604020202020204" pitchFamily="34" charset="0"/>
                <a:cs typeface="Arial" panose="020B0604020202020204" pitchFamily="34" charset="0"/>
              </a:rPr>
              <a:t>ffects </a:t>
            </a:r>
            <a:r>
              <a:rPr lang="en-US" sz="2800" b="1" dirty="0">
                <a:latin typeface="Arial" panose="020B0604020202020204" pitchFamily="34" charset="0"/>
                <a:cs typeface="Arial" panose="020B0604020202020204" pitchFamily="34" charset="0"/>
              </a:rPr>
              <a:t>on </a:t>
            </a:r>
            <a:r>
              <a:rPr lang="en-US" sz="2800" b="1" dirty="0" smtClean="0">
                <a:latin typeface="Arial" panose="020B0604020202020204" pitchFamily="34" charset="0"/>
                <a:cs typeface="Arial" panose="020B0604020202020204" pitchFamily="34" charset="0"/>
              </a:rPr>
              <a:t>diversity </a:t>
            </a:r>
            <a:r>
              <a:rPr lang="en-US" sz="2800" b="1" dirty="0">
                <a:latin typeface="Arial" panose="020B0604020202020204" pitchFamily="34" charset="0"/>
                <a:cs typeface="Arial" panose="020B0604020202020204" pitchFamily="34" charset="0"/>
              </a:rPr>
              <a:t>by a</a:t>
            </a:r>
            <a:r>
              <a:rPr lang="en-US" sz="2800" b="1" dirty="0" smtClean="0">
                <a:latin typeface="Arial" panose="020B0604020202020204" pitchFamily="34" charset="0"/>
                <a:cs typeface="Arial" panose="020B0604020202020204" pitchFamily="34" charset="0"/>
              </a:rPr>
              <a:t>ltering species-area relationships</a:t>
            </a:r>
            <a:endParaRPr lang="en-US" sz="2800" b="1" dirty="0">
              <a:latin typeface="Arial" panose="020B0604020202020204" pitchFamily="34" charset="0"/>
              <a:cs typeface="Arial" panose="020B0604020202020204" pitchFamily="34" charset="0"/>
            </a:endParaRPr>
          </a:p>
        </p:txBody>
      </p:sp>
      <p:sp>
        <p:nvSpPr>
          <p:cNvPr id="6" name="Rectangle 5"/>
          <p:cNvSpPr/>
          <p:nvPr/>
        </p:nvSpPr>
        <p:spPr>
          <a:xfrm>
            <a:off x="419100" y="2192417"/>
            <a:ext cx="3044423"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Powell et al. (2013) </a:t>
            </a:r>
            <a:r>
              <a:rPr lang="en-US" i="1" dirty="0" smtClean="0">
                <a:latin typeface="Arial" panose="020B0604020202020204" pitchFamily="34" charset="0"/>
                <a:cs typeface="Arial" panose="020B0604020202020204" pitchFamily="34" charset="0"/>
              </a:rPr>
              <a:t>Science</a:t>
            </a:r>
          </a:p>
        </p:txBody>
      </p:sp>
      <p:sp>
        <p:nvSpPr>
          <p:cNvPr id="7" name="Rectangle 6"/>
          <p:cNvSpPr/>
          <p:nvPr/>
        </p:nvSpPr>
        <p:spPr>
          <a:xfrm>
            <a:off x="539750" y="2903835"/>
            <a:ext cx="5041900" cy="347787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Invasive plants cause large declines in biodiversity at small scales (&lt;1m</a:t>
            </a:r>
            <a:r>
              <a:rPr lang="en-US" sz="2000" b="1" baseline="30000" dirty="0" smtClean="0">
                <a:latin typeface="Arial" panose="020B0604020202020204" pitchFamily="34" charset="0"/>
                <a:cs typeface="Arial" panose="020B0604020202020204" pitchFamily="34" charset="0"/>
              </a:rPr>
              <a:t>2</a:t>
            </a:r>
            <a:r>
              <a:rPr lang="en-US" sz="2000" b="1" dirty="0" smtClean="0">
                <a:latin typeface="Arial" panose="020B0604020202020204" pitchFamily="34" charset="0"/>
                <a:cs typeface="Arial" panose="020B0604020202020204" pitchFamily="34" charset="0"/>
              </a:rPr>
              <a:t>). </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However, they often have effectively no effect on species richness at larger scales (&gt;1000m</a:t>
            </a:r>
            <a:r>
              <a:rPr lang="en-US" sz="2000" b="1" baseline="30000" dirty="0" smtClean="0">
                <a:latin typeface="Arial" panose="020B0604020202020204" pitchFamily="34" charset="0"/>
                <a:cs typeface="Arial" panose="020B0604020202020204" pitchFamily="34" charset="0"/>
              </a:rPr>
              <a:t>2</a:t>
            </a:r>
            <a:r>
              <a:rPr lang="en-US" sz="2000" b="1" dirty="0" smtClean="0">
                <a:latin typeface="Arial" panose="020B0604020202020204" pitchFamily="34" charset="0"/>
                <a:cs typeface="Arial" panose="020B0604020202020204" pitchFamily="34" charset="0"/>
              </a:rPr>
              <a:t>)</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While similar approaches to quantifying biodiversity change are not common, existing studies produce largely similar results.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27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93" y="597351"/>
            <a:ext cx="7469410" cy="5771817"/>
          </a:xfrm>
          <a:prstGeom prst="rect">
            <a:avLst/>
          </a:prstGeom>
        </p:spPr>
      </p:pic>
      <p:sp>
        <p:nvSpPr>
          <p:cNvPr id="10" name="TextBox 9"/>
          <p:cNvSpPr txBox="1"/>
          <p:nvPr/>
        </p:nvSpPr>
        <p:spPr>
          <a:xfrm>
            <a:off x="460151" y="1331843"/>
            <a:ext cx="3609679" cy="415498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Human activity has:</a:t>
            </a:r>
          </a:p>
          <a:p>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a:latin typeface="Helvetica" panose="020B0604020202020204" pitchFamily="34" charset="0"/>
                <a:cs typeface="Helvetica" panose="020B0604020202020204" pitchFamily="34" charset="0"/>
              </a:rPr>
              <a:t>Doubled N inputs (~140 </a:t>
            </a:r>
            <a:r>
              <a:rPr lang="en-US" sz="2400" dirty="0" err="1">
                <a:latin typeface="Helvetica" panose="020B0604020202020204" pitchFamily="34" charset="0"/>
                <a:cs typeface="Helvetica" panose="020B0604020202020204" pitchFamily="34" charset="0"/>
              </a:rPr>
              <a:t>Tg</a:t>
            </a:r>
            <a:r>
              <a:rPr lang="en-US" sz="2400" dirty="0">
                <a:latin typeface="Helvetica" panose="020B0604020202020204" pitchFamily="34" charset="0"/>
                <a:cs typeface="Helvetica" panose="020B0604020202020204" pitchFamily="34" charset="0"/>
              </a:rPr>
              <a:t> annually)</a:t>
            </a:r>
          </a:p>
          <a:p>
            <a:pPr marL="285750" indent="-285750">
              <a:buFontTx/>
              <a:buChar char="-"/>
            </a:pPr>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a:latin typeface="Helvetica" panose="020B0604020202020204" pitchFamily="34" charset="0"/>
                <a:cs typeface="Helvetica" panose="020B0604020202020204" pitchFamily="34" charset="0"/>
              </a:rPr>
              <a:t>Quadrupled P inputs (~10 </a:t>
            </a:r>
            <a:r>
              <a:rPr lang="en-US" sz="2400" dirty="0" err="1">
                <a:latin typeface="Helvetica" panose="020B0604020202020204" pitchFamily="34" charset="0"/>
                <a:cs typeface="Helvetica" panose="020B0604020202020204" pitchFamily="34" charset="0"/>
              </a:rPr>
              <a:t>Tg</a:t>
            </a:r>
            <a:r>
              <a:rPr lang="en-US" sz="2400" dirty="0">
                <a:latin typeface="Helvetica" panose="020B0604020202020204" pitchFamily="34" charset="0"/>
                <a:cs typeface="Helvetica" panose="020B0604020202020204" pitchFamily="34" charset="0"/>
              </a:rPr>
              <a:t> annually)</a:t>
            </a:r>
          </a:p>
          <a:p>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Majority of terrestrial vegetation limited by these nutrients</a:t>
            </a:r>
          </a:p>
        </p:txBody>
      </p:sp>
      <p:sp>
        <p:nvSpPr>
          <p:cNvPr id="4" name="TextBox 3"/>
          <p:cNvSpPr txBox="1"/>
          <p:nvPr/>
        </p:nvSpPr>
        <p:spPr>
          <a:xfrm>
            <a:off x="290426" y="319276"/>
            <a:ext cx="5633884" cy="461665"/>
          </a:xfrm>
          <a:prstGeom prst="rect">
            <a:avLst/>
          </a:prstGeom>
          <a:noFill/>
          <a:ln>
            <a:noFill/>
          </a:ln>
        </p:spPr>
        <p:txBody>
          <a:bodyPr wrap="square" rtlCol="0">
            <a:spAutoFit/>
          </a:bodyPr>
          <a:lstStyle/>
          <a:p>
            <a:r>
              <a:rPr lang="en-US" sz="2400" b="1" u="sng" dirty="0"/>
              <a:t>Human impacts on nutrient cycling</a:t>
            </a:r>
          </a:p>
        </p:txBody>
      </p:sp>
    </p:spTree>
    <p:extLst>
      <p:ext uri="{BB962C8B-B14F-4D97-AF65-F5344CB8AC3E}">
        <p14:creationId xmlns:p14="http://schemas.microsoft.com/office/powerpoint/2010/main" val="251987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heprairieecologist.files.wordpress.com/2015/02/2013_research_plot_comparis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 y="224853"/>
            <a:ext cx="12150671" cy="6400800"/>
          </a:xfrm>
          <a:prstGeom prst="rect">
            <a:avLst/>
          </a:prstGeom>
          <a:noFill/>
          <a:scene3d>
            <a:camera prst="orthographicFront">
              <a:rot lat="0" lon="10799999" rev="0"/>
            </a:camera>
            <a:lightRig rig="threePt" dir="t"/>
          </a:scene3d>
          <a:extLst>
            <a:ext uri="{909E8E84-426E-40DD-AFC4-6F175D3DCCD1}">
              <a14:hiddenFill xmlns:a14="http://schemas.microsoft.com/office/drawing/2010/main">
                <a:solidFill>
                  <a:srgbClr val="FFFFFF"/>
                </a:solidFill>
              </a14:hiddenFill>
            </a:ext>
          </a:extLst>
        </p:spPr>
      </p:pic>
      <p:sp>
        <p:nvSpPr>
          <p:cNvPr id="8" name="Notched Right Arrow 7"/>
          <p:cNvSpPr/>
          <p:nvPr/>
        </p:nvSpPr>
        <p:spPr>
          <a:xfrm>
            <a:off x="7447639" y="2783174"/>
            <a:ext cx="1844693" cy="155539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Notched Right Arrow 10"/>
          <p:cNvSpPr/>
          <p:nvPr/>
        </p:nvSpPr>
        <p:spPr>
          <a:xfrm>
            <a:off x="3283311" y="2783174"/>
            <a:ext cx="1844693" cy="155539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411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108" y="636446"/>
            <a:ext cx="5045267" cy="6740307"/>
          </a:xfrm>
          <a:prstGeom prst="rect">
            <a:avLst/>
          </a:prstGeom>
          <a:noFill/>
        </p:spPr>
        <p:txBody>
          <a:bodyPr wrap="square" rtlCol="0">
            <a:spAutoFit/>
          </a:bodyPr>
          <a:lstStyle/>
          <a:p>
            <a:pPr algn="ctr"/>
            <a:r>
              <a:rPr lang="en-US" sz="2400" b="1" dirty="0">
                <a:latin typeface="Helvetica" panose="020B0604020202020204" pitchFamily="34" charset="0"/>
                <a:cs typeface="Helvetica" panose="020B0604020202020204" pitchFamily="34" charset="0"/>
              </a:rPr>
              <a:t>California grasslands as a model system</a:t>
            </a:r>
            <a:endParaRPr lang="en-US" b="1"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High diversity, despite large exotic biomass</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Annual life history</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Mediterranean climate regime—</a:t>
            </a:r>
            <a:r>
              <a:rPr lang="en-US" sz="2000" dirty="0" err="1">
                <a:latin typeface="Helvetica" panose="020B0604020202020204" pitchFamily="34" charset="0"/>
                <a:cs typeface="Helvetica" panose="020B0604020202020204" pitchFamily="34" charset="0"/>
              </a:rPr>
              <a:t>colimitation</a:t>
            </a:r>
            <a:r>
              <a:rPr lang="en-US" sz="2000" dirty="0">
                <a:latin typeface="Helvetica" panose="020B0604020202020204" pitchFamily="34" charset="0"/>
                <a:cs typeface="Helvetica" panose="020B0604020202020204" pitchFamily="34" charset="0"/>
              </a:rPr>
              <a:t> of both nutrients and water</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Variable responses of different species and functional responses to nutrient enrichment</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Substantial plasticity</a:t>
            </a:r>
          </a:p>
          <a:p>
            <a:endParaRPr lang="en-US" dirty="0">
              <a:latin typeface="Helvetica" panose="020B0604020202020204" pitchFamily="34" charset="0"/>
              <a:cs typeface="Helvetica" panose="020B0604020202020204" pitchFamily="34" charset="0"/>
            </a:endParaRPr>
          </a:p>
          <a:p>
            <a:pPr marL="285750" indent="-285750">
              <a:buFontTx/>
              <a:buChar char="-"/>
            </a:pPr>
            <a:endParaRPr lang="en-US" dirty="0">
              <a:latin typeface="Helvetica" panose="020B0604020202020204" pitchFamily="34" charset="0"/>
              <a:cs typeface="Helvetica" panose="020B0604020202020204" pitchFamily="34" charset="0"/>
            </a:endParaRPr>
          </a:p>
          <a:p>
            <a:pPr marL="285750" indent="-285750">
              <a:buFontTx/>
              <a:buChar char="-"/>
            </a:pP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pic>
        <p:nvPicPr>
          <p:cNvPr id="1030" name="Picture 6" descr="http://calscape.com/Photos/Trifolium_fucatum_image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896" y="3407355"/>
            <a:ext cx="2531627" cy="2570162"/>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ypochaeris glab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488" y="3407355"/>
            <a:ext cx="2531627" cy="2589736"/>
          </a:xfrm>
          <a:prstGeom prst="ellipse">
            <a:avLst/>
          </a:prstGeom>
          <a:noFill/>
          <a:extLst>
            <a:ext uri="{909E8E84-426E-40DD-AFC4-6F175D3DCCD1}">
              <a14:hiddenFill xmlns:a14="http://schemas.microsoft.com/office/drawing/2010/main">
                <a:solidFill>
                  <a:srgbClr val="FFFFFF"/>
                </a:solidFill>
              </a14:hiddenFill>
            </a:ext>
          </a:extLst>
        </p:spPr>
      </p:pic>
      <p:pic>
        <p:nvPicPr>
          <p:cNvPr id="1034" name="Picture 10" descr="http://warehouse1.indicia.org.uk/upload/Barley,%20Wall%20%20(Hordeum%20murinum)%20Playing%20Fields%20Sapcote%20SP%204855%209338%20(taken%2018.6.200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8299" y="235874"/>
            <a:ext cx="2573528" cy="2586706"/>
          </a:xfrm>
          <a:prstGeom prst="ellipse">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10871" y="2822580"/>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Grasses</a:t>
            </a:r>
            <a:endParaRPr lang="en-US" b="1" dirty="0">
              <a:latin typeface="Helvetica" panose="020B0604020202020204" pitchFamily="34" charset="0"/>
              <a:cs typeface="Helvetica" panose="020B0604020202020204" pitchFamily="34" charset="0"/>
            </a:endParaRPr>
          </a:p>
        </p:txBody>
      </p:sp>
      <p:sp>
        <p:nvSpPr>
          <p:cNvPr id="12" name="TextBox 11"/>
          <p:cNvSpPr txBox="1"/>
          <p:nvPr/>
        </p:nvSpPr>
        <p:spPr>
          <a:xfrm>
            <a:off x="6410325" y="6093048"/>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Forbs</a:t>
            </a:r>
            <a:endParaRPr lang="en-US" b="1" dirty="0">
              <a:latin typeface="Helvetica" panose="020B0604020202020204" pitchFamily="34" charset="0"/>
              <a:cs typeface="Helvetica" panose="020B0604020202020204" pitchFamily="34" charset="0"/>
            </a:endParaRPr>
          </a:p>
        </p:txBody>
      </p:sp>
      <p:sp>
        <p:nvSpPr>
          <p:cNvPr id="13" name="TextBox 12"/>
          <p:cNvSpPr txBox="1"/>
          <p:nvPr/>
        </p:nvSpPr>
        <p:spPr>
          <a:xfrm>
            <a:off x="9689407" y="6090789"/>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Legumes</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1464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2277" r="-7728"/>
          <a:stretch/>
        </p:blipFill>
        <p:spPr>
          <a:xfrm>
            <a:off x="0" y="0"/>
            <a:ext cx="13258800" cy="8177893"/>
          </a:xfrm>
          <a:prstGeom prst="rect">
            <a:avLst/>
          </a:prstGeom>
        </p:spPr>
      </p:pic>
    </p:spTree>
    <p:extLst>
      <p:ext uri="{BB962C8B-B14F-4D97-AF65-F5344CB8AC3E}">
        <p14:creationId xmlns:p14="http://schemas.microsoft.com/office/powerpoint/2010/main" val="540314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11342</TotalTime>
  <Words>614</Words>
  <Application>Microsoft Office PowerPoint</Application>
  <PresentationFormat>Widescreen</PresentationFormat>
  <Paragraphs>106</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Batzer</dc:creator>
  <cp:lastModifiedBy>Evan Batzer</cp:lastModifiedBy>
  <cp:revision>23</cp:revision>
  <dcterms:created xsi:type="dcterms:W3CDTF">2017-11-28T23:48:45Z</dcterms:created>
  <dcterms:modified xsi:type="dcterms:W3CDTF">2017-12-08T17:42:25Z</dcterms:modified>
</cp:coreProperties>
</file>