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4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9900CC"/>
    <a:srgbClr val="33CC33"/>
    <a:srgbClr val="00CC99"/>
    <a:srgbClr val="00FF99"/>
    <a:srgbClr val="FF9900"/>
    <a:srgbClr val="FF33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CB1B-67BB-46D1-981B-16FB7238B41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D1E3-A856-4661-A3BD-E8E9179D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0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CB1B-67BB-46D1-981B-16FB7238B41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D1E3-A856-4661-A3BD-E8E9179D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CB1B-67BB-46D1-981B-16FB7238B41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D1E3-A856-4661-A3BD-E8E9179D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8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CB1B-67BB-46D1-981B-16FB7238B41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D1E3-A856-4661-A3BD-E8E9179D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5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CB1B-67BB-46D1-981B-16FB7238B41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D1E3-A856-4661-A3BD-E8E9179D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1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CB1B-67BB-46D1-981B-16FB7238B41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D1E3-A856-4661-A3BD-E8E9179D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8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CB1B-67BB-46D1-981B-16FB7238B41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D1E3-A856-4661-A3BD-E8E9179D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3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CB1B-67BB-46D1-981B-16FB7238B41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D1E3-A856-4661-A3BD-E8E9179D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5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CB1B-67BB-46D1-981B-16FB7238B41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D1E3-A856-4661-A3BD-E8E9179D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CB1B-67BB-46D1-981B-16FB7238B41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D1E3-A856-4661-A3BD-E8E9179D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3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CB1B-67BB-46D1-981B-16FB7238B41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D1E3-A856-4661-A3BD-E8E9179D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ECB1B-67BB-46D1-981B-16FB7238B41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1D1E3-A856-4661-A3BD-E8E9179D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3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 Change in California Annual Grasslands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2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9778"/>
          <a:stretch/>
        </p:blipFill>
        <p:spPr>
          <a:xfrm>
            <a:off x="229722" y="187570"/>
            <a:ext cx="7132320" cy="652975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274382"/>
              </p:ext>
            </p:extLst>
          </p:nvPr>
        </p:nvGraphicFramePr>
        <p:xfrm>
          <a:off x="7785100" y="737076"/>
          <a:ext cx="3962400" cy="5663729"/>
        </p:xfrm>
        <a:graphic>
          <a:graphicData uri="http://schemas.openxmlformats.org/drawingml/2006/table">
            <a:tbl>
              <a:tblPr/>
              <a:tblGrid>
                <a:gridCol w="427939">
                  <a:extLst>
                    <a:ext uri="{9D8B030D-6E8A-4147-A177-3AD203B41FA5}">
                      <a16:colId xmlns:a16="http://schemas.microsoft.com/office/drawing/2014/main" val="2396278274"/>
                    </a:ext>
                  </a:extLst>
                </a:gridCol>
                <a:gridCol w="1537411">
                  <a:extLst>
                    <a:ext uri="{9D8B030D-6E8A-4147-A177-3AD203B41FA5}">
                      <a16:colId xmlns:a16="http://schemas.microsoft.com/office/drawing/2014/main" val="1925778611"/>
                    </a:ext>
                  </a:extLst>
                </a:gridCol>
                <a:gridCol w="998525">
                  <a:extLst>
                    <a:ext uri="{9D8B030D-6E8A-4147-A177-3AD203B41FA5}">
                      <a16:colId xmlns:a16="http://schemas.microsoft.com/office/drawing/2014/main" val="211567222"/>
                    </a:ext>
                  </a:extLst>
                </a:gridCol>
                <a:gridCol w="998525">
                  <a:extLst>
                    <a:ext uri="{9D8B030D-6E8A-4147-A177-3AD203B41FA5}">
                      <a16:colId xmlns:a16="http://schemas.microsoft.com/office/drawing/2014/main" val="584939358"/>
                    </a:ext>
                  </a:extLst>
                </a:gridCol>
              </a:tblGrid>
              <a:tr h="33369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Species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937588"/>
                  </a:ext>
                </a:extLst>
              </a:tr>
              <a:tr h="31852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Grp 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Elymus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564406"/>
                  </a:ext>
                </a:extLst>
              </a:tr>
              <a:tr h="318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Nassella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728082"/>
                  </a:ext>
                </a:extLst>
              </a:tr>
              <a:tr h="318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bro.carinatus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8174"/>
                  </a:ext>
                </a:extLst>
              </a:tr>
              <a:tr h="318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Vulpia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180697"/>
                  </a:ext>
                </a:extLst>
              </a:tr>
              <a:tr h="3063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795186"/>
                  </a:ext>
                </a:extLst>
              </a:tr>
              <a:tr h="31852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Grp 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Lolium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925417"/>
                  </a:ext>
                </a:extLst>
              </a:tr>
              <a:tr h="318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Bro.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(E)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821892"/>
                  </a:ext>
                </a:extLst>
              </a:tr>
              <a:tr h="318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Trifolium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64413"/>
                  </a:ext>
                </a:extLst>
              </a:tr>
              <a:tr h="282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746508"/>
                  </a:ext>
                </a:extLst>
              </a:tr>
              <a:tr h="31852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Grp 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Taeniatherum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(I)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770765"/>
                  </a:ext>
                </a:extLst>
              </a:tr>
              <a:tr h="318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Aegilops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(I)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152867"/>
                  </a:ext>
                </a:extLst>
              </a:tr>
              <a:tr h="318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764574"/>
                  </a:ext>
                </a:extLst>
              </a:tr>
              <a:tr h="282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384561"/>
                  </a:ext>
                </a:extLst>
              </a:tr>
              <a:tr h="31852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99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Grp 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Avena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628424"/>
                  </a:ext>
                </a:extLst>
              </a:tr>
              <a:tr h="318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Bro.diandrus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371368"/>
                  </a:ext>
                </a:extLst>
              </a:tr>
              <a:tr h="318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Leymus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545151"/>
                  </a:ext>
                </a:extLst>
              </a:tr>
              <a:tr h="318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Lotus (E)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01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62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78296" cy="677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Markov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485" y="1520825"/>
            <a:ext cx="6958262" cy="4351338"/>
          </a:xfrm>
        </p:spPr>
        <p:txBody>
          <a:bodyPr/>
          <a:lstStyle/>
          <a:p>
            <a:pPr lvl="1"/>
            <a:r>
              <a:rPr lang="en-US" dirty="0"/>
              <a:t>Priority (does being part of the initial planting group increase the odds of a state assignment later on?)</a:t>
            </a:r>
            <a:endParaRPr lang="en-US" sz="2000" dirty="0"/>
          </a:p>
          <a:p>
            <a:pPr lvl="1"/>
            <a:r>
              <a:rPr lang="en-US" dirty="0"/>
              <a:t>Environmental variation (drought stress)</a:t>
            </a:r>
            <a:endParaRPr lang="en-US" sz="2000" dirty="0"/>
          </a:p>
          <a:p>
            <a:pPr lvl="2"/>
            <a:r>
              <a:rPr lang="en-US" dirty="0"/>
              <a:t>SPEI metric – standardized function of drought stress that offers flexibility in scale; compare droughts of 1, 2, 3, and 4 year duration</a:t>
            </a:r>
            <a:endParaRPr lang="en-US" sz="1800" dirty="0"/>
          </a:p>
          <a:p>
            <a:pPr lvl="3"/>
            <a:r>
              <a:rPr lang="en-US" dirty="0"/>
              <a:t>Used in analysis by other analyses of drought stress in California</a:t>
            </a:r>
            <a:endParaRPr lang="en-US" sz="16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716" y="365125"/>
            <a:ext cx="4299285" cy="612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6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A4617B-8EB2-47C0-AFFF-671370F3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D9E6A9-4FDA-4281-907D-6C4DECC9B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1437"/>
            <a:ext cx="1051560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7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01A4E0-B333-468A-AE7D-665D2C2C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04447-7978-4AFC-87CB-912E1DB8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9801036" cy="5727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6D2E83-C5E6-4223-A87F-69C788136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036" y="2386472"/>
            <a:ext cx="2466376" cy="2305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6EF88B-E62E-47A3-82CA-2F87050C8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82043"/>
            <a:ext cx="266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01A4E0-B333-468A-AE7D-665D2C2C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04447-7978-4AFC-87CB-912E1DB8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9801036" cy="5727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6D2E83-C5E6-4223-A87F-69C788136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036" y="2386472"/>
            <a:ext cx="2466376" cy="2305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6EF88B-E62E-47A3-82CA-2F87050C8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82043"/>
            <a:ext cx="266700" cy="33147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350EEC4-3BCA-4A36-BFF7-02A916BD2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742" y="1166011"/>
            <a:ext cx="9534336" cy="491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01A4E0-B333-468A-AE7D-665D2C2C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04447-7978-4AFC-87CB-912E1DB8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9801036" cy="5727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6D2E83-C5E6-4223-A87F-69C788136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036" y="2386472"/>
            <a:ext cx="2466376" cy="2305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6EF88B-E62E-47A3-82CA-2F87050C8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82043"/>
            <a:ext cx="266700" cy="3314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6ACAA3-D024-45E7-90AC-3869E6B77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57" y="1167766"/>
            <a:ext cx="9470859" cy="495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01A4E0-B333-468A-AE7D-665D2C2C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04447-7978-4AFC-87CB-912E1DB8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9801036" cy="5727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6D2E83-C5E6-4223-A87F-69C788136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036" y="2386472"/>
            <a:ext cx="2466376" cy="2305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6EF88B-E62E-47A3-82CA-2F87050C8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82043"/>
            <a:ext cx="266700" cy="33147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350EEC4-3BCA-4A36-BFF7-02A916BD2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742" y="1166011"/>
            <a:ext cx="9534336" cy="49179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967B11-9F5D-482A-97C9-E950D570F7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826" y="1182053"/>
            <a:ext cx="9358563" cy="49447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A3ED27-2628-4C7E-B903-2192A44D74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111" y="1182053"/>
            <a:ext cx="9515319" cy="511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5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5B3B-3BC7-4A96-8EA3-0467E21D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4B47B-46D7-4F2D-AA31-9C78A0DFC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4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632" y="224589"/>
            <a:ext cx="463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 to California Annual Grasslands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7095" y="914400"/>
            <a:ext cx="1079633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Introduction to California annual grasslands:</a:t>
            </a:r>
            <a:endParaRPr lang="en-US" dirty="0"/>
          </a:p>
          <a:p>
            <a:pPr lvl="1"/>
            <a:r>
              <a:rPr lang="en-US" dirty="0"/>
              <a:t>Perennial native life history</a:t>
            </a:r>
            <a:endParaRPr lang="en-US" sz="1600" dirty="0"/>
          </a:p>
          <a:p>
            <a:pPr lvl="1"/>
            <a:r>
              <a:rPr lang="en-US" dirty="0"/>
              <a:t>Annual exotic grasses</a:t>
            </a:r>
          </a:p>
          <a:p>
            <a:pPr lvl="1"/>
            <a:endParaRPr lang="en-US" sz="1600" dirty="0"/>
          </a:p>
          <a:p>
            <a:pPr lvl="0"/>
            <a:r>
              <a:rPr lang="en-US" b="1" dirty="0"/>
              <a:t>Temporal variation:</a:t>
            </a:r>
            <a:endParaRPr lang="en-US" sz="1600" dirty="0"/>
          </a:p>
          <a:p>
            <a:pPr lvl="1"/>
            <a:r>
              <a:rPr lang="en-US" dirty="0"/>
              <a:t>Characterization of temporal turnover in the system</a:t>
            </a:r>
            <a:endParaRPr lang="en-US" sz="1600" dirty="0"/>
          </a:p>
          <a:p>
            <a:pPr lvl="1"/>
            <a:r>
              <a:rPr lang="en-US" dirty="0"/>
              <a:t>How do we think about some of the drivers of temporal variation in species composition?</a:t>
            </a:r>
            <a:endParaRPr lang="en-US" sz="1600" dirty="0"/>
          </a:p>
          <a:p>
            <a:pPr lvl="2"/>
            <a:r>
              <a:rPr lang="en-US" dirty="0"/>
              <a:t>Life history strategies</a:t>
            </a:r>
            <a:endParaRPr lang="en-US" sz="1600" dirty="0"/>
          </a:p>
          <a:p>
            <a:pPr lvl="3"/>
            <a:r>
              <a:rPr lang="en-US" dirty="0"/>
              <a:t>Priority and persistence</a:t>
            </a:r>
            <a:endParaRPr lang="en-US" sz="1600" dirty="0"/>
          </a:p>
          <a:p>
            <a:pPr lvl="2"/>
            <a:r>
              <a:rPr lang="en-US" dirty="0"/>
              <a:t>Environmental variation</a:t>
            </a:r>
            <a:endParaRPr lang="en-US" sz="1600" dirty="0"/>
          </a:p>
          <a:p>
            <a:pPr lvl="3"/>
            <a:r>
              <a:rPr lang="en-US" dirty="0"/>
              <a:t>Water limitation and drought stress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4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632" y="224589"/>
            <a:ext cx="4636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Conceptualizing Turnover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7095" y="914400"/>
            <a:ext cx="534202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Species-specific patterns can be messy at small </a:t>
            </a:r>
            <a:r>
              <a:rPr lang="en-US" sz="2400" dirty="0" smtClean="0"/>
              <a:t>scales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State-transition models find discrete “states” that best define the total variation in vegetation types.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History of use in rangeland management: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Strong links between vegetation and soil characteristics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State assignments and transition frequencies related to environmental variables and management practices (RDM)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569" y="513347"/>
            <a:ext cx="6338903" cy="575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2084" y="143426"/>
            <a:ext cx="4636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Questions re: State-Change </a:t>
            </a:r>
            <a:r>
              <a:rPr lang="en-US" sz="2400" b="1" u="sng" dirty="0"/>
              <a:t>Models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414" y="409255"/>
            <a:ext cx="7009033" cy="61359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304800" y="605091"/>
            <a:ext cx="51816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/>
              <a:t>States:	</a:t>
            </a:r>
            <a:endParaRPr lang="en-US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How many are there? What species define states? Reliance on expert opinions</a:t>
            </a:r>
            <a:r>
              <a:rPr lang="en-US" sz="2000" dirty="0" smtClean="0"/>
              <a:t>.</a:t>
            </a:r>
          </a:p>
          <a:p>
            <a:pPr lvl="2"/>
            <a:endParaRPr lang="en-US" dirty="0"/>
          </a:p>
          <a:p>
            <a:pPr lvl="1"/>
            <a:r>
              <a:rPr lang="en-US" sz="2000" b="1" dirty="0"/>
              <a:t>Transitions:</a:t>
            </a:r>
            <a:endParaRPr lang="en-US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What governs transitions between states? Which states are the most stable? Can be difficult to conduct separate trials of state change</a:t>
            </a:r>
            <a:r>
              <a:rPr lang="en-US" sz="2000" dirty="0" smtClean="0"/>
              <a:t>.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sz="2000" b="1" dirty="0" smtClean="0"/>
              <a:t>Can provide a more quantitative assessment by:</a:t>
            </a:r>
          </a:p>
          <a:p>
            <a:pPr lvl="2"/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Detecting the optimal number of states in the dataset.</a:t>
            </a:r>
            <a:endParaRPr lang="en-US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Incorporating transitions between discrete states into modelling framework.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900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631" y="224589"/>
            <a:ext cx="11482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/>
              <a:t>Classic models of California grasslands suggest that there are three key “states” in annual rangelands:</a:t>
            </a:r>
            <a:endParaRPr lang="en-US" sz="3200" dirty="0"/>
          </a:p>
        </p:txBody>
      </p:sp>
      <p:pic>
        <p:nvPicPr>
          <p:cNvPr id="1034" name="Picture 10" descr="Image result for taeniatherum caput-medusa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633" y="1426802"/>
            <a:ext cx="3197225" cy="239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tipa pulch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62" y="1428118"/>
            <a:ext cx="3622139" cy="239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omus hordeace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897" y="1426802"/>
            <a:ext cx="3622139" cy="239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0162" y="4049308"/>
            <a:ext cx="362213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Native Perennials</a:t>
            </a:r>
          </a:p>
          <a:p>
            <a:pPr algn="ctr"/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Limited recruitment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Seed limitation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Strong competitors once established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Resilience to adverse environmental conditions</a:t>
            </a:r>
          </a:p>
          <a:p>
            <a:pPr marL="742950" lvl="1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6897" y="4049308"/>
            <a:ext cx="362213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Naturalized Annuals</a:t>
            </a:r>
          </a:p>
          <a:p>
            <a:pPr algn="ctr"/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Strong priority effects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Large seeds, high fecundity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Variable competitive ability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Limited persistence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Small seed bank</a:t>
            </a:r>
          </a:p>
          <a:p>
            <a:pPr marL="742950" lvl="1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13465" y="4049308"/>
            <a:ext cx="362213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Invasive Species</a:t>
            </a:r>
          </a:p>
          <a:p>
            <a:pPr algn="ctr"/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Effective invaders of annual-dominated systems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Drought sensitivity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Late phenology</a:t>
            </a:r>
          </a:p>
          <a:p>
            <a:pPr marL="742950" lvl="1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5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632" y="224589"/>
            <a:ext cx="463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Introduction to the WAPS data: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7095" y="914400"/>
            <a:ext cx="107963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3 species mixtures:</a:t>
            </a:r>
            <a:endParaRPr lang="en-US" sz="1600" dirty="0"/>
          </a:p>
          <a:p>
            <a:pPr lvl="2"/>
            <a:r>
              <a:rPr lang="en-US" dirty="0"/>
              <a:t>Naturalized Annuals</a:t>
            </a:r>
            <a:endParaRPr lang="en-US" sz="1600" dirty="0"/>
          </a:p>
          <a:p>
            <a:pPr lvl="2"/>
            <a:r>
              <a:rPr lang="en-US" dirty="0"/>
              <a:t>Native Perennials</a:t>
            </a:r>
            <a:endParaRPr lang="en-US" sz="1600" dirty="0"/>
          </a:p>
          <a:p>
            <a:pPr lvl="2"/>
            <a:r>
              <a:rPr lang="en-US" dirty="0"/>
              <a:t>Invasive Species</a:t>
            </a:r>
            <a:endParaRPr lang="en-US" sz="1600" dirty="0"/>
          </a:p>
          <a:p>
            <a:pPr lvl="1"/>
            <a:r>
              <a:rPr lang="en-US" dirty="0"/>
              <a:t>Observed consistently for 10 years with observations of percent areal cover</a:t>
            </a:r>
            <a:endParaRPr lang="en-US" sz="1600" dirty="0"/>
          </a:p>
          <a:p>
            <a:pPr lvl="1"/>
            <a:r>
              <a:rPr lang="en-US" dirty="0"/>
              <a:t>Environmental data provided from a local CIMIS (California Irrigation Monitoring System)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005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632" y="224589"/>
            <a:ext cx="463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What questions can we ask with this data?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17095" y="914400"/>
            <a:ext cx="10796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What states arise from different planting compositions?</a:t>
            </a:r>
            <a:endParaRPr lang="en-US" sz="1600" dirty="0"/>
          </a:p>
          <a:p>
            <a:pPr lvl="1"/>
            <a:r>
              <a:rPr lang="en-US" dirty="0"/>
              <a:t>How do state assignments vary over time? Are transitions between states characterized by continuous, reversible changes, or non-reversible changes?</a:t>
            </a:r>
            <a:endParaRPr lang="en-US" sz="1600" dirty="0"/>
          </a:p>
          <a:p>
            <a:pPr lvl="1"/>
            <a:r>
              <a:rPr lang="en-US" dirty="0"/>
              <a:t>What governs transitions between states? How do priority and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91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892ED0-3143-45B5-B203-28F5D9E9F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63" y="0"/>
            <a:ext cx="11381874" cy="6829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440B1E-6877-42C3-BEDF-73E9F6CD2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195" y="1650476"/>
            <a:ext cx="5289469" cy="1575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86CCB1-00A8-4E01-BDA2-A6C578D0D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441" y="4803988"/>
            <a:ext cx="5279945" cy="14822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146C74-DE3C-496B-82E5-A816C1AB20E6}"/>
              </a:ext>
            </a:extLst>
          </p:cNvPr>
          <p:cNvSpPr/>
          <p:nvPr/>
        </p:nvSpPr>
        <p:spPr>
          <a:xfrm>
            <a:off x="1031452" y="94592"/>
            <a:ext cx="5289469" cy="4631317"/>
          </a:xfrm>
          <a:prstGeom prst="rect">
            <a:avLst/>
          </a:prstGeom>
          <a:solidFill>
            <a:srgbClr val="5B9BD5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464340-06BF-4D6C-B6A8-64F192B9113B}"/>
              </a:ext>
            </a:extLst>
          </p:cNvPr>
          <p:cNvSpPr/>
          <p:nvPr/>
        </p:nvSpPr>
        <p:spPr>
          <a:xfrm>
            <a:off x="6409194" y="94592"/>
            <a:ext cx="5289469" cy="4631317"/>
          </a:xfrm>
          <a:prstGeom prst="rect">
            <a:avLst/>
          </a:prstGeom>
          <a:solidFill>
            <a:srgbClr val="FFFF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384D5-9852-4317-9DDB-F24689AD0CFB}"/>
              </a:ext>
            </a:extLst>
          </p:cNvPr>
          <p:cNvSpPr/>
          <p:nvPr/>
        </p:nvSpPr>
        <p:spPr>
          <a:xfrm>
            <a:off x="1045441" y="4820501"/>
            <a:ext cx="5289469" cy="1465775"/>
          </a:xfrm>
          <a:prstGeom prst="rect">
            <a:avLst/>
          </a:prstGeom>
          <a:solidFill>
            <a:schemeClr val="accent2">
              <a:lumMod val="40000"/>
              <a:lumOff val="60000"/>
              <a:alpha val="1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7476EA-285A-42D1-A40D-463FA4A87210}"/>
              </a:ext>
            </a:extLst>
          </p:cNvPr>
          <p:cNvSpPr txBox="1"/>
          <p:nvPr/>
        </p:nvSpPr>
        <p:spPr>
          <a:xfrm>
            <a:off x="6554868" y="5084872"/>
            <a:ext cx="4993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b="1" u="sng" dirty="0"/>
              <a:t>Functional Group Proportional Abundances</a:t>
            </a:r>
            <a:endParaRPr lang="en-US" b="1" dirty="0"/>
          </a:p>
          <a:p>
            <a:pPr lvl="1" algn="ctr"/>
            <a:r>
              <a:rPr lang="en-US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Annual exotic grasses</a:t>
            </a:r>
          </a:p>
          <a:p>
            <a:pPr lvl="1" algn="ctr"/>
            <a:r>
              <a:rPr lang="en-US" sz="24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Native perennial grasses</a:t>
            </a:r>
          </a:p>
          <a:p>
            <a:pPr lvl="1" algn="ctr"/>
            <a:r>
              <a:rPr lang="en-US" sz="2400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Invasive grasses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EF1B5D-DE67-47F4-A3BE-9A1F5A3606D2}"/>
              </a:ext>
            </a:extLst>
          </p:cNvPr>
          <p:cNvSpPr txBox="1"/>
          <p:nvPr/>
        </p:nvSpPr>
        <p:spPr>
          <a:xfrm>
            <a:off x="166255" y="-207818"/>
            <a:ext cx="461665" cy="230832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One Group Mixes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8454F0-0FB9-4A78-98FE-1DD7155A4E74}"/>
              </a:ext>
            </a:extLst>
          </p:cNvPr>
          <p:cNvSpPr txBox="1"/>
          <p:nvPr/>
        </p:nvSpPr>
        <p:spPr>
          <a:xfrm>
            <a:off x="11730335" y="917326"/>
            <a:ext cx="461665" cy="230832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Two Group Mixes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F9625D-3511-42BD-91FE-41AB8743FB40}"/>
              </a:ext>
            </a:extLst>
          </p:cNvPr>
          <p:cNvSpPr txBox="1"/>
          <p:nvPr/>
        </p:nvSpPr>
        <p:spPr>
          <a:xfrm>
            <a:off x="123161" y="4220782"/>
            <a:ext cx="461665" cy="23414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Three Group Mix</a:t>
            </a:r>
          </a:p>
        </p:txBody>
      </p:sp>
    </p:spTree>
    <p:extLst>
      <p:ext uri="{BB962C8B-B14F-4D97-AF65-F5344CB8AC3E}">
        <p14:creationId xmlns:p14="http://schemas.microsoft.com/office/powerpoint/2010/main" val="6925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im3.ezgif.com/tmp/ezgif-3-a0df2a313953-gif-im/frame_000_delay-0.1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10" y="133131"/>
            <a:ext cx="7661070" cy="538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684" y="117089"/>
            <a:ext cx="7993625" cy="53836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353800" y="117089"/>
            <a:ext cx="2155723" cy="67409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65633" y="117089"/>
            <a:ext cx="627217" cy="67409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5391076" y="11337"/>
            <a:ext cx="627217" cy="109212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9200" y="0"/>
            <a:ext cx="627217" cy="55842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1309" y="5441393"/>
            <a:ext cx="10674809" cy="1938992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n>
                  <a:solidFill>
                    <a:schemeClr val="tx1"/>
                  </a:solidFill>
                </a:ln>
                <a:solidFill>
                  <a:srgbClr val="33CC33"/>
                </a:solidFill>
              </a:rPr>
              <a:t>Native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Invasive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Naturalized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n>
                <a:solidFill>
                  <a:schemeClr val="tx1"/>
                </a:solidFill>
              </a:ln>
            </a:endParaRPr>
          </a:p>
          <a:p>
            <a:endParaRPr lang="en-US" sz="2400" b="1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n>
                  <a:solidFill>
                    <a:schemeClr val="tx1"/>
                  </a:solidFill>
                </a:ln>
                <a:solidFill>
                  <a:srgbClr val="FF33CC"/>
                </a:solidFill>
              </a:rPr>
              <a:t>Native + Invasive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n>
                  <a:solidFill>
                    <a:schemeClr val="tx1"/>
                  </a:solidFill>
                </a:ln>
                <a:solidFill>
                  <a:srgbClr val="FF9900"/>
                </a:solidFill>
              </a:rPr>
              <a:t>Native + Naturalized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n>
                  <a:solidFill>
                    <a:schemeClr val="tx1"/>
                  </a:solidFill>
                </a:ln>
                <a:solidFill>
                  <a:srgbClr val="9900CC"/>
                </a:solidFill>
              </a:rPr>
              <a:t>Invasive + Naturalized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n>
                <a:solidFill>
                  <a:schemeClr val="tx1"/>
                </a:solidFill>
              </a:ln>
            </a:endParaRPr>
          </a:p>
          <a:p>
            <a:endParaRPr lang="en-US" sz="2400" b="1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n>
                  <a:solidFill>
                    <a:schemeClr val="tx1"/>
                  </a:solidFill>
                </a:ln>
                <a:solidFill>
                  <a:srgbClr val="00CC99"/>
                </a:solidFill>
              </a:rPr>
              <a:t>Native + Invasive + Naturalized</a:t>
            </a:r>
          </a:p>
        </p:txBody>
      </p:sp>
    </p:spTree>
    <p:extLst>
      <p:ext uri="{BB962C8B-B14F-4D97-AF65-F5344CB8AC3E}">
        <p14:creationId xmlns:p14="http://schemas.microsoft.com/office/powerpoint/2010/main" val="360909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1638</TotalTime>
  <Words>478</Words>
  <Application>Microsoft Office PowerPoint</Application>
  <PresentationFormat>Widescreen</PresentationFormat>
  <Paragraphs>146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State Change in California Annual Grasslands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Conclusions</vt:lpstr>
      <vt:lpstr>PowerPoint Presentation</vt:lpstr>
      <vt:lpstr>Fitting Markov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California,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Change in California Annual Grasslands</dc:title>
  <dc:creator>Evan Batzer</dc:creator>
  <cp:lastModifiedBy>Evan Batzer</cp:lastModifiedBy>
  <cp:revision>19</cp:revision>
  <dcterms:created xsi:type="dcterms:W3CDTF">2018-10-30T20:40:06Z</dcterms:created>
  <dcterms:modified xsi:type="dcterms:W3CDTF">2018-11-01T21:55:35Z</dcterms:modified>
</cp:coreProperties>
</file>