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90" r:id="rId4"/>
    <p:sldId id="300" r:id="rId5"/>
    <p:sldId id="303" r:id="rId6"/>
    <p:sldId id="304" r:id="rId7"/>
    <p:sldId id="261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5" r:id="rId16"/>
    <p:sldId id="322" r:id="rId17"/>
    <p:sldId id="317" r:id="rId18"/>
    <p:sldId id="318" r:id="rId19"/>
    <p:sldId id="319" r:id="rId20"/>
    <p:sldId id="320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3D3D3D"/>
    <a:srgbClr val="99A3A8"/>
    <a:srgbClr val="ECF0F1"/>
    <a:srgbClr val="F4F4F4"/>
    <a:srgbClr val="FFFFFF"/>
    <a:srgbClr val="88898C"/>
    <a:srgbClr val="F2F5F5"/>
    <a:srgbClr val="F9F9F9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5"/>
    <p:restoredTop sz="81299"/>
  </p:normalViewPr>
  <p:slideViewPr>
    <p:cSldViewPr snapToGrid="0" snapToObjects="1">
      <p:cViewPr varScale="1">
        <p:scale>
          <a:sx n="126" d="100"/>
          <a:sy n="126" d="100"/>
        </p:scale>
        <p:origin x="1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32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83B293-C110-524D-9B4D-591CE3AB1C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EEA23-E0D8-6F41-88CB-0929C0972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5D41-5388-E245-9A3C-48198AEC24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AF53D-A8D8-AF47-AEA3-FE81DBAC2D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A8E5-581F-8A47-8F53-E5493DBFD0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141C-AE2F-764E-A278-78768778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F8D9-A095-C44F-B340-F8F280944FF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42C8-7747-804F-BE3C-F1D52E2A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284" b="6091"/>
          <a:stretch/>
        </p:blipFill>
        <p:spPr>
          <a:xfrm>
            <a:off x="0" y="2872227"/>
            <a:ext cx="7846932" cy="3985773"/>
          </a:xfrm>
          <a:prstGeom prst="rect">
            <a:avLst/>
          </a:prstGeom>
        </p:spPr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57615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2019 Rancher Labs.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6D974B-47A4-C94A-A83E-023A3A414F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30278"/>
            <a:ext cx="2510081" cy="3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2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1004433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1492250"/>
            <a:ext cx="5257801" cy="4375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" y="1492250"/>
            <a:ext cx="4669291" cy="391432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81BE76BA-E61A-0845-856A-45A6564333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91BBD87-DFB2-2146-8FD2-EB1BF9D2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9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6337268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492250"/>
            <a:ext cx="5493545" cy="4375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77365" y="1492250"/>
            <a:ext cx="4669291" cy="3914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BEF774BF-F8BE-7446-AED9-8A2E9A6F2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5A33682-988E-FE40-9005-4F5A1B37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52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2B56-90D1-7247-A11A-1CCC3601EF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69050" y="1493150"/>
            <a:ext cx="5137150" cy="4376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986FA-59E5-5141-83C4-1188C91960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708" y="1493150"/>
            <a:ext cx="5137150" cy="4376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95D8D50-5F11-5F40-A61E-DAFAAB1334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D70FEC9-33C5-7D48-8C0E-95EE5CB2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15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7117245" cy="4373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32066" y="1493632"/>
            <a:ext cx="3174134" cy="43735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56AE396-3E6E-B043-9C58-BEFF88B3A2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51B3241-DB0C-C342-942E-0E3B615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17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8955" y="1493838"/>
            <a:ext cx="7117245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" y="1493632"/>
            <a:ext cx="3174134" cy="43735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932F92A2-5D34-D747-B164-AA8C537001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08D1ED9-7625-A942-8642-1EFF880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45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5486400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03962" y="342900"/>
            <a:ext cx="5202238" cy="552429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A74C55DD-7BD2-0F46-B9F5-D91A025EF7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5593234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E7F28C-2DC8-1644-8D62-2D655E82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75172"/>
            <a:ext cx="559308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10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0DD3B5-06D9-D54C-B94B-FE8420B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80" y="277606"/>
            <a:ext cx="52503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C44C47E1-09D6-654E-85B5-0F411D20F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290" y="872488"/>
            <a:ext cx="5250366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7084" y="1493838"/>
            <a:ext cx="5249862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6588" y="277606"/>
            <a:ext cx="5250366" cy="558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full screen image. Use the crop function in picture formatting to adjust the picture to fit.</a:t>
            </a:r>
          </a:p>
        </p:txBody>
      </p:sp>
    </p:spTree>
    <p:extLst>
      <p:ext uri="{BB962C8B-B14F-4D97-AF65-F5344CB8AC3E}">
        <p14:creationId xmlns:p14="http://schemas.microsoft.com/office/powerpoint/2010/main" val="1686759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98553F61-AAE4-054E-860A-AE7E20705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INPUT 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928A6F-9D7A-D24C-A8DE-F923C7B42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39DC75-A221-4341-926A-7B103E97CC0F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05AC70F7-FD38-F649-A93E-11D63E16C0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67665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A9E708-130E-6A4B-84E4-7F08EE45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67643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973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INPUT TITLE HERE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E1D422D8-0EE9-7B41-B3E7-2AD9DFA050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C096F-AAAC-7848-8D3D-95FD619CE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ABD1EB-7C00-FC46-BDB7-5AB5AFAF4A1C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9B5220E2-DAE6-9543-917A-38DF94D06F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5560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E735EEDB-5C83-7C40-BE12-F60619D9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55585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3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65" b="5726"/>
          <a:stretch/>
        </p:blipFill>
        <p:spPr>
          <a:xfrm>
            <a:off x="0" y="2856728"/>
            <a:ext cx="7839183" cy="4001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2657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2019 Rancher Labs. All Rights Reserved.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030384C-2FB0-244A-B76B-9A25C4B6DD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29120"/>
            <a:ext cx="2517966" cy="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642"/>
          <a:stretch/>
        </p:blipFill>
        <p:spPr>
          <a:xfrm>
            <a:off x="0" y="-20320"/>
            <a:ext cx="4913796" cy="427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274D5-C3F4-2F41-80BC-82215B5C8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7"/>
          <a:stretch/>
        </p:blipFill>
        <p:spPr>
          <a:xfrm>
            <a:off x="0" y="5185176"/>
            <a:ext cx="5522795" cy="169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A4D8-5B0C-E241-8369-04ABC81B8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676" y="6119585"/>
            <a:ext cx="4256621" cy="74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617EE-D5A8-9C4C-A51A-EF526639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274D5-C3F4-2F41-80BC-82215B5C8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7"/>
          <a:stretch/>
        </p:blipFill>
        <p:spPr>
          <a:xfrm>
            <a:off x="0" y="5185176"/>
            <a:ext cx="5522795" cy="169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A4D8-5B0C-E241-8369-04ABC81B8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676" y="6119585"/>
            <a:ext cx="4256621" cy="746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52FFF-02A7-8840-B23A-771A57CDB5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1404" y="363209"/>
            <a:ext cx="5390358" cy="1093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EA5BC-7F16-F342-A664-C41341401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9704" y="4695766"/>
            <a:ext cx="1862295" cy="732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CE66B-A191-7141-A898-578E69B9871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696" y="221920"/>
            <a:ext cx="1901791" cy="5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5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983F6-2482-F14F-A204-581EA6D48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4076" y="4748490"/>
            <a:ext cx="7261733" cy="210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C7A86-8124-764A-9460-8ED44B65F7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642" y="5901271"/>
            <a:ext cx="5481587" cy="956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B6DBC-BD43-B948-A4C8-B5E7375F82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4955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9EFD0-3CDB-EC4A-B503-4310619F5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706" y="6099810"/>
            <a:ext cx="4344056" cy="75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9380A-F4DF-2344-A545-20C66FDFB9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243" y="5186091"/>
            <a:ext cx="5775515" cy="1680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31833-3A0E-3449-8B7A-CDAFE50FB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5D955E-C736-8942-8A42-6849DAA93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5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986"/>
          <a:stretch/>
        </p:blipFill>
        <p:spPr>
          <a:xfrm>
            <a:off x="0" y="0"/>
            <a:ext cx="4913796" cy="4249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2618F-B652-9144-9B6F-D6F5FC6D5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611" y="6094328"/>
            <a:ext cx="4375464" cy="763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B7B0B-AD5F-E24B-B7AE-180DA8C53B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5680" y="5041516"/>
            <a:ext cx="6272425" cy="1824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32573-43C7-064D-9951-6B6F3004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2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2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5438B-7C41-884C-ABE7-B4302B955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392083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C5F24-F25C-F348-A22D-D51CAFB75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231080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9554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5B71368-4D81-4643-AC24-6CA7461A5F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6139" y="1580497"/>
            <a:ext cx="7259723" cy="1107996"/>
          </a:xfrm>
        </p:spPr>
        <p:txBody>
          <a:bodyPr wrap="square" lIns="0" tIns="0" rIns="0" bIns="0"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Tsociosqu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ibidem </a:t>
            </a:r>
            <a:r>
              <a:rPr lang="en-US" dirty="0" err="1"/>
              <a:t>letatio</a:t>
            </a:r>
            <a:r>
              <a:rPr lang="en-US" dirty="0"/>
              <a:t> ipsum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inhibeo</a:t>
            </a:r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071" y="435134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D8C2-3A7F-2A4C-AAFE-86D2155D38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9638" y="3382073"/>
            <a:ext cx="5292725" cy="2215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17A7B2F-036D-DA48-963E-EE7EF45705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983" y="691685"/>
            <a:ext cx="2510034" cy="368349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4B13DB0-25A5-004E-9B6F-FECD54138F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9638" y="3644718"/>
            <a:ext cx="5292725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81CE1-1CB2-3348-A10A-91D85531EBF9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1241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11D09C-6EF8-3644-A413-4CD677B7E5A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1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4D997AC-0E18-EB4C-994A-F203B9C25C9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9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D06A0-DE59-F749-AE9D-B163639ED4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E219F3-E29C-DD4F-8A3A-B2606B87E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7D9041-6C3A-6541-A0B5-B0992AFD52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22F6EF4-61DE-D34B-924E-BEEDE0E9CBF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3897EA6-CD32-714A-A929-9A405733826B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82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2F209-77EB-5049-BB9C-FDFCB3A73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68313-3B0E-A24D-9EFB-1CFF9CF58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64AAFDA9-1261-344E-941C-0FEDC2450B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72704B-BC0A-FB40-9B74-2C3CCE3596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ACBC3C-AB46-7744-9935-EB4198454ADC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A20119A-F81D-7B46-B8C9-758CC4322037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5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520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5208" y="2168917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35708" y="14355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D1231-1BCE-2B47-8134-B544E38AC3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35708" y="1667030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0B27B4E-8EEE-E84E-80F5-FD7BCAFBD1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208" y="2340970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0DA87A08-237E-5744-A3B3-C2BD167415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5208" y="307556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8A13E329-86E1-1646-8F55-AC4C517AA4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35708" y="234222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FF703EA-42E0-694B-B10B-99FA5C61DA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35708" y="2573681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631B0F7-D319-5144-83F3-61D8E9DC9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85208" y="324762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ED86D2CC-6622-AC49-B8BC-2FAB03E452F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85208" y="3982219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7BCCB414-CACA-1A44-8CFE-ECE5D6F66F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5708" y="3248880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9291E99-1FA9-7649-8B87-9CD1368854F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5708" y="3480332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A00C5C3-FC17-3844-8728-A13B7DB8F2E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85208" y="415427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50F58069-A2EA-1E4A-83D8-A31B43C640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85208" y="488887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26">
            <a:extLst>
              <a:ext uri="{FF2B5EF4-FFF2-40B4-BE49-F238E27FC236}">
                <a16:creationId xmlns:a16="http://schemas.microsoft.com/office/drawing/2014/main" id="{8986F572-EAC7-814B-9698-E25A569C28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35708" y="415553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BCC9DDD3-1438-D24D-8E98-65B16665994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35708" y="4386983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C053933-F491-4944-9705-072944BEE30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5208" y="5060923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70EDEA8F-1A64-FA49-8885-D21E27A00A7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85208" y="5795521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26">
            <a:extLst>
              <a:ext uri="{FF2B5EF4-FFF2-40B4-BE49-F238E27FC236}">
                <a16:creationId xmlns:a16="http://schemas.microsoft.com/office/drawing/2014/main" id="{46D6EFE5-83E0-3B44-8B47-FD17DC822D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35708" y="5062182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EDBBF0EB-CDDA-7340-AE3F-69E54D7F78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35708" y="5293634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62" name="Title Placeholder 1">
            <a:extLst>
              <a:ext uri="{FF2B5EF4-FFF2-40B4-BE49-F238E27FC236}">
                <a16:creationId xmlns:a16="http://schemas.microsoft.com/office/drawing/2014/main" id="{8AE6F2EE-E537-1B41-94C9-5236962A4523}"/>
              </a:ext>
            </a:extLst>
          </p:cNvPr>
          <p:cNvSpPr txBox="1">
            <a:spLocks/>
          </p:cNvSpPr>
          <p:nvPr userDrawn="1"/>
        </p:nvSpPr>
        <p:spPr>
          <a:xfrm>
            <a:off x="845633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BCD2C14A-822D-E44D-8D6A-2D0E2558B6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45344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94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A6F7B-9DAB-0C45-B095-8B20798C6E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44945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F002C00-5B05-404C-9187-A7A240F451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92424" y="1827377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HIGHLIGHTS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C0C5F81-B1D1-5F4D-9CDC-6866FC0FF3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0914" y="1827377"/>
            <a:ext cx="266787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CUSTOMER/CHALLENGE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22A290-40A9-9A48-A51F-E8CAB77715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0914" y="2102832"/>
            <a:ext cx="3298825" cy="181927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50"/>
              </a:lnSpc>
              <a:buNone/>
              <a:defRPr lang="en-US" sz="14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B7871-616B-844D-BD55-30E825911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2675" y="2102832"/>
            <a:ext cx="3230563" cy="1819274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EA3C40BE-FE04-E54F-9D39-ECADD1233C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2424" y="4193204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0B5BE2F-9EFF-B043-B4F4-260368F6B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2424" y="4474168"/>
            <a:ext cx="6777315" cy="181927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 lang="en-US" sz="12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/>
            </a:pPr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7CD1928-BB73-F942-88FC-01A4FDFC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424" y="277606"/>
            <a:ext cx="6679959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38FC64C2-F9DA-604D-940C-E8744FDDE8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135" y="872488"/>
            <a:ext cx="667995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1BC5A5-641D-C947-A7DE-BBB4167273C4}"/>
              </a:ext>
            </a:extLst>
          </p:cNvPr>
          <p:cNvCxnSpPr>
            <a:cxnSpLocks/>
          </p:cNvCxnSpPr>
          <p:nvPr userDrawn="1"/>
        </p:nvCxnSpPr>
        <p:spPr>
          <a:xfrm>
            <a:off x="489213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496735-5818-D140-9748-4365A36D6A23}"/>
              </a:ext>
            </a:extLst>
          </p:cNvPr>
          <p:cNvCxnSpPr>
            <a:cxnSpLocks/>
          </p:cNvCxnSpPr>
          <p:nvPr userDrawn="1"/>
        </p:nvCxnSpPr>
        <p:spPr>
          <a:xfrm>
            <a:off x="836375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C9F6B5-AEDF-2040-859F-C3CCF320F5CB}"/>
              </a:ext>
            </a:extLst>
          </p:cNvPr>
          <p:cNvCxnSpPr>
            <a:cxnSpLocks/>
          </p:cNvCxnSpPr>
          <p:nvPr userDrawn="1"/>
        </p:nvCxnSpPr>
        <p:spPr>
          <a:xfrm>
            <a:off x="4892135" y="405584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6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752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1280" y="195385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8028" y="1528566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1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2B7CD40F-CB9B-664A-A0EF-EC9F8CBAE1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7528" y="2092997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75C44AAA-69BC-344F-8139-14C7E2655E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31280" y="261252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567E63CC-7913-FC4A-9DF8-234B502EE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8028" y="2187244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2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DC95C2FB-55D9-4948-B393-BBC2CBBAE5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7528" y="2759424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0D358180-3DDE-4C48-B16D-3F2F06380A9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31280" y="3278955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26">
            <a:extLst>
              <a:ext uri="{FF2B5EF4-FFF2-40B4-BE49-F238E27FC236}">
                <a16:creationId xmlns:a16="http://schemas.microsoft.com/office/drawing/2014/main" id="{8FEBE50B-8F37-B44F-906F-624870914E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88028" y="285367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3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51DCA0B-778A-BC48-8B88-8B13FA669A0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7528" y="341810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B052FF00-3B8F-C347-8FC8-270F59B90EA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431280" y="3937633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26">
            <a:extLst>
              <a:ext uri="{FF2B5EF4-FFF2-40B4-BE49-F238E27FC236}">
                <a16:creationId xmlns:a16="http://schemas.microsoft.com/office/drawing/2014/main" id="{1254E9B6-5AAE-EC47-81A6-D508022D0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88028" y="351234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4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A95AE550-950E-D745-AE0C-D7A1038EF9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7528" y="406903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43AA903F-3554-0944-BA5C-037B4C8EE1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31280" y="4588562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26">
            <a:extLst>
              <a:ext uri="{FF2B5EF4-FFF2-40B4-BE49-F238E27FC236}">
                <a16:creationId xmlns:a16="http://schemas.microsoft.com/office/drawing/2014/main" id="{5F463C90-AFF9-194F-84DA-C177A0FC1BB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88028" y="41632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5</a:t>
            </a:r>
          </a:p>
        </p:txBody>
      </p:sp>
      <p:sp>
        <p:nvSpPr>
          <p:cNvPr id="69" name="Title Placeholder 1">
            <a:extLst>
              <a:ext uri="{FF2B5EF4-FFF2-40B4-BE49-F238E27FC236}">
                <a16:creationId xmlns:a16="http://schemas.microsoft.com/office/drawing/2014/main" id="{00EAFA7F-1D07-594D-83E6-2A2CAEF0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0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9BC3BC1A-D25F-674F-9689-E1C22674AC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695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43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B96E-A9C5-2A4B-AF05-7294D419AA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577975"/>
            <a:ext cx="10896600" cy="428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1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9D291-DB79-A345-AB5C-0EE8C4D84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3" t="3228" r="2005"/>
          <a:stretch/>
        </p:blipFill>
        <p:spPr>
          <a:xfrm>
            <a:off x="0" y="3255252"/>
            <a:ext cx="12192000" cy="360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801F7-6C91-AC49-AC39-CD4FA81DF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6"/>
          <a:stretch/>
        </p:blipFill>
        <p:spPr>
          <a:xfrm>
            <a:off x="-1" y="5985512"/>
            <a:ext cx="8438383" cy="872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4E2A3-4F32-CF4A-80BB-C7E2FEEC0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065"/>
          <a:stretch/>
        </p:blipFill>
        <p:spPr>
          <a:xfrm>
            <a:off x="3328696" y="5918479"/>
            <a:ext cx="8863304" cy="949569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700" y="960120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0" y="342900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3EFAA-2DA9-874A-B481-A19A0A61601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6BBBA0-D9FB-4446-9541-4B5FA17F5507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E15CCB-1F2D-C24F-859D-CF65281C88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82" y="6541573"/>
            <a:ext cx="1292793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A70E1F-27EE-0A48-9119-8B7B8B04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15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FA3A19-6FFC-E347-8838-08A859B96E6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39081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7700236-C7F0-3D4F-8893-B8752EAAC32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417942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A160204-9FEC-B34D-8353-3B1E08D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AA4CC19-3685-624A-93B7-D2C7482132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2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36AE17-5A3A-E846-9BC7-EFE3C902C5F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9600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C3FA09-D7C8-7D46-A8ED-CD6DED5995A5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70666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BD56E4-9E4F-D947-B7EE-5539852EA8B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83644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EAF525-168A-4449-8A32-917C8D5099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396622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C241E80-78E8-FC46-8782-59CFBA6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100328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D5D919A3-2A81-2A40-91E0-B08928004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20" y="960120"/>
            <a:ext cx="1100328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1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017CC-7809-6F4F-BEAA-A0A32A430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00041"/>
            <a:ext cx="12192000" cy="2657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86E6-30AF-3942-86A3-45D441E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67" y="350686"/>
            <a:ext cx="10515600" cy="76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FCF4-8254-8448-96CE-C881B3AB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501312" cy="438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06D523-9744-9342-81F5-02431D0DCCC3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 dirty="0">
                <a:solidFill>
                  <a:schemeClr val="accent2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779819-00CC-3148-B30C-6D9AAF9EC5F8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1E9BA6-91BB-A54C-A1D5-ED704DF96149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44684" y="6541573"/>
            <a:ext cx="1305102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46" r:id="rId2"/>
    <p:sldLayoutId id="2147483728" r:id="rId3"/>
    <p:sldLayoutId id="2147483744" r:id="rId4"/>
    <p:sldLayoutId id="2147483714" r:id="rId5"/>
    <p:sldLayoutId id="2147483756" r:id="rId6"/>
    <p:sldLayoutId id="2147483753" r:id="rId7"/>
    <p:sldLayoutId id="2147483716" r:id="rId8"/>
    <p:sldLayoutId id="2147483720" r:id="rId9"/>
    <p:sldLayoutId id="2147483724" r:id="rId10"/>
    <p:sldLayoutId id="2147483735" r:id="rId11"/>
    <p:sldLayoutId id="2147483715" r:id="rId12"/>
    <p:sldLayoutId id="2147483733" r:id="rId13"/>
    <p:sldLayoutId id="2147483734" r:id="rId14"/>
    <p:sldLayoutId id="2147483718" r:id="rId15"/>
    <p:sldLayoutId id="2147483732" r:id="rId16"/>
    <p:sldLayoutId id="2147483754" r:id="rId17"/>
    <p:sldLayoutId id="2147483672" r:id="rId18"/>
    <p:sldLayoutId id="2147483730" r:id="rId19"/>
    <p:sldLayoutId id="2147483729" r:id="rId20"/>
    <p:sldLayoutId id="2147483755" r:id="rId21"/>
    <p:sldLayoutId id="2147483740" r:id="rId22"/>
    <p:sldLayoutId id="2147483741" r:id="rId23"/>
    <p:sldLayoutId id="2147483739" r:id="rId24"/>
    <p:sldLayoutId id="2147483679" r:id="rId25"/>
    <p:sldLayoutId id="2147483748" r:id="rId26"/>
    <p:sldLayoutId id="2147483749" r:id="rId27"/>
    <p:sldLayoutId id="2147483750" r:id="rId28"/>
    <p:sldLayoutId id="2147483681" r:id="rId29"/>
    <p:sldLayoutId id="2147483751" r:id="rId30"/>
    <p:sldLayoutId id="2147483752" r:id="rId31"/>
    <p:sldLayoutId id="2147483736" r:id="rId32"/>
    <p:sldLayoutId id="2147483737" r:id="rId33"/>
    <p:sldLayoutId id="214748372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50000"/>
        <a:buFont typeface="Courier New" panose="02070309020205020404" pitchFamily="49" charset="0"/>
        <a:buChar char="o"/>
        <a:defRPr sz="16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50000"/>
        <a:buFont typeface="Arial" panose="020B0604020202020204" pitchFamily="34" charset="0"/>
        <a:buChar char="•"/>
        <a:defRPr sz="12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35000"/>
        <a:buFont typeface="Courier New" panose="02070309020205020404" pitchFamily="49" charset="0"/>
        <a:buChar char="o"/>
        <a:defRPr sz="1200" kern="1200">
          <a:solidFill>
            <a:srgbClr val="8889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0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ktoncd/pipelin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rancher.com/" TargetMode="External"/><Relationship Id="rId2" Type="http://schemas.openxmlformats.org/officeDocument/2006/relationships/hyperlink" Target="https://slack.rancher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rancher/ri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i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99953-2DC6-9149-BA58-D69814F86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4600" y="1551289"/>
            <a:ext cx="8082799" cy="1661993"/>
          </a:xfrm>
        </p:spPr>
        <p:txBody>
          <a:bodyPr/>
          <a:lstStyle/>
          <a:p>
            <a:r>
              <a:rPr lang="en-US" dirty="0"/>
              <a:t>Rio – The Application Deployment Engine for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3BC-58F8-9F4D-ACCE-2F66202855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01.29.2019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4F160-7163-2945-B834-4C47234BEA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49638" y="3382073"/>
            <a:ext cx="5292725" cy="332399"/>
          </a:xfrm>
        </p:spPr>
        <p:txBody>
          <a:bodyPr/>
          <a:lstStyle/>
          <a:p>
            <a:r>
              <a:rPr lang="en-US" sz="2400" dirty="0"/>
              <a:t>Eamon Bauman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57FB6-45FC-DA44-A665-32C400B6DD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49638" y="3744763"/>
            <a:ext cx="5292725" cy="276999"/>
          </a:xfrm>
        </p:spPr>
        <p:txBody>
          <a:bodyPr/>
          <a:lstStyle/>
          <a:p>
            <a:r>
              <a:rPr lang="en-US" sz="2000" dirty="0"/>
              <a:t>Field Engineer, Rancher Labs</a:t>
            </a:r>
          </a:p>
        </p:txBody>
      </p:sp>
    </p:spTree>
    <p:extLst>
      <p:ext uri="{BB962C8B-B14F-4D97-AF65-F5344CB8AC3E}">
        <p14:creationId xmlns:p14="http://schemas.microsoft.com/office/powerpoint/2010/main" val="25181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Rio built this code using </a:t>
            </a:r>
            <a:r>
              <a:rPr lang="en-US" b="1" dirty="0" err="1"/>
              <a:t>tekton</a:t>
            </a:r>
            <a:r>
              <a:rPr lang="en-US" b="1" dirty="0"/>
              <a:t> pipelines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685800" indent="-685800">
              <a:lnSpc>
                <a:spcPct val="100000"/>
              </a:lnSpc>
            </a:pPr>
            <a:r>
              <a:rPr lang="en-US" sz="2400" dirty="0"/>
              <a:t>Out of the box, Rio deploys </a:t>
            </a:r>
            <a:r>
              <a:rPr lang="en-US" sz="2400" dirty="0" err="1"/>
              <a:t>tekton</a:t>
            </a:r>
            <a:r>
              <a:rPr lang="en-US" sz="2400" dirty="0"/>
              <a:t> pipelines (</a:t>
            </a:r>
            <a:r>
              <a:rPr lang="en-US" sz="2400" dirty="0">
                <a:hlinkClick r:id="rId2"/>
              </a:rPr>
              <a:t>https://github.com/tektoncd/pipeline</a:t>
            </a:r>
            <a:r>
              <a:rPr lang="en-US" sz="2400" dirty="0"/>
              <a:t>)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(From their README): The </a:t>
            </a:r>
            <a:r>
              <a:rPr lang="en-US" sz="2400" dirty="0" err="1"/>
              <a:t>Tekton</a:t>
            </a:r>
            <a:r>
              <a:rPr lang="en-US" sz="2400" dirty="0"/>
              <a:t> Pipelines project provides k8s-style resources for declaring CI/CD-style pipelines.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Rio uses </a:t>
            </a:r>
            <a:r>
              <a:rPr lang="en-US" sz="2400" dirty="0" err="1"/>
              <a:t>tekton</a:t>
            </a:r>
            <a:r>
              <a:rPr lang="en-US" sz="2400" dirty="0"/>
              <a:t> to turn </a:t>
            </a:r>
            <a:r>
              <a:rPr lang="en-US" sz="2400" i="1" dirty="0"/>
              <a:t>code</a:t>
            </a:r>
            <a:r>
              <a:rPr lang="en-US" sz="2400" dirty="0"/>
              <a:t> into </a:t>
            </a:r>
            <a:r>
              <a:rPr lang="en-US" sz="2400" i="1" dirty="0"/>
              <a:t>artifacts</a:t>
            </a:r>
            <a:r>
              <a:rPr lang="en-US" sz="2400" dirty="0"/>
              <a:t>. (Well, so does everyone else, but I digress). 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When `</a:t>
            </a:r>
            <a:r>
              <a:rPr lang="en-US" sz="2400" dirty="0" err="1"/>
              <a:t>rio</a:t>
            </a:r>
            <a:r>
              <a:rPr lang="en-US" sz="2400" dirty="0"/>
              <a:t> run` receives a git repo, it invokes </a:t>
            </a:r>
            <a:r>
              <a:rPr lang="en-US" sz="2400" dirty="0" err="1"/>
              <a:t>tekton</a:t>
            </a:r>
            <a:r>
              <a:rPr lang="en-US" sz="2400" dirty="0"/>
              <a:t> to put together the code. </a:t>
            </a:r>
          </a:p>
          <a:p>
            <a:pPr marL="685800" indent="-685800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6CD6C-CB54-594A-8946-A66E649E12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Rio deployed this code on our behalf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685800" indent="-685800">
              <a:lnSpc>
                <a:spcPct val="120000"/>
              </a:lnSpc>
            </a:pPr>
            <a:r>
              <a:rPr lang="en-US" sz="2400" dirty="0"/>
              <a:t>After our build completed, Rio took our artifact(s) and deployed them onto Kubernetes (kind: Deployment)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6CD6C-CB54-594A-8946-A66E649E12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9611"/>
            <a:ext cx="10508166" cy="1089529"/>
          </a:xfrm>
        </p:spPr>
        <p:txBody>
          <a:bodyPr/>
          <a:lstStyle/>
          <a:p>
            <a:r>
              <a:rPr lang="en-US" dirty="0"/>
              <a:t>4. Rio generated an on-</a:t>
            </a:r>
            <a:r>
              <a:rPr lang="en-US" dirty="0" err="1"/>
              <a:t>rio.io</a:t>
            </a:r>
            <a:r>
              <a:rPr lang="en-US" dirty="0"/>
              <a:t> hostname for our </a:t>
            </a:r>
            <a:r>
              <a:rPr lang="en-US" b="1" dirty="0"/>
              <a:t>service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685800" indent="-685800">
              <a:lnSpc>
                <a:spcPct val="100000"/>
              </a:lnSpc>
            </a:pPr>
            <a:r>
              <a:rPr lang="en-US" sz="2400" dirty="0"/>
              <a:t>Note how each domain in our demo was using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xxyyzz.on-rio.io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hostname. This is a dynamic hostname service provided by Rancher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Hostnames created in this DNS zone resolve to the nodes on which Rio is running.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Rio, when deploying services, creates new hostnames in this dynamic domain for you.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You can substitute your own hostnames using </a:t>
            </a:r>
            <a:r>
              <a:rPr lang="en-US" sz="2400" b="1" dirty="0" err="1"/>
              <a:t>PublicDomain</a:t>
            </a:r>
            <a:r>
              <a:rPr lang="en-US" sz="2400" dirty="0"/>
              <a:t> (aka vanity domain aka </a:t>
            </a:r>
            <a:r>
              <a:rPr lang="en-US" sz="2400" dirty="0" err="1"/>
              <a:t>mycoolwebsite.com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5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18910"/>
            <a:ext cx="11063287" cy="590931"/>
          </a:xfrm>
        </p:spPr>
        <p:txBody>
          <a:bodyPr/>
          <a:lstStyle/>
          <a:p>
            <a:r>
              <a:rPr lang="en-US" dirty="0"/>
              <a:t>5. Rio secured this </a:t>
            </a:r>
            <a:r>
              <a:rPr lang="en-US" b="1" dirty="0"/>
              <a:t>service</a:t>
            </a:r>
            <a:r>
              <a:rPr lang="en-US" dirty="0"/>
              <a:t> for us using Let’s Encrypt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</a:pPr>
            <a:r>
              <a:rPr lang="en-US" sz="2400" dirty="0"/>
              <a:t>Rio creates a dynamic domain for your cluster</a:t>
            </a:r>
          </a:p>
          <a:p>
            <a:pPr marL="571500" indent="-571500">
              <a:lnSpc>
                <a:spcPct val="100000"/>
              </a:lnSpc>
            </a:pPr>
            <a:endParaRPr lang="en-US" sz="2400" dirty="0"/>
          </a:p>
          <a:p>
            <a:pPr marL="571500" indent="-571500">
              <a:lnSpc>
                <a:spcPct val="100000"/>
              </a:lnSpc>
            </a:pPr>
            <a:r>
              <a:rPr lang="en-US" sz="2400" dirty="0"/>
              <a:t>When that hostname is created, Rio also generates a Let’s Encrypt wildcard certificate for this domain</a:t>
            </a:r>
          </a:p>
          <a:p>
            <a:pPr marL="571500" indent="-571500">
              <a:lnSpc>
                <a:spcPct val="100000"/>
              </a:lnSpc>
            </a:pPr>
            <a:endParaRPr lang="en-US" sz="2400" dirty="0"/>
          </a:p>
          <a:p>
            <a:pPr marL="571500" indent="-571500">
              <a:lnSpc>
                <a:spcPct val="100000"/>
              </a:lnSpc>
            </a:pPr>
            <a:r>
              <a:rPr lang="en-US" sz="2400" dirty="0"/>
              <a:t>Any workloads deployed in this domain automatically get secured using this wildcard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14319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25011"/>
            <a:ext cx="11063287" cy="978729"/>
          </a:xfrm>
        </p:spPr>
        <p:txBody>
          <a:bodyPr/>
          <a:lstStyle/>
          <a:p>
            <a:r>
              <a:rPr lang="en-US" sz="3200" dirty="0"/>
              <a:t>6. When we added load, Rio </a:t>
            </a:r>
            <a:r>
              <a:rPr lang="en-US" sz="3200" b="1" dirty="0"/>
              <a:t>scaled</a:t>
            </a:r>
            <a:r>
              <a:rPr lang="en-US" sz="3200" dirty="0"/>
              <a:t> this </a:t>
            </a:r>
            <a:r>
              <a:rPr lang="en-US" sz="3200" b="1" dirty="0"/>
              <a:t>service</a:t>
            </a:r>
            <a:r>
              <a:rPr lang="en-US" sz="3200" dirty="0"/>
              <a:t> for us.</a:t>
            </a:r>
            <a:br>
              <a:rPr lang="en-US" sz="3200" dirty="0"/>
            </a:br>
            <a:r>
              <a:rPr lang="en-US" sz="3200" dirty="0"/>
              <a:t>7. When we removed load, Rio un-scaled this </a:t>
            </a:r>
            <a:r>
              <a:rPr lang="en-US" sz="3200" b="1" dirty="0"/>
              <a:t>service</a:t>
            </a:r>
            <a:r>
              <a:rPr lang="en-US" sz="3200" dirty="0"/>
              <a:t> for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685800" indent="-685800"/>
            <a:r>
              <a:rPr lang="en-US" sz="2400" dirty="0"/>
              <a:t>Rio comes with </a:t>
            </a:r>
            <a:r>
              <a:rPr lang="en-US" sz="2400" b="1" dirty="0"/>
              <a:t>Prometheus </a:t>
            </a:r>
            <a:r>
              <a:rPr lang="en-US" sz="2400" dirty="0"/>
              <a:t>and it’s own </a:t>
            </a:r>
            <a:r>
              <a:rPr lang="en-US" sz="2400" b="1" dirty="0" err="1"/>
              <a:t>Autoscaler</a:t>
            </a:r>
            <a:r>
              <a:rPr lang="en-US" sz="2400" dirty="0"/>
              <a:t> out of the box. </a:t>
            </a:r>
          </a:p>
          <a:p>
            <a:pPr marL="685800" indent="-685800"/>
            <a:endParaRPr lang="en-US" sz="2400" dirty="0"/>
          </a:p>
          <a:p>
            <a:pPr marL="685800" indent="-685800"/>
            <a:r>
              <a:rPr lang="en-US" sz="2400" dirty="0"/>
              <a:t>These two services combine to provide scaling metrics</a:t>
            </a:r>
          </a:p>
          <a:p>
            <a:pPr marL="685800" indent="-685800"/>
            <a:endParaRPr lang="en-US" sz="2400" dirty="0"/>
          </a:p>
          <a:p>
            <a:pPr marL="685800" indent="-685800"/>
            <a:r>
              <a:rPr lang="en-US" sz="2400" dirty="0"/>
              <a:t>Rio makes scaling determinations based on these metrics, specifically queries-per-second and request load</a:t>
            </a:r>
          </a:p>
          <a:p>
            <a:pPr marL="685800" indent="-685800"/>
            <a:endParaRPr lang="en-US" sz="2400" dirty="0"/>
          </a:p>
          <a:p>
            <a:pPr marL="685800" indent="-685800"/>
            <a:r>
              <a:rPr lang="en-US" sz="2400" dirty="0"/>
              <a:t>Rio is capable of scaling to 0! </a:t>
            </a:r>
            <a:r>
              <a:rPr lang="en-US" sz="2400" i="1" dirty="0"/>
              <a:t>”serverless? Who said that?”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6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25010"/>
            <a:ext cx="11063287" cy="978729"/>
          </a:xfrm>
        </p:spPr>
        <p:txBody>
          <a:bodyPr/>
          <a:lstStyle/>
          <a:p>
            <a:r>
              <a:rPr lang="en-US" sz="3200" dirty="0"/>
              <a:t>8. When we staged and promoted a new service version, Rio routed traffic accordingly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571500" indent="-571500">
              <a:lnSpc>
                <a:spcPct val="100000"/>
              </a:lnSpc>
            </a:pPr>
            <a:r>
              <a:rPr lang="en-US" sz="2400" dirty="0"/>
              <a:t>When you stage a new App version, Rio automatically deploys this Service.</a:t>
            </a:r>
          </a:p>
          <a:p>
            <a:pPr marL="571500" indent="-571500">
              <a:lnSpc>
                <a:spcPct val="100000"/>
              </a:lnSpc>
            </a:pPr>
            <a:r>
              <a:rPr lang="en-US" sz="2400" dirty="0"/>
              <a:t>By default, no traffic (0% weight) is sent to this Service</a:t>
            </a:r>
          </a:p>
          <a:p>
            <a:pPr marL="571500" indent="-571500">
              <a:lnSpc>
                <a:spcPct val="100000"/>
              </a:lnSpc>
            </a:pPr>
            <a:r>
              <a:rPr lang="en-US" sz="2400" dirty="0"/>
              <a:t>By executing `</a:t>
            </a:r>
            <a:r>
              <a:rPr lang="en-US" sz="2400" dirty="0" err="1"/>
              <a:t>rio</a:t>
            </a:r>
            <a:r>
              <a:rPr lang="en-US" sz="2400" dirty="0"/>
              <a:t> promote` we were able to shift 100% of our traffic to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23354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1CB9CE-F006-BF48-B42B-72B743C6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53573"/>
            <a:ext cx="10508166" cy="978729"/>
          </a:xfrm>
        </p:spPr>
        <p:txBody>
          <a:bodyPr/>
          <a:lstStyle/>
          <a:p>
            <a:r>
              <a:rPr lang="en-US" sz="3200" dirty="0"/>
              <a:t>9. When we added a route for the old app version, Rio routed traffic accordingly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6B4C9-E4C4-4244-A91C-A39B9FB2E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By executing `</a:t>
            </a:r>
            <a:r>
              <a:rPr lang="en-US" dirty="0" err="1"/>
              <a:t>rio</a:t>
            </a:r>
            <a:r>
              <a:rPr lang="en-US" dirty="0"/>
              <a:t> route`, Rio can add/update Routing statements</a:t>
            </a:r>
          </a:p>
          <a:p>
            <a:r>
              <a:rPr lang="en-US" dirty="0"/>
              <a:t>These are powered by </a:t>
            </a:r>
            <a:r>
              <a:rPr lang="en-US" dirty="0" err="1"/>
              <a:t>Gloo</a:t>
            </a:r>
            <a:r>
              <a:rPr lang="en-US" dirty="0"/>
              <a:t> and </a:t>
            </a:r>
            <a:r>
              <a:rPr lang="en-US" dirty="0" err="1"/>
              <a:t>Linkerd</a:t>
            </a:r>
            <a:r>
              <a:rPr lang="en-US" dirty="0"/>
              <a:t> service mesh</a:t>
            </a:r>
          </a:p>
          <a:p>
            <a:r>
              <a:rPr lang="en-US" dirty="0"/>
              <a:t>Rio can route on more things than just path!</a:t>
            </a:r>
          </a:p>
          <a:p>
            <a:pPr lvl="1"/>
            <a:r>
              <a:rPr lang="en-US" dirty="0"/>
              <a:t>HTTP header</a:t>
            </a:r>
          </a:p>
          <a:p>
            <a:pPr lvl="1"/>
            <a:r>
              <a:rPr lang="en-US" dirty="0"/>
              <a:t>Hostname</a:t>
            </a:r>
          </a:p>
          <a:p>
            <a:r>
              <a:rPr lang="en-US" dirty="0"/>
              <a:t>Rio can do more than just route!</a:t>
            </a:r>
          </a:p>
          <a:p>
            <a:pPr lvl="1"/>
            <a:r>
              <a:rPr lang="en-US" dirty="0"/>
              <a:t>Inject faults</a:t>
            </a:r>
          </a:p>
          <a:p>
            <a:pPr lvl="1"/>
            <a:r>
              <a:rPr lang="en-US" dirty="0"/>
              <a:t>Set/unset headers</a:t>
            </a:r>
          </a:p>
          <a:p>
            <a:pPr lvl="1"/>
            <a:r>
              <a:rPr lang="en-US" dirty="0"/>
              <a:t>Add retry logic</a:t>
            </a:r>
          </a:p>
        </p:txBody>
      </p:sp>
    </p:spTree>
    <p:extLst>
      <p:ext uri="{BB962C8B-B14F-4D97-AF65-F5344CB8AC3E}">
        <p14:creationId xmlns:p14="http://schemas.microsoft.com/office/powerpoint/2010/main" val="158784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80483-62A9-2D43-9AD9-FA2933CBED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413110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6610"/>
            <a:ext cx="11063287" cy="535531"/>
          </a:xfrm>
        </p:spPr>
        <p:txBody>
          <a:bodyPr/>
          <a:lstStyle/>
          <a:p>
            <a:r>
              <a:rPr lang="en-US" sz="3200" dirty="0"/>
              <a:t>Advanced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Traffic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Blue/green, canary, weighting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Public Domains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`</a:t>
            </a:r>
            <a:r>
              <a:rPr lang="en-US" b="1" dirty="0" err="1"/>
              <a:t>rio</a:t>
            </a:r>
            <a:r>
              <a:rPr lang="en-US" b="1" dirty="0"/>
              <a:t> domain`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Monitoring &amp; Alerting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Deploying Prometheus &amp; Grafana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CI/CD Automation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Building PRs, tags (new!)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Custom TLS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BYO certs</a:t>
            </a:r>
          </a:p>
        </p:txBody>
      </p:sp>
    </p:spTree>
    <p:extLst>
      <p:ext uri="{BB962C8B-B14F-4D97-AF65-F5344CB8AC3E}">
        <p14:creationId xmlns:p14="http://schemas.microsoft.com/office/powerpoint/2010/main" val="36071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6610"/>
            <a:ext cx="11063287" cy="535531"/>
          </a:xfrm>
        </p:spPr>
        <p:txBody>
          <a:bodyPr/>
          <a:lstStyle/>
          <a:p>
            <a:r>
              <a:rPr lang="en-US" sz="3200" dirty="0"/>
              <a:t>So what’s the future?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571500" indent="-571500">
              <a:lnSpc>
                <a:spcPct val="100000"/>
              </a:lnSpc>
            </a:pPr>
            <a:r>
              <a:rPr lang="en-US" sz="2800" dirty="0"/>
              <a:t>Beta – Now</a:t>
            </a:r>
          </a:p>
          <a:p>
            <a:pPr marL="571500" indent="-571500">
              <a:lnSpc>
                <a:spcPct val="100000"/>
              </a:lnSpc>
            </a:pPr>
            <a:endParaRPr lang="en-US" sz="2800" dirty="0"/>
          </a:p>
          <a:p>
            <a:pPr marL="571500" indent="-571500">
              <a:lnSpc>
                <a:spcPct val="100000"/>
              </a:lnSpc>
            </a:pPr>
            <a:r>
              <a:rPr lang="en-US" sz="2800" dirty="0"/>
              <a:t>Integrated into Rancher – Soon</a:t>
            </a:r>
          </a:p>
          <a:p>
            <a:pPr marL="571500" indent="-571500">
              <a:lnSpc>
                <a:spcPct val="100000"/>
              </a:lnSpc>
            </a:pPr>
            <a:endParaRPr lang="en-US" sz="2800" dirty="0"/>
          </a:p>
          <a:p>
            <a:pPr marL="571500" indent="-571500">
              <a:lnSpc>
                <a:spcPct val="100000"/>
              </a:lnSpc>
            </a:pPr>
            <a:r>
              <a:rPr lang="en-US" sz="2800" dirty="0"/>
              <a:t>Generally Available – Soon™</a:t>
            </a:r>
          </a:p>
        </p:txBody>
      </p:sp>
    </p:spTree>
    <p:extLst>
      <p:ext uri="{BB962C8B-B14F-4D97-AF65-F5344CB8AC3E}">
        <p14:creationId xmlns:p14="http://schemas.microsoft.com/office/powerpoint/2010/main" val="24398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Rio – 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Demo time!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DDCEE-6239-124E-A1DA-5F2F76B1D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CAA45-7DBD-BD49-A531-B93BA63929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CA2814-B147-4D4C-878C-9666C05B17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Advanced stuff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1DB8BD-015B-D04E-9DF3-BF4470567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44747F-8181-B14F-AC96-5017E1BB00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A958FD-9390-D04C-A650-8C99E5EEA57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Other things! (time-permitting)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Here’s what we’re doing today.</a:t>
            </a:r>
          </a:p>
        </p:txBody>
      </p:sp>
    </p:spTree>
    <p:extLst>
      <p:ext uri="{BB962C8B-B14F-4D97-AF65-F5344CB8AC3E}">
        <p14:creationId xmlns:p14="http://schemas.microsoft.com/office/powerpoint/2010/main" val="118349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6610"/>
            <a:ext cx="11063287" cy="535531"/>
          </a:xfrm>
        </p:spPr>
        <p:txBody>
          <a:bodyPr/>
          <a:lstStyle/>
          <a:p>
            <a:r>
              <a:rPr lang="en-US" sz="3200" dirty="0"/>
              <a:t>Where to learn more / get more help?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571500" indent="-571500"/>
            <a:r>
              <a:rPr lang="en-US" sz="2800" dirty="0"/>
              <a:t>Rancher Users’ Slack: </a:t>
            </a:r>
            <a:r>
              <a:rPr lang="en-US" sz="2800" dirty="0">
                <a:hlinkClick r:id="rId2"/>
              </a:rPr>
              <a:t>https://slack.rancher.io/</a:t>
            </a:r>
            <a:endParaRPr lang="en-US" sz="2800" dirty="0"/>
          </a:p>
          <a:p>
            <a:pPr marL="1028700" lvl="1" indent="-571500"/>
            <a:r>
              <a:rPr lang="en-US" sz="2600" dirty="0"/>
              <a:t>Specifically the #</a:t>
            </a:r>
            <a:r>
              <a:rPr lang="en-US" sz="2600" dirty="0" err="1"/>
              <a:t>rio</a:t>
            </a:r>
            <a:r>
              <a:rPr lang="en-US" sz="2600" dirty="0"/>
              <a:t> channel</a:t>
            </a:r>
          </a:p>
          <a:p>
            <a:pPr marL="571500" indent="-571500"/>
            <a:endParaRPr lang="en-US" sz="2800" dirty="0"/>
          </a:p>
          <a:p>
            <a:pPr marL="571500" indent="-571500"/>
            <a:r>
              <a:rPr lang="en-US" sz="2800" dirty="0"/>
              <a:t>Rancher Forums: </a:t>
            </a:r>
            <a:r>
              <a:rPr lang="en-US" sz="2800" dirty="0">
                <a:hlinkClick r:id="rId3"/>
              </a:rPr>
              <a:t>https://forums.rancher.com/</a:t>
            </a:r>
            <a:endParaRPr lang="en-US" sz="2800" dirty="0"/>
          </a:p>
          <a:p>
            <a:pPr marL="571500" indent="-571500"/>
            <a:endParaRPr lang="en-US" sz="2800" dirty="0"/>
          </a:p>
          <a:p>
            <a:pPr marL="571500" indent="-571500"/>
            <a:r>
              <a:rPr lang="en-US" sz="2800" dirty="0"/>
              <a:t>GitHub Repo: </a:t>
            </a:r>
            <a:r>
              <a:rPr lang="en-US" sz="2800" dirty="0">
                <a:hlinkClick r:id="rId4"/>
              </a:rPr>
              <a:t>https://github.com/rancher/rio</a:t>
            </a:r>
            <a:endParaRPr lang="en-US" sz="2800" dirty="0"/>
          </a:p>
          <a:p>
            <a:pPr marL="571500" indent="-5715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40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99953-2DC6-9149-BA58-D69814F86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6139" y="1580497"/>
            <a:ext cx="7259723" cy="55399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2EF07-4AA9-D342-B628-BFF7051A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A3AFE-D67F-124C-AF5B-CFCC8EA2A0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810" y="1649637"/>
            <a:ext cx="10508456" cy="3739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Pretend you’re a developer (or maybe you are one)…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…and you need to learn…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Service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TLS in a K8s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DNS in a K8s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Blue/green, canary deployments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3205C-EE4F-A149-9DC5-52418A61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50" y="433054"/>
            <a:ext cx="10508166" cy="590931"/>
          </a:xfrm>
        </p:spPr>
        <p:txBody>
          <a:bodyPr/>
          <a:lstStyle/>
          <a:p>
            <a:r>
              <a:rPr lang="en-US" altLang="en-US" dirty="0"/>
              <a:t>Rio -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 – Simplifying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630" y="1809795"/>
            <a:ext cx="10896600" cy="4289425"/>
          </a:xfrm>
        </p:spPr>
        <p:txBody>
          <a:bodyPr/>
          <a:lstStyle/>
          <a:p>
            <a:r>
              <a:rPr lang="en-US" dirty="0"/>
              <a:t>As a developer…</a:t>
            </a:r>
          </a:p>
          <a:p>
            <a:r>
              <a:rPr lang="en-US" dirty="0"/>
              <a:t>… instead of learning ___, I can </a:t>
            </a:r>
            <a:r>
              <a:rPr lang="en-US" i="1" dirty="0"/>
              <a:t>spend more time coding</a:t>
            </a:r>
            <a:endParaRPr lang="en-US" dirty="0"/>
          </a:p>
          <a:p>
            <a:r>
              <a:rPr lang="en-US" dirty="0"/>
              <a:t>Instead of learning </a:t>
            </a:r>
            <a:r>
              <a:rPr lang="en-US" u="sng" dirty="0"/>
              <a:t>Kubernetes in-depth</a:t>
            </a:r>
            <a:r>
              <a:rPr lang="en-US" dirty="0"/>
              <a:t>, I can spend more time coding</a:t>
            </a:r>
          </a:p>
          <a:p>
            <a:r>
              <a:rPr lang="en-US" dirty="0"/>
              <a:t>Instead of learning </a:t>
            </a:r>
            <a:r>
              <a:rPr lang="en-US" u="sng" dirty="0"/>
              <a:t>Service mesh</a:t>
            </a:r>
            <a:r>
              <a:rPr lang="en-US" dirty="0"/>
              <a:t>, I can spend more time coding</a:t>
            </a:r>
          </a:p>
          <a:p>
            <a:r>
              <a:rPr lang="en-US" dirty="0"/>
              <a:t>Instead of learning </a:t>
            </a:r>
            <a:r>
              <a:rPr lang="en-US" u="sng" dirty="0"/>
              <a:t>Autoscaling</a:t>
            </a:r>
            <a:r>
              <a:rPr lang="en-US" dirty="0"/>
              <a:t>, I can spend more time coding</a:t>
            </a:r>
          </a:p>
          <a:p>
            <a:r>
              <a:rPr lang="en-US" dirty="0"/>
              <a:t>Instead of learning </a:t>
            </a:r>
            <a:r>
              <a:rPr lang="en-US" u="sng" dirty="0"/>
              <a:t>TLS in K8s</a:t>
            </a:r>
            <a:r>
              <a:rPr lang="en-US" dirty="0"/>
              <a:t>, I can spend more time coding</a:t>
            </a:r>
          </a:p>
          <a:p>
            <a:r>
              <a:rPr lang="en-US" dirty="0"/>
              <a:t>Instead of learning </a:t>
            </a:r>
            <a:r>
              <a:rPr lang="en-US" u="sng" dirty="0"/>
              <a:t>DNS in K8s</a:t>
            </a:r>
            <a:r>
              <a:rPr lang="en-US" dirty="0"/>
              <a:t>, I can spend more time coding</a:t>
            </a:r>
          </a:p>
          <a:p>
            <a:r>
              <a:rPr lang="en-US" dirty="0"/>
              <a:t>Instead of learning </a:t>
            </a:r>
            <a:r>
              <a:rPr lang="en-US" u="sng" dirty="0"/>
              <a:t>Blue/green, canary, etc. deployments</a:t>
            </a:r>
            <a:r>
              <a:rPr lang="en-US" dirty="0"/>
              <a:t>, I can spend more time coding</a:t>
            </a:r>
          </a:p>
          <a:p>
            <a:endParaRPr lang="en-US" dirty="0"/>
          </a:p>
          <a:p>
            <a:r>
              <a:rPr lang="en-US" dirty="0"/>
              <a:t>(you still kind of need to know containerization and ci/cd, but we help with that)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A3A21-D8F4-EF45-A955-FC44A3EEAF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E885D2-6B51-5040-AA47-11455F448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Rio is a CLI tool (`</a:t>
            </a:r>
            <a:r>
              <a:rPr lang="en-US" sz="3600" dirty="0" err="1"/>
              <a:t>rio</a:t>
            </a:r>
            <a:r>
              <a:rPr lang="en-US" sz="3600" dirty="0"/>
              <a:t>`)</a:t>
            </a:r>
          </a:p>
          <a:p>
            <a:r>
              <a:rPr lang="en-US" sz="3600" dirty="0"/>
              <a:t>… that functions as an installer (`</a:t>
            </a:r>
            <a:r>
              <a:rPr lang="en-US" sz="3600" dirty="0" err="1"/>
              <a:t>rio</a:t>
            </a:r>
            <a:r>
              <a:rPr lang="en-US" sz="3600" dirty="0"/>
              <a:t> install`)</a:t>
            </a:r>
          </a:p>
          <a:p>
            <a:r>
              <a:rPr lang="en-US" sz="3600" dirty="0"/>
              <a:t>… and the main interaction point (`</a:t>
            </a:r>
            <a:r>
              <a:rPr lang="en-US" sz="3600" dirty="0" err="1"/>
              <a:t>rio</a:t>
            </a:r>
            <a:r>
              <a:rPr lang="en-US" sz="3600" dirty="0"/>
              <a:t> &lt;</a:t>
            </a:r>
            <a:r>
              <a:rPr lang="en-US" sz="3600" dirty="0" err="1"/>
              <a:t>cmd</a:t>
            </a:r>
            <a:r>
              <a:rPr lang="en-US" sz="3600" dirty="0"/>
              <a:t>&gt;`</a:t>
            </a:r>
          </a:p>
        </p:txBody>
      </p:sp>
    </p:spTree>
    <p:extLst>
      <p:ext uri="{BB962C8B-B14F-4D97-AF65-F5344CB8AC3E}">
        <p14:creationId xmlns:p14="http://schemas.microsoft.com/office/powerpoint/2010/main" val="39361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E885D2-6B51-5040-AA47-11455F448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20000"/>
              </a:lnSpc>
            </a:pPr>
            <a:r>
              <a:rPr lang="en-US" sz="3600" b="1" dirty="0"/>
              <a:t>Service</a:t>
            </a:r>
            <a:r>
              <a:rPr lang="en-US" sz="3600" dirty="0"/>
              <a:t> – Scalable set of containers that provide a similar function. </a:t>
            </a:r>
          </a:p>
          <a:p>
            <a:pPr marL="571500" indent="-571500">
              <a:lnSpc>
                <a:spcPct val="120000"/>
              </a:lnSpc>
            </a:pPr>
            <a:r>
              <a:rPr lang="en-US" sz="3600" b="1" dirty="0"/>
              <a:t>App</a:t>
            </a:r>
            <a:r>
              <a:rPr lang="en-US" sz="3600" dirty="0"/>
              <a:t> – A collection of multiple service revisions.  Assigned a DNS name, and each revision gets it’s own DNS name. </a:t>
            </a:r>
          </a:p>
          <a:p>
            <a:pPr marL="571500" indent="-571500">
              <a:lnSpc>
                <a:spcPct val="120000"/>
              </a:lnSpc>
            </a:pPr>
            <a:r>
              <a:rPr lang="en-US" sz="3600" b="1" dirty="0"/>
              <a:t>Router</a:t>
            </a:r>
            <a:r>
              <a:rPr lang="en-US" sz="3600" dirty="0"/>
              <a:t> – Virtual service that routes and load balances traffic. Rules based on hostname, path, headers, protocol &amp; source.</a:t>
            </a:r>
          </a:p>
          <a:p>
            <a:pPr marL="571500" indent="-571500">
              <a:lnSpc>
                <a:spcPct val="120000"/>
              </a:lnSpc>
            </a:pPr>
            <a:r>
              <a:rPr lang="en-US" sz="3600" b="1" dirty="0"/>
              <a:t>External Service</a:t>
            </a:r>
            <a:r>
              <a:rPr lang="en-US" sz="3600" dirty="0"/>
              <a:t> – A way of registering external IPs or hostnames into the service mesh such that they may be accessed via short name.</a:t>
            </a:r>
          </a:p>
          <a:p>
            <a:pPr marL="571500" indent="-571500">
              <a:lnSpc>
                <a:spcPct val="120000"/>
              </a:lnSpc>
            </a:pPr>
            <a:r>
              <a:rPr lang="en-US" sz="3600" b="1" dirty="0"/>
              <a:t>Public Domain</a:t>
            </a:r>
            <a:r>
              <a:rPr lang="en-US" sz="3600" dirty="0"/>
              <a:t> – Another phrase for vanity domain, e.g. </a:t>
            </a:r>
            <a:r>
              <a:rPr lang="en-US" sz="3600" dirty="0">
                <a:hlinkClick r:id="rId3"/>
              </a:rPr>
              <a:t>www.myservice.org</a:t>
            </a:r>
            <a:endParaRPr lang="en-US" sz="3600" dirty="0"/>
          </a:p>
          <a:p>
            <a:pPr marL="571500" indent="-571500">
              <a:lnSpc>
                <a:spcPct val="120000"/>
              </a:lnSpc>
            </a:pPr>
            <a:r>
              <a:rPr lang="en-US" sz="3600" b="1" dirty="0"/>
              <a:t>Service Mesh</a:t>
            </a:r>
            <a:r>
              <a:rPr lang="en-US" sz="3600" dirty="0"/>
              <a:t> – </a:t>
            </a:r>
            <a:r>
              <a:rPr lang="en-US" sz="3600" dirty="0" err="1"/>
              <a:t>Linkerd</a:t>
            </a:r>
            <a:r>
              <a:rPr lang="en-US" sz="3600" dirty="0"/>
              <a:t> service mesh, deployed for securing, routing, monitoring, and controlling inter- and intra- service traffic. </a:t>
            </a:r>
            <a:endParaRPr lang="en-US" sz="3600" b="1" dirty="0"/>
          </a:p>
          <a:p>
            <a:pPr>
              <a:lnSpc>
                <a:spcPct val="12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4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FE55-E277-EE45-A951-25908694CA6A}"/>
              </a:ext>
            </a:extLst>
          </p:cNvPr>
          <p:cNvSpPr txBox="1"/>
          <p:nvPr/>
        </p:nvSpPr>
        <p:spPr>
          <a:xfrm>
            <a:off x="571635" y="2228671"/>
            <a:ext cx="110487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56037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 What just happened?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created a new </a:t>
            </a:r>
            <a:r>
              <a:rPr lang="en-US" b="1" dirty="0"/>
              <a:t>service</a:t>
            </a:r>
            <a:r>
              <a:rPr lang="en-US" dirty="0"/>
              <a:t> using `</a:t>
            </a:r>
            <a:r>
              <a:rPr lang="en-US" dirty="0" err="1"/>
              <a:t>rio</a:t>
            </a:r>
            <a:r>
              <a:rPr lang="en-US" dirty="0"/>
              <a:t> run`, and handed </a:t>
            </a:r>
            <a:r>
              <a:rPr lang="en-US" dirty="0" err="1"/>
              <a:t>rio</a:t>
            </a:r>
            <a:r>
              <a:rPr lang="en-US" dirty="0"/>
              <a:t> a </a:t>
            </a:r>
            <a:r>
              <a:rPr lang="en-US" i="1" dirty="0"/>
              <a:t>git repo</a:t>
            </a:r>
            <a:r>
              <a:rPr lang="en-US" dirty="0"/>
              <a:t>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Rio built this code on our behalf using </a:t>
            </a:r>
            <a:r>
              <a:rPr lang="en-US" b="1" dirty="0" err="1"/>
              <a:t>tekton</a:t>
            </a:r>
            <a:r>
              <a:rPr lang="en-US" b="1" dirty="0"/>
              <a:t> pipelines </a:t>
            </a:r>
            <a:r>
              <a:rPr lang="en-US" i="1" dirty="0"/>
              <a:t>(formerly known as </a:t>
            </a:r>
            <a:r>
              <a:rPr lang="en-US" i="1" dirty="0" err="1"/>
              <a:t>knative</a:t>
            </a:r>
            <a:r>
              <a:rPr lang="en-US" i="1" dirty="0"/>
              <a:t>/build)</a:t>
            </a:r>
            <a:endParaRPr lang="en-US" dirty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Rio deployed this code on our behalf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Rio generated a domain name for this </a:t>
            </a:r>
            <a:r>
              <a:rPr lang="en-US" b="1" dirty="0"/>
              <a:t>service</a:t>
            </a:r>
            <a:r>
              <a:rPr lang="en-US" dirty="0"/>
              <a:t> from our wildcard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rio.io</a:t>
            </a:r>
            <a:r>
              <a:rPr lang="en-US" dirty="0"/>
              <a:t> hostname.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Rio secured this </a:t>
            </a:r>
            <a:r>
              <a:rPr lang="en-US" b="1" dirty="0"/>
              <a:t>service</a:t>
            </a:r>
            <a:r>
              <a:rPr lang="en-US" dirty="0"/>
              <a:t> for us using Let’s Encrypt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When we added load, Rio </a:t>
            </a:r>
            <a:r>
              <a:rPr lang="en-US" b="1" dirty="0"/>
              <a:t>scaled</a:t>
            </a:r>
            <a:r>
              <a:rPr lang="en-US" dirty="0"/>
              <a:t> this </a:t>
            </a:r>
            <a:r>
              <a:rPr lang="en-US" b="1" dirty="0"/>
              <a:t>service</a:t>
            </a:r>
            <a:r>
              <a:rPr lang="en-US" dirty="0"/>
              <a:t> for us.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When we removed load, Rio un-scaled this </a:t>
            </a:r>
            <a:r>
              <a:rPr lang="en-US" b="1" dirty="0"/>
              <a:t>service</a:t>
            </a:r>
            <a:r>
              <a:rPr lang="en-US" dirty="0"/>
              <a:t> for us. 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When we staged and promoted a new service version, Rio routed traffic accordingly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When we added a route for the old app version, Rio routed traffic accordingly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7E93E1-7C5F-CC44-8CB1-27CFFAA33F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88E5D-35BC-4C45-BE4D-EC89E5F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service using `</a:t>
            </a:r>
            <a:r>
              <a:rPr lang="en-US" dirty="0" err="1"/>
              <a:t>rio</a:t>
            </a:r>
            <a:r>
              <a:rPr lang="en-US" dirty="0"/>
              <a:t> run`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4CB8-C064-B14C-A4DB-5F31FE6A8A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685800" indent="-685800">
              <a:lnSpc>
                <a:spcPct val="100000"/>
              </a:lnSpc>
            </a:pPr>
            <a:r>
              <a:rPr lang="en-US" sz="2400" dirty="0"/>
              <a:t>Recall: A </a:t>
            </a:r>
            <a:r>
              <a:rPr lang="en-US" sz="2400" b="1" dirty="0"/>
              <a:t>service</a:t>
            </a:r>
            <a:r>
              <a:rPr lang="en-US" sz="2400" dirty="0"/>
              <a:t> is a scalable set of containers that provide a similar function. 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Our demo started with executing `</a:t>
            </a:r>
            <a:r>
              <a:rPr lang="en-US" sz="2400" dirty="0" err="1"/>
              <a:t>rio</a:t>
            </a:r>
            <a:r>
              <a:rPr lang="en-US" sz="2400" dirty="0"/>
              <a:t> run`, which is how you setup a </a:t>
            </a:r>
            <a:r>
              <a:rPr lang="en-US" sz="2400" b="1" dirty="0"/>
              <a:t>service</a:t>
            </a:r>
            <a:r>
              <a:rPr lang="en-US" sz="2400" dirty="0"/>
              <a:t> on </a:t>
            </a:r>
            <a:r>
              <a:rPr lang="en-US" sz="2400" dirty="0" err="1"/>
              <a:t>rio</a:t>
            </a:r>
            <a:r>
              <a:rPr lang="en-US" sz="2400" dirty="0"/>
              <a:t>. 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`</a:t>
            </a:r>
            <a:r>
              <a:rPr lang="en-US" sz="2400" dirty="0" err="1"/>
              <a:t>rio</a:t>
            </a:r>
            <a:r>
              <a:rPr lang="en-US" sz="2400" dirty="0"/>
              <a:t> run` can setup services either from </a:t>
            </a:r>
            <a:r>
              <a:rPr lang="en-US" sz="2400" i="1" dirty="0"/>
              <a:t>code</a:t>
            </a:r>
            <a:r>
              <a:rPr lang="en-US" sz="2400" dirty="0"/>
              <a:t> or from an existing </a:t>
            </a:r>
            <a:r>
              <a:rPr lang="en-US" sz="2400" i="1" dirty="0"/>
              <a:t>container image</a:t>
            </a:r>
            <a:r>
              <a:rPr lang="en-US" sz="2400" dirty="0"/>
              <a:t>. The difference is in how you specify (</a:t>
            </a:r>
            <a:r>
              <a:rPr lang="en-US" sz="2400" dirty="0" err="1"/>
              <a:t>github.com</a:t>
            </a:r>
            <a:r>
              <a:rPr lang="en-US" sz="2400" dirty="0"/>
              <a:t>… vs </a:t>
            </a:r>
            <a:r>
              <a:rPr lang="en-US" sz="2400" dirty="0" err="1"/>
              <a:t>myrepo</a:t>
            </a:r>
            <a:r>
              <a:rPr lang="en-US" sz="2400" dirty="0"/>
              <a:t>/</a:t>
            </a:r>
            <a:r>
              <a:rPr lang="en-US" sz="2400" dirty="0" err="1"/>
              <a:t>myimage:version</a:t>
            </a:r>
            <a:r>
              <a:rPr lang="en-US" sz="2400" dirty="0"/>
              <a:t>)</a:t>
            </a:r>
          </a:p>
          <a:p>
            <a:pPr marL="685800" indent="-685800">
              <a:lnSpc>
                <a:spcPct val="100000"/>
              </a:lnSpc>
            </a:pPr>
            <a:r>
              <a:rPr lang="en-US" sz="2400" dirty="0"/>
              <a:t>There are many options for `</a:t>
            </a:r>
            <a:r>
              <a:rPr lang="en-US" sz="2400" dirty="0" err="1"/>
              <a:t>rio</a:t>
            </a:r>
            <a:r>
              <a:rPr lang="en-US" sz="2400" dirty="0"/>
              <a:t> run`. Common ones include annotations (Kubernetes), CPU &amp; Memory limits, version (hardcoding </a:t>
            </a:r>
            <a:r>
              <a:rPr lang="en-US" sz="2400" i="1" dirty="0"/>
              <a:t>revision</a:t>
            </a:r>
            <a:r>
              <a:rPr lang="en-US" sz="2400" dirty="0"/>
              <a:t>), and environment variables.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6CD6C-CB54-594A-8946-A66E649E12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ncher">
  <a:themeElements>
    <a:clrScheme name="Rancher 1">
      <a:dk1>
        <a:srgbClr val="3C3C3C"/>
      </a:dk1>
      <a:lt1>
        <a:srgbClr val="ECF0F1"/>
      </a:lt1>
      <a:dk2>
        <a:srgbClr val="33485E"/>
      </a:dk2>
      <a:lt2>
        <a:srgbClr val="99A3A8"/>
      </a:lt2>
      <a:accent1>
        <a:srgbClr val="0075A8"/>
      </a:accent1>
      <a:accent2>
        <a:srgbClr val="8DC63F"/>
      </a:accent2>
      <a:accent3>
        <a:srgbClr val="78C9CF"/>
      </a:accent3>
      <a:accent4>
        <a:srgbClr val="27AE5F"/>
      </a:accent4>
      <a:accent5>
        <a:srgbClr val="F1C30F"/>
      </a:accent5>
      <a:accent6>
        <a:srgbClr val="F15354"/>
      </a:accent6>
      <a:hlink>
        <a:srgbClr val="0075A8"/>
      </a:hlink>
      <a:folHlink>
        <a:srgbClr val="D9D9D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1192</Words>
  <Application>Microsoft Macintosh PowerPoint</Application>
  <PresentationFormat>Widescreen</PresentationFormat>
  <Paragraphs>131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Rancher</vt:lpstr>
      <vt:lpstr>PowerPoint Presentation</vt:lpstr>
      <vt:lpstr>PowerPoint Presentation</vt:lpstr>
      <vt:lpstr>Rio - What is it?</vt:lpstr>
      <vt:lpstr>Rio – Simplifying Learning</vt:lpstr>
      <vt:lpstr>Basic Concepts</vt:lpstr>
      <vt:lpstr>Basic Concepts</vt:lpstr>
      <vt:lpstr>PowerPoint Presentation</vt:lpstr>
      <vt:lpstr>Wow! What just happened?</vt:lpstr>
      <vt:lpstr>1. Create a new service using `rio run` </vt:lpstr>
      <vt:lpstr>2. Rio built this code using tekton pipelines</vt:lpstr>
      <vt:lpstr>3. Rio deployed this code on our behalf</vt:lpstr>
      <vt:lpstr>4. Rio generated an on-rio.io hostname for our service</vt:lpstr>
      <vt:lpstr>5. Rio secured this service for us using Let’s Encrypt</vt:lpstr>
      <vt:lpstr>6. When we added load, Rio scaled this service for us. 7. When we removed load, Rio un-scaled this service for us</vt:lpstr>
      <vt:lpstr>8. When we staged and promoted a new service version, Rio routed traffic accordingly</vt:lpstr>
      <vt:lpstr>9. When we added a route for the old app version, Rio routed traffic accordingly</vt:lpstr>
      <vt:lpstr>PowerPoint Presentation</vt:lpstr>
      <vt:lpstr>Advanced Features</vt:lpstr>
      <vt:lpstr>So what’s the future?</vt:lpstr>
      <vt:lpstr>Where to learn more / get more help?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Eamon Bauman</cp:lastModifiedBy>
  <cp:revision>254</cp:revision>
  <dcterms:created xsi:type="dcterms:W3CDTF">2019-03-08T19:10:38Z</dcterms:created>
  <dcterms:modified xsi:type="dcterms:W3CDTF">2020-02-13T22:56:51Z</dcterms:modified>
</cp:coreProperties>
</file>