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60" r:id="rId2"/>
    <p:sldId id="261" r:id="rId3"/>
    <p:sldId id="263" r:id="rId4"/>
    <p:sldId id="262" r:id="rId5"/>
  </p:sldIdLst>
  <p:sldSz cx="10799763" cy="21636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21" autoAdjust="0"/>
    <p:restoredTop sz="94660"/>
  </p:normalViewPr>
  <p:slideViewPr>
    <p:cSldViewPr snapToGrid="0">
      <p:cViewPr varScale="1">
        <p:scale>
          <a:sx n="36" d="100"/>
          <a:sy n="36" d="100"/>
        </p:scale>
        <p:origin x="22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3540899"/>
            <a:ext cx="9179799" cy="753254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11363930"/>
            <a:ext cx="8099822" cy="5223699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2FF3-F0EE-4C98-970C-312500ED3E11}" type="datetimeFigureOut">
              <a:rPr lang="de-DE" smtClean="0"/>
              <a:t>02.10.2020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2F6D-2E65-4132-AAB6-5AFFB632F6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66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2FF3-F0EE-4C98-970C-312500ED3E11}" type="datetimeFigureOut">
              <a:rPr lang="de-DE" smtClean="0"/>
              <a:t>02.10.2020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2F6D-2E65-4132-AAB6-5AFFB632F6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07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1151919"/>
            <a:ext cx="2328699" cy="1833554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1151919"/>
            <a:ext cx="6851100" cy="1833554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2FF3-F0EE-4C98-970C-312500ED3E11}" type="datetimeFigureOut">
              <a:rPr lang="de-DE" smtClean="0"/>
              <a:t>02.10.2020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2F6D-2E65-4132-AAB6-5AFFB632F6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30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2FF3-F0EE-4C98-970C-312500ED3E11}" type="datetimeFigureOut">
              <a:rPr lang="de-DE" smtClean="0"/>
              <a:t>02.10.2020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2F6D-2E65-4132-AAB6-5AFFB632F6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2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5393991"/>
            <a:ext cx="9314796" cy="8999989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14479123"/>
            <a:ext cx="9314796" cy="4732882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2FF3-F0EE-4C98-970C-312500ED3E11}" type="datetimeFigureOut">
              <a:rPr lang="de-DE" smtClean="0"/>
              <a:t>02.10.2020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2F6D-2E65-4132-AAB6-5AFFB632F6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02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5759594"/>
            <a:ext cx="4589899" cy="1372786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5759594"/>
            <a:ext cx="4589899" cy="1372786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2FF3-F0EE-4C98-970C-312500ED3E11}" type="datetimeFigureOut">
              <a:rPr lang="de-DE" smtClean="0"/>
              <a:t>02.10.2020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2F6D-2E65-4132-AAB6-5AFFB632F6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81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151924"/>
            <a:ext cx="9314796" cy="41819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5303836"/>
            <a:ext cx="4568805" cy="2599328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7903164"/>
            <a:ext cx="4568805" cy="1162436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5303836"/>
            <a:ext cx="4591306" cy="2599328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7903164"/>
            <a:ext cx="4591306" cy="1162436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2FF3-F0EE-4C98-970C-312500ED3E11}" type="datetimeFigureOut">
              <a:rPr lang="de-DE" smtClean="0"/>
              <a:t>02.10.2020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2F6D-2E65-4132-AAB6-5AFFB632F6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07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2FF3-F0EE-4C98-970C-312500ED3E11}" type="datetimeFigureOut">
              <a:rPr lang="de-DE" smtClean="0"/>
              <a:t>02.10.2020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2F6D-2E65-4132-AAB6-5AFFB632F6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74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2FF3-F0EE-4C98-970C-312500ED3E11}" type="datetimeFigureOut">
              <a:rPr lang="de-DE" smtClean="0"/>
              <a:t>02.10.2020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2F6D-2E65-4132-AAB6-5AFFB632F6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09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442402"/>
            <a:ext cx="3483205" cy="5048409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3115194"/>
            <a:ext cx="5467380" cy="15375610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6490811"/>
            <a:ext cx="3483205" cy="12025031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2FF3-F0EE-4C98-970C-312500ED3E11}" type="datetimeFigureOut">
              <a:rPr lang="de-DE" smtClean="0"/>
              <a:t>02.10.2020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2F6D-2E65-4132-AAB6-5AFFB632F6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099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442402"/>
            <a:ext cx="3483205" cy="5048409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3115194"/>
            <a:ext cx="5467380" cy="15375610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6490811"/>
            <a:ext cx="3483205" cy="12025031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2FF3-F0EE-4C98-970C-312500ED3E11}" type="datetimeFigureOut">
              <a:rPr lang="de-DE" smtClean="0"/>
              <a:t>02.10.2020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2F6D-2E65-4132-AAB6-5AFFB632F6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55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1151924"/>
            <a:ext cx="9314796" cy="418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5759594"/>
            <a:ext cx="9314796" cy="1372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20053406"/>
            <a:ext cx="2429947" cy="1151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C2FF3-F0EE-4C98-970C-312500ED3E11}" type="datetimeFigureOut">
              <a:rPr lang="de-DE" smtClean="0"/>
              <a:t>02.10.2020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20053406"/>
            <a:ext cx="3644920" cy="1151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20053406"/>
            <a:ext cx="2429947" cy="1151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12F6D-2E65-4132-AAB6-5AFFB632F6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04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unfccc.int/sites/default/files/resource/gernc4%20Germany%20NC%204_0.pdf" TargetMode="External"/><Relationship Id="rId13" Type="http://schemas.openxmlformats.org/officeDocument/2006/relationships/hyperlink" Target="https://unfccc.int/sites/default/files/resource/swe_nc5.pdf" TargetMode="External"/><Relationship Id="rId3" Type="http://schemas.openxmlformats.org/officeDocument/2006/relationships/hyperlink" Target="https://pubs.aeaweb.org/doi/pdfplus/10.1257/pol.20170144" TargetMode="External"/><Relationship Id="rId7" Type="http://schemas.openxmlformats.org/officeDocument/2006/relationships/hyperlink" Target="https://www.umweltbundesamt.de/sites/default/files/medien/publikation/short/k2810.pdf" TargetMode="External"/><Relationship Id="rId12" Type="http://schemas.openxmlformats.org/officeDocument/2006/relationships/hyperlink" Target="https://de.wikipedia.org/wiki/Lkw-Maut_in_Deutschland" TargetMode="External"/><Relationship Id="rId17" Type="http://schemas.openxmlformats.org/officeDocument/2006/relationships/hyperlink" Target="https://ec.europa.eu/taxation_customs/tedb/legacy/taxDetail.html?id=856/1424159213&amp;taxType=Energy%20products%20and%20electricity" TargetMode="External"/><Relationship Id="rId2" Type="http://schemas.openxmlformats.org/officeDocument/2006/relationships/hyperlink" Target="https://blogs.ubc.ca/rosonluo/2013/02/07/finlands-carbon-tax-system/#ref" TargetMode="External"/><Relationship Id="rId16" Type="http://schemas.openxmlformats.org/officeDocument/2006/relationships/hyperlink" Target="https://unfccc.int/sites/default/files/resource/nc6_br1_ire.pdf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nfccc.int/sites/default/files/resource/swenc4%20Sweden.pdf" TargetMode="External"/><Relationship Id="rId11" Type="http://schemas.openxmlformats.org/officeDocument/2006/relationships/hyperlink" Target="https://unfccc.int/sites/default/files/resource/franc4f%20France%20NC%204.pdf" TargetMode="External"/><Relationship Id="rId5" Type="http://schemas.openxmlformats.org/officeDocument/2006/relationships/hyperlink" Target="https://www.thepmr.org/system/files/documents/Sweden%20PMR%20Technical%20Workshop%20on%20Carbon%20Tax%2022%20March%202017.pdf" TargetMode="External"/><Relationship Id="rId15" Type="http://schemas.openxmlformats.org/officeDocument/2006/relationships/hyperlink" Target="https://data.oireachtas.ie/ie/oireachtas/parliamentaryBudgetOffice/2019/2019-09-13_an-analysis-of-the-sustainability-of-vehicle-registration-and-motor-tax_en.pdf" TargetMode="External"/><Relationship Id="rId10" Type="http://schemas.openxmlformats.org/officeDocument/2006/relationships/hyperlink" Target="https://researchbriefings.files.parliament.uk/documents/RP02-10/RP02-10.pdf" TargetMode="External"/><Relationship Id="rId4" Type="http://schemas.openxmlformats.org/officeDocument/2006/relationships/hyperlink" Target="https://www.nrcan.gc.ca/sites/www.nrcan.gc.ca/files/oee/pdf/transportation/fuel-efficient-technologies/autosmart_factsheet_6_e.pdf" TargetMode="External"/><Relationship Id="rId9" Type="http://schemas.openxmlformats.org/officeDocument/2006/relationships/hyperlink" Target="https://climate-laws.org/cclow/geographies/united-kingdom/laws/company-car-tax-reform" TargetMode="External"/><Relationship Id="rId14" Type="http://schemas.openxmlformats.org/officeDocument/2006/relationships/hyperlink" Target="https://unfccc.int/sites/default/files/resource/lux_nc5%20Luxembourg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3BB209-C20C-4D32-BF10-2C3B5389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060"/>
            <a:ext cx="10799763" cy="630942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EU15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D4D501D-42C1-465F-8F90-228A220CE955}"/>
              </a:ext>
            </a:extLst>
          </p:cNvPr>
          <p:cNvSpPr txBox="1"/>
          <p:nvPr/>
        </p:nvSpPr>
        <p:spPr>
          <a:xfrm>
            <a:off x="5446415" y="7623401"/>
            <a:ext cx="5399883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750" b="1" i="1" dirty="0" err="1"/>
              <a:t>without</a:t>
            </a:r>
            <a:r>
              <a:rPr lang="de-DE" sz="1750" b="1" i="1" dirty="0"/>
              <a:t> autoregressive lag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B367D8B-FBDD-44B4-A154-99772E5B7509}"/>
              </a:ext>
            </a:extLst>
          </p:cNvPr>
          <p:cNvSpPr txBox="1"/>
          <p:nvPr/>
        </p:nvSpPr>
        <p:spPr>
          <a:xfrm rot="16200000">
            <a:off x="-1176643" y="9208216"/>
            <a:ext cx="2838002" cy="39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945" b="1" i="1" dirty="0"/>
              <a:t>1%</a:t>
            </a:r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73CFE787-ED35-4B17-97C1-FE511B3B84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5" t="4514" r="14505" b="12386"/>
          <a:stretch/>
        </p:blipFill>
        <p:spPr>
          <a:xfrm>
            <a:off x="438178" y="10818019"/>
            <a:ext cx="4961703" cy="2859288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CC45413E-7A7A-4889-9E01-4AC33EBFFC5F}"/>
              </a:ext>
            </a:extLst>
          </p:cNvPr>
          <p:cNvSpPr txBox="1"/>
          <p:nvPr/>
        </p:nvSpPr>
        <p:spPr>
          <a:xfrm>
            <a:off x="46535" y="7626072"/>
            <a:ext cx="63325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750" b="1" i="1" dirty="0" err="1"/>
              <a:t>with</a:t>
            </a:r>
            <a:r>
              <a:rPr lang="de-DE" sz="1750" b="1" i="1" dirty="0"/>
              <a:t> autoregressive lag</a:t>
            </a:r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4E9EADEF-B4FC-4F81-8532-992C05CA15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0" t="3676" r="14448" b="10885"/>
          <a:stretch/>
        </p:blipFill>
        <p:spPr>
          <a:xfrm>
            <a:off x="5728487" y="7975030"/>
            <a:ext cx="4835738" cy="2842989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C8C045A8-3576-4E36-98D0-81371F385B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2" t="4523" r="14831" b="13631"/>
          <a:stretch/>
        </p:blipFill>
        <p:spPr>
          <a:xfrm>
            <a:off x="5728487" y="10818019"/>
            <a:ext cx="4838248" cy="2736342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BA9F1D28-F480-479D-BE7E-0F5AD7DB37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3" t="3938" r="14165" b="12962"/>
          <a:stretch/>
        </p:blipFill>
        <p:spPr>
          <a:xfrm>
            <a:off x="438179" y="7985038"/>
            <a:ext cx="5008236" cy="2838002"/>
          </a:xfrm>
          <a:prstGeom prst="rect">
            <a:avLst/>
          </a:prstGeom>
        </p:spPr>
      </p:pic>
      <p:sp>
        <p:nvSpPr>
          <p:cNvPr id="61" name="Textfeld 60">
            <a:extLst>
              <a:ext uri="{FF2B5EF4-FFF2-40B4-BE49-F238E27FC236}">
                <a16:creationId xmlns:a16="http://schemas.microsoft.com/office/drawing/2014/main" id="{7871899C-E3FC-49F3-9F51-00F76C251187}"/>
              </a:ext>
            </a:extLst>
          </p:cNvPr>
          <p:cNvSpPr txBox="1"/>
          <p:nvPr/>
        </p:nvSpPr>
        <p:spPr>
          <a:xfrm>
            <a:off x="4349006" y="7398265"/>
            <a:ext cx="2194819" cy="406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42" b="1" i="1" dirty="0"/>
              <a:t>DV: log(CO2 p.c.)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C2F442CD-B6A7-451F-AD42-8B1AEDA36724}"/>
              </a:ext>
            </a:extLst>
          </p:cNvPr>
          <p:cNvSpPr txBox="1"/>
          <p:nvPr/>
        </p:nvSpPr>
        <p:spPr>
          <a:xfrm rot="16200000">
            <a:off x="-1187291" y="12051841"/>
            <a:ext cx="2859290" cy="39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945" b="1" i="1" dirty="0" err="1"/>
              <a:t>False</a:t>
            </a:r>
            <a:r>
              <a:rPr lang="de-DE" sz="1945" b="1" i="1" dirty="0"/>
              <a:t> Positive Rate: 0.5%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E62B714E-5209-459B-A54B-1036DC6D81D1}"/>
              </a:ext>
            </a:extLst>
          </p:cNvPr>
          <p:cNvSpPr txBox="1"/>
          <p:nvPr/>
        </p:nvSpPr>
        <p:spPr>
          <a:xfrm>
            <a:off x="5399884" y="1000138"/>
            <a:ext cx="5399883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750" b="1" i="1" dirty="0" err="1"/>
              <a:t>without</a:t>
            </a:r>
            <a:r>
              <a:rPr lang="de-DE" sz="1750" b="1" i="1" dirty="0"/>
              <a:t> autoregressive lag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FAA58C7-D49E-4D6A-9D29-EDF9D2C67441}"/>
              </a:ext>
            </a:extLst>
          </p:cNvPr>
          <p:cNvSpPr txBox="1"/>
          <p:nvPr/>
        </p:nvSpPr>
        <p:spPr>
          <a:xfrm rot="16200000">
            <a:off x="-1223174" y="2584953"/>
            <a:ext cx="2838002" cy="39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945" b="1" i="1" dirty="0"/>
              <a:t>1%</a:t>
            </a:r>
          </a:p>
        </p:txBody>
      </p:sp>
      <p:pic>
        <p:nvPicPr>
          <p:cNvPr id="69" name="Grafik 68">
            <a:extLst>
              <a:ext uri="{FF2B5EF4-FFF2-40B4-BE49-F238E27FC236}">
                <a16:creationId xmlns:a16="http://schemas.microsoft.com/office/drawing/2014/main" id="{A2E0450D-3707-4ADF-93F2-6394D32F433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6" t="2010" r="14949" b="12731"/>
          <a:stretch/>
        </p:blipFill>
        <p:spPr>
          <a:xfrm>
            <a:off x="391642" y="4197426"/>
            <a:ext cx="4799636" cy="2856619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C50C3DBF-5E86-485C-A16D-DE7C88FEA6E0}"/>
              </a:ext>
            </a:extLst>
          </p:cNvPr>
          <p:cNvSpPr txBox="1"/>
          <p:nvPr/>
        </p:nvSpPr>
        <p:spPr>
          <a:xfrm>
            <a:off x="4" y="1002809"/>
            <a:ext cx="63325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750" b="1" i="1" dirty="0" err="1"/>
              <a:t>with</a:t>
            </a:r>
            <a:r>
              <a:rPr lang="de-DE" sz="1750" b="1" i="1" dirty="0"/>
              <a:t> autoregressive lag</a:t>
            </a:r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8F2667EF-9F4E-4520-A9F0-C1E201A2F02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3" t="920" r="15014" b="12627"/>
          <a:stretch/>
        </p:blipFill>
        <p:spPr>
          <a:xfrm>
            <a:off x="5681951" y="1359424"/>
            <a:ext cx="4685116" cy="2830343"/>
          </a:xfrm>
          <a:prstGeom prst="rect">
            <a:avLst/>
          </a:prstGeom>
        </p:spPr>
      </p:pic>
      <p:pic>
        <p:nvPicPr>
          <p:cNvPr id="75" name="Grafik 74">
            <a:extLst>
              <a:ext uri="{FF2B5EF4-FFF2-40B4-BE49-F238E27FC236}">
                <a16:creationId xmlns:a16="http://schemas.microsoft.com/office/drawing/2014/main" id="{514C4171-33E2-4D46-9263-5F7927AC735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7" t="3345" r="14471" b="11585"/>
          <a:stretch/>
        </p:blipFill>
        <p:spPr>
          <a:xfrm>
            <a:off x="5565383" y="4189767"/>
            <a:ext cx="4848218" cy="2830310"/>
          </a:xfrm>
          <a:prstGeom prst="rect">
            <a:avLst/>
          </a:prstGeom>
        </p:spPr>
      </p:pic>
      <p:pic>
        <p:nvPicPr>
          <p:cNvPr id="77" name="Grafik 76">
            <a:extLst>
              <a:ext uri="{FF2B5EF4-FFF2-40B4-BE49-F238E27FC236}">
                <a16:creationId xmlns:a16="http://schemas.microsoft.com/office/drawing/2014/main" id="{E2509299-3F64-4FB2-A90F-2C653882B70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0" t="2523" r="14629" b="12692"/>
          <a:stretch/>
        </p:blipFill>
        <p:spPr>
          <a:xfrm>
            <a:off x="391642" y="1351766"/>
            <a:ext cx="4852386" cy="2838002"/>
          </a:xfrm>
          <a:prstGeom prst="rect">
            <a:avLst/>
          </a:prstGeom>
        </p:spPr>
      </p:pic>
      <p:sp>
        <p:nvSpPr>
          <p:cNvPr id="79" name="Textfeld 78">
            <a:extLst>
              <a:ext uri="{FF2B5EF4-FFF2-40B4-BE49-F238E27FC236}">
                <a16:creationId xmlns:a16="http://schemas.microsoft.com/office/drawing/2014/main" id="{0BF43EB0-07B2-494D-97EE-EC2A33D9B971}"/>
              </a:ext>
            </a:extLst>
          </p:cNvPr>
          <p:cNvSpPr txBox="1"/>
          <p:nvPr/>
        </p:nvSpPr>
        <p:spPr>
          <a:xfrm>
            <a:off x="4302475" y="775002"/>
            <a:ext cx="2194819" cy="406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42" b="1" i="1" dirty="0"/>
              <a:t>DV: log(CO2)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F45A0B84-FBD2-40A6-B56F-979DCD036B43}"/>
              </a:ext>
            </a:extLst>
          </p:cNvPr>
          <p:cNvSpPr txBox="1"/>
          <p:nvPr/>
        </p:nvSpPr>
        <p:spPr>
          <a:xfrm rot="16200000">
            <a:off x="-1233822" y="5428578"/>
            <a:ext cx="2859290" cy="39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945" b="1" i="1" dirty="0" err="1"/>
              <a:t>False</a:t>
            </a:r>
            <a:r>
              <a:rPr lang="de-DE" sz="1945" b="1" i="1" dirty="0"/>
              <a:t> Positive Rate: 0.5%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C83D57F-D852-482B-AA7C-E180F02AD764}"/>
              </a:ext>
            </a:extLst>
          </p:cNvPr>
          <p:cNvSpPr txBox="1"/>
          <p:nvPr/>
        </p:nvSpPr>
        <p:spPr>
          <a:xfrm>
            <a:off x="5399878" y="14579321"/>
            <a:ext cx="5399883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750" b="1" i="1" dirty="0" err="1"/>
              <a:t>without</a:t>
            </a:r>
            <a:r>
              <a:rPr lang="de-DE" sz="1750" b="1" i="1" dirty="0"/>
              <a:t> autoregressive lag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82786A9-DCB4-42CC-8789-F2B77BF7F3FC}"/>
              </a:ext>
            </a:extLst>
          </p:cNvPr>
          <p:cNvSpPr txBox="1"/>
          <p:nvPr/>
        </p:nvSpPr>
        <p:spPr>
          <a:xfrm rot="16200000">
            <a:off x="-1223180" y="16164136"/>
            <a:ext cx="2838002" cy="39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945" b="1" i="1" dirty="0"/>
              <a:t>1%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F504D9B-528F-46B7-BE93-9278D23E2E4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2" t="2228" r="14901" b="12253"/>
          <a:stretch/>
        </p:blipFill>
        <p:spPr>
          <a:xfrm>
            <a:off x="391640" y="17886756"/>
            <a:ext cx="5173739" cy="30705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7544BED-7E08-4591-BBCD-32170D549401}"/>
              </a:ext>
            </a:extLst>
          </p:cNvPr>
          <p:cNvSpPr txBox="1"/>
          <p:nvPr/>
        </p:nvSpPr>
        <p:spPr>
          <a:xfrm>
            <a:off x="-2" y="14581992"/>
            <a:ext cx="63325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750" b="1" i="1" dirty="0" err="1"/>
              <a:t>with</a:t>
            </a:r>
            <a:r>
              <a:rPr lang="de-DE" sz="1750" b="1" i="1" dirty="0"/>
              <a:t> autoregressive lag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F1D1EC8-5E27-4B4F-9E2C-1A38BDE88F1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1" t="2067" r="13817" b="12789"/>
          <a:stretch/>
        </p:blipFill>
        <p:spPr>
          <a:xfrm>
            <a:off x="5681951" y="14936882"/>
            <a:ext cx="5117810" cy="297260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F9CF183-6FC1-4FBA-9A06-D93C3A6ED67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7" t="2101" r="14398" b="11498"/>
          <a:stretch/>
        </p:blipFill>
        <p:spPr>
          <a:xfrm>
            <a:off x="5611911" y="17968538"/>
            <a:ext cx="5187849" cy="308591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C649A96-18A4-4E9F-9A50-D8E593C82ED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4" t="2978" r="14712" b="11056"/>
          <a:stretch/>
        </p:blipFill>
        <p:spPr>
          <a:xfrm>
            <a:off x="438177" y="14926421"/>
            <a:ext cx="5127202" cy="304211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D3E6D91-8E84-4CBA-99AC-54D569993C39}"/>
              </a:ext>
            </a:extLst>
          </p:cNvPr>
          <p:cNvSpPr txBox="1"/>
          <p:nvPr/>
        </p:nvSpPr>
        <p:spPr>
          <a:xfrm>
            <a:off x="3257550" y="14354185"/>
            <a:ext cx="4667249" cy="406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42" b="1" i="1" dirty="0"/>
              <a:t>DV: </a:t>
            </a:r>
            <a:r>
              <a:rPr lang="de-DE" sz="2042" b="1" i="1" dirty="0" err="1"/>
              <a:t>growth</a:t>
            </a:r>
            <a:r>
              <a:rPr lang="de-DE" sz="2042" b="1" i="1" dirty="0"/>
              <a:t> rate(CO2 p.c.)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C91A298-C332-4775-A530-BE502E04901E}"/>
              </a:ext>
            </a:extLst>
          </p:cNvPr>
          <p:cNvSpPr txBox="1"/>
          <p:nvPr/>
        </p:nvSpPr>
        <p:spPr>
          <a:xfrm rot="16200000">
            <a:off x="-1233830" y="19371748"/>
            <a:ext cx="2859290" cy="39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945" b="1" i="1" dirty="0" err="1"/>
              <a:t>False</a:t>
            </a:r>
            <a:r>
              <a:rPr lang="de-DE" sz="1945" b="1" i="1" dirty="0"/>
              <a:t> Positive Rate: 0.5%</a:t>
            </a:r>
          </a:p>
        </p:txBody>
      </p:sp>
    </p:spTree>
    <p:extLst>
      <p:ext uri="{BB962C8B-B14F-4D97-AF65-F5344CB8AC3E}">
        <p14:creationId xmlns:p14="http://schemas.microsoft.com/office/powerpoint/2010/main" val="2286669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77F9E96-A7C3-4F06-A763-2F9C084A85CE}"/>
              </a:ext>
            </a:extLst>
          </p:cNvPr>
          <p:cNvSpPr txBox="1"/>
          <p:nvPr/>
        </p:nvSpPr>
        <p:spPr>
          <a:xfrm>
            <a:off x="5399880" y="1129257"/>
            <a:ext cx="5399883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750" b="1" i="1" dirty="0" err="1"/>
              <a:t>without</a:t>
            </a:r>
            <a:r>
              <a:rPr lang="de-DE" sz="1750" b="1" i="1" dirty="0"/>
              <a:t> autoregressive lag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222595D-8832-4310-8F98-1091E9E04136}"/>
              </a:ext>
            </a:extLst>
          </p:cNvPr>
          <p:cNvSpPr txBox="1"/>
          <p:nvPr/>
        </p:nvSpPr>
        <p:spPr>
          <a:xfrm rot="16200000">
            <a:off x="-2165183" y="3656077"/>
            <a:ext cx="4722012" cy="39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945" b="1" i="1" dirty="0"/>
              <a:t>1%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97F01D7-E845-49BA-AD2A-A361E5F048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0" t="2626" r="29917" b="12493"/>
          <a:stretch/>
        </p:blipFill>
        <p:spPr>
          <a:xfrm>
            <a:off x="391647" y="6212906"/>
            <a:ext cx="4677880" cy="4832339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94917FF-4AD6-4E51-9FBE-2FE961FCF088}"/>
              </a:ext>
            </a:extLst>
          </p:cNvPr>
          <p:cNvSpPr txBox="1"/>
          <p:nvPr/>
        </p:nvSpPr>
        <p:spPr>
          <a:xfrm>
            <a:off x="0" y="1131928"/>
            <a:ext cx="63325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750" b="1" i="1" dirty="0" err="1"/>
              <a:t>with</a:t>
            </a:r>
            <a:r>
              <a:rPr lang="de-DE" sz="1750" b="1" i="1" dirty="0"/>
              <a:t> autoregressive lag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17B01261-8F61-4168-B9E0-CA336C20B4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4712" r="29706" b="12081"/>
          <a:stretch/>
        </p:blipFill>
        <p:spPr>
          <a:xfrm>
            <a:off x="5399880" y="1490894"/>
            <a:ext cx="4772820" cy="472963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F32684E-8BBC-4344-AF0D-385D9383E2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7" t="5627" r="30116" b="12950"/>
          <a:stretch/>
        </p:blipFill>
        <p:spPr>
          <a:xfrm>
            <a:off x="5399880" y="6212905"/>
            <a:ext cx="4772820" cy="477563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B62B60B-BFE1-4DFD-893A-6361952C64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6" t="5347" r="29971" b="12454"/>
          <a:stretch/>
        </p:blipFill>
        <p:spPr>
          <a:xfrm>
            <a:off x="391647" y="1490894"/>
            <a:ext cx="4677880" cy="472201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E3BB209-C20C-4D32-BF10-2C3B5389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060"/>
            <a:ext cx="10799763" cy="630942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EU31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943F705-D345-4E2B-8B7B-2B4B952D4BD6}"/>
              </a:ext>
            </a:extLst>
          </p:cNvPr>
          <p:cNvSpPr txBox="1"/>
          <p:nvPr/>
        </p:nvSpPr>
        <p:spPr>
          <a:xfrm>
            <a:off x="4302471" y="904121"/>
            <a:ext cx="2194819" cy="406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42" b="1" i="1" dirty="0"/>
              <a:t>DV: log(CO2)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BE23C7-6905-4E10-8137-5A4831EBDE77}"/>
              </a:ext>
            </a:extLst>
          </p:cNvPr>
          <p:cNvSpPr txBox="1"/>
          <p:nvPr/>
        </p:nvSpPr>
        <p:spPr>
          <a:xfrm rot="16200000">
            <a:off x="-2220346" y="8433252"/>
            <a:ext cx="4832339" cy="39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945" b="1" i="1" dirty="0" err="1"/>
              <a:t>False</a:t>
            </a:r>
            <a:r>
              <a:rPr lang="de-DE" sz="1945" b="1" i="1" dirty="0"/>
              <a:t> Positive Rate: 0.5%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D4D501D-42C1-465F-8F90-228A220CE955}"/>
              </a:ext>
            </a:extLst>
          </p:cNvPr>
          <p:cNvSpPr txBox="1"/>
          <p:nvPr/>
        </p:nvSpPr>
        <p:spPr>
          <a:xfrm>
            <a:off x="5399880" y="11575990"/>
            <a:ext cx="5399883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750" b="1" i="1" dirty="0" err="1"/>
              <a:t>without</a:t>
            </a:r>
            <a:r>
              <a:rPr lang="de-DE" sz="1750" b="1" i="1" dirty="0"/>
              <a:t> autoregressive lag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B367D8B-FBDD-44B4-A154-99772E5B7509}"/>
              </a:ext>
            </a:extLst>
          </p:cNvPr>
          <p:cNvSpPr txBox="1"/>
          <p:nvPr/>
        </p:nvSpPr>
        <p:spPr>
          <a:xfrm rot="16200000">
            <a:off x="-2165183" y="14102810"/>
            <a:ext cx="4722012" cy="39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945" b="1" i="1" dirty="0"/>
              <a:t>1%</a:t>
            </a:r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73CFE787-ED35-4B17-97C1-FE511B3B84C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93" t="4251" r="30183" b="12650"/>
          <a:stretch/>
        </p:blipFill>
        <p:spPr>
          <a:xfrm>
            <a:off x="391644" y="16708688"/>
            <a:ext cx="4677879" cy="4771437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CC45413E-7A7A-4889-9E01-4AC33EBFFC5F}"/>
              </a:ext>
            </a:extLst>
          </p:cNvPr>
          <p:cNvSpPr txBox="1"/>
          <p:nvPr/>
        </p:nvSpPr>
        <p:spPr>
          <a:xfrm>
            <a:off x="0" y="11578661"/>
            <a:ext cx="63325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750" b="1" i="1" dirty="0" err="1"/>
              <a:t>with</a:t>
            </a:r>
            <a:r>
              <a:rPr lang="de-DE" sz="1750" b="1" i="1" dirty="0"/>
              <a:t> autoregressive lag</a:t>
            </a:r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4E9EADEF-B4FC-4F81-8532-992C05CA157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4" t="4658" r="30174" b="12618"/>
          <a:stretch/>
        </p:blipFill>
        <p:spPr>
          <a:xfrm>
            <a:off x="5353348" y="11937627"/>
            <a:ext cx="4682897" cy="4719340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C8C045A8-3576-4E36-98D0-81371F385BC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5" t="4193" r="29736" b="12364"/>
          <a:stretch/>
        </p:blipFill>
        <p:spPr>
          <a:xfrm>
            <a:off x="5270286" y="16708688"/>
            <a:ext cx="4835739" cy="4835739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BA9F1D28-F480-479D-BE7E-0F5AD7DB370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56" t="4553" r="29858" b="12023"/>
          <a:stretch/>
        </p:blipFill>
        <p:spPr>
          <a:xfrm>
            <a:off x="391646" y="11937627"/>
            <a:ext cx="4677880" cy="4771062"/>
          </a:xfrm>
          <a:prstGeom prst="rect">
            <a:avLst/>
          </a:prstGeom>
        </p:spPr>
      </p:pic>
      <p:sp>
        <p:nvSpPr>
          <p:cNvPr id="61" name="Textfeld 60">
            <a:extLst>
              <a:ext uri="{FF2B5EF4-FFF2-40B4-BE49-F238E27FC236}">
                <a16:creationId xmlns:a16="http://schemas.microsoft.com/office/drawing/2014/main" id="{7871899C-E3FC-49F3-9F51-00F76C251187}"/>
              </a:ext>
            </a:extLst>
          </p:cNvPr>
          <p:cNvSpPr txBox="1"/>
          <p:nvPr/>
        </p:nvSpPr>
        <p:spPr>
          <a:xfrm>
            <a:off x="4302471" y="11350854"/>
            <a:ext cx="2194819" cy="406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42" b="1" i="1" dirty="0"/>
              <a:t>DV: log(CO2 p.c.)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C2F442CD-B6A7-451F-AD42-8B1AEDA36724}"/>
              </a:ext>
            </a:extLst>
          </p:cNvPr>
          <p:cNvSpPr txBox="1"/>
          <p:nvPr/>
        </p:nvSpPr>
        <p:spPr>
          <a:xfrm rot="16200000">
            <a:off x="-2220346" y="18879985"/>
            <a:ext cx="4832339" cy="39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945" b="1" i="1" dirty="0" err="1"/>
              <a:t>False</a:t>
            </a:r>
            <a:r>
              <a:rPr lang="de-DE" sz="1945" b="1" i="1" dirty="0"/>
              <a:t> Positive Rate: 0.5%</a:t>
            </a:r>
          </a:p>
        </p:txBody>
      </p:sp>
    </p:spTree>
    <p:extLst>
      <p:ext uri="{BB962C8B-B14F-4D97-AF65-F5344CB8AC3E}">
        <p14:creationId xmlns:p14="http://schemas.microsoft.com/office/powerpoint/2010/main" val="405798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77F9E96-A7C3-4F06-A763-2F9C084A85CE}"/>
              </a:ext>
            </a:extLst>
          </p:cNvPr>
          <p:cNvSpPr txBox="1"/>
          <p:nvPr/>
        </p:nvSpPr>
        <p:spPr>
          <a:xfrm>
            <a:off x="5399880" y="1129257"/>
            <a:ext cx="5399883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750" b="1" i="1" dirty="0" err="1"/>
              <a:t>without</a:t>
            </a:r>
            <a:r>
              <a:rPr lang="de-DE" sz="1750" b="1" i="1" dirty="0"/>
              <a:t> autoregressive lag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222595D-8832-4310-8F98-1091E9E04136}"/>
              </a:ext>
            </a:extLst>
          </p:cNvPr>
          <p:cNvSpPr txBox="1"/>
          <p:nvPr/>
        </p:nvSpPr>
        <p:spPr>
          <a:xfrm rot="16200000">
            <a:off x="-2165183" y="3656077"/>
            <a:ext cx="4722012" cy="39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945" b="1" i="1" dirty="0"/>
              <a:t>1%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97F01D7-E845-49BA-AD2A-A361E5F048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4" t="2539" r="29479" b="11754"/>
          <a:stretch/>
        </p:blipFill>
        <p:spPr>
          <a:xfrm>
            <a:off x="771824" y="6345726"/>
            <a:ext cx="4628054" cy="471774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94917FF-4AD6-4E51-9FBE-2FE961FCF088}"/>
              </a:ext>
            </a:extLst>
          </p:cNvPr>
          <p:cNvSpPr txBox="1"/>
          <p:nvPr/>
        </p:nvSpPr>
        <p:spPr>
          <a:xfrm>
            <a:off x="0" y="1131928"/>
            <a:ext cx="63325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750" b="1" i="1" dirty="0" err="1"/>
              <a:t>with</a:t>
            </a:r>
            <a:r>
              <a:rPr lang="de-DE" sz="1750" b="1" i="1" dirty="0"/>
              <a:t> autoregressive lag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17B01261-8F61-4168-B9E0-CA336C20B4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6" t="3740" r="29377" b="11938"/>
          <a:stretch/>
        </p:blipFill>
        <p:spPr>
          <a:xfrm>
            <a:off x="5443151" y="1501207"/>
            <a:ext cx="4729545" cy="471169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F32684E-8BBC-4344-AF0D-385D9383E2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6" t="3704" r="29855" b="12295"/>
          <a:stretch/>
        </p:blipFill>
        <p:spPr>
          <a:xfrm>
            <a:off x="5443150" y="6345726"/>
            <a:ext cx="4729545" cy="471163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B62B60B-BFE1-4DFD-893A-6361952C64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72" t="4144" r="29967" b="12105"/>
          <a:stretch/>
        </p:blipFill>
        <p:spPr>
          <a:xfrm>
            <a:off x="771824" y="1490893"/>
            <a:ext cx="4630685" cy="47794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E3BB209-C20C-4D32-BF10-2C3B5389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060"/>
            <a:ext cx="10799763" cy="630942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EU31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943F705-D345-4E2B-8B7B-2B4B952D4BD6}"/>
              </a:ext>
            </a:extLst>
          </p:cNvPr>
          <p:cNvSpPr txBox="1"/>
          <p:nvPr/>
        </p:nvSpPr>
        <p:spPr>
          <a:xfrm>
            <a:off x="3514724" y="904121"/>
            <a:ext cx="3571875" cy="406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42" b="1" i="1" dirty="0"/>
              <a:t>DV: </a:t>
            </a:r>
            <a:r>
              <a:rPr lang="de-DE" sz="2042" b="1" i="1" dirty="0" err="1"/>
              <a:t>growth</a:t>
            </a:r>
            <a:r>
              <a:rPr lang="de-DE" sz="2042" b="1" i="1" dirty="0"/>
              <a:t> rate(CO2 p.c.)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BE23C7-6905-4E10-8137-5A4831EBDE77}"/>
              </a:ext>
            </a:extLst>
          </p:cNvPr>
          <p:cNvSpPr txBox="1"/>
          <p:nvPr/>
        </p:nvSpPr>
        <p:spPr>
          <a:xfrm rot="16200000">
            <a:off x="-2220346" y="8433252"/>
            <a:ext cx="4832339" cy="39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945" b="1" i="1" dirty="0" err="1"/>
              <a:t>False</a:t>
            </a:r>
            <a:r>
              <a:rPr lang="de-DE" sz="1945" b="1" i="1" dirty="0"/>
              <a:t> Positive Rate: 0.5%</a:t>
            </a:r>
          </a:p>
        </p:txBody>
      </p:sp>
    </p:spTree>
    <p:extLst>
      <p:ext uri="{BB962C8B-B14F-4D97-AF65-F5344CB8AC3E}">
        <p14:creationId xmlns:p14="http://schemas.microsoft.com/office/powerpoint/2010/main" val="20719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C1DFB2EE-5E04-404E-AC8E-1B26B2B2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584531" cy="791052"/>
          </a:xfrm>
        </p:spPr>
        <p:txBody>
          <a:bodyPr>
            <a:normAutofit fontScale="90000"/>
          </a:bodyPr>
          <a:lstStyle/>
          <a:p>
            <a:r>
              <a:rPr lang="de-DE" dirty="0"/>
              <a:t>Possible Treatments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DC21A5C9-B182-46AA-99F5-648B88B783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3350865"/>
              </p:ext>
            </p:extLst>
          </p:nvPr>
        </p:nvGraphicFramePr>
        <p:xfrm>
          <a:off x="88900" y="1069323"/>
          <a:ext cx="10604501" cy="18723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393406057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93109502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62762395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428094349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1889880990"/>
                    </a:ext>
                  </a:extLst>
                </a:gridCol>
                <a:gridCol w="6121401">
                  <a:extLst>
                    <a:ext uri="{9D8B030D-6E8A-4147-A177-3AD203B41FA5}">
                      <a16:colId xmlns:a16="http://schemas.microsoft.com/office/drawing/2014/main" val="1115388475"/>
                    </a:ext>
                  </a:extLst>
                </a:gridCol>
              </a:tblGrid>
              <a:tr h="338005">
                <a:tc>
                  <a:txBody>
                    <a:bodyPr/>
                    <a:lstStyle/>
                    <a:p>
                      <a:r>
                        <a:rPr lang="de-DE" sz="1600" dirty="0"/>
                        <a:t>Country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Year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Sample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DV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Effect</a:t>
                      </a:r>
                      <a:r>
                        <a:rPr lang="de-DE" sz="1600" dirty="0"/>
                        <a:t> Size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Possible Treatment</a:t>
                      </a:r>
                    </a:p>
                  </a:txBody>
                  <a:tcPr marL="83344" marR="83344" marT="41672" marB="41672"/>
                </a:tc>
                <a:extLst>
                  <a:ext uri="{0D108BD9-81ED-4DB2-BD59-A6C34878D82A}">
                    <a16:rowId xmlns:a16="http://schemas.microsoft.com/office/drawing/2014/main" val="296930790"/>
                  </a:ext>
                </a:extLst>
              </a:tr>
              <a:tr h="338005">
                <a:tc>
                  <a:txBody>
                    <a:bodyPr/>
                    <a:lstStyle/>
                    <a:p>
                      <a:r>
                        <a:rPr lang="de-DE" sz="1600" dirty="0" err="1"/>
                        <a:t>Finland</a:t>
                      </a:r>
                      <a:r>
                        <a:rPr lang="de-DE" sz="1600" dirty="0"/>
                        <a:t>**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2000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EU15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level</a:t>
                      </a:r>
                      <a:endParaRPr lang="de-DE" sz="1600" dirty="0"/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sz="1600" dirty="0"/>
                        <a:t>-0.12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sz="1600" dirty="0"/>
                        <a:t>?2001: Change </a:t>
                      </a:r>
                      <a:r>
                        <a:rPr lang="de-DE" sz="1600" dirty="0" err="1"/>
                        <a:t>of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basis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for</a:t>
                      </a:r>
                      <a:r>
                        <a:rPr lang="de-DE" sz="1600" dirty="0"/>
                        <a:t> annual </a:t>
                      </a:r>
                      <a:r>
                        <a:rPr lang="de-DE" sz="1600" dirty="0" err="1"/>
                        <a:t>car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ownership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tax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from</a:t>
                      </a:r>
                      <a:r>
                        <a:rPr lang="de-DE" sz="1600" dirty="0"/>
                        <a:t> total </a:t>
                      </a:r>
                      <a:r>
                        <a:rPr lang="de-DE" sz="1600" dirty="0" err="1"/>
                        <a:t>mass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to</a:t>
                      </a:r>
                      <a:r>
                        <a:rPr lang="de-DE" sz="1600" dirty="0"/>
                        <a:t> CO2 </a:t>
                      </a:r>
                      <a:r>
                        <a:rPr lang="de-DE" sz="1600" dirty="0" err="1"/>
                        <a:t>emissions</a:t>
                      </a:r>
                      <a:r>
                        <a:rPr lang="de-DE" sz="1600" dirty="0"/>
                        <a:t> (ACEA 2016)?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de-DE" sz="16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600" dirty="0"/>
                        <a:t>?1997: </a:t>
                      </a:r>
                      <a:r>
                        <a:rPr lang="de-DE" sz="1600" dirty="0" err="1">
                          <a:hlinkClick r:id="rId2"/>
                        </a:rPr>
                        <a:t>Significant</a:t>
                      </a:r>
                      <a:r>
                        <a:rPr lang="de-DE" sz="1600" dirty="0">
                          <a:hlinkClick r:id="rId2"/>
                        </a:rPr>
                        <a:t> </a:t>
                      </a:r>
                      <a:r>
                        <a:rPr lang="de-DE" sz="1600" dirty="0" err="1">
                          <a:hlinkClick r:id="rId2"/>
                        </a:rPr>
                        <a:t>increase</a:t>
                      </a:r>
                      <a:r>
                        <a:rPr lang="de-DE" sz="1600" dirty="0">
                          <a:hlinkClick r:id="rId2"/>
                        </a:rPr>
                        <a:t> </a:t>
                      </a:r>
                      <a:r>
                        <a:rPr lang="de-DE" sz="1600" dirty="0"/>
                        <a:t>in </a:t>
                      </a:r>
                      <a:r>
                        <a:rPr lang="de-DE" sz="1600" dirty="0" err="1"/>
                        <a:t>carbon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tax</a:t>
                      </a:r>
                      <a:r>
                        <a:rPr lang="de-DE" sz="1600" dirty="0"/>
                        <a:t>?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de-DE" sz="1600" dirty="0"/>
                    </a:p>
                  </a:txBody>
                  <a:tcPr marL="83344" marR="83344" marT="41672" marB="41672"/>
                </a:tc>
                <a:extLst>
                  <a:ext uri="{0D108BD9-81ED-4DB2-BD59-A6C34878D82A}">
                    <a16:rowId xmlns:a16="http://schemas.microsoft.com/office/drawing/2014/main" val="3159958454"/>
                  </a:ext>
                </a:extLst>
              </a:tr>
              <a:tr h="338005">
                <a:tc>
                  <a:txBody>
                    <a:bodyPr/>
                    <a:lstStyle/>
                    <a:p>
                      <a:r>
                        <a:rPr lang="de-DE" sz="1600" dirty="0" err="1"/>
                        <a:t>Sweden</a:t>
                      </a:r>
                      <a:r>
                        <a:rPr lang="de-DE" sz="1600" dirty="0"/>
                        <a:t>**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2001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EU15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b="1" dirty="0" err="1"/>
                        <a:t>both</a:t>
                      </a:r>
                      <a:endParaRPr lang="de-DE" sz="1600" b="1" dirty="0"/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de-DE" sz="1600" dirty="0"/>
                        <a:t>-0.10 (</a:t>
                      </a:r>
                      <a:r>
                        <a:rPr lang="de-DE" sz="1600" dirty="0" err="1"/>
                        <a:t>level</a:t>
                      </a:r>
                      <a:r>
                        <a:rPr lang="de-DE" sz="1600" dirty="0"/>
                        <a:t>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de-DE" sz="1600"/>
                        <a:t>-0.07 </a:t>
                      </a:r>
                      <a:r>
                        <a:rPr lang="de-DE" sz="1600" dirty="0"/>
                        <a:t>(</a:t>
                      </a:r>
                      <a:r>
                        <a:rPr lang="de-DE" sz="1600" dirty="0" err="1"/>
                        <a:t>pc</a:t>
                      </a:r>
                      <a:r>
                        <a:rPr lang="de-DE" sz="1600" dirty="0"/>
                        <a:t>)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sz="1600" dirty="0"/>
                        <a:t>2001-2005: C</a:t>
                      </a:r>
                      <a:r>
                        <a:rPr lang="de-DE" sz="1600" dirty="0">
                          <a:hlinkClick r:id="rId3"/>
                        </a:rPr>
                        <a:t>arbon </a:t>
                      </a:r>
                      <a:r>
                        <a:rPr lang="de-DE" sz="1600" dirty="0" err="1">
                          <a:hlinkClick r:id="rId3"/>
                        </a:rPr>
                        <a:t>tax</a:t>
                      </a:r>
                      <a:r>
                        <a:rPr lang="de-DE" sz="1600" dirty="0">
                          <a:hlinkClick r:id="rId3"/>
                        </a:rPr>
                        <a:t> </a:t>
                      </a:r>
                      <a:r>
                        <a:rPr lang="de-DE" sz="1600" dirty="0" err="1">
                          <a:hlinkClick r:id="rId3"/>
                        </a:rPr>
                        <a:t>increase</a:t>
                      </a:r>
                      <a:r>
                        <a:rPr lang="de-DE" sz="1600" dirty="0">
                          <a:hlinkClick r:id="rId3"/>
                        </a:rPr>
                        <a:t> </a:t>
                      </a:r>
                      <a:r>
                        <a:rPr lang="de-DE" sz="1600" dirty="0" err="1">
                          <a:hlinkClick r:id="rId3"/>
                        </a:rPr>
                        <a:t>from</a:t>
                      </a:r>
                      <a:r>
                        <a:rPr lang="de-DE" sz="1600" dirty="0">
                          <a:hlinkClick r:id="rId3"/>
                        </a:rPr>
                        <a:t> US$44 </a:t>
                      </a:r>
                      <a:r>
                        <a:rPr lang="de-DE" sz="1600" dirty="0" err="1">
                          <a:hlinkClick r:id="rId3"/>
                        </a:rPr>
                        <a:t>to</a:t>
                      </a:r>
                      <a:r>
                        <a:rPr lang="de-DE" sz="1600" dirty="0">
                          <a:hlinkClick r:id="rId3"/>
                        </a:rPr>
                        <a:t> US$109</a:t>
                      </a:r>
                      <a:r>
                        <a:rPr lang="de-DE" sz="1600" dirty="0"/>
                        <a:t> per ton </a:t>
                      </a:r>
                      <a:r>
                        <a:rPr lang="de-DE" sz="1600" dirty="0" err="1"/>
                        <a:t>of</a:t>
                      </a:r>
                      <a:r>
                        <a:rPr lang="de-DE" sz="1600" dirty="0"/>
                        <a:t> CO2 (</a:t>
                      </a:r>
                      <a:r>
                        <a:rPr lang="de-DE" sz="1600" dirty="0" err="1"/>
                        <a:t>roughly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>
                          <a:hlinkClick r:id="rId4"/>
                        </a:rPr>
                        <a:t>equivalent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to</a:t>
                      </a:r>
                      <a:r>
                        <a:rPr lang="de-DE" sz="1600" dirty="0"/>
                        <a:t> 10ct/</a:t>
                      </a:r>
                      <a:r>
                        <a:rPr lang="de-DE" sz="1600" dirty="0" err="1"/>
                        <a:t>litre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of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petrol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burned</a:t>
                      </a:r>
                      <a:r>
                        <a:rPr lang="de-DE" sz="1600" dirty="0"/>
                        <a:t> -&gt; 25ct/</a:t>
                      </a:r>
                      <a:r>
                        <a:rPr lang="de-DE" sz="1600" dirty="0" err="1"/>
                        <a:t>litre</a:t>
                      </a:r>
                      <a:r>
                        <a:rPr lang="de-DE" sz="1600" dirty="0"/>
                        <a:t>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de-DE" sz="1600" dirty="0">
                          <a:sym typeface="Wingdings" panose="05000000000000000000" pitchFamily="2" charset="2"/>
                        </a:rPr>
                        <a:t>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de-DE" sz="1600" dirty="0">
                          <a:sym typeface="Wingdings" panose="05000000000000000000" pitchFamily="2" charset="2"/>
                        </a:rPr>
                        <a:t>2001-2006: </a:t>
                      </a:r>
                      <a:r>
                        <a:rPr lang="de-DE" sz="1600" dirty="0"/>
                        <a:t>„</a:t>
                      </a:r>
                      <a:r>
                        <a:rPr lang="de-DE" sz="1600" dirty="0">
                          <a:hlinkClick r:id="rId5"/>
                        </a:rPr>
                        <a:t>Green </a:t>
                      </a:r>
                      <a:r>
                        <a:rPr lang="de-DE" sz="1600" dirty="0" err="1">
                          <a:hlinkClick r:id="rId5"/>
                        </a:rPr>
                        <a:t>Tax</a:t>
                      </a:r>
                      <a:r>
                        <a:rPr lang="de-DE" sz="1600" dirty="0">
                          <a:hlinkClick r:id="rId5"/>
                        </a:rPr>
                        <a:t> Shift</a:t>
                      </a:r>
                      <a:r>
                        <a:rPr lang="de-DE" sz="1600" dirty="0"/>
                        <a:t>“ (2001-2006): </a:t>
                      </a:r>
                      <a:r>
                        <a:rPr lang="de-DE" sz="1600" dirty="0" err="1"/>
                        <a:t>overall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raise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of</a:t>
                      </a:r>
                      <a:r>
                        <a:rPr lang="de-DE" sz="1600" dirty="0"/>
                        <a:t> environmental </a:t>
                      </a:r>
                      <a:r>
                        <a:rPr lang="de-DE" sz="1600" dirty="0" err="1"/>
                        <a:t>taxes</a:t>
                      </a:r>
                      <a:r>
                        <a:rPr lang="de-DE" sz="1600" dirty="0"/>
                        <a:t>, </a:t>
                      </a:r>
                      <a:r>
                        <a:rPr lang="de-DE" sz="1600" dirty="0" err="1"/>
                        <a:t>income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tax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cuts</a:t>
                      </a:r>
                      <a:r>
                        <a:rPr lang="de-DE" sz="1600" dirty="0">
                          <a:hlinkClick r:id="rId6"/>
                        </a:rPr>
                        <a:t>, </a:t>
                      </a:r>
                      <a:r>
                        <a:rPr lang="de-DE" sz="1600" dirty="0" err="1">
                          <a:hlinkClick r:id="rId6"/>
                        </a:rPr>
                        <a:t>tax</a:t>
                      </a:r>
                      <a:r>
                        <a:rPr lang="de-DE" sz="1600" dirty="0">
                          <a:hlinkClick r:id="rId6"/>
                        </a:rPr>
                        <a:t> </a:t>
                      </a:r>
                      <a:r>
                        <a:rPr lang="de-DE" sz="1600" dirty="0" err="1">
                          <a:hlinkClick r:id="rId6"/>
                        </a:rPr>
                        <a:t>relief</a:t>
                      </a:r>
                      <a:r>
                        <a:rPr lang="de-DE" sz="1600" dirty="0">
                          <a:hlinkClick r:id="rId6"/>
                        </a:rPr>
                        <a:t> </a:t>
                      </a:r>
                      <a:r>
                        <a:rPr lang="de-DE" sz="1600" dirty="0" err="1">
                          <a:hlinkClick r:id="rId6"/>
                        </a:rPr>
                        <a:t>for</a:t>
                      </a:r>
                      <a:r>
                        <a:rPr lang="de-DE" sz="1600" dirty="0">
                          <a:hlinkClick r:id="rId6"/>
                        </a:rPr>
                        <a:t> </a:t>
                      </a:r>
                      <a:r>
                        <a:rPr lang="de-DE" sz="1600" dirty="0" err="1">
                          <a:hlinkClick r:id="rId6"/>
                        </a:rPr>
                        <a:t>biofuels</a:t>
                      </a:r>
                      <a:endParaRPr lang="de-DE" sz="16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ó"/>
                      </a:pPr>
                      <a:endParaRPr lang="de-DE" sz="1600" dirty="0"/>
                    </a:p>
                  </a:txBody>
                  <a:tcPr marL="83344" marR="83344" marT="41672" marB="41672"/>
                </a:tc>
                <a:extLst>
                  <a:ext uri="{0D108BD9-81ED-4DB2-BD59-A6C34878D82A}">
                    <a16:rowId xmlns:a16="http://schemas.microsoft.com/office/drawing/2014/main" val="1714972854"/>
                  </a:ext>
                </a:extLst>
              </a:tr>
              <a:tr h="338005">
                <a:tc>
                  <a:txBody>
                    <a:bodyPr/>
                    <a:lstStyle/>
                    <a:p>
                      <a:r>
                        <a:rPr lang="de-DE" sz="1600" dirty="0"/>
                        <a:t>Germany**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2002/2003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EU15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b="1" dirty="0" err="1"/>
                        <a:t>both</a:t>
                      </a:r>
                      <a:endParaRPr lang="de-DE" sz="1600" b="1" dirty="0"/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-0.13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?1999-2003: </a:t>
                      </a:r>
                      <a:r>
                        <a:rPr lang="de-DE" sz="1600" dirty="0">
                          <a:hlinkClick r:id="rId7"/>
                        </a:rPr>
                        <a:t>Annual </a:t>
                      </a:r>
                      <a:r>
                        <a:rPr lang="de-DE" sz="1600" dirty="0" err="1">
                          <a:hlinkClick r:id="rId7"/>
                        </a:rPr>
                        <a:t>increase</a:t>
                      </a:r>
                      <a:r>
                        <a:rPr lang="de-DE" sz="1600" dirty="0">
                          <a:hlinkClick r:id="rId7"/>
                        </a:rPr>
                        <a:t> </a:t>
                      </a:r>
                      <a:r>
                        <a:rPr lang="de-DE" sz="1600" dirty="0" err="1">
                          <a:hlinkClick r:id="rId7"/>
                        </a:rPr>
                        <a:t>of</a:t>
                      </a:r>
                      <a:r>
                        <a:rPr lang="de-DE" sz="1600" dirty="0">
                          <a:hlinkClick r:id="rId7"/>
                        </a:rPr>
                        <a:t> </a:t>
                      </a:r>
                      <a:r>
                        <a:rPr lang="de-DE" sz="1600" dirty="0" err="1">
                          <a:hlinkClick r:id="rId7"/>
                        </a:rPr>
                        <a:t>mineral</a:t>
                      </a:r>
                      <a:r>
                        <a:rPr lang="de-DE" sz="1600" dirty="0">
                          <a:hlinkClick r:id="rId7"/>
                        </a:rPr>
                        <a:t> </a:t>
                      </a:r>
                      <a:r>
                        <a:rPr lang="de-DE" sz="1600" dirty="0" err="1">
                          <a:hlinkClick r:id="rId7"/>
                        </a:rPr>
                        <a:t>oil</a:t>
                      </a:r>
                      <a:r>
                        <a:rPr lang="de-DE" sz="1600" dirty="0">
                          <a:hlinkClick r:id="rId7"/>
                        </a:rPr>
                        <a:t> </a:t>
                      </a:r>
                      <a:r>
                        <a:rPr lang="de-DE" sz="1600" dirty="0" err="1">
                          <a:hlinkClick r:id="rId7"/>
                        </a:rPr>
                        <a:t>tax</a:t>
                      </a:r>
                      <a:r>
                        <a:rPr lang="de-DE" sz="1600" dirty="0"/>
                        <a:t> on </a:t>
                      </a:r>
                      <a:r>
                        <a:rPr lang="de-DE" sz="1600" dirty="0" err="1"/>
                        <a:t>fuel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by</a:t>
                      </a:r>
                      <a:r>
                        <a:rPr lang="de-DE" sz="1600" dirty="0"/>
                        <a:t> 3.07ct/</a:t>
                      </a:r>
                      <a:r>
                        <a:rPr lang="de-DE" sz="1600" dirty="0" err="1"/>
                        <a:t>litre</a:t>
                      </a:r>
                      <a:r>
                        <a:rPr lang="de-DE" sz="1600" dirty="0"/>
                        <a:t>, </a:t>
                      </a:r>
                      <a:r>
                        <a:rPr lang="de-DE" sz="1600" dirty="0" err="1"/>
                        <a:t>respectively</a:t>
                      </a:r>
                      <a:r>
                        <a:rPr lang="de-DE" sz="1600" dirty="0"/>
                        <a:t>?</a:t>
                      </a:r>
                    </a:p>
                    <a:p>
                      <a:endParaRPr lang="de-DE" sz="1600" dirty="0"/>
                    </a:p>
                    <a:p>
                      <a:r>
                        <a:rPr lang="de-DE" sz="1600" dirty="0"/>
                        <a:t>?2004: </a:t>
                      </a:r>
                      <a:r>
                        <a:rPr lang="de-DE" sz="1600" dirty="0" err="1"/>
                        <a:t>Reduction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of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distance-based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tax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allowance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for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commuters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from</a:t>
                      </a:r>
                      <a:r>
                        <a:rPr lang="de-DE" sz="1600" dirty="0"/>
                        <a:t> 36ct/km </a:t>
                      </a:r>
                      <a:r>
                        <a:rPr lang="de-DE" sz="1600" dirty="0" err="1"/>
                        <a:t>to</a:t>
                      </a:r>
                      <a:r>
                        <a:rPr lang="de-DE" sz="1600" dirty="0"/>
                        <a:t> 30ct/km (</a:t>
                      </a:r>
                      <a:r>
                        <a:rPr lang="de-DE" sz="1600" dirty="0">
                          <a:hlinkClick r:id="rId8"/>
                        </a:rPr>
                        <a:t>National Communication, p.87</a:t>
                      </a:r>
                      <a:r>
                        <a:rPr lang="de-DE" sz="1600" dirty="0"/>
                        <a:t>)?</a:t>
                      </a:r>
                    </a:p>
                    <a:p>
                      <a:endParaRPr lang="de-DE" sz="1600" dirty="0"/>
                    </a:p>
                    <a:p>
                      <a:r>
                        <a:rPr lang="de-DE" sz="1600" dirty="0"/>
                        <a:t>?2004: </a:t>
                      </a:r>
                      <a:r>
                        <a:rPr lang="en-US" sz="1600" dirty="0"/>
                        <a:t>fuel and CO2  consumption  labelling  obligations  for  cars enter into  force (ibid, p.88)?</a:t>
                      </a:r>
                    </a:p>
                    <a:p>
                      <a:endParaRPr lang="de-DE" sz="1600" dirty="0"/>
                    </a:p>
                  </a:txBody>
                  <a:tcPr marL="83344" marR="83344" marT="41672" marB="41672"/>
                </a:tc>
                <a:extLst>
                  <a:ext uri="{0D108BD9-81ED-4DB2-BD59-A6C34878D82A}">
                    <a16:rowId xmlns:a16="http://schemas.microsoft.com/office/drawing/2014/main" val="3049543620"/>
                  </a:ext>
                </a:extLst>
              </a:tr>
              <a:tr h="338005">
                <a:tc>
                  <a:txBody>
                    <a:bodyPr/>
                    <a:lstStyle/>
                    <a:p>
                      <a:r>
                        <a:rPr lang="de-DE" sz="1600" dirty="0"/>
                        <a:t>UK**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2003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EU31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b="1" dirty="0" err="1"/>
                        <a:t>both</a:t>
                      </a:r>
                      <a:endParaRPr lang="de-DE" sz="1600" b="1" dirty="0"/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i="0" dirty="0"/>
                        <a:t>-0.15 (</a:t>
                      </a:r>
                      <a:r>
                        <a:rPr lang="de-DE" sz="1600" i="0" dirty="0" err="1"/>
                        <a:t>level</a:t>
                      </a:r>
                      <a:r>
                        <a:rPr lang="de-DE" sz="1600" i="0" dirty="0"/>
                        <a:t>)</a:t>
                      </a:r>
                    </a:p>
                    <a:p>
                      <a:r>
                        <a:rPr lang="de-DE" sz="1600" i="0" dirty="0"/>
                        <a:t>-0.11(</a:t>
                      </a:r>
                      <a:r>
                        <a:rPr lang="de-DE" sz="1600" i="0" dirty="0" err="1"/>
                        <a:t>pc</a:t>
                      </a:r>
                      <a:r>
                        <a:rPr lang="de-DE" sz="1600" i="0" dirty="0"/>
                        <a:t>)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en-US" sz="1600" i="0" dirty="0"/>
                        <a:t>2002</a:t>
                      </a:r>
                      <a:r>
                        <a:rPr lang="en-US" sz="1600" i="1" dirty="0"/>
                        <a:t>: </a:t>
                      </a:r>
                      <a:r>
                        <a:rPr lang="de-DE" sz="1600" dirty="0">
                          <a:hlinkClick r:id="rId9"/>
                        </a:rPr>
                        <a:t>Company Car </a:t>
                      </a:r>
                      <a:r>
                        <a:rPr lang="de-DE" sz="1600" dirty="0" err="1">
                          <a:hlinkClick r:id="rId9"/>
                        </a:rPr>
                        <a:t>Tax</a:t>
                      </a:r>
                      <a:r>
                        <a:rPr lang="de-DE" sz="1600" dirty="0">
                          <a:hlinkClick r:id="rId9"/>
                        </a:rPr>
                        <a:t> Reform</a:t>
                      </a:r>
                      <a:r>
                        <a:rPr lang="de-DE" sz="1600" dirty="0"/>
                        <a:t>: </a:t>
                      </a:r>
                      <a:r>
                        <a:rPr lang="de-DE" sz="1600" dirty="0" err="1"/>
                        <a:t>now</a:t>
                      </a:r>
                      <a:r>
                        <a:rPr lang="de-DE" sz="1600" dirty="0"/>
                        <a:t> </a:t>
                      </a:r>
                      <a:r>
                        <a:rPr lang="en-US" sz="1600" dirty="0"/>
                        <a:t>taxed on a percentage of their list price according to CO2 emission bands; </a:t>
                      </a:r>
                      <a:r>
                        <a:rPr lang="en-US" sz="1600" i="1" dirty="0"/>
                        <a:t>“</a:t>
                      </a:r>
                      <a:r>
                        <a:rPr lang="en-US" sz="1600" i="1" dirty="0">
                          <a:hlinkClick r:id="rId10"/>
                        </a:rPr>
                        <a:t>following </a:t>
                      </a:r>
                      <a:r>
                        <a:rPr lang="en-US" sz="1600" i="1" dirty="0"/>
                        <a:t>  a   review   of   the existing  regime  [which] encouraged  those  using  company  cars  to  drive  extra, unnecessary  miles  on  business”</a:t>
                      </a:r>
                    </a:p>
                    <a:p>
                      <a:endParaRPr lang="de-DE" sz="1600" i="1" dirty="0"/>
                    </a:p>
                  </a:txBody>
                  <a:tcPr marL="83344" marR="83344" marT="41672" marB="41672"/>
                </a:tc>
                <a:extLst>
                  <a:ext uri="{0D108BD9-81ED-4DB2-BD59-A6C34878D82A}">
                    <a16:rowId xmlns:a16="http://schemas.microsoft.com/office/drawing/2014/main" val="46921704"/>
                  </a:ext>
                </a:extLst>
              </a:tr>
              <a:tr h="338005">
                <a:tc>
                  <a:txBody>
                    <a:bodyPr/>
                    <a:lstStyle/>
                    <a:p>
                      <a:r>
                        <a:rPr lang="de-DE" sz="1600" dirty="0"/>
                        <a:t>France*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2004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EU31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b="1" dirty="0" err="1"/>
                        <a:t>both</a:t>
                      </a:r>
                      <a:endParaRPr lang="de-DE" sz="1600" b="1" dirty="0"/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-0.11 (</a:t>
                      </a:r>
                      <a:r>
                        <a:rPr lang="de-DE" sz="1600" dirty="0" err="1"/>
                        <a:t>level</a:t>
                      </a:r>
                      <a:r>
                        <a:rPr lang="de-DE" sz="1600" dirty="0"/>
                        <a:t>)</a:t>
                      </a:r>
                    </a:p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-0.09 (</a:t>
                      </a:r>
                      <a:r>
                        <a:rPr lang="de-DE" sz="1600" dirty="0" err="1"/>
                        <a:t>pc</a:t>
                      </a:r>
                      <a:r>
                        <a:rPr lang="de-DE" sz="1600" dirty="0"/>
                        <a:t>)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2002: Road </a:t>
                      </a:r>
                      <a:r>
                        <a:rPr lang="de-DE" sz="1600" dirty="0" err="1"/>
                        <a:t>safety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measures</a:t>
                      </a:r>
                      <a:r>
                        <a:rPr lang="de-DE" sz="1600" dirty="0"/>
                        <a:t> (</a:t>
                      </a:r>
                      <a:r>
                        <a:rPr lang="de-DE" sz="1600" dirty="0" err="1"/>
                        <a:t>speed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limit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decrease</a:t>
                      </a:r>
                      <a:r>
                        <a:rPr lang="de-DE" sz="1600" dirty="0"/>
                        <a:t>, </a:t>
                      </a:r>
                      <a:r>
                        <a:rPr lang="de-DE" sz="1600" dirty="0" err="1"/>
                        <a:t>penalty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increase</a:t>
                      </a:r>
                      <a:r>
                        <a:rPr lang="de-DE" sz="1600" dirty="0"/>
                        <a:t>, </a:t>
                      </a:r>
                      <a:r>
                        <a:rPr lang="de-DE" sz="1600" dirty="0" err="1"/>
                        <a:t>extension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of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controls</a:t>
                      </a:r>
                      <a:r>
                        <a:rPr lang="de-DE" sz="1600" dirty="0"/>
                        <a:t>) (</a:t>
                      </a:r>
                      <a:r>
                        <a:rPr lang="de-DE" sz="1600" dirty="0">
                          <a:hlinkClick r:id="rId11"/>
                        </a:rPr>
                        <a:t>National Communication, p.74</a:t>
                      </a:r>
                      <a:r>
                        <a:rPr lang="de-DE" sz="1600" dirty="0"/>
                        <a:t>)</a:t>
                      </a:r>
                    </a:p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/>
                    </a:p>
                  </a:txBody>
                  <a:tcPr marL="83344" marR="83344" marT="41672" marB="41672"/>
                </a:tc>
                <a:extLst>
                  <a:ext uri="{0D108BD9-81ED-4DB2-BD59-A6C34878D82A}">
                    <a16:rowId xmlns:a16="http://schemas.microsoft.com/office/drawing/2014/main" val="1793724854"/>
                  </a:ext>
                </a:extLst>
              </a:tr>
              <a:tr h="338005">
                <a:tc>
                  <a:txBody>
                    <a:bodyPr/>
                    <a:lstStyle/>
                    <a:p>
                      <a:r>
                        <a:rPr lang="de-DE" sz="1600" dirty="0"/>
                        <a:t>Germany**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2005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EU31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level</a:t>
                      </a:r>
                      <a:endParaRPr lang="de-DE" sz="1600" dirty="0"/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-0.18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2005: </a:t>
                      </a:r>
                      <a:r>
                        <a:rPr lang="de-DE" sz="1600" dirty="0">
                          <a:hlinkClick r:id="rId12"/>
                        </a:rPr>
                        <a:t>Einführung der LKW-Maut </a:t>
                      </a:r>
                      <a:r>
                        <a:rPr lang="de-DE" sz="1600" dirty="0"/>
                        <a:t>auf Autobahnen und einigen Bundesstraßen</a:t>
                      </a:r>
                    </a:p>
                    <a:p>
                      <a:endParaRPr lang="de-DE" sz="1600" dirty="0"/>
                    </a:p>
                  </a:txBody>
                  <a:tcPr marL="83344" marR="83344" marT="41672" marB="41672"/>
                </a:tc>
                <a:extLst>
                  <a:ext uri="{0D108BD9-81ED-4DB2-BD59-A6C34878D82A}">
                    <a16:rowId xmlns:a16="http://schemas.microsoft.com/office/drawing/2014/main" val="3048674503"/>
                  </a:ext>
                </a:extLst>
              </a:tr>
              <a:tr h="338005">
                <a:tc>
                  <a:txBody>
                    <a:bodyPr/>
                    <a:lstStyle/>
                    <a:p>
                      <a:r>
                        <a:rPr lang="de-DE" sz="1600" dirty="0" err="1"/>
                        <a:t>Sweden</a:t>
                      </a:r>
                      <a:r>
                        <a:rPr lang="de-DE" sz="1600" dirty="0"/>
                        <a:t>**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2006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EU31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level</a:t>
                      </a:r>
                      <a:endParaRPr lang="de-DE" sz="1600" dirty="0"/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pPr marL="0" marR="0" lvl="0" indent="0" algn="l" defTabSz="11112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-0.15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sz="1600" dirty="0"/>
                        <a:t>2001-2005: C</a:t>
                      </a:r>
                      <a:r>
                        <a:rPr lang="de-DE" sz="1600" dirty="0">
                          <a:hlinkClick r:id="rId3"/>
                        </a:rPr>
                        <a:t>arbon </a:t>
                      </a:r>
                      <a:r>
                        <a:rPr lang="de-DE" sz="1600" dirty="0" err="1">
                          <a:hlinkClick r:id="rId3"/>
                        </a:rPr>
                        <a:t>tax</a:t>
                      </a:r>
                      <a:r>
                        <a:rPr lang="de-DE" sz="1600" dirty="0">
                          <a:hlinkClick r:id="rId3"/>
                        </a:rPr>
                        <a:t> </a:t>
                      </a:r>
                      <a:r>
                        <a:rPr lang="de-DE" sz="1600" dirty="0" err="1">
                          <a:hlinkClick r:id="rId3"/>
                        </a:rPr>
                        <a:t>increase</a:t>
                      </a:r>
                      <a:r>
                        <a:rPr lang="de-DE" sz="1600" dirty="0">
                          <a:hlinkClick r:id="rId3"/>
                        </a:rPr>
                        <a:t> </a:t>
                      </a:r>
                      <a:r>
                        <a:rPr lang="de-DE" sz="1600" dirty="0" err="1">
                          <a:hlinkClick r:id="rId3"/>
                        </a:rPr>
                        <a:t>from</a:t>
                      </a:r>
                      <a:r>
                        <a:rPr lang="de-DE" sz="1600" dirty="0">
                          <a:hlinkClick r:id="rId3"/>
                        </a:rPr>
                        <a:t> US$44 </a:t>
                      </a:r>
                      <a:r>
                        <a:rPr lang="de-DE" sz="1600" dirty="0" err="1">
                          <a:hlinkClick r:id="rId3"/>
                        </a:rPr>
                        <a:t>to</a:t>
                      </a:r>
                      <a:r>
                        <a:rPr lang="de-DE" sz="1600" dirty="0">
                          <a:hlinkClick r:id="rId3"/>
                        </a:rPr>
                        <a:t> US$109</a:t>
                      </a:r>
                      <a:r>
                        <a:rPr lang="de-DE" sz="1600" dirty="0"/>
                        <a:t> per ton </a:t>
                      </a:r>
                      <a:r>
                        <a:rPr lang="de-DE" sz="1600" dirty="0" err="1"/>
                        <a:t>of</a:t>
                      </a:r>
                      <a:r>
                        <a:rPr lang="de-DE" sz="1600" dirty="0"/>
                        <a:t> CO2 </a:t>
                      </a:r>
                      <a:r>
                        <a:rPr lang="de-DE" sz="1600" dirty="0" err="1"/>
                        <a:t>between</a:t>
                      </a:r>
                      <a:r>
                        <a:rPr lang="de-DE" sz="1600" dirty="0"/>
                        <a:t> (</a:t>
                      </a:r>
                      <a:r>
                        <a:rPr lang="de-DE" sz="1600" dirty="0" err="1"/>
                        <a:t>roughly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>
                          <a:hlinkClick r:id="rId4"/>
                        </a:rPr>
                        <a:t>equivalent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to</a:t>
                      </a:r>
                      <a:r>
                        <a:rPr lang="de-DE" sz="1600" dirty="0"/>
                        <a:t> 10ct/</a:t>
                      </a:r>
                      <a:r>
                        <a:rPr lang="de-DE" sz="1600" dirty="0" err="1"/>
                        <a:t>litre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of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petrol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burned</a:t>
                      </a:r>
                      <a:r>
                        <a:rPr lang="de-DE" sz="1600" dirty="0"/>
                        <a:t> -&gt; 25ct/</a:t>
                      </a:r>
                      <a:r>
                        <a:rPr lang="de-DE" sz="1600" dirty="0" err="1"/>
                        <a:t>litre</a:t>
                      </a:r>
                      <a:r>
                        <a:rPr lang="de-DE" sz="1600" dirty="0"/>
                        <a:t>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600" dirty="0">
                          <a:sym typeface="Wingdings" panose="05000000000000000000" pitchFamily="2" charset="2"/>
                        </a:rPr>
                        <a:t></a:t>
                      </a:r>
                      <a:endParaRPr lang="de-DE" sz="1600" dirty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de-DE" sz="1600" dirty="0">
                          <a:sym typeface="Wingdings" panose="05000000000000000000" pitchFamily="2" charset="2"/>
                        </a:rPr>
                        <a:t>2001-2006: </a:t>
                      </a:r>
                      <a:r>
                        <a:rPr lang="de-DE" sz="1600" dirty="0"/>
                        <a:t>„</a:t>
                      </a:r>
                      <a:r>
                        <a:rPr lang="de-DE" sz="1600" dirty="0">
                          <a:hlinkClick r:id="rId5"/>
                        </a:rPr>
                        <a:t>Green </a:t>
                      </a:r>
                      <a:r>
                        <a:rPr lang="de-DE" sz="1600" dirty="0" err="1">
                          <a:hlinkClick r:id="rId5"/>
                        </a:rPr>
                        <a:t>Tax</a:t>
                      </a:r>
                      <a:r>
                        <a:rPr lang="de-DE" sz="1600" dirty="0">
                          <a:hlinkClick r:id="rId5"/>
                        </a:rPr>
                        <a:t> Shift</a:t>
                      </a:r>
                      <a:r>
                        <a:rPr lang="de-DE" sz="1600" dirty="0"/>
                        <a:t>“ (2001-2006): </a:t>
                      </a:r>
                      <a:r>
                        <a:rPr lang="de-DE" sz="1600" dirty="0" err="1"/>
                        <a:t>overall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raise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of</a:t>
                      </a:r>
                      <a:r>
                        <a:rPr lang="de-DE" sz="1600" dirty="0"/>
                        <a:t> environmental </a:t>
                      </a:r>
                      <a:r>
                        <a:rPr lang="de-DE" sz="1600" dirty="0" err="1"/>
                        <a:t>taxes</a:t>
                      </a:r>
                      <a:r>
                        <a:rPr lang="de-DE" sz="1600" dirty="0"/>
                        <a:t>, </a:t>
                      </a:r>
                      <a:r>
                        <a:rPr lang="de-DE" sz="1600" dirty="0" err="1"/>
                        <a:t>income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tax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cuts</a:t>
                      </a:r>
                      <a:r>
                        <a:rPr lang="de-DE" sz="1600" dirty="0">
                          <a:hlinkClick r:id="rId6"/>
                        </a:rPr>
                        <a:t>, </a:t>
                      </a:r>
                      <a:r>
                        <a:rPr lang="de-DE" sz="1600" dirty="0" err="1">
                          <a:hlinkClick r:id="rId6"/>
                        </a:rPr>
                        <a:t>tax</a:t>
                      </a:r>
                      <a:r>
                        <a:rPr lang="de-DE" sz="1600" dirty="0">
                          <a:hlinkClick r:id="rId6"/>
                        </a:rPr>
                        <a:t> </a:t>
                      </a:r>
                      <a:r>
                        <a:rPr lang="de-DE" sz="1600" dirty="0" err="1">
                          <a:hlinkClick r:id="rId6"/>
                        </a:rPr>
                        <a:t>relief</a:t>
                      </a:r>
                      <a:r>
                        <a:rPr lang="de-DE" sz="1600" dirty="0">
                          <a:hlinkClick r:id="rId6"/>
                        </a:rPr>
                        <a:t> </a:t>
                      </a:r>
                      <a:r>
                        <a:rPr lang="de-DE" sz="1600" dirty="0" err="1">
                          <a:hlinkClick r:id="rId6"/>
                        </a:rPr>
                        <a:t>for</a:t>
                      </a:r>
                      <a:r>
                        <a:rPr lang="de-DE" sz="1600" dirty="0">
                          <a:hlinkClick r:id="rId6"/>
                        </a:rPr>
                        <a:t> </a:t>
                      </a:r>
                      <a:r>
                        <a:rPr lang="de-DE" sz="1600" dirty="0" err="1">
                          <a:hlinkClick r:id="rId6"/>
                        </a:rPr>
                        <a:t>biofuels</a:t>
                      </a:r>
                      <a:endParaRPr lang="de-DE" sz="1600" dirty="0"/>
                    </a:p>
                    <a:p>
                      <a:pPr marL="0" marR="0" lvl="0" indent="0" algn="l" defTabSz="11112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/>
                    </a:p>
                    <a:p>
                      <a:pPr marL="0" marR="0" lvl="0" indent="0" algn="l" defTabSz="11112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?2007-2009: Green Car </a:t>
                      </a:r>
                      <a:r>
                        <a:rPr lang="de-DE" sz="1600" dirty="0" err="1"/>
                        <a:t>Subsidy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of</a:t>
                      </a:r>
                      <a:r>
                        <a:rPr lang="de-DE" sz="1600" dirty="0"/>
                        <a:t> 1000€ (</a:t>
                      </a:r>
                      <a:r>
                        <a:rPr lang="de-DE" sz="1600" dirty="0">
                          <a:hlinkClick r:id="rId13"/>
                        </a:rPr>
                        <a:t>National Communication, p.48</a:t>
                      </a:r>
                      <a:r>
                        <a:rPr lang="de-DE" sz="1600" dirty="0"/>
                        <a:t>)?</a:t>
                      </a:r>
                    </a:p>
                    <a:p>
                      <a:pPr marL="0" marR="0" lvl="0" indent="0" algn="l" defTabSz="11112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/>
                    </a:p>
                  </a:txBody>
                  <a:tcPr marL="83344" marR="83344" marT="41672" marB="41672"/>
                </a:tc>
                <a:extLst>
                  <a:ext uri="{0D108BD9-81ED-4DB2-BD59-A6C34878D82A}">
                    <a16:rowId xmlns:a16="http://schemas.microsoft.com/office/drawing/2014/main" val="1437261461"/>
                  </a:ext>
                </a:extLst>
              </a:tr>
              <a:tr h="338005">
                <a:tc>
                  <a:txBody>
                    <a:bodyPr/>
                    <a:lstStyle/>
                    <a:p>
                      <a:r>
                        <a:rPr lang="de-DE" sz="1600" dirty="0"/>
                        <a:t>Luxembourg**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2007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EU15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b="1" dirty="0" err="1"/>
                        <a:t>both</a:t>
                      </a:r>
                      <a:endParaRPr lang="de-DE" sz="1600" b="1" dirty="0"/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sz="1600" dirty="0"/>
                        <a:t>-0.08 (</a:t>
                      </a:r>
                      <a:r>
                        <a:rPr lang="de-DE" sz="1600" dirty="0" err="1"/>
                        <a:t>level</a:t>
                      </a:r>
                      <a:r>
                        <a:rPr lang="de-DE" sz="1600" dirty="0"/>
                        <a:t>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600" dirty="0"/>
                        <a:t>-0.138 (</a:t>
                      </a:r>
                      <a:r>
                        <a:rPr lang="de-DE" sz="1600" dirty="0" err="1"/>
                        <a:t>pc</a:t>
                      </a:r>
                      <a:r>
                        <a:rPr lang="de-DE" sz="1600" dirty="0"/>
                        <a:t>)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sz="1600" dirty="0"/>
                        <a:t>2007: Vehicle </a:t>
                      </a:r>
                      <a:r>
                        <a:rPr lang="de-DE" sz="1600" dirty="0" err="1"/>
                        <a:t>Tax</a:t>
                      </a:r>
                      <a:r>
                        <a:rPr lang="de-DE" sz="1600" dirty="0"/>
                        <a:t> Reform </a:t>
                      </a:r>
                      <a:r>
                        <a:rPr lang="de-DE" sz="1600" dirty="0" err="1"/>
                        <a:t>based</a:t>
                      </a:r>
                      <a:r>
                        <a:rPr lang="de-DE" sz="1600" dirty="0"/>
                        <a:t> on CO2 </a:t>
                      </a:r>
                      <a:r>
                        <a:rPr lang="de-DE" sz="1600" dirty="0" err="1"/>
                        <a:t>emissions</a:t>
                      </a:r>
                      <a:r>
                        <a:rPr lang="de-DE" sz="1600" dirty="0"/>
                        <a:t> (</a:t>
                      </a:r>
                      <a:r>
                        <a:rPr lang="de-DE" sz="1600" dirty="0">
                          <a:hlinkClick r:id="rId14"/>
                        </a:rPr>
                        <a:t>National Communication, p. 163</a:t>
                      </a:r>
                      <a:r>
                        <a:rPr lang="de-DE" sz="1600" dirty="0"/>
                        <a:t>)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de-DE" sz="16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600" dirty="0"/>
                        <a:t>?2007: </a:t>
                      </a:r>
                      <a:r>
                        <a:rPr lang="de-DE" sz="1600" dirty="0" err="1"/>
                        <a:t>subsidy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of</a:t>
                      </a:r>
                      <a:r>
                        <a:rPr lang="de-DE" sz="1600" dirty="0"/>
                        <a:t> 750€ </a:t>
                      </a:r>
                      <a:r>
                        <a:rPr lang="de-DE" sz="1600" dirty="0" err="1"/>
                        <a:t>for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purchase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of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energy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efficient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cars</a:t>
                      </a:r>
                      <a:r>
                        <a:rPr lang="de-DE" sz="1600" dirty="0"/>
                        <a:t> (</a:t>
                      </a:r>
                      <a:r>
                        <a:rPr lang="de-DE" sz="1600" dirty="0" err="1"/>
                        <a:t>ibid</a:t>
                      </a:r>
                      <a:r>
                        <a:rPr lang="de-DE" sz="1600" dirty="0"/>
                        <a:t>, p.164)?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de-DE" sz="16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600" dirty="0"/>
                        <a:t>?2007-2008: </a:t>
                      </a:r>
                      <a:r>
                        <a:rPr lang="de-DE" sz="1600" dirty="0" err="1"/>
                        <a:t>Raise</a:t>
                      </a:r>
                      <a:r>
                        <a:rPr lang="de-DE" sz="1600" dirty="0"/>
                        <a:t> in </a:t>
                      </a:r>
                      <a:r>
                        <a:rPr lang="de-DE" sz="1600" dirty="0" err="1"/>
                        <a:t>fuel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tax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by</a:t>
                      </a:r>
                      <a:r>
                        <a:rPr lang="de-DE" sz="1600" dirty="0"/>
                        <a:t> 2ct/</a:t>
                      </a:r>
                      <a:r>
                        <a:rPr lang="de-DE" sz="1600" dirty="0" err="1"/>
                        <a:t>litre</a:t>
                      </a:r>
                      <a:r>
                        <a:rPr lang="de-DE" sz="1600" dirty="0"/>
                        <a:t> (</a:t>
                      </a:r>
                      <a:r>
                        <a:rPr lang="de-DE" sz="1600" dirty="0" err="1"/>
                        <a:t>ibid</a:t>
                      </a:r>
                      <a:r>
                        <a:rPr lang="de-DE" sz="1600" dirty="0"/>
                        <a:t>, p.167)?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de-DE" sz="1600" dirty="0"/>
                    </a:p>
                  </a:txBody>
                  <a:tcPr marL="83344" marR="83344" marT="41672" marB="41672"/>
                </a:tc>
                <a:extLst>
                  <a:ext uri="{0D108BD9-81ED-4DB2-BD59-A6C34878D82A}">
                    <a16:rowId xmlns:a16="http://schemas.microsoft.com/office/drawing/2014/main" val="2893128529"/>
                  </a:ext>
                </a:extLst>
              </a:tr>
              <a:tr h="338005">
                <a:tc>
                  <a:txBody>
                    <a:bodyPr/>
                    <a:lstStyle/>
                    <a:p>
                      <a:r>
                        <a:rPr lang="de-DE" sz="1600" dirty="0" err="1"/>
                        <a:t>Ireland</a:t>
                      </a:r>
                      <a:r>
                        <a:rPr lang="de-DE" sz="1600" dirty="0"/>
                        <a:t>**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2009/2010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b="1" dirty="0" err="1"/>
                        <a:t>both</a:t>
                      </a:r>
                      <a:endParaRPr lang="de-DE" sz="1600" b="1" dirty="0"/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pc</a:t>
                      </a:r>
                      <a:endParaRPr lang="de-DE" sz="1600" dirty="0"/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-0.15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?2008: </a:t>
                      </a:r>
                      <a:r>
                        <a:rPr lang="de-DE" sz="1600" dirty="0">
                          <a:hlinkClick r:id="rId15"/>
                        </a:rPr>
                        <a:t>Change </a:t>
                      </a:r>
                      <a:r>
                        <a:rPr lang="de-DE" sz="1600" dirty="0" err="1">
                          <a:hlinkClick r:id="rId15"/>
                        </a:rPr>
                        <a:t>of</a:t>
                      </a:r>
                      <a:r>
                        <a:rPr lang="de-DE" sz="1600" dirty="0">
                          <a:hlinkClick r:id="rId15"/>
                        </a:rPr>
                        <a:t> </a:t>
                      </a:r>
                      <a:r>
                        <a:rPr lang="de-DE" sz="1600" dirty="0" err="1">
                          <a:hlinkClick r:id="rId15"/>
                        </a:rPr>
                        <a:t>basis</a:t>
                      </a:r>
                      <a:r>
                        <a:rPr lang="de-DE" sz="1600" dirty="0">
                          <a:hlinkClick r:id="rId15"/>
                        </a:rPr>
                        <a:t> </a:t>
                      </a:r>
                      <a:r>
                        <a:rPr lang="de-DE" sz="1600" dirty="0" err="1"/>
                        <a:t>for</a:t>
                      </a:r>
                      <a:r>
                        <a:rPr lang="de-DE" sz="1600" dirty="0"/>
                        <a:t> Vehicle Registration </a:t>
                      </a:r>
                      <a:r>
                        <a:rPr lang="de-DE" sz="1600" dirty="0" err="1"/>
                        <a:t>Tax</a:t>
                      </a:r>
                      <a:r>
                        <a:rPr lang="de-DE" sz="1600" dirty="0"/>
                        <a:t> and Motor </a:t>
                      </a:r>
                      <a:r>
                        <a:rPr lang="de-DE" sz="1600" dirty="0" err="1"/>
                        <a:t>Tax</a:t>
                      </a:r>
                      <a:r>
                        <a:rPr lang="de-DE" sz="1600" dirty="0"/>
                        <a:t> (annual) </a:t>
                      </a:r>
                      <a:r>
                        <a:rPr lang="de-DE" sz="1600" dirty="0" err="1"/>
                        <a:t>from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engine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size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to</a:t>
                      </a:r>
                      <a:r>
                        <a:rPr lang="de-DE" sz="1600" dirty="0"/>
                        <a:t> CO2 </a:t>
                      </a:r>
                      <a:r>
                        <a:rPr lang="de-DE" sz="1600" dirty="0" err="1"/>
                        <a:t>emissions</a:t>
                      </a:r>
                      <a:r>
                        <a:rPr lang="de-DE" sz="1600" dirty="0"/>
                        <a:t>?</a:t>
                      </a:r>
                    </a:p>
                    <a:p>
                      <a:endParaRPr lang="de-DE" sz="1600" dirty="0"/>
                    </a:p>
                    <a:p>
                      <a:r>
                        <a:rPr lang="de-DE" sz="1600" dirty="0"/>
                        <a:t>2009: </a:t>
                      </a:r>
                      <a:r>
                        <a:rPr lang="de-DE" sz="1600" dirty="0" err="1"/>
                        <a:t>Introduction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of</a:t>
                      </a:r>
                      <a:r>
                        <a:rPr lang="de-DE" sz="1600" dirty="0"/>
                        <a:t> Carbon </a:t>
                      </a:r>
                      <a:r>
                        <a:rPr lang="de-DE" sz="1600" dirty="0" err="1"/>
                        <a:t>Tax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of</a:t>
                      </a:r>
                      <a:r>
                        <a:rPr lang="de-DE" sz="1600" dirty="0"/>
                        <a:t> 15€/tonne, </a:t>
                      </a:r>
                      <a:r>
                        <a:rPr lang="de-DE" sz="1600" dirty="0" err="1"/>
                        <a:t>increase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of</a:t>
                      </a:r>
                      <a:r>
                        <a:rPr lang="de-DE" sz="1600" dirty="0"/>
                        <a:t> 20€ in 2011 (</a:t>
                      </a:r>
                      <a:r>
                        <a:rPr lang="de-DE" sz="1600" dirty="0">
                          <a:hlinkClick r:id="rId16"/>
                        </a:rPr>
                        <a:t>National Communication, p. 99</a:t>
                      </a:r>
                      <a:r>
                        <a:rPr lang="de-DE" sz="1600" dirty="0"/>
                        <a:t>)</a:t>
                      </a:r>
                    </a:p>
                    <a:p>
                      <a:endParaRPr lang="de-DE" sz="1600" dirty="0"/>
                    </a:p>
                    <a:p>
                      <a:r>
                        <a:rPr lang="de-DE" sz="1600" dirty="0"/>
                        <a:t>?2009: </a:t>
                      </a:r>
                      <a:r>
                        <a:rPr lang="en-US" sz="1600" dirty="0"/>
                        <a:t>introduction of tax incentive of up to 1000€ for the  purchase  of  bicycles  for commuting (ibid, p.108)?</a:t>
                      </a:r>
                    </a:p>
                    <a:p>
                      <a:endParaRPr lang="de-DE" sz="1600" dirty="0"/>
                    </a:p>
                  </a:txBody>
                  <a:tcPr marL="83344" marR="83344" marT="41672" marB="41672"/>
                </a:tc>
                <a:extLst>
                  <a:ext uri="{0D108BD9-81ED-4DB2-BD59-A6C34878D82A}">
                    <a16:rowId xmlns:a16="http://schemas.microsoft.com/office/drawing/2014/main" val="3433167195"/>
                  </a:ext>
                </a:extLst>
              </a:tr>
              <a:tr h="338005">
                <a:tc>
                  <a:txBody>
                    <a:bodyPr/>
                    <a:lstStyle/>
                    <a:p>
                      <a:r>
                        <a:rPr lang="de-DE" sz="1600" dirty="0" err="1"/>
                        <a:t>Sweden</a:t>
                      </a:r>
                      <a:r>
                        <a:rPr lang="de-DE" sz="1600" dirty="0"/>
                        <a:t>**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2010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EU31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pc</a:t>
                      </a:r>
                      <a:endParaRPr lang="de-DE" sz="1600" dirty="0"/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sz="1600" dirty="0"/>
                        <a:t>-0.16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sz="1600" dirty="0"/>
                        <a:t>2009: </a:t>
                      </a:r>
                      <a:r>
                        <a:rPr lang="de-DE" sz="1600" dirty="0" err="1"/>
                        <a:t>Exemption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of</a:t>
                      </a:r>
                      <a:r>
                        <a:rPr lang="de-DE" sz="1600" dirty="0"/>
                        <a:t> „</a:t>
                      </a:r>
                      <a:r>
                        <a:rPr lang="de-DE" sz="1600" dirty="0" err="1"/>
                        <a:t>green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cars</a:t>
                      </a:r>
                      <a:r>
                        <a:rPr lang="de-DE" sz="1600" dirty="0"/>
                        <a:t>“ </a:t>
                      </a:r>
                      <a:r>
                        <a:rPr lang="de-DE" sz="1600" dirty="0" err="1"/>
                        <a:t>from</a:t>
                      </a:r>
                      <a:r>
                        <a:rPr lang="de-DE" sz="1600" dirty="0"/>
                        <a:t> annual </a:t>
                      </a:r>
                      <a:r>
                        <a:rPr lang="de-DE" sz="1600" dirty="0" err="1"/>
                        <a:t>road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tax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for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five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years</a:t>
                      </a:r>
                      <a:r>
                        <a:rPr lang="de-DE" sz="1600" dirty="0"/>
                        <a:t>, </a:t>
                      </a:r>
                      <a:r>
                        <a:rPr lang="de-DE" sz="1600" dirty="0" err="1"/>
                        <a:t>both</a:t>
                      </a:r>
                      <a:r>
                        <a:rPr lang="de-DE" sz="1600" dirty="0"/>
                        <a:t> private and </a:t>
                      </a:r>
                      <a:r>
                        <a:rPr lang="de-DE" sz="1600" dirty="0" err="1"/>
                        <a:t>business</a:t>
                      </a:r>
                      <a:r>
                        <a:rPr lang="de-DE" sz="1600" dirty="0"/>
                        <a:t> (ACEA 2016)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de-DE" sz="1600" dirty="0"/>
                    </a:p>
                    <a:p>
                      <a:pPr marL="0" indent="0">
                        <a:buFontTx/>
                        <a:buNone/>
                      </a:pPr>
                      <a:endParaRPr lang="de-DE" sz="16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600" dirty="0"/>
                        <a:t>?2011: „</a:t>
                      </a:r>
                      <a:r>
                        <a:rPr lang="de-DE" sz="1600" dirty="0" err="1">
                          <a:hlinkClick r:id="rId13"/>
                        </a:rPr>
                        <a:t>Inclusion</a:t>
                      </a:r>
                      <a:r>
                        <a:rPr lang="de-DE" sz="1600" dirty="0">
                          <a:hlinkClick r:id="rId13"/>
                        </a:rPr>
                        <a:t> </a:t>
                      </a:r>
                      <a:r>
                        <a:rPr lang="de-DE" sz="1600" dirty="0" err="1">
                          <a:hlinkClick r:id="rId13"/>
                        </a:rPr>
                        <a:t>of</a:t>
                      </a:r>
                      <a:r>
                        <a:rPr lang="de-DE" sz="1600" dirty="0">
                          <a:hlinkClick r:id="rId13"/>
                        </a:rPr>
                        <a:t> light </a:t>
                      </a:r>
                      <a:r>
                        <a:rPr lang="de-DE" sz="1600" dirty="0" err="1">
                          <a:hlinkClick r:id="rId13"/>
                        </a:rPr>
                        <a:t>commercial</a:t>
                      </a:r>
                      <a:r>
                        <a:rPr lang="de-DE" sz="1600" dirty="0">
                          <a:hlinkClick r:id="rId13"/>
                        </a:rPr>
                        <a:t> </a:t>
                      </a:r>
                      <a:r>
                        <a:rPr lang="de-DE" sz="1600" dirty="0" err="1">
                          <a:hlinkClick r:id="rId13"/>
                        </a:rPr>
                        <a:t>vehicles</a:t>
                      </a:r>
                      <a:r>
                        <a:rPr lang="de-DE" sz="1600" dirty="0">
                          <a:hlinkClick r:id="rId13"/>
                        </a:rPr>
                        <a:t> </a:t>
                      </a:r>
                      <a:r>
                        <a:rPr lang="de-DE" sz="1600" dirty="0"/>
                        <a:t>and light </a:t>
                      </a:r>
                      <a:r>
                        <a:rPr lang="de-DE" sz="1600" dirty="0" err="1"/>
                        <a:t>vehicles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into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system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of</a:t>
                      </a:r>
                      <a:r>
                        <a:rPr lang="de-DE" sz="1600" dirty="0"/>
                        <a:t> CO2-differentiated </a:t>
                      </a:r>
                      <a:r>
                        <a:rPr lang="de-DE" sz="1600" dirty="0" err="1"/>
                        <a:t>vehicle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tax</a:t>
                      </a:r>
                      <a:r>
                        <a:rPr lang="de-DE" sz="1600" dirty="0"/>
                        <a:t>“?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de-DE" sz="1600" dirty="0"/>
                    </a:p>
                  </a:txBody>
                  <a:tcPr marL="83344" marR="83344" marT="41672" marB="41672"/>
                </a:tc>
                <a:extLst>
                  <a:ext uri="{0D108BD9-81ED-4DB2-BD59-A6C34878D82A}">
                    <a16:rowId xmlns:a16="http://schemas.microsoft.com/office/drawing/2014/main" val="824845986"/>
                  </a:ext>
                </a:extLst>
              </a:tr>
              <a:tr h="338005">
                <a:tc>
                  <a:txBody>
                    <a:bodyPr/>
                    <a:lstStyle/>
                    <a:p>
                      <a:r>
                        <a:rPr lang="de-DE" sz="1600" dirty="0" err="1"/>
                        <a:t>Netherlands</a:t>
                      </a:r>
                      <a:r>
                        <a:rPr lang="de-DE" sz="1600" dirty="0"/>
                        <a:t>**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2014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EU31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level</a:t>
                      </a:r>
                      <a:endParaRPr lang="de-DE" sz="1600" dirty="0"/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-0.14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???</a:t>
                      </a:r>
                    </a:p>
                    <a:p>
                      <a:endParaRPr lang="de-DE" sz="1600" dirty="0"/>
                    </a:p>
                  </a:txBody>
                  <a:tcPr marL="83344" marR="83344" marT="41672" marB="41672"/>
                </a:tc>
                <a:extLst>
                  <a:ext uri="{0D108BD9-81ED-4DB2-BD59-A6C34878D82A}">
                    <a16:rowId xmlns:a16="http://schemas.microsoft.com/office/drawing/2014/main" val="3911947709"/>
                  </a:ext>
                </a:extLst>
              </a:tr>
              <a:tr h="338005">
                <a:tc>
                  <a:txBody>
                    <a:bodyPr/>
                    <a:lstStyle/>
                    <a:p>
                      <a:r>
                        <a:rPr lang="de-DE" sz="1600" dirty="0" err="1"/>
                        <a:t>Ireland</a:t>
                      </a:r>
                      <a:endParaRPr lang="de-DE" sz="1600" dirty="0"/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2015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b="1" dirty="0" err="1"/>
                        <a:t>both</a:t>
                      </a:r>
                      <a:endParaRPr lang="de-DE" sz="1600" b="1" dirty="0"/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level</a:t>
                      </a:r>
                      <a:endParaRPr lang="de-DE" sz="1600" dirty="0"/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-0.19 (EU15)</a:t>
                      </a:r>
                    </a:p>
                    <a:p>
                      <a:r>
                        <a:rPr lang="de-DE" sz="1600" dirty="0"/>
                        <a:t>-0.24 (EU31)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?2015: </a:t>
                      </a:r>
                      <a:r>
                        <a:rPr lang="de-DE" sz="1600" dirty="0" err="1">
                          <a:hlinkClick r:id="rId17"/>
                        </a:rPr>
                        <a:t>Increse</a:t>
                      </a:r>
                      <a:r>
                        <a:rPr lang="de-DE" sz="1600" dirty="0">
                          <a:hlinkClick r:id="rId17"/>
                        </a:rPr>
                        <a:t> in Mineral Oil </a:t>
                      </a:r>
                      <a:r>
                        <a:rPr lang="de-DE" sz="1600" dirty="0" err="1">
                          <a:hlinkClick r:id="rId17"/>
                        </a:rPr>
                        <a:t>Tax</a:t>
                      </a:r>
                      <a:endParaRPr lang="de-DE" sz="1600" dirty="0"/>
                    </a:p>
                    <a:p>
                      <a:endParaRPr lang="de-DE" sz="1600" dirty="0"/>
                    </a:p>
                  </a:txBody>
                  <a:tcPr marL="83344" marR="83344" marT="41672" marB="41672"/>
                </a:tc>
                <a:extLst>
                  <a:ext uri="{0D108BD9-81ED-4DB2-BD59-A6C34878D82A}">
                    <a16:rowId xmlns:a16="http://schemas.microsoft.com/office/drawing/2014/main" val="4127743186"/>
                  </a:ext>
                </a:extLst>
              </a:tr>
              <a:tr h="337970">
                <a:tc>
                  <a:txBody>
                    <a:bodyPr/>
                    <a:lstStyle/>
                    <a:p>
                      <a:r>
                        <a:rPr lang="de-DE" sz="1600" dirty="0"/>
                        <a:t>Luxembourg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2015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EU31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pc</a:t>
                      </a:r>
                      <a:endParaRPr lang="de-DE" sz="1600" dirty="0"/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-0.4</a:t>
                      </a:r>
                    </a:p>
                  </a:txBody>
                  <a:tcPr marL="83344" marR="83344" marT="41672" marB="41672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???</a:t>
                      </a:r>
                    </a:p>
                    <a:p>
                      <a:endParaRPr lang="de-DE" sz="1600" dirty="0"/>
                    </a:p>
                  </a:txBody>
                  <a:tcPr marL="83344" marR="83344" marT="41672" marB="41672"/>
                </a:tc>
                <a:extLst>
                  <a:ext uri="{0D108BD9-81ED-4DB2-BD59-A6C34878D82A}">
                    <a16:rowId xmlns:a16="http://schemas.microsoft.com/office/drawing/2014/main" val="1616394081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3460EE15-B1C2-4748-B2E7-B08386DD57FE}"/>
              </a:ext>
            </a:extLst>
          </p:cNvPr>
          <p:cNvSpPr txBox="1"/>
          <p:nvPr/>
        </p:nvSpPr>
        <p:spPr>
          <a:xfrm>
            <a:off x="7805303" y="0"/>
            <a:ext cx="5086421" cy="84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0452" indent="-260452">
              <a:buFontTx/>
              <a:buChar char="-"/>
            </a:pPr>
            <a:r>
              <a:rPr lang="de-DE" sz="1641" dirty="0" err="1"/>
              <a:t>Only</a:t>
            </a:r>
            <a:r>
              <a:rPr lang="de-DE" sz="1641" dirty="0"/>
              <a:t> negative </a:t>
            </a:r>
            <a:r>
              <a:rPr lang="de-DE" sz="1641" dirty="0" err="1"/>
              <a:t>breaks</a:t>
            </a:r>
            <a:endParaRPr lang="de-DE" sz="1641" dirty="0"/>
          </a:p>
          <a:p>
            <a:pPr marL="260452" indent="-260452">
              <a:buFontTx/>
              <a:buChar char="-"/>
            </a:pPr>
            <a:r>
              <a:rPr lang="de-DE" sz="1641" dirty="0" err="1"/>
              <a:t>only</a:t>
            </a:r>
            <a:r>
              <a:rPr lang="de-DE" sz="1641" dirty="0"/>
              <a:t> </a:t>
            </a:r>
            <a:r>
              <a:rPr lang="de-DE" sz="1641" dirty="0" err="1"/>
              <a:t>without</a:t>
            </a:r>
            <a:r>
              <a:rPr lang="de-DE" sz="1641" dirty="0"/>
              <a:t> AR lag</a:t>
            </a:r>
          </a:p>
          <a:p>
            <a:pPr marL="260452" indent="-260452">
              <a:buFontTx/>
              <a:buChar char="-"/>
            </a:pPr>
            <a:r>
              <a:rPr lang="de-DE" sz="1641" dirty="0" err="1"/>
              <a:t>Only</a:t>
            </a:r>
            <a:r>
              <a:rPr lang="de-DE" sz="1641" dirty="0"/>
              <a:t> EU15 countries</a:t>
            </a:r>
          </a:p>
        </p:txBody>
      </p:sp>
    </p:spTree>
    <p:extLst>
      <p:ext uri="{BB962C8B-B14F-4D97-AF65-F5344CB8AC3E}">
        <p14:creationId xmlns:p14="http://schemas.microsoft.com/office/powerpoint/2010/main" val="88234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778</Words>
  <Application>Microsoft Office PowerPoint</Application>
  <PresentationFormat>Benutzerdefiniert</PresentationFormat>
  <Paragraphs>149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</vt:lpstr>
      <vt:lpstr>EU15</vt:lpstr>
      <vt:lpstr>EU31</vt:lpstr>
      <vt:lpstr>EU31</vt:lpstr>
      <vt:lpstr>Possible Treatments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EU15</dc:title>
  <dc:creator>Lennard</dc:creator>
  <cp:lastModifiedBy>Lennard</cp:lastModifiedBy>
  <cp:revision>35</cp:revision>
  <dcterms:created xsi:type="dcterms:W3CDTF">2020-08-28T09:41:14Z</dcterms:created>
  <dcterms:modified xsi:type="dcterms:W3CDTF">2020-10-02T12:19:22Z</dcterms:modified>
</cp:coreProperties>
</file>