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2" r:id="rId2"/>
    <p:sldId id="284" r:id="rId3"/>
    <p:sldId id="259" r:id="rId4"/>
    <p:sldId id="261" r:id="rId5"/>
    <p:sldId id="263" r:id="rId6"/>
    <p:sldId id="268" r:id="rId7"/>
    <p:sldId id="269" r:id="rId8"/>
    <p:sldId id="271" r:id="rId9"/>
    <p:sldId id="272" r:id="rId10"/>
    <p:sldId id="275" r:id="rId11"/>
    <p:sldId id="276" r:id="rId12"/>
    <p:sldId id="285" r:id="rId13"/>
    <p:sldId id="279" r:id="rId14"/>
    <p:sldId id="278" r:id="rId15"/>
    <p:sldId id="280" r:id="rId16"/>
    <p:sldId id="28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5748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JSON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</a:t>
            </a:r>
            <a:r>
              <a:rPr lang="en-US" dirty="0"/>
              <a:t>Sum of numbers (simple JSON)</a:t>
            </a:r>
            <a:endParaRPr dirty="0"/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Location of the </a:t>
            </a:r>
            <a:r>
              <a:rPr lang="en-US" dirty="0"/>
              <a:t>JSON </a:t>
            </a:r>
            <a:r>
              <a:rPr dirty="0"/>
              <a:t>file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sum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r>
              <a:rPr lang="en-US" dirty="0"/>
              <a:t>                      output 6</a:t>
            </a:r>
            <a:br>
              <a:rPr dirty="0"/>
            </a:br>
            <a:br>
              <a:rPr sz="2200" dirty="0"/>
            </a:br>
            <a:br>
              <a:rPr sz="2800" dirty="0"/>
            </a:br>
            <a:endParaRPr sz="2800" dirty="0"/>
          </a:p>
        </p:txBody>
      </p:sp>
      <p:sp>
        <p:nvSpPr>
          <p:cNvPr id="493" name="[1,2,3]"/>
          <p:cNvSpPr/>
          <p:nvPr/>
        </p:nvSpPr>
        <p:spPr>
          <a:xfrm>
            <a:off x="3349065" y="5870388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rPr dirty="0"/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3238297" y="5304226"/>
            <a:ext cx="15677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f</a:t>
            </a:r>
            <a:r>
              <a:rPr dirty="0" err="1"/>
              <a:t>ileA.json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 dirty="0"/>
              <a:t>Input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</a:t>
            </a:r>
            <a:r>
              <a:rPr b="1" dirty="0"/>
              <a:t>name</a:t>
            </a:r>
            <a:r>
              <a:rPr dirty="0"/>
              <a:t> and a </a:t>
            </a:r>
            <a:r>
              <a:rPr b="1" dirty="0"/>
              <a:t>score</a:t>
            </a:r>
            <a:r>
              <a:rPr dirty="0"/>
              <a:t> to record</a:t>
            </a:r>
          </a:p>
          <a:p>
            <a:pPr marL="0" lvl="5" indent="0">
              <a:buSzTx/>
              <a:buNone/>
            </a:pPr>
            <a:r>
              <a:rPr b="1" dirty="0"/>
              <a:t>Output</a:t>
            </a:r>
            <a:r>
              <a:rPr dirty="0"/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Running average for that person</a:t>
            </a:r>
          </a:p>
          <a:p>
            <a:pPr marL="0" lvl="5" indent="0">
              <a:buSzTx/>
              <a:buNone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lang="en-US" sz="2800" dirty="0"/>
              <a:t>"Enter player name and score":</a:t>
            </a:r>
            <a:r>
              <a:rPr sz="2800" dirty="0"/>
              <a:t> </a:t>
            </a:r>
            <a:r>
              <a:rPr sz="2800" b="1" dirty="0" err="1"/>
              <a:t>alice</a:t>
            </a:r>
            <a:r>
              <a:rPr sz="2800" b="1" dirty="0"/>
              <a:t> 10</a:t>
            </a:r>
            <a:br>
              <a:rPr sz="2800" b="1" dirty="0"/>
            </a:br>
            <a:r>
              <a:rPr sz="2800" dirty="0"/>
              <a:t>Alice Avg: 10</a:t>
            </a:r>
            <a:br>
              <a:rPr sz="2800" dirty="0"/>
            </a:br>
            <a:r>
              <a:rPr lang="en-US" sz="2800" dirty="0"/>
              <a:t>"Enter player name and score": </a:t>
            </a:r>
            <a:r>
              <a:rPr sz="2800" b="1" dirty="0" err="1"/>
              <a:t>alice</a:t>
            </a:r>
            <a:r>
              <a:rPr sz="2800" b="1" dirty="0"/>
              <a:t> 20</a:t>
            </a:r>
            <a:br>
              <a:rPr sz="2800" b="1" dirty="0"/>
            </a:br>
            <a:r>
              <a:rPr sz="2800" dirty="0"/>
              <a:t>Alice Avg: 15</a:t>
            </a:r>
            <a:br>
              <a:rPr sz="2800" dirty="0"/>
            </a:br>
            <a:r>
              <a:rPr lang="en-US" sz="2800" dirty="0"/>
              <a:t>"Enter player name and score":</a:t>
            </a:r>
            <a:r>
              <a:rPr sz="2800" b="1" dirty="0"/>
              <a:t> bob 13</a:t>
            </a:r>
            <a:br>
              <a:rPr sz="2800" b="1" dirty="0"/>
            </a:br>
            <a:r>
              <a:rPr sz="2800" dirty="0"/>
              <a:t>Bob Avg: 13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 – Exploring </a:t>
            </a:r>
            <a:r>
              <a:rPr lang="en-US" dirty="0" err="1"/>
              <a:t>kiva.json</a:t>
            </a:r>
            <a:endParaRPr dirty="0"/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498" y="1426531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</a:t>
            </a:r>
            <a:r>
              <a:rPr lang="en-US" dirty="0"/>
              <a:t>explore a real-world JSON file</a:t>
            </a:r>
          </a:p>
        </p:txBody>
      </p:sp>
      <p:sp>
        <p:nvSpPr>
          <p:cNvPr id="498" name="{…"/>
          <p:cNvSpPr/>
          <p:nvPr/>
        </p:nvSpPr>
        <p:spPr>
          <a:xfrm>
            <a:off x="952499" y="2899617"/>
            <a:ext cx="11540877" cy="5834852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rPr lang="en-US" dirty="0"/>
              <a:t>{</a:t>
            </a:r>
          </a:p>
          <a:p>
            <a:pPr algn="l">
              <a:defRPr sz="1600" b="0"/>
            </a:pPr>
            <a:r>
              <a:rPr lang="en-US" dirty="0"/>
              <a:t>  "data": {</a:t>
            </a:r>
          </a:p>
          <a:p>
            <a:pPr algn="l">
              <a:defRPr sz="1600" b="0"/>
            </a:pPr>
            <a:r>
              <a:rPr lang="en-US" dirty="0"/>
              <a:t>    "lend": {</a:t>
            </a:r>
          </a:p>
          <a:p>
            <a:pPr algn="l">
              <a:defRPr sz="1600" b="0"/>
            </a:pPr>
            <a:r>
              <a:rPr lang="en-US" dirty="0"/>
              <a:t>      "loans": {</a:t>
            </a:r>
          </a:p>
          <a:p>
            <a:pPr algn="l">
              <a:defRPr sz="1600" b="0"/>
            </a:pPr>
            <a:r>
              <a:rPr lang="en-US" dirty="0"/>
              <a:t>        "values": [</a:t>
            </a:r>
          </a:p>
          <a:p>
            <a:pPr algn="l">
              <a:defRPr sz="1600" b="0"/>
            </a:pPr>
            <a:r>
              <a:rPr lang="en-US" dirty="0"/>
              <a:t>          {</a:t>
            </a:r>
          </a:p>
          <a:p>
            <a:pPr algn="l">
              <a:defRPr sz="1600" b="0"/>
            </a:pPr>
            <a:r>
              <a:rPr lang="en-US" dirty="0"/>
              <a:t>            "name": "</a:t>
            </a:r>
            <a:r>
              <a:rPr lang="en-US" dirty="0" err="1"/>
              <a:t>Polikseni</a:t>
            </a:r>
            <a:r>
              <a:rPr lang="en-US" dirty="0"/>
              <a:t>",</a:t>
            </a:r>
          </a:p>
          <a:p>
            <a:pPr algn="l">
              <a:defRPr sz="1600" b="0"/>
            </a:pPr>
            <a:r>
              <a:rPr lang="en-US" dirty="0"/>
              <a:t>            "description": "</a:t>
            </a:r>
            <a:r>
              <a:rPr lang="en-US" dirty="0" err="1"/>
              <a:t>Polikseni</a:t>
            </a:r>
            <a:r>
              <a:rPr lang="en-US" dirty="0"/>
              <a:t> is 70 years old and married. She and her husband are both retired and their main income is a retirement pension of $106 a month for </a:t>
            </a:r>
            <a:r>
              <a:rPr lang="en-US" dirty="0" err="1"/>
              <a:t>Polikseni</a:t>
            </a:r>
            <a:r>
              <a:rPr lang="en-US" dirty="0"/>
              <a:t> and disability income for her husband of $289 a month. 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  <a:r>
              <a:rPr lang="en-US" dirty="0" err="1"/>
              <a:t>Polikseni's</a:t>
            </a:r>
            <a:r>
              <a:rPr lang="en-US" dirty="0"/>
              <a:t> husband, even though disabled, works in a very small shop as a watchmaker on short hours, just to provide additional income for his family and to feel useful. </a:t>
            </a:r>
            <a:r>
              <a:rPr lang="en-US" dirty="0" err="1"/>
              <a:t>Polikseni's</a:t>
            </a:r>
            <a:r>
              <a:rPr lang="en-US" dirty="0"/>
              <a:t> husband needs constant medical treatment due to his health problems. She requested another loan, which she will use to continue paying for the therapy her husband needs. With a part of the loan, she is going to pay the remainder of the previous loan.",</a:t>
            </a:r>
          </a:p>
          <a:p>
            <a:pPr algn="l">
              <a:defRPr sz="1600" b="0"/>
            </a:pPr>
            <a:r>
              <a:rPr lang="en-US" dirty="0"/>
              <a:t>            "</a:t>
            </a:r>
            <a:r>
              <a:rPr lang="en-US" dirty="0" err="1"/>
              <a:t>loanAmount</a:t>
            </a:r>
            <a:r>
              <a:rPr lang="en-US" dirty="0"/>
              <a:t>": "1325.00",</a:t>
            </a:r>
          </a:p>
          <a:p>
            <a:pPr algn="l">
              <a:defRPr sz="1600" b="0"/>
            </a:pPr>
            <a:r>
              <a:rPr lang="en-US" dirty="0"/>
              <a:t>            "geocode": {</a:t>
            </a:r>
          </a:p>
          <a:p>
            <a:pPr algn="l">
              <a:defRPr sz="1600" b="0"/>
            </a:pPr>
            <a:r>
              <a:rPr lang="en-US" dirty="0"/>
              <a:t>              "city": "</a:t>
            </a:r>
            <a:r>
              <a:rPr lang="en-US" dirty="0" err="1"/>
              <a:t>Korce</a:t>
            </a:r>
            <a:r>
              <a:rPr lang="en-US" dirty="0"/>
              <a:t>",</a:t>
            </a:r>
          </a:p>
          <a:p>
            <a:pPr algn="l">
              <a:defRPr sz="1600" b="0"/>
            </a:pPr>
            <a:r>
              <a:rPr lang="en-US" dirty="0"/>
              <a:t>              "country": {</a:t>
            </a:r>
          </a:p>
          <a:p>
            <a:pPr algn="l">
              <a:defRPr sz="1600" b="0"/>
            </a:pPr>
            <a:r>
              <a:rPr lang="en-US" dirty="0"/>
              <a:t>                "name": "Albania",</a:t>
            </a:r>
          </a:p>
          <a:p>
            <a:pPr algn="l">
              <a:defRPr sz="1600" b="0"/>
            </a:pPr>
            <a:r>
              <a:rPr lang="en-US" dirty="0"/>
              <a:t>                "region": "Eastern Europe",</a:t>
            </a:r>
          </a:p>
          <a:p>
            <a:pPr algn="l">
              <a:defRPr sz="1600" b="0"/>
            </a:pPr>
            <a:r>
              <a:rPr lang="en-US" dirty="0"/>
              <a:t>                "</a:t>
            </a:r>
            <a:r>
              <a:rPr lang="en-US" dirty="0" err="1"/>
              <a:t>fundsLentInCountry</a:t>
            </a:r>
            <a:r>
              <a:rPr lang="en-US" dirty="0"/>
              <a:t>": 9051250</a:t>
            </a:r>
          </a:p>
          <a:p>
            <a:pPr algn="l">
              <a:defRPr sz="1600" b="0"/>
            </a:pPr>
            <a:r>
              <a:rPr lang="en-US" dirty="0"/>
              <a:t>              }</a:t>
            </a:r>
          </a:p>
          <a:p>
            <a:pPr algn="l">
              <a:defRPr sz="1600" b="0"/>
            </a:pPr>
            <a:r>
              <a:rPr lang="en-US" dirty="0"/>
              <a:t>            }</a:t>
            </a:r>
          </a:p>
          <a:p>
            <a:pPr algn="l">
              <a:defRPr sz="1600" b="0"/>
            </a:pPr>
            <a:r>
              <a:rPr lang="en-US" dirty="0"/>
              <a:t>          }, …</a:t>
            </a:r>
          </a:p>
          <a:p>
            <a:pPr algn="l">
              <a:defRPr sz="1600" b="0"/>
            </a:pPr>
            <a:r>
              <a:rPr lang="en-US" dirty="0"/>
              <a:t>}</a:t>
            </a:r>
            <a:endParaRPr dirty="0"/>
          </a:p>
        </p:txBody>
      </p:sp>
      <p:sp>
        <p:nvSpPr>
          <p:cNvPr id="499" name="fifa.json"/>
          <p:cNvSpPr txBox="1"/>
          <p:nvPr/>
        </p:nvSpPr>
        <p:spPr>
          <a:xfrm>
            <a:off x="952499" y="2232104"/>
            <a:ext cx="14747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kiva</a:t>
            </a:r>
            <a:r>
              <a:rPr dirty="0" err="1"/>
              <a:t>.json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973903"/>
            <a:ext cx="1984518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 dirty="0"/>
              <a:t>Example</a:t>
            </a:r>
            <a:r>
              <a:rPr dirty="0"/>
              <a:t>:</a:t>
            </a:r>
            <a:br>
              <a:rPr dirty="0"/>
            </a:br>
            <a:br>
              <a:rPr sz="22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 dirty="0"/>
            </a:br>
            <a:r>
              <a:rPr sz="2800" dirty="0"/>
              <a:t>HI</a:t>
            </a:r>
            <a:br>
              <a:rPr sz="28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 dirty="0"/>
            </a:br>
            <a:r>
              <a:rPr sz="2800" dirty="0"/>
              <a:t>HELLO</a:t>
            </a:r>
            <a:br>
              <a:rPr sz="2800" dirty="0"/>
            </a:br>
            <a:r>
              <a:rPr sz="2800" dirty="0"/>
              <a:t>msg: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 dirty="0"/>
            </a:br>
            <a:r>
              <a:rPr sz="2800" dirty="0"/>
              <a:t>1: hi</a:t>
            </a:r>
            <a:br>
              <a:rPr sz="2800" dirty="0"/>
            </a:br>
            <a:r>
              <a:rPr sz="2800" dirty="0"/>
              <a:t>2: hello</a:t>
            </a:r>
            <a:br>
              <a:rPr sz="2800" dirty="0"/>
            </a:br>
            <a:r>
              <a:rPr sz="2800" dirty="0"/>
              <a:t>select: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 dirty="0"/>
            </a:br>
            <a:r>
              <a:rPr sz="2800" dirty="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Learning Objectives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JSON</a:t>
            </a:r>
            <a:r>
              <a:rPr lang="en-US" dirty="0"/>
              <a:t>: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interpret data format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deserialize data from</a:t>
            </a:r>
            <a:r>
              <a:rPr dirty="0"/>
              <a:t> JSON files</a:t>
            </a:r>
            <a:r>
              <a:rPr lang="en-US" dirty="0"/>
              <a:t> to use in Python program (read)</a:t>
            </a:r>
            <a:endParaRPr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serialize data into</a:t>
            </a:r>
            <a:r>
              <a:rPr dirty="0"/>
              <a:t> JSON files</a:t>
            </a:r>
            <a:r>
              <a:rPr lang="en-US" dirty="0"/>
              <a:t> for long term storage (write)</a:t>
            </a:r>
            <a:endParaRPr dirty="0"/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Sweigart Ch 1</a:t>
            </a:r>
            <a:r>
              <a:rPr lang="en-US" dirty="0"/>
              <a:t>6</a:t>
            </a:r>
            <a:endParaRPr dirty="0"/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326184" y="4981364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 err="1"/>
              <a:t>dicts</a:t>
            </a:r>
            <a:r>
              <a:rPr dirty="0"/>
              <a:t>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1CBD910-5C87-7447-A1DA-AB2C8014B4DC}"/>
              </a:ext>
            </a:extLst>
          </p:cNvPr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" name="keys are separated from…">
            <a:extLst>
              <a:ext uri="{FF2B5EF4-FFF2-40B4-BE49-F238E27FC236}">
                <a16:creationId xmlns:a16="http://schemas.microsoft.com/office/drawing/2014/main" id="{E4B381B9-7214-5744-B628-E5F622710A09}"/>
              </a:ext>
            </a:extLst>
          </p:cNvPr>
          <p:cNvSpPr txBox="1"/>
          <p:nvPr/>
        </p:nvSpPr>
        <p:spPr>
          <a:xfrm>
            <a:off x="3270621" y="5516703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values with a colon</a:t>
            </a: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FE101E53-08D9-CB44-ABA1-2AC12B118360}"/>
              </a:ext>
            </a:extLst>
          </p:cNvPr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0E374799-FED5-9046-BBF9-ECBBC07AA2A0}"/>
              </a:ext>
            </a:extLst>
          </p:cNvPr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" name="lists use square brackets">
            <a:extLst>
              <a:ext uri="{FF2B5EF4-FFF2-40B4-BE49-F238E27FC236}">
                <a16:creationId xmlns:a16="http://schemas.microsoft.com/office/drawing/2014/main" id="{1B30DF0E-D615-5C48-86A3-2C33F89A156F}"/>
              </a:ext>
            </a:extLst>
          </p:cNvPr>
          <p:cNvSpPr txBox="1"/>
          <p:nvPr/>
        </p:nvSpPr>
        <p:spPr>
          <a:xfrm>
            <a:off x="3270621" y="6359711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lists use square brackets</a:t>
            </a: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F3EC850D-F6F6-CE4C-87F9-7845C07E7D1E}"/>
              </a:ext>
            </a:extLst>
          </p:cNvPr>
          <p:cNvSpPr/>
          <p:nvPr/>
        </p:nvSpPr>
        <p:spPr>
          <a:xfrm>
            <a:off x="7855620" y="6737349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" name="strings are in quotes">
            <a:extLst>
              <a:ext uri="{FF2B5EF4-FFF2-40B4-BE49-F238E27FC236}">
                <a16:creationId xmlns:a16="http://schemas.microsoft.com/office/drawing/2014/main" id="{4215F6ED-25C7-954D-8CC8-0EDC5A237E13}"/>
              </a:ext>
            </a:extLst>
          </p:cNvPr>
          <p:cNvSpPr txBox="1"/>
          <p:nvPr/>
        </p:nvSpPr>
        <p:spPr>
          <a:xfrm>
            <a:off x="3270621" y="684530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  <p:sp>
        <p:nvSpPr>
          <p:cNvPr id="28" name="Square">
            <a:extLst>
              <a:ext uri="{FF2B5EF4-FFF2-40B4-BE49-F238E27FC236}">
                <a16:creationId xmlns:a16="http://schemas.microsoft.com/office/drawing/2014/main" id="{9B2868DC-1A04-F84F-A641-45A4FA4A3095}"/>
              </a:ext>
            </a:extLst>
          </p:cNvPr>
          <p:cNvSpPr/>
          <p:nvPr/>
        </p:nvSpPr>
        <p:spPr>
          <a:xfrm>
            <a:off x="9345612" y="7038141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integers look like integers">
            <a:extLst>
              <a:ext uri="{FF2B5EF4-FFF2-40B4-BE49-F238E27FC236}">
                <a16:creationId xmlns:a16="http://schemas.microsoft.com/office/drawing/2014/main" id="{0233BB1A-DF27-F445-A46C-C5CA168F7211}"/>
              </a:ext>
            </a:extLst>
          </p:cNvPr>
          <p:cNvSpPr txBox="1"/>
          <p:nvPr/>
        </p:nvSpPr>
        <p:spPr>
          <a:xfrm>
            <a:off x="3232931" y="7437288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>
            <p:extLst>
              <p:ext uri="{D42A27DB-BD31-4B8C-83A1-F6EECF244321}">
                <p14:modId xmlns:p14="http://schemas.microsoft.com/office/powerpoint/2010/main" val="1396638532"/>
              </p:ext>
            </p:extLst>
          </p:nvPr>
        </p:nvGraphicFramePr>
        <p:xfrm>
          <a:off x="1511300" y="5459036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1385</Words>
  <Application>Microsoft Office PowerPoint</Application>
  <PresentationFormat>Custom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</vt:lpstr>
      <vt:lpstr>Gill Sans</vt:lpstr>
      <vt:lpstr>Gill Sans Light</vt:lpstr>
      <vt:lpstr>Gill Sans SemiBold</vt:lpstr>
      <vt:lpstr>White</vt:lpstr>
      <vt:lpstr>[220 / 319] JSON</vt:lpstr>
      <vt:lpstr>Learning Objectives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Example: Sum of numbers (simple JSON)</vt:lpstr>
      <vt:lpstr>Example: Score Tracker</vt:lpstr>
      <vt:lpstr>Example – Exploring kiva.json</vt:lpstr>
      <vt:lpstr>Challenge - Demo 4: Prime Cache</vt:lpstr>
      <vt:lpstr>Challenge - 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Michael Doescher</cp:lastModifiedBy>
  <cp:revision>27</cp:revision>
  <dcterms:modified xsi:type="dcterms:W3CDTF">2022-10-21T13:20:09Z</dcterms:modified>
</cp:coreProperties>
</file>