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61" r:id="rId6"/>
    <p:sldId id="333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32" r:id="rId16"/>
    <p:sldId id="311" r:id="rId17"/>
    <p:sldId id="312" r:id="rId18"/>
    <p:sldId id="313" r:id="rId19"/>
    <p:sldId id="314" r:id="rId20"/>
    <p:sldId id="315" r:id="rId21"/>
    <p:sldId id="316" r:id="rId22"/>
    <p:sldId id="334" r:id="rId23"/>
    <p:sldId id="264" r:id="rId24"/>
    <p:sldId id="265" r:id="rId25"/>
    <p:sldId id="267" r:id="rId26"/>
    <p:sldId id="268" r:id="rId27"/>
    <p:sldId id="269" r:id="rId28"/>
    <p:sldId id="271" r:id="rId29"/>
    <p:sldId id="335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300" r:id="rId41"/>
    <p:sldId id="336" r:id="rId42"/>
    <p:sldId id="301" r:id="rId43"/>
    <p:sldId id="302" r:id="rId44"/>
    <p:sldId id="303" r:id="rId45"/>
    <p:sldId id="339" r:id="rId46"/>
    <p:sldId id="340" r:id="rId47"/>
    <p:sldId id="341" r:id="rId48"/>
    <p:sldId id="330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64"/>
    <p:restoredTop sz="94640"/>
  </p:normalViewPr>
  <p:slideViewPr>
    <p:cSldViewPr snapToGrid="0" snapToObjects="1">
      <p:cViewPr varScale="1">
        <p:scale>
          <a:sx n="55" d="100"/>
          <a:sy n="5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                   </a:t>
            </a:r>
            <a:r>
              <a:rPr dirty="0"/>
              <a:t>Objects</a:t>
            </a:r>
            <a:r>
              <a:rPr lang="en-US" dirty="0"/>
              <a:t> </a:t>
            </a:r>
            <a:r>
              <a:rPr dirty="0"/>
              <a:t>+</a:t>
            </a:r>
            <a:r>
              <a:rPr lang="en-US" dirty="0"/>
              <a:t> </a:t>
            </a:r>
            <a:r>
              <a:rPr dirty="0"/>
              <a:t>References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53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346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863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f(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pass</a:t>
            </a:r>
            <a:endParaRPr dirty="0"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rPr dirty="0"/>
              <a:t> = </a:t>
            </a:r>
            <a:r>
              <a:rPr dirty="0">
                <a:solidFill>
                  <a:srgbClr val="D6D5D5"/>
                </a:solidFill>
              </a:rPr>
              <a:t>????</a:t>
            </a:r>
            <a:endParaRPr dirty="0"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f(</a:t>
            </a:r>
            <a:r>
              <a:rPr b="1" dirty="0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rPr dirty="0"/>
              <a:t>) </a:t>
            </a:r>
            <a:r>
              <a:rPr lang="en-US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4CF47-8EBB-A379-7E33-9CDF30C68C78}"/>
              </a:ext>
            </a:extLst>
          </p:cNvPr>
          <p:cNvSpPr txBox="1"/>
          <p:nvPr/>
        </p:nvSpPr>
        <p:spPr>
          <a:xfrm>
            <a:off x="1257301" y="7846303"/>
            <a:ext cx="650470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  Imagine a hidden y = x statement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197068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7379609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4430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  <p:extLst>
      <p:ext uri="{BB962C8B-B14F-4D97-AF65-F5344CB8AC3E}">
        <p14:creationId xmlns:p14="http://schemas.microsoft.com/office/powerpoint/2010/main" val="21509782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202908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8778025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0177100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0260080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5267074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0102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  <p:sp>
        <p:nvSpPr>
          <p:cNvPr id="6" name="Connection Line">
            <a:extLst>
              <a:ext uri="{FF2B5EF4-FFF2-40B4-BE49-F238E27FC236}">
                <a16:creationId xmlns:a16="http://schemas.microsoft.com/office/drawing/2014/main" id="{918067CF-A85A-2D40-89AE-F04C03E3EF96}"/>
              </a:ext>
            </a:extLst>
          </p:cNvPr>
          <p:cNvSpPr/>
          <p:nvPr/>
        </p:nvSpPr>
        <p:spPr>
          <a:xfrm>
            <a:off x="4371848" y="2639997"/>
            <a:ext cx="2130551" cy="712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" name="if you use parentheses (round)…">
            <a:extLst>
              <a:ext uri="{FF2B5EF4-FFF2-40B4-BE49-F238E27FC236}">
                <a16:creationId xmlns:a16="http://schemas.microsoft.com/office/drawing/2014/main" id="{6B5F78AE-B75E-BA46-A36D-C7502723A987}"/>
              </a:ext>
            </a:extLst>
          </p:cNvPr>
          <p:cNvSpPr txBox="1"/>
          <p:nvPr/>
        </p:nvSpPr>
        <p:spPr>
          <a:xfrm>
            <a:off x="6502400" y="2723454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rPr dirty="0"/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rPr dirty="0"/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rPr dirty="0"/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4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(1+2)</a:t>
            </a:r>
            <a:r>
              <a:rPr lang="en-US" dirty="0"/>
              <a:t> </a:t>
            </a:r>
            <a:r>
              <a:rPr dirty="0"/>
              <a:t>*</a:t>
            </a:r>
            <a:r>
              <a:rPr lang="en-US" dirty="0"/>
              <a:t> </a:t>
            </a:r>
            <a:r>
              <a:rPr dirty="0"/>
              <a:t>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4176"/>
            <a:ext cx="2499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{1,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(1</a:t>
            </a:r>
            <a:r>
              <a:rPr lang="en-US" dirty="0"/>
              <a:t>+</a:t>
            </a:r>
            <a:r>
              <a:rPr dirty="0"/>
              <a:t>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rgbClr val="FF0000"/>
                </a:solidFill>
              </a:rPr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831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230" name="Rectangle"/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Bob</a:t>
            </a:r>
            <a:endParaRPr dirty="0"/>
          </a:p>
        </p:txBody>
      </p:sp>
      <p:sp>
        <p:nvSpPr>
          <p:cNvPr id="231" name="Rectangle"/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389</a:t>
            </a:r>
            <a:endParaRPr dirty="0"/>
          </a:p>
        </p:txBody>
      </p:sp>
      <p:sp>
        <p:nvSpPr>
          <p:cNvPr id="232" name="a"/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233" name="b"/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234" name="z"/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235" name="Rectangle"/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01/04/2022</a:t>
            </a:r>
            <a:endParaRPr dirty="0"/>
          </a:p>
        </p:txBody>
      </p:sp>
      <p:sp>
        <p:nvSpPr>
          <p:cNvPr id="265" name="Connection Line"/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0" name="dict"/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252" name="Rectangle"/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324365" y="7248537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heap</a:t>
            </a:r>
          </a:p>
        </p:txBody>
      </p:sp>
      <p:sp>
        <p:nvSpPr>
          <p:cNvPr id="59" name="apple">
            <a:extLst>
              <a:ext uri="{FF2B5EF4-FFF2-40B4-BE49-F238E27FC236}">
                <a16:creationId xmlns:a16="http://schemas.microsoft.com/office/drawing/2014/main" id="{F4C87DA5-2142-964A-9BE4-472F87971008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0" name="and">
            <a:extLst>
              <a:ext uri="{FF2B5EF4-FFF2-40B4-BE49-F238E27FC236}">
                <a16:creationId xmlns:a16="http://schemas.microsoft.com/office/drawing/2014/main" id="{11B2307F-C51D-EB48-9971-FAAA041D5E08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1" name="ada">
            <a:extLst>
              <a:ext uri="{FF2B5EF4-FFF2-40B4-BE49-F238E27FC236}">
                <a16:creationId xmlns:a16="http://schemas.microsoft.com/office/drawing/2014/main" id="{04979C14-7119-D74E-9A82-31FACF22FF3C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3" name="list">
            <a:extLst>
              <a:ext uri="{FF2B5EF4-FFF2-40B4-BE49-F238E27FC236}">
                <a16:creationId xmlns:a16="http://schemas.microsoft.com/office/drawing/2014/main" id="{F1CF454D-33E0-F54F-A186-69082485DC7F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64" name="ada">
            <a:extLst>
              <a:ext uri="{FF2B5EF4-FFF2-40B4-BE49-F238E27FC236}">
                <a16:creationId xmlns:a16="http://schemas.microsoft.com/office/drawing/2014/main" id="{D2293C8A-DEC5-1E42-8851-F4CB3C4202CD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5" name="ada">
            <a:extLst>
              <a:ext uri="{FF2B5EF4-FFF2-40B4-BE49-F238E27FC236}">
                <a16:creationId xmlns:a16="http://schemas.microsoft.com/office/drawing/2014/main" id="{49328B54-68DC-6F4E-8EC8-96CECB84CC0A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EC32E041-140B-004C-8915-21DCEEEDB6AD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apple">
            <a:extLst>
              <a:ext uri="{FF2B5EF4-FFF2-40B4-BE49-F238E27FC236}">
                <a16:creationId xmlns:a16="http://schemas.microsoft.com/office/drawing/2014/main" id="{DE83D33E-6E4D-7A42-B644-558E858736C7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dirty="0"/>
              <a:t>*</a:t>
            </a:r>
            <a:endParaRPr dirty="0"/>
          </a:p>
        </p:txBody>
      </p:sp>
      <p:sp>
        <p:nvSpPr>
          <p:cNvPr id="71" name="and">
            <a:extLst>
              <a:ext uri="{FF2B5EF4-FFF2-40B4-BE49-F238E27FC236}">
                <a16:creationId xmlns:a16="http://schemas.microsoft.com/office/drawing/2014/main" id="{C2E594D5-1E14-DC41-ADB9-3268FC241205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72" name="ada">
            <a:extLst>
              <a:ext uri="{FF2B5EF4-FFF2-40B4-BE49-F238E27FC236}">
                <a16:creationId xmlns:a16="http://schemas.microsoft.com/office/drawing/2014/main" id="{83E819D5-B7C8-0F4A-84E0-019BC547CBC3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dirty="0"/>
              <a:t>**</a:t>
            </a:r>
            <a:endParaRPr dirty="0"/>
          </a:p>
        </p:txBody>
      </p:sp>
      <p:sp>
        <p:nvSpPr>
          <p:cNvPr id="73" name="Connection Line">
            <a:extLst>
              <a:ext uri="{FF2B5EF4-FFF2-40B4-BE49-F238E27FC236}">
                <a16:creationId xmlns:a16="http://schemas.microsoft.com/office/drawing/2014/main" id="{66F85DAE-62B0-7C4D-B0FE-2B728171AAA4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74" name="list">
            <a:extLst>
              <a:ext uri="{FF2B5EF4-FFF2-40B4-BE49-F238E27FC236}">
                <a16:creationId xmlns:a16="http://schemas.microsoft.com/office/drawing/2014/main" id="{649F79B1-2FA9-B848-B8CD-E1ED5428301E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75" name="Connection Line">
            <a:extLst>
              <a:ext uri="{FF2B5EF4-FFF2-40B4-BE49-F238E27FC236}">
                <a16:creationId xmlns:a16="http://schemas.microsoft.com/office/drawing/2014/main" id="{06642C1A-38A5-8B45-8F42-EE68F8407B5C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6" name="Connection Line">
            <a:extLst>
              <a:ext uri="{FF2B5EF4-FFF2-40B4-BE49-F238E27FC236}">
                <a16:creationId xmlns:a16="http://schemas.microsoft.com/office/drawing/2014/main" id="{2045E258-7A90-5F47-9D6F-D030C181AB15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C7488517-137D-554E-8DD2-EDA45A5B9907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8" name="Connection Line">
            <a:extLst>
              <a:ext uri="{FF2B5EF4-FFF2-40B4-BE49-F238E27FC236}">
                <a16:creationId xmlns:a16="http://schemas.microsoft.com/office/drawing/2014/main" id="{0592A310-15A8-984C-96C6-63D900DC9219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9" name="Connection Line">
            <a:extLst>
              <a:ext uri="{FF2B5EF4-FFF2-40B4-BE49-F238E27FC236}">
                <a16:creationId xmlns:a16="http://schemas.microsoft.com/office/drawing/2014/main" id="{408EFBBE-5C4D-8843-9714-A00D78EC7A40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80" name="this end of an…">
            <a:extLst>
              <a:ext uri="{FF2B5EF4-FFF2-40B4-BE49-F238E27FC236}">
                <a16:creationId xmlns:a16="http://schemas.microsoft.com/office/drawing/2014/main" id="{874AB6BD-1879-D048-8930-D8EABE5AE256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81" name="apple">
            <a:extLst>
              <a:ext uri="{FF2B5EF4-FFF2-40B4-BE49-F238E27FC236}">
                <a16:creationId xmlns:a16="http://schemas.microsoft.com/office/drawing/2014/main" id="{D2D8AE9D-C744-D24A-9505-49FF2CF86FDC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82" name="apple">
            <a:extLst>
              <a:ext uri="{FF2B5EF4-FFF2-40B4-BE49-F238E27FC236}">
                <a16:creationId xmlns:a16="http://schemas.microsoft.com/office/drawing/2014/main" id="{DC56406C-008B-1D4F-98B6-89B2C8DAC58C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122063" y="108017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214577" y="129712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471981" y="2380905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038177" y="2146048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4674812" y="2765038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5639991" y="2561106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2" name="Connection Line">
            <a:extLst>
              <a:ext uri="{FF2B5EF4-FFF2-40B4-BE49-F238E27FC236}">
                <a16:creationId xmlns:a16="http://schemas.microsoft.com/office/drawing/2014/main" id="{6CC13812-7176-B938-D131-F7C8A2B9CCDB}"/>
              </a:ext>
            </a:extLst>
          </p:cNvPr>
          <p:cNvSpPr/>
          <p:nvPr/>
        </p:nvSpPr>
        <p:spPr>
          <a:xfrm>
            <a:off x="6122063" y="108017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" name="need to import this data struct">
            <a:extLst>
              <a:ext uri="{FF2B5EF4-FFF2-40B4-BE49-F238E27FC236}">
                <a16:creationId xmlns:a16="http://schemas.microsoft.com/office/drawing/2014/main" id="{8597730E-7394-872E-4E29-CE90368EB47D}"/>
              </a:ext>
            </a:extLst>
          </p:cNvPr>
          <p:cNvSpPr txBox="1"/>
          <p:nvPr/>
        </p:nvSpPr>
        <p:spPr>
          <a:xfrm>
            <a:off x="7214577" y="129712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need to import this data struct</a:t>
            </a:r>
          </a:p>
        </p:txBody>
      </p:sp>
      <p:sp>
        <p:nvSpPr>
          <p:cNvPr id="4" name="Connection Line">
            <a:extLst>
              <a:ext uri="{FF2B5EF4-FFF2-40B4-BE49-F238E27FC236}">
                <a16:creationId xmlns:a16="http://schemas.microsoft.com/office/drawing/2014/main" id="{1BB56954-AD0D-77A0-54A5-BC6CE3872AB9}"/>
              </a:ext>
            </a:extLst>
          </p:cNvPr>
          <p:cNvSpPr/>
          <p:nvPr/>
        </p:nvSpPr>
        <p:spPr>
          <a:xfrm>
            <a:off x="3471981" y="2380905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" name="creates a new type!">
            <a:extLst>
              <a:ext uri="{FF2B5EF4-FFF2-40B4-BE49-F238E27FC236}">
                <a16:creationId xmlns:a16="http://schemas.microsoft.com/office/drawing/2014/main" id="{6F771480-4A00-9243-50A0-0F365D697665}"/>
              </a:ext>
            </a:extLst>
          </p:cNvPr>
          <p:cNvSpPr txBox="1"/>
          <p:nvPr/>
        </p:nvSpPr>
        <p:spPr>
          <a:xfrm>
            <a:off x="5038177" y="2146048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creates a new type!</a:t>
            </a:r>
          </a:p>
        </p:txBody>
      </p:sp>
      <p:sp>
        <p:nvSpPr>
          <p:cNvPr id="6" name="Connection Line">
            <a:extLst>
              <a:ext uri="{FF2B5EF4-FFF2-40B4-BE49-F238E27FC236}">
                <a16:creationId xmlns:a16="http://schemas.microsoft.com/office/drawing/2014/main" id="{77A0FF8A-24AD-3DA9-6E7F-B88F03A0EF0A}"/>
              </a:ext>
            </a:extLst>
          </p:cNvPr>
          <p:cNvSpPr/>
          <p:nvPr/>
        </p:nvSpPr>
        <p:spPr>
          <a:xfrm>
            <a:off x="4674812" y="2765038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" name="name of that type">
            <a:extLst>
              <a:ext uri="{FF2B5EF4-FFF2-40B4-BE49-F238E27FC236}">
                <a16:creationId xmlns:a16="http://schemas.microsoft.com/office/drawing/2014/main" id="{35F8F75B-32C8-EE79-F972-447D1438DF24}"/>
              </a:ext>
            </a:extLst>
          </p:cNvPr>
          <p:cNvSpPr txBox="1"/>
          <p:nvPr/>
        </p:nvSpPr>
        <p:spPr>
          <a:xfrm>
            <a:off x="5639991" y="2561106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name of that type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2" name="Connection Line">
            <a:extLst>
              <a:ext uri="{FF2B5EF4-FFF2-40B4-BE49-F238E27FC236}">
                <a16:creationId xmlns:a16="http://schemas.microsoft.com/office/drawing/2014/main" id="{7643EEBE-3D18-2616-51B6-5264391C0C3D}"/>
              </a:ext>
            </a:extLst>
          </p:cNvPr>
          <p:cNvSpPr/>
          <p:nvPr/>
        </p:nvSpPr>
        <p:spPr>
          <a:xfrm>
            <a:off x="6122063" y="108017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" name="need to import this data struct">
            <a:extLst>
              <a:ext uri="{FF2B5EF4-FFF2-40B4-BE49-F238E27FC236}">
                <a16:creationId xmlns:a16="http://schemas.microsoft.com/office/drawing/2014/main" id="{2793AEB8-95CE-103C-E600-DDD566707E77}"/>
              </a:ext>
            </a:extLst>
          </p:cNvPr>
          <p:cNvSpPr txBox="1"/>
          <p:nvPr/>
        </p:nvSpPr>
        <p:spPr>
          <a:xfrm>
            <a:off x="7214577" y="129712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need to import this data struct</a:t>
            </a:r>
          </a:p>
        </p:txBody>
      </p:sp>
      <p:sp>
        <p:nvSpPr>
          <p:cNvPr id="4" name="Connection Line">
            <a:extLst>
              <a:ext uri="{FF2B5EF4-FFF2-40B4-BE49-F238E27FC236}">
                <a16:creationId xmlns:a16="http://schemas.microsoft.com/office/drawing/2014/main" id="{8B95CFF5-BE1E-3E56-2E55-A16BB0621129}"/>
              </a:ext>
            </a:extLst>
          </p:cNvPr>
          <p:cNvSpPr/>
          <p:nvPr/>
        </p:nvSpPr>
        <p:spPr>
          <a:xfrm>
            <a:off x="3471981" y="2380905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" name="creates a new type!">
            <a:extLst>
              <a:ext uri="{FF2B5EF4-FFF2-40B4-BE49-F238E27FC236}">
                <a16:creationId xmlns:a16="http://schemas.microsoft.com/office/drawing/2014/main" id="{FB2BB3C3-8727-FDE5-BAB4-BAC208F5B860}"/>
              </a:ext>
            </a:extLst>
          </p:cNvPr>
          <p:cNvSpPr txBox="1"/>
          <p:nvPr/>
        </p:nvSpPr>
        <p:spPr>
          <a:xfrm>
            <a:off x="5038177" y="2146048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creates a new type!</a:t>
            </a:r>
          </a:p>
        </p:txBody>
      </p:sp>
      <p:sp>
        <p:nvSpPr>
          <p:cNvPr id="6" name="Connection Line">
            <a:extLst>
              <a:ext uri="{FF2B5EF4-FFF2-40B4-BE49-F238E27FC236}">
                <a16:creationId xmlns:a16="http://schemas.microsoft.com/office/drawing/2014/main" id="{52C73A8B-0514-D8E7-50CD-6234639A6AAF}"/>
              </a:ext>
            </a:extLst>
          </p:cNvPr>
          <p:cNvSpPr/>
          <p:nvPr/>
        </p:nvSpPr>
        <p:spPr>
          <a:xfrm>
            <a:off x="4674812" y="2765038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" name="name of that type">
            <a:extLst>
              <a:ext uri="{FF2B5EF4-FFF2-40B4-BE49-F238E27FC236}">
                <a16:creationId xmlns:a16="http://schemas.microsoft.com/office/drawing/2014/main" id="{8D419918-2E24-E3A8-ABB5-E05EECAC0D9C}"/>
              </a:ext>
            </a:extLst>
          </p:cNvPr>
          <p:cNvSpPr txBox="1"/>
          <p:nvPr/>
        </p:nvSpPr>
        <p:spPr>
          <a:xfrm>
            <a:off x="5639991" y="2561106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name of that type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2755082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4039475" y="3667446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5134045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3213108" y="3576916"/>
            <a:ext cx="5030347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5985164" y="3726873"/>
            <a:ext cx="934093" cy="167923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4017818" y="3576915"/>
            <a:ext cx="1856955" cy="182918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3529810" y="5991214"/>
            <a:ext cx="1231058" cy="191556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5611569" y="6144948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393798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technically ints and strs (and all values) are objects too in Python...</a:t>
            </a:r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131E5ABD-7EAC-D748-A837-79C1517072A0}"/>
              </a:ext>
            </a:extLst>
          </p:cNvPr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global">
            <a:extLst>
              <a:ext uri="{FF2B5EF4-FFF2-40B4-BE49-F238E27FC236}">
                <a16:creationId xmlns:a16="http://schemas.microsoft.com/office/drawing/2014/main" id="{AC888022-C8D7-CF48-B607-8419532E1311}"/>
              </a:ext>
            </a:extLst>
          </p:cNvPr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534B14A7-8FE5-1144-97B9-A5B8051D2CBD}"/>
              </a:ext>
            </a:extLst>
          </p:cNvPr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webster">
            <a:extLst>
              <a:ext uri="{FF2B5EF4-FFF2-40B4-BE49-F238E27FC236}">
                <a16:creationId xmlns:a16="http://schemas.microsoft.com/office/drawing/2014/main" id="{4A7DA8FC-D32B-FE4A-81FA-9210DEC48E38}"/>
              </a:ext>
            </a:extLst>
          </p:cNvPr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71" name="Rectangle">
            <a:extLst>
              <a:ext uri="{FF2B5EF4-FFF2-40B4-BE49-F238E27FC236}">
                <a16:creationId xmlns:a16="http://schemas.microsoft.com/office/drawing/2014/main" id="{EF70F0A8-3FDB-CB40-8859-06CFF194FA0F}"/>
              </a:ext>
            </a:extLst>
          </p:cNvPr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2" name="Rectangle">
            <a:extLst>
              <a:ext uri="{FF2B5EF4-FFF2-40B4-BE49-F238E27FC236}">
                <a16:creationId xmlns:a16="http://schemas.microsoft.com/office/drawing/2014/main" id="{63431AC1-50C5-604B-A54C-175A8F25F190}"/>
              </a:ext>
            </a:extLst>
          </p:cNvPr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3" name="a">
            <a:extLst>
              <a:ext uri="{FF2B5EF4-FFF2-40B4-BE49-F238E27FC236}">
                <a16:creationId xmlns:a16="http://schemas.microsoft.com/office/drawing/2014/main" id="{09158B7A-4657-8242-B4A4-D9A04BCF5682}"/>
              </a:ext>
            </a:extLst>
          </p:cNvPr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74" name="b">
            <a:extLst>
              <a:ext uri="{FF2B5EF4-FFF2-40B4-BE49-F238E27FC236}">
                <a16:creationId xmlns:a16="http://schemas.microsoft.com/office/drawing/2014/main" id="{A2B9347C-868B-CF45-A5F5-58E506157EAE}"/>
              </a:ext>
            </a:extLst>
          </p:cNvPr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75" name="z">
            <a:extLst>
              <a:ext uri="{FF2B5EF4-FFF2-40B4-BE49-F238E27FC236}">
                <a16:creationId xmlns:a16="http://schemas.microsoft.com/office/drawing/2014/main" id="{7A23A32F-78B8-AA45-8534-639EEBCDAAD2}"/>
              </a:ext>
            </a:extLst>
          </p:cNvPr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7487274E-F55A-534B-A7C0-5B0371E09C2E}"/>
              </a:ext>
            </a:extLst>
          </p:cNvPr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7627EF4E-13BB-D448-A6EB-B8D2FB3C85F7}"/>
              </a:ext>
            </a:extLst>
          </p:cNvPr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8" name="dict">
            <a:extLst>
              <a:ext uri="{FF2B5EF4-FFF2-40B4-BE49-F238E27FC236}">
                <a16:creationId xmlns:a16="http://schemas.microsoft.com/office/drawing/2014/main" id="{A5987719-F2BC-C94A-AB99-11A4557DEEBF}"/>
              </a:ext>
            </a:extLst>
          </p:cNvPr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79" name="L">
            <a:extLst>
              <a:ext uri="{FF2B5EF4-FFF2-40B4-BE49-F238E27FC236}">
                <a16:creationId xmlns:a16="http://schemas.microsoft.com/office/drawing/2014/main" id="{8051D24F-079D-3343-8D72-0005F49E6689}"/>
              </a:ext>
            </a:extLst>
          </p:cNvPr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012E3EA6-8BA6-224B-BB26-D036547A0143}"/>
              </a:ext>
            </a:extLst>
          </p:cNvPr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81" name="Frames:">
            <a:extLst>
              <a:ext uri="{FF2B5EF4-FFF2-40B4-BE49-F238E27FC236}">
                <a16:creationId xmlns:a16="http://schemas.microsoft.com/office/drawing/2014/main" id="{CDDC55F6-E61C-0648-B785-868DB124A317}"/>
              </a:ext>
            </a:extLst>
          </p:cNvPr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83" name="this end of an…">
            <a:extLst>
              <a:ext uri="{FF2B5EF4-FFF2-40B4-BE49-F238E27FC236}">
                <a16:creationId xmlns:a16="http://schemas.microsoft.com/office/drawing/2014/main" id="{D1504A8B-0E70-8344-9495-3604672882B6}"/>
              </a:ext>
            </a:extLst>
          </p:cNvPr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84" name="apple">
            <a:extLst>
              <a:ext uri="{FF2B5EF4-FFF2-40B4-BE49-F238E27FC236}">
                <a16:creationId xmlns:a16="http://schemas.microsoft.com/office/drawing/2014/main" id="{6A8D167D-02EF-CA43-AD46-0B4064BC2BF2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5" name="and">
            <a:extLst>
              <a:ext uri="{FF2B5EF4-FFF2-40B4-BE49-F238E27FC236}">
                <a16:creationId xmlns:a16="http://schemas.microsoft.com/office/drawing/2014/main" id="{4A24BEC9-6D90-2A4F-9A55-F9B992DEFBD9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6" name="ada">
            <a:extLst>
              <a:ext uri="{FF2B5EF4-FFF2-40B4-BE49-F238E27FC236}">
                <a16:creationId xmlns:a16="http://schemas.microsoft.com/office/drawing/2014/main" id="{F2634BD8-BBBD-E34C-B01C-7AB4FE457E9B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7" name="list">
            <a:extLst>
              <a:ext uri="{FF2B5EF4-FFF2-40B4-BE49-F238E27FC236}">
                <a16:creationId xmlns:a16="http://schemas.microsoft.com/office/drawing/2014/main" id="{F6F6B855-D9EB-7A40-83B3-695733089678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88" name="ada">
            <a:extLst>
              <a:ext uri="{FF2B5EF4-FFF2-40B4-BE49-F238E27FC236}">
                <a16:creationId xmlns:a16="http://schemas.microsoft.com/office/drawing/2014/main" id="{5BA71E02-1EF0-B84A-BA9D-5BB9FA0FCD18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9" name="ada">
            <a:extLst>
              <a:ext uri="{FF2B5EF4-FFF2-40B4-BE49-F238E27FC236}">
                <a16:creationId xmlns:a16="http://schemas.microsoft.com/office/drawing/2014/main" id="{915E6761-A344-8444-97EC-B35721E3F56A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2560F850-4D80-B74A-8EE4-6CC4BA13FD70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" name="apple">
            <a:extLst>
              <a:ext uri="{FF2B5EF4-FFF2-40B4-BE49-F238E27FC236}">
                <a16:creationId xmlns:a16="http://schemas.microsoft.com/office/drawing/2014/main" id="{6066C42B-33C4-6646-8EC9-CC8E8F2D8CC9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2" name="and">
            <a:extLst>
              <a:ext uri="{FF2B5EF4-FFF2-40B4-BE49-F238E27FC236}">
                <a16:creationId xmlns:a16="http://schemas.microsoft.com/office/drawing/2014/main" id="{4ED3BFEC-1E00-5445-A97C-AAB9BB0CBE1C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3" name="ada">
            <a:extLst>
              <a:ext uri="{FF2B5EF4-FFF2-40B4-BE49-F238E27FC236}">
                <a16:creationId xmlns:a16="http://schemas.microsoft.com/office/drawing/2014/main" id="{A3CE33E5-D973-C549-9C8A-E8A8AD2B326C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4" name="Connection Line">
            <a:extLst>
              <a:ext uri="{FF2B5EF4-FFF2-40B4-BE49-F238E27FC236}">
                <a16:creationId xmlns:a16="http://schemas.microsoft.com/office/drawing/2014/main" id="{AA51B128-2FC4-6A4F-B895-838A5F293337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95" name="list">
            <a:extLst>
              <a:ext uri="{FF2B5EF4-FFF2-40B4-BE49-F238E27FC236}">
                <a16:creationId xmlns:a16="http://schemas.microsoft.com/office/drawing/2014/main" id="{9173E5B0-B0F6-2C47-95C4-0A20DEC4CB1C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96" name="Connection Line">
            <a:extLst>
              <a:ext uri="{FF2B5EF4-FFF2-40B4-BE49-F238E27FC236}">
                <a16:creationId xmlns:a16="http://schemas.microsoft.com/office/drawing/2014/main" id="{7A4F56E2-0D32-484C-924A-5CB581B719AE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70F41BC1-ACB0-864A-846C-ED78533A4F92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8" name="Connection Line">
            <a:extLst>
              <a:ext uri="{FF2B5EF4-FFF2-40B4-BE49-F238E27FC236}">
                <a16:creationId xmlns:a16="http://schemas.microsoft.com/office/drawing/2014/main" id="{002BC159-3D0A-474A-9EE5-6252F5B1AA85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9" name="Connection Line">
            <a:extLst>
              <a:ext uri="{FF2B5EF4-FFF2-40B4-BE49-F238E27FC236}">
                <a16:creationId xmlns:a16="http://schemas.microsoft.com/office/drawing/2014/main" id="{EC5AF21F-1043-2D47-A7BE-ADFD8C9FD05E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0" name="Connection Line">
            <a:extLst>
              <a:ext uri="{FF2B5EF4-FFF2-40B4-BE49-F238E27FC236}">
                <a16:creationId xmlns:a16="http://schemas.microsoft.com/office/drawing/2014/main" id="{E76B06E6-86BF-4E46-B233-637D6C175B6B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1" name="this end of an…">
            <a:extLst>
              <a:ext uri="{FF2B5EF4-FFF2-40B4-BE49-F238E27FC236}">
                <a16:creationId xmlns:a16="http://schemas.microsoft.com/office/drawing/2014/main" id="{82425AC6-0685-B142-9235-71F5D860AE21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102" name="apple">
            <a:extLst>
              <a:ext uri="{FF2B5EF4-FFF2-40B4-BE49-F238E27FC236}">
                <a16:creationId xmlns:a16="http://schemas.microsoft.com/office/drawing/2014/main" id="{68383EBB-7B61-BA45-8AC3-C095C895C726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3" name="apple">
            <a:extLst>
              <a:ext uri="{FF2B5EF4-FFF2-40B4-BE49-F238E27FC236}">
                <a16:creationId xmlns:a16="http://schemas.microsoft.com/office/drawing/2014/main" id="{D10D1CDC-89DC-0346-999F-579ADC130CDB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4" name="Connection Line">
            <a:extLst>
              <a:ext uri="{FF2B5EF4-FFF2-40B4-BE49-F238E27FC236}">
                <a16:creationId xmlns:a16="http://schemas.microsoft.com/office/drawing/2014/main" id="{F3480152-29D3-1149-9653-76B8AEC1BEF1}"/>
              </a:ext>
            </a:extLst>
          </p:cNvPr>
          <p:cNvSpPr/>
          <p:nvPr/>
        </p:nvSpPr>
        <p:spPr>
          <a:xfrm>
            <a:off x="7955635" y="459613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5" name="&quot;zebra&quot;">
            <a:extLst>
              <a:ext uri="{FF2B5EF4-FFF2-40B4-BE49-F238E27FC236}">
                <a16:creationId xmlns:a16="http://schemas.microsoft.com/office/drawing/2014/main" id="{A0CDF07D-0856-874E-BDCD-20129BF92E1E}"/>
              </a:ext>
            </a:extLst>
          </p:cNvPr>
          <p:cNvSpPr txBox="1"/>
          <p:nvPr/>
        </p:nvSpPr>
        <p:spPr>
          <a:xfrm>
            <a:off x="9220054" y="4556868"/>
            <a:ext cx="46006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</a:t>
            </a:r>
            <a:r>
              <a:rPr dirty="0"/>
              <a:t>"</a:t>
            </a:r>
          </a:p>
        </p:txBody>
      </p:sp>
      <p:sp>
        <p:nvSpPr>
          <p:cNvPr id="106" name="Connection Line">
            <a:extLst>
              <a:ext uri="{FF2B5EF4-FFF2-40B4-BE49-F238E27FC236}">
                <a16:creationId xmlns:a16="http://schemas.microsoft.com/office/drawing/2014/main" id="{A90F6499-0B02-AC4D-82A4-33065458AA7C}"/>
              </a:ext>
            </a:extLst>
          </p:cNvPr>
          <p:cNvSpPr/>
          <p:nvPr/>
        </p:nvSpPr>
        <p:spPr>
          <a:xfrm>
            <a:off x="8004424" y="514304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7" name="&quot;zebra&quot;">
            <a:extLst>
              <a:ext uri="{FF2B5EF4-FFF2-40B4-BE49-F238E27FC236}">
                <a16:creationId xmlns:a16="http://schemas.microsoft.com/office/drawing/2014/main" id="{E370FD42-13A8-B041-8B13-76A3EF3AAC71}"/>
              </a:ext>
            </a:extLst>
          </p:cNvPr>
          <p:cNvSpPr txBox="1"/>
          <p:nvPr/>
        </p:nvSpPr>
        <p:spPr>
          <a:xfrm>
            <a:off x="9235981" y="5103773"/>
            <a:ext cx="5257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389</a:t>
            </a:r>
            <a:endParaRPr dirty="0"/>
          </a:p>
        </p:txBody>
      </p:sp>
      <p:sp>
        <p:nvSpPr>
          <p:cNvPr id="108" name="Connection Line">
            <a:extLst>
              <a:ext uri="{FF2B5EF4-FFF2-40B4-BE49-F238E27FC236}">
                <a16:creationId xmlns:a16="http://schemas.microsoft.com/office/drawing/2014/main" id="{56D084E9-1558-5E4A-BD8E-723C8134B915}"/>
              </a:ext>
            </a:extLst>
          </p:cNvPr>
          <p:cNvSpPr/>
          <p:nvPr/>
        </p:nvSpPr>
        <p:spPr>
          <a:xfrm>
            <a:off x="8004424" y="559196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9" name="&quot;zebra&quot;">
            <a:extLst>
              <a:ext uri="{FF2B5EF4-FFF2-40B4-BE49-F238E27FC236}">
                <a16:creationId xmlns:a16="http://schemas.microsoft.com/office/drawing/2014/main" id="{32927CEA-16C6-BE4F-9C65-CF77B36B1332}"/>
              </a:ext>
            </a:extLst>
          </p:cNvPr>
          <p:cNvSpPr txBox="1"/>
          <p:nvPr/>
        </p:nvSpPr>
        <p:spPr>
          <a:xfrm>
            <a:off x="9246960" y="5588660"/>
            <a:ext cx="158697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01/04/2022</a:t>
            </a:r>
            <a:r>
              <a:rPr dirty="0"/>
              <a:t>"</a:t>
            </a:r>
          </a:p>
        </p:txBody>
      </p:sp>
      <p:sp>
        <p:nvSpPr>
          <p:cNvPr id="110" name="8">
            <a:extLst>
              <a:ext uri="{FF2B5EF4-FFF2-40B4-BE49-F238E27FC236}">
                <a16:creationId xmlns:a16="http://schemas.microsoft.com/office/drawing/2014/main" id="{7ECAE72E-7120-8945-85F6-99120D808810}"/>
              </a:ext>
            </a:extLst>
          </p:cNvPr>
          <p:cNvSpPr txBox="1"/>
          <p:nvPr/>
        </p:nvSpPr>
        <p:spPr>
          <a:xfrm>
            <a:off x="9950414" y="7061021"/>
            <a:ext cx="4488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"*"</a:t>
            </a:r>
          </a:p>
        </p:txBody>
      </p:sp>
      <p:sp>
        <p:nvSpPr>
          <p:cNvPr id="111" name="Connection Line">
            <a:extLst>
              <a:ext uri="{FF2B5EF4-FFF2-40B4-BE49-F238E27FC236}">
                <a16:creationId xmlns:a16="http://schemas.microsoft.com/office/drawing/2014/main" id="{FE266C4F-E04E-564C-B8BC-F1F8720B94BB}"/>
              </a:ext>
            </a:extLst>
          </p:cNvPr>
          <p:cNvSpPr/>
          <p:nvPr/>
        </p:nvSpPr>
        <p:spPr>
          <a:xfrm>
            <a:off x="9910815" y="6446080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8">
            <a:extLst>
              <a:ext uri="{FF2B5EF4-FFF2-40B4-BE49-F238E27FC236}">
                <a16:creationId xmlns:a16="http://schemas.microsoft.com/office/drawing/2014/main" id="{4BE54F4E-165A-DF41-A794-69DBD4B6135E}"/>
              </a:ext>
            </a:extLst>
          </p:cNvPr>
          <p:cNvSpPr txBox="1"/>
          <p:nvPr/>
        </p:nvSpPr>
        <p:spPr>
          <a:xfrm>
            <a:off x="11003175" y="7105756"/>
            <a:ext cx="3206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""</a:t>
            </a:r>
          </a:p>
        </p:txBody>
      </p:sp>
      <p:sp>
        <p:nvSpPr>
          <p:cNvPr id="113" name="Connection Line">
            <a:extLst>
              <a:ext uri="{FF2B5EF4-FFF2-40B4-BE49-F238E27FC236}">
                <a16:creationId xmlns:a16="http://schemas.microsoft.com/office/drawing/2014/main" id="{D854AEFA-B177-3341-8590-0C2D4B1AC49C}"/>
              </a:ext>
            </a:extLst>
          </p:cNvPr>
          <p:cNvSpPr/>
          <p:nvPr/>
        </p:nvSpPr>
        <p:spPr>
          <a:xfrm>
            <a:off x="10899458" y="6490815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4" name="8">
            <a:extLst>
              <a:ext uri="{FF2B5EF4-FFF2-40B4-BE49-F238E27FC236}">
                <a16:creationId xmlns:a16="http://schemas.microsoft.com/office/drawing/2014/main" id="{7740D272-B17B-6341-BDD0-3CFC923FF451}"/>
              </a:ext>
            </a:extLst>
          </p:cNvPr>
          <p:cNvSpPr txBox="1"/>
          <p:nvPr/>
        </p:nvSpPr>
        <p:spPr>
          <a:xfrm>
            <a:off x="11881862" y="7093463"/>
            <a:ext cx="57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"**"</a:t>
            </a:r>
          </a:p>
        </p:txBody>
      </p:sp>
      <p:sp>
        <p:nvSpPr>
          <p:cNvPr id="115" name="Connection Line">
            <a:extLst>
              <a:ext uri="{FF2B5EF4-FFF2-40B4-BE49-F238E27FC236}">
                <a16:creationId xmlns:a16="http://schemas.microsoft.com/office/drawing/2014/main" id="{2CDD87BA-A140-0F40-890D-63743B40097C}"/>
              </a:ext>
            </a:extLst>
          </p:cNvPr>
          <p:cNvSpPr/>
          <p:nvPr/>
        </p:nvSpPr>
        <p:spPr>
          <a:xfrm>
            <a:off x="11906383" y="6478522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rPr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rPr dirty="0"/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rPr dirty="0" err="1"/>
              <a:t>namedtuple</a:t>
            </a:r>
            <a:endParaRPr dirty="0"/>
          </a:p>
          <a:p>
            <a:pPr marL="0" lvl="5" indent="0">
              <a:buSzTx/>
              <a:buNone/>
            </a:pPr>
            <a:r>
              <a:rPr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bugs: accidental argument modification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namedtuple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7005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6247" y="2342505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576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6247" y="3062924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Oval">
            <a:extLst>
              <a:ext uri="{FF2B5EF4-FFF2-40B4-BE49-F238E27FC236}">
                <a16:creationId xmlns:a16="http://schemas.microsoft.com/office/drawing/2014/main" id="{E6A5DF9D-0761-7A4B-9E77-40FED9152ECB}"/>
              </a:ext>
            </a:extLst>
          </p:cNvPr>
          <p:cNvSpPr/>
          <p:nvPr/>
        </p:nvSpPr>
        <p:spPr>
          <a:xfrm>
            <a:off x="9003665" y="6661301"/>
            <a:ext cx="571501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8239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419471" y="3453755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7" y="6742666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31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Oval">
            <a:extLst>
              <a:ext uri="{FF2B5EF4-FFF2-40B4-BE49-F238E27FC236}">
                <a16:creationId xmlns:a16="http://schemas.microsoft.com/office/drawing/2014/main" id="{E6A5DF9D-0761-7A4B-9E77-40FED9152ECB}"/>
              </a:ext>
            </a:extLst>
          </p:cNvPr>
          <p:cNvSpPr/>
          <p:nvPr/>
        </p:nvSpPr>
        <p:spPr>
          <a:xfrm>
            <a:off x="9003665" y="6661301"/>
            <a:ext cx="571501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prints 31, even though we didn’t directly modify winner">
            <a:extLst>
              <a:ext uri="{FF2B5EF4-FFF2-40B4-BE49-F238E27FC236}">
                <a16:creationId xmlns:a16="http://schemas.microsoft.com/office/drawing/2014/main" id="{40C3AEB6-DD86-994F-AA8F-37024AD8A9F0}"/>
              </a:ext>
            </a:extLst>
          </p:cNvPr>
          <p:cNvSpPr txBox="1"/>
          <p:nvPr/>
        </p:nvSpPr>
        <p:spPr>
          <a:xfrm>
            <a:off x="8213604" y="3503502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prints 31, even though we didn’t directly modify winner</a:t>
            </a:r>
          </a:p>
        </p:txBody>
      </p:sp>
    </p:spTree>
    <p:extLst>
      <p:ext uri="{BB962C8B-B14F-4D97-AF65-F5344CB8AC3E}">
        <p14:creationId xmlns:p14="http://schemas.microsoft.com/office/powerpoint/2010/main" val="16120554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rPr dirty="0"/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rPr dirty="0"/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rPr dirty="0"/>
              <a:t>choose names, don’t need to remember positions</a:t>
            </a:r>
          </a:p>
          <a:p>
            <a:pPr marL="0" lvl="5" indent="0">
              <a:buSzTx/>
              <a:buNone/>
            </a:pPr>
            <a:r>
              <a:rPr dirty="0"/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rPr dirty="0"/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rPr dirty="0"/>
              <a:t>: mutating a parameter affects arguments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1406696" y="7284747"/>
            <a:ext cx="7965322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how can we copy objects to create new objects?</a:t>
            </a:r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4F119FD3-4DF3-8C47-B947-872453D80249}"/>
              </a:ext>
            </a:extLst>
          </p:cNvPr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DED63BD-F708-844F-8D22-C270FE168497}"/>
              </a:ext>
            </a:extLst>
          </p:cNvPr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global">
            <a:extLst>
              <a:ext uri="{FF2B5EF4-FFF2-40B4-BE49-F238E27FC236}">
                <a16:creationId xmlns:a16="http://schemas.microsoft.com/office/drawing/2014/main" id="{3161C2CB-AC60-EF4B-BE1E-67E4038E9E57}"/>
              </a:ext>
            </a:extLst>
          </p:cNvPr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83F51DFF-D09F-584E-96B3-7B3302A15704}"/>
              </a:ext>
            </a:extLst>
          </p:cNvPr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webster">
            <a:extLst>
              <a:ext uri="{FF2B5EF4-FFF2-40B4-BE49-F238E27FC236}">
                <a16:creationId xmlns:a16="http://schemas.microsoft.com/office/drawing/2014/main" id="{97D24094-B508-E24B-9937-DA5D6F3B19A6}"/>
              </a:ext>
            </a:extLst>
          </p:cNvPr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72" name="Rectangle">
            <a:extLst>
              <a:ext uri="{FF2B5EF4-FFF2-40B4-BE49-F238E27FC236}">
                <a16:creationId xmlns:a16="http://schemas.microsoft.com/office/drawing/2014/main" id="{0A4DADC4-FA7A-944A-9FEC-FC1EAA06639F}"/>
              </a:ext>
            </a:extLst>
          </p:cNvPr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3" name="Rectangle">
            <a:extLst>
              <a:ext uri="{FF2B5EF4-FFF2-40B4-BE49-F238E27FC236}">
                <a16:creationId xmlns:a16="http://schemas.microsoft.com/office/drawing/2014/main" id="{0886986C-BEA6-DB43-9021-FB22F74DA369}"/>
              </a:ext>
            </a:extLst>
          </p:cNvPr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4" name="a">
            <a:extLst>
              <a:ext uri="{FF2B5EF4-FFF2-40B4-BE49-F238E27FC236}">
                <a16:creationId xmlns:a16="http://schemas.microsoft.com/office/drawing/2014/main" id="{3DB04A82-F2D1-AD46-9EAC-EA028AA8D000}"/>
              </a:ext>
            </a:extLst>
          </p:cNvPr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75" name="b">
            <a:extLst>
              <a:ext uri="{FF2B5EF4-FFF2-40B4-BE49-F238E27FC236}">
                <a16:creationId xmlns:a16="http://schemas.microsoft.com/office/drawing/2014/main" id="{D09CB645-F463-E542-A2C8-14E3BB23C830}"/>
              </a:ext>
            </a:extLst>
          </p:cNvPr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76" name="z">
            <a:extLst>
              <a:ext uri="{FF2B5EF4-FFF2-40B4-BE49-F238E27FC236}">
                <a16:creationId xmlns:a16="http://schemas.microsoft.com/office/drawing/2014/main" id="{617E6E00-460E-004C-979A-A016C2E7E93F}"/>
              </a:ext>
            </a:extLst>
          </p:cNvPr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26E29698-2887-8445-A4C1-7AD6278E15C0}"/>
              </a:ext>
            </a:extLst>
          </p:cNvPr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8" name="Connection Line">
            <a:extLst>
              <a:ext uri="{FF2B5EF4-FFF2-40B4-BE49-F238E27FC236}">
                <a16:creationId xmlns:a16="http://schemas.microsoft.com/office/drawing/2014/main" id="{705A2D88-AEBC-E545-A111-525EA13F2C53}"/>
              </a:ext>
            </a:extLst>
          </p:cNvPr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9" name="dict">
            <a:extLst>
              <a:ext uri="{FF2B5EF4-FFF2-40B4-BE49-F238E27FC236}">
                <a16:creationId xmlns:a16="http://schemas.microsoft.com/office/drawing/2014/main" id="{9C764C3A-94C6-EA44-9F57-6F715F342743}"/>
              </a:ext>
            </a:extLst>
          </p:cNvPr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80" name="L">
            <a:extLst>
              <a:ext uri="{FF2B5EF4-FFF2-40B4-BE49-F238E27FC236}">
                <a16:creationId xmlns:a16="http://schemas.microsoft.com/office/drawing/2014/main" id="{1A0B9951-67CC-4248-8EFF-BF2836517546}"/>
              </a:ext>
            </a:extLst>
          </p:cNvPr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D9CCC800-DE52-7346-8FA8-F8CEBBFC63D6}"/>
              </a:ext>
            </a:extLst>
          </p:cNvPr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82" name="Frames:">
            <a:extLst>
              <a:ext uri="{FF2B5EF4-FFF2-40B4-BE49-F238E27FC236}">
                <a16:creationId xmlns:a16="http://schemas.microsoft.com/office/drawing/2014/main" id="{98EC0884-CC0B-F545-BC7B-D3AC9EDDB00D}"/>
              </a:ext>
            </a:extLst>
          </p:cNvPr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83" name="this end of an…">
            <a:extLst>
              <a:ext uri="{FF2B5EF4-FFF2-40B4-BE49-F238E27FC236}">
                <a16:creationId xmlns:a16="http://schemas.microsoft.com/office/drawing/2014/main" id="{C57A400D-00C1-534C-9493-F268F68B546F}"/>
              </a:ext>
            </a:extLst>
          </p:cNvPr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84" name="apple">
            <a:extLst>
              <a:ext uri="{FF2B5EF4-FFF2-40B4-BE49-F238E27FC236}">
                <a16:creationId xmlns:a16="http://schemas.microsoft.com/office/drawing/2014/main" id="{7FEF9DC3-E2AE-5A45-A8D5-BF26D3500F43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5" name="and">
            <a:extLst>
              <a:ext uri="{FF2B5EF4-FFF2-40B4-BE49-F238E27FC236}">
                <a16:creationId xmlns:a16="http://schemas.microsoft.com/office/drawing/2014/main" id="{C9917E16-F54C-4941-B8F4-2C776A4EE49B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6" name="ada">
            <a:extLst>
              <a:ext uri="{FF2B5EF4-FFF2-40B4-BE49-F238E27FC236}">
                <a16:creationId xmlns:a16="http://schemas.microsoft.com/office/drawing/2014/main" id="{9BC30718-36C4-3A4A-85B9-5C57B2153A96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7" name="list">
            <a:extLst>
              <a:ext uri="{FF2B5EF4-FFF2-40B4-BE49-F238E27FC236}">
                <a16:creationId xmlns:a16="http://schemas.microsoft.com/office/drawing/2014/main" id="{C35D718B-A609-2A41-B3FC-053944D6FAF9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88" name="ada">
            <a:extLst>
              <a:ext uri="{FF2B5EF4-FFF2-40B4-BE49-F238E27FC236}">
                <a16:creationId xmlns:a16="http://schemas.microsoft.com/office/drawing/2014/main" id="{A9BC856C-3491-9749-8CBC-9DBE9D06F391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9" name="ada">
            <a:extLst>
              <a:ext uri="{FF2B5EF4-FFF2-40B4-BE49-F238E27FC236}">
                <a16:creationId xmlns:a16="http://schemas.microsoft.com/office/drawing/2014/main" id="{DAD92E11-FE70-D542-9E31-AF6ED9548BD9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98AF532E-C81D-1B44-B41F-C8DCAEA23F5E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" name="apple">
            <a:extLst>
              <a:ext uri="{FF2B5EF4-FFF2-40B4-BE49-F238E27FC236}">
                <a16:creationId xmlns:a16="http://schemas.microsoft.com/office/drawing/2014/main" id="{515F2775-06DA-B14D-9047-290D87AA9FCC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2" name="and">
            <a:extLst>
              <a:ext uri="{FF2B5EF4-FFF2-40B4-BE49-F238E27FC236}">
                <a16:creationId xmlns:a16="http://schemas.microsoft.com/office/drawing/2014/main" id="{0C7A22EA-553A-0C44-856B-7D25FEB84721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3" name="ada">
            <a:extLst>
              <a:ext uri="{FF2B5EF4-FFF2-40B4-BE49-F238E27FC236}">
                <a16:creationId xmlns:a16="http://schemas.microsoft.com/office/drawing/2014/main" id="{9A1ABE7F-5496-DA48-BAC2-358D2FDC57BE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4" name="Connection Line">
            <a:extLst>
              <a:ext uri="{FF2B5EF4-FFF2-40B4-BE49-F238E27FC236}">
                <a16:creationId xmlns:a16="http://schemas.microsoft.com/office/drawing/2014/main" id="{E73BA54F-5A6F-BD4D-8B6C-E26A5F0181D0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95" name="list">
            <a:extLst>
              <a:ext uri="{FF2B5EF4-FFF2-40B4-BE49-F238E27FC236}">
                <a16:creationId xmlns:a16="http://schemas.microsoft.com/office/drawing/2014/main" id="{89CAC303-0CA2-9044-A43F-625F42ADF596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96" name="Connection Line">
            <a:extLst>
              <a:ext uri="{FF2B5EF4-FFF2-40B4-BE49-F238E27FC236}">
                <a16:creationId xmlns:a16="http://schemas.microsoft.com/office/drawing/2014/main" id="{237A7931-A213-4C4A-80B6-2BCC280EAA4B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78854B11-4341-9A49-850A-734DCD1BD75F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8" name="Connection Line">
            <a:extLst>
              <a:ext uri="{FF2B5EF4-FFF2-40B4-BE49-F238E27FC236}">
                <a16:creationId xmlns:a16="http://schemas.microsoft.com/office/drawing/2014/main" id="{FD5401A4-A5E0-CF4D-A63B-482FD9910CBD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9" name="Connection Line">
            <a:extLst>
              <a:ext uri="{FF2B5EF4-FFF2-40B4-BE49-F238E27FC236}">
                <a16:creationId xmlns:a16="http://schemas.microsoft.com/office/drawing/2014/main" id="{8845AE6A-ABB8-944D-BFC8-2879124E3A4D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0" name="Connection Line">
            <a:extLst>
              <a:ext uri="{FF2B5EF4-FFF2-40B4-BE49-F238E27FC236}">
                <a16:creationId xmlns:a16="http://schemas.microsoft.com/office/drawing/2014/main" id="{92F5E3C7-C949-994B-9005-FE37DD5A03E9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1" name="this end of an…">
            <a:extLst>
              <a:ext uri="{FF2B5EF4-FFF2-40B4-BE49-F238E27FC236}">
                <a16:creationId xmlns:a16="http://schemas.microsoft.com/office/drawing/2014/main" id="{8A31D1D1-D99C-234E-BF79-780BF5512986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102" name="apple">
            <a:extLst>
              <a:ext uri="{FF2B5EF4-FFF2-40B4-BE49-F238E27FC236}">
                <a16:creationId xmlns:a16="http://schemas.microsoft.com/office/drawing/2014/main" id="{73BEAC5B-2F0E-1B4E-AB29-388C098DC5AC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3" name="apple">
            <a:extLst>
              <a:ext uri="{FF2B5EF4-FFF2-40B4-BE49-F238E27FC236}">
                <a16:creationId xmlns:a16="http://schemas.microsoft.com/office/drawing/2014/main" id="{CCA940B9-BEA1-A147-A467-B1823E39542B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4" name="Connection Line">
            <a:extLst>
              <a:ext uri="{FF2B5EF4-FFF2-40B4-BE49-F238E27FC236}">
                <a16:creationId xmlns:a16="http://schemas.microsoft.com/office/drawing/2014/main" id="{5C67753B-C24E-6C47-9744-428BD9190840}"/>
              </a:ext>
            </a:extLst>
          </p:cNvPr>
          <p:cNvSpPr/>
          <p:nvPr/>
        </p:nvSpPr>
        <p:spPr>
          <a:xfrm>
            <a:off x="7955635" y="459613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5" name="&quot;zebra&quot;">
            <a:extLst>
              <a:ext uri="{FF2B5EF4-FFF2-40B4-BE49-F238E27FC236}">
                <a16:creationId xmlns:a16="http://schemas.microsoft.com/office/drawing/2014/main" id="{03C86638-2D2B-184B-B099-4C5C4F2A6F9D}"/>
              </a:ext>
            </a:extLst>
          </p:cNvPr>
          <p:cNvSpPr txBox="1"/>
          <p:nvPr/>
        </p:nvSpPr>
        <p:spPr>
          <a:xfrm>
            <a:off x="9220054" y="4556868"/>
            <a:ext cx="46006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</a:t>
            </a:r>
            <a:r>
              <a:rPr dirty="0"/>
              <a:t>"</a:t>
            </a:r>
          </a:p>
        </p:txBody>
      </p:sp>
      <p:sp>
        <p:nvSpPr>
          <p:cNvPr id="106" name="Connection Line">
            <a:extLst>
              <a:ext uri="{FF2B5EF4-FFF2-40B4-BE49-F238E27FC236}">
                <a16:creationId xmlns:a16="http://schemas.microsoft.com/office/drawing/2014/main" id="{18546F8D-A95E-6C45-8B64-6F3687752F80}"/>
              </a:ext>
            </a:extLst>
          </p:cNvPr>
          <p:cNvSpPr/>
          <p:nvPr/>
        </p:nvSpPr>
        <p:spPr>
          <a:xfrm>
            <a:off x="8004424" y="514304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7" name="&quot;zebra&quot;">
            <a:extLst>
              <a:ext uri="{FF2B5EF4-FFF2-40B4-BE49-F238E27FC236}">
                <a16:creationId xmlns:a16="http://schemas.microsoft.com/office/drawing/2014/main" id="{8FA9B341-0986-B14B-ACA8-919750548DB6}"/>
              </a:ext>
            </a:extLst>
          </p:cNvPr>
          <p:cNvSpPr txBox="1"/>
          <p:nvPr/>
        </p:nvSpPr>
        <p:spPr>
          <a:xfrm>
            <a:off x="9235981" y="5103773"/>
            <a:ext cx="5257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389</a:t>
            </a:r>
            <a:endParaRPr dirty="0"/>
          </a:p>
        </p:txBody>
      </p:sp>
      <p:sp>
        <p:nvSpPr>
          <p:cNvPr id="108" name="Connection Line">
            <a:extLst>
              <a:ext uri="{FF2B5EF4-FFF2-40B4-BE49-F238E27FC236}">
                <a16:creationId xmlns:a16="http://schemas.microsoft.com/office/drawing/2014/main" id="{9EA5B413-D877-FF45-A212-0004B5F3F3E4}"/>
              </a:ext>
            </a:extLst>
          </p:cNvPr>
          <p:cNvSpPr/>
          <p:nvPr/>
        </p:nvSpPr>
        <p:spPr>
          <a:xfrm>
            <a:off x="8004424" y="559196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9" name="&quot;zebra&quot;">
            <a:extLst>
              <a:ext uri="{FF2B5EF4-FFF2-40B4-BE49-F238E27FC236}">
                <a16:creationId xmlns:a16="http://schemas.microsoft.com/office/drawing/2014/main" id="{DA38F9D1-1399-0541-AE1A-52D9619A5931}"/>
              </a:ext>
            </a:extLst>
          </p:cNvPr>
          <p:cNvSpPr txBox="1"/>
          <p:nvPr/>
        </p:nvSpPr>
        <p:spPr>
          <a:xfrm>
            <a:off x="9246960" y="5588660"/>
            <a:ext cx="158697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01/04/2022</a:t>
            </a:r>
            <a:r>
              <a:rPr dirty="0"/>
              <a:t>"</a:t>
            </a:r>
          </a:p>
        </p:txBody>
      </p:sp>
      <p:sp>
        <p:nvSpPr>
          <p:cNvPr id="110" name="8">
            <a:extLst>
              <a:ext uri="{FF2B5EF4-FFF2-40B4-BE49-F238E27FC236}">
                <a16:creationId xmlns:a16="http://schemas.microsoft.com/office/drawing/2014/main" id="{8B6459F2-5543-D544-941A-D1E47A78FD00}"/>
              </a:ext>
            </a:extLst>
          </p:cNvPr>
          <p:cNvSpPr txBox="1"/>
          <p:nvPr/>
        </p:nvSpPr>
        <p:spPr>
          <a:xfrm>
            <a:off x="9950414" y="7061021"/>
            <a:ext cx="4488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"*"</a:t>
            </a:r>
          </a:p>
        </p:txBody>
      </p:sp>
      <p:sp>
        <p:nvSpPr>
          <p:cNvPr id="111" name="Connection Line">
            <a:extLst>
              <a:ext uri="{FF2B5EF4-FFF2-40B4-BE49-F238E27FC236}">
                <a16:creationId xmlns:a16="http://schemas.microsoft.com/office/drawing/2014/main" id="{17A54608-B99E-884D-B87A-EDA084AD2335}"/>
              </a:ext>
            </a:extLst>
          </p:cNvPr>
          <p:cNvSpPr/>
          <p:nvPr/>
        </p:nvSpPr>
        <p:spPr>
          <a:xfrm>
            <a:off x="9910815" y="6446080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8">
            <a:extLst>
              <a:ext uri="{FF2B5EF4-FFF2-40B4-BE49-F238E27FC236}">
                <a16:creationId xmlns:a16="http://schemas.microsoft.com/office/drawing/2014/main" id="{E442FB4C-E772-4B4E-A0D6-198F5D25379C}"/>
              </a:ext>
            </a:extLst>
          </p:cNvPr>
          <p:cNvSpPr txBox="1"/>
          <p:nvPr/>
        </p:nvSpPr>
        <p:spPr>
          <a:xfrm>
            <a:off x="11003175" y="7105756"/>
            <a:ext cx="3206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""</a:t>
            </a:r>
          </a:p>
        </p:txBody>
      </p:sp>
      <p:sp>
        <p:nvSpPr>
          <p:cNvPr id="113" name="Connection Line">
            <a:extLst>
              <a:ext uri="{FF2B5EF4-FFF2-40B4-BE49-F238E27FC236}">
                <a16:creationId xmlns:a16="http://schemas.microsoft.com/office/drawing/2014/main" id="{7A03A2C1-15A5-3D47-AF05-14B3E4B26F26}"/>
              </a:ext>
            </a:extLst>
          </p:cNvPr>
          <p:cNvSpPr/>
          <p:nvPr/>
        </p:nvSpPr>
        <p:spPr>
          <a:xfrm>
            <a:off x="10899458" y="6490815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4" name="8">
            <a:extLst>
              <a:ext uri="{FF2B5EF4-FFF2-40B4-BE49-F238E27FC236}">
                <a16:creationId xmlns:a16="http://schemas.microsoft.com/office/drawing/2014/main" id="{9DC4275B-2CA1-884F-B63C-4661AFCDEE76}"/>
              </a:ext>
            </a:extLst>
          </p:cNvPr>
          <p:cNvSpPr txBox="1"/>
          <p:nvPr/>
        </p:nvSpPr>
        <p:spPr>
          <a:xfrm>
            <a:off x="11881862" y="7093463"/>
            <a:ext cx="57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"**"</a:t>
            </a:r>
          </a:p>
        </p:txBody>
      </p:sp>
      <p:sp>
        <p:nvSpPr>
          <p:cNvPr id="115" name="Connection Line">
            <a:extLst>
              <a:ext uri="{FF2B5EF4-FFF2-40B4-BE49-F238E27FC236}">
                <a16:creationId xmlns:a16="http://schemas.microsoft.com/office/drawing/2014/main" id="{733BEDF9-A8FF-3647-98BE-2762FF6B0FCA}"/>
              </a:ext>
            </a:extLst>
          </p:cNvPr>
          <p:cNvSpPr/>
          <p:nvPr/>
        </p:nvSpPr>
        <p:spPr>
          <a:xfrm>
            <a:off x="11906383" y="6478522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  <p:sp>
        <p:nvSpPr>
          <p:cNvPr id="4" name="Brain">
            <a:extLst>
              <a:ext uri="{FF2B5EF4-FFF2-40B4-BE49-F238E27FC236}">
                <a16:creationId xmlns:a16="http://schemas.microsoft.com/office/drawing/2014/main" id="{85AFEA92-B2DC-6E4D-AE5F-D6B2456F73D1}"/>
              </a:ext>
            </a:extLst>
          </p:cNvPr>
          <p:cNvSpPr/>
          <p:nvPr/>
        </p:nvSpPr>
        <p:spPr>
          <a:xfrm>
            <a:off x="5521614" y="1045945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" name="let's evolve our mental model of state!">
            <a:extLst>
              <a:ext uri="{FF2B5EF4-FFF2-40B4-BE49-F238E27FC236}">
                <a16:creationId xmlns:a16="http://schemas.microsoft.com/office/drawing/2014/main" id="{1747BAEE-A6D7-4C46-9B5C-A37F9731CD51}"/>
              </a:ext>
            </a:extLst>
          </p:cNvPr>
          <p:cNvSpPr txBox="1"/>
          <p:nvPr/>
        </p:nvSpPr>
        <p:spPr>
          <a:xfrm>
            <a:off x="7275560" y="951493"/>
            <a:ext cx="342014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rPr dirty="0"/>
              <a:t>let's evolve our mental model of state!</a:t>
            </a:r>
          </a:p>
        </p:txBody>
      </p:sp>
    </p:spTree>
    <p:extLst>
      <p:ext uri="{BB962C8B-B14F-4D97-AF65-F5344CB8AC3E}">
        <p14:creationId xmlns:p14="http://schemas.microsoft.com/office/powerpoint/2010/main" val="12552527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" name="note: we're not drawing frame boxes for simplicity since everything is in the global frame">
            <a:extLst>
              <a:ext uri="{FF2B5EF4-FFF2-40B4-BE49-F238E27FC236}">
                <a16:creationId xmlns:a16="http://schemas.microsoft.com/office/drawing/2014/main" id="{AD0ACDE4-FC20-5F43-8627-9EDBB8CE2D3E}"/>
              </a:ext>
            </a:extLst>
          </p:cNvPr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 dirty="0"/>
              <a:t>note</a:t>
            </a:r>
            <a:r>
              <a:rPr dirty="0"/>
              <a:t>: </a:t>
            </a:r>
            <a:r>
              <a:rPr i="1" dirty="0"/>
              <a:t>we're not drawing frame boxes for simplicity since everything is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36224290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7586972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any box with an arrow is a reference</a:t>
            </a:r>
            <a:br>
              <a:rPr dirty="0"/>
            </a:br>
            <a:r>
              <a:rPr dirty="0"/>
              <a:t>(variables are one kind of reference)</a:t>
            </a:r>
          </a:p>
        </p:txBody>
      </p:sp>
    </p:spTree>
    <p:extLst>
      <p:ext uri="{BB962C8B-B14F-4D97-AF65-F5344CB8AC3E}">
        <p14:creationId xmlns:p14="http://schemas.microsoft.com/office/powerpoint/2010/main" val="39296089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3052</Words>
  <Application>Microsoft Office PowerPoint</Application>
  <PresentationFormat>Custom</PresentationFormat>
  <Paragraphs>735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Courier</vt:lpstr>
      <vt:lpstr>Gill Sans</vt:lpstr>
      <vt:lpstr>Gill Sans Light</vt:lpstr>
      <vt:lpstr>Gill Sans SemiBold</vt:lpstr>
      <vt:lpstr>Menlo</vt:lpstr>
      <vt:lpstr>White</vt:lpstr>
      <vt:lpstr>[220 / 319]                    Objects + References</vt:lpstr>
      <vt:lpstr>Test yourself!</vt:lpstr>
      <vt:lpstr>Objects and References</vt:lpstr>
      <vt:lpstr>Objects and References</vt:lpstr>
      <vt:lpstr>Objects and References</vt:lpstr>
      <vt:lpstr>Today's Outline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Michael Doescher</cp:lastModifiedBy>
  <cp:revision>46</cp:revision>
  <dcterms:modified xsi:type="dcterms:W3CDTF">2022-10-24T13:25:03Z</dcterms:modified>
</cp:coreProperties>
</file>