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1" r:id="rId5"/>
    <p:sldId id="271" r:id="rId6"/>
    <p:sldId id="274" r:id="rId7"/>
    <p:sldId id="275" r:id="rId8"/>
    <p:sldId id="276" r:id="rId9"/>
    <p:sldId id="278" r:id="rId10"/>
    <p:sldId id="280" r:id="rId11"/>
    <p:sldId id="282" r:id="rId12"/>
    <p:sldId id="284" r:id="rId13"/>
    <p:sldId id="286" r:id="rId14"/>
    <p:sldId id="285" r:id="rId15"/>
    <p:sldId id="287" r:id="rId16"/>
    <p:sldId id="288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0"/>
  </p:normalViewPr>
  <p:slideViewPr>
    <p:cSldViewPr snapToGrid="0" snapToObjects="1">
      <p:cViewPr varScale="1">
        <p:scale>
          <a:sx n="55" d="100"/>
          <a:sy n="55" d="100"/>
        </p:scale>
        <p:origin x="15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Advanced Functions"/>
          <p:cNvSpPr txBox="1">
            <a:spLocks noGrp="1"/>
          </p:cNvSpPr>
          <p:nvPr>
            <p:ph type="ctrTitle"/>
          </p:nvPr>
        </p:nvSpPr>
        <p:spPr>
          <a:xfrm>
            <a:off x="210740" y="2765351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 / 319</a:t>
            </a:r>
            <a:r>
              <a:rPr dirty="0"/>
              <a:t>] </a:t>
            </a:r>
            <a:r>
              <a:rPr lang="en-US" dirty="0"/>
              <a:t>Functions as Objects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56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5988497" cy="5003057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“Baker”),</a:t>
            </a:r>
            <a:br/>
            <a:r>
              <a:t>    (“Alice”, “Clark”),</a:t>
            </a:r>
            <a:br/>
            <a:r>
              <a:t>    (“Bob”, “Adams”),</a:t>
            </a:r>
            <a:br/>
            <a:r>
              <a:t>]</a:t>
            </a:r>
            <a:br/>
            <a:endParaRPr/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.sort()</a:t>
            </a:r>
          </a:p>
        </p:txBody>
      </p:sp>
      <p:graphicFrame>
        <p:nvGraphicFramePr>
          <p:cNvPr id="457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8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59" name="Table"/>
          <p:cNvGraphicFramePr/>
          <p:nvPr/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0" name="what if we want to…"/>
          <p:cNvSpPr txBox="1"/>
          <p:nvPr/>
        </p:nvSpPr>
        <p:spPr>
          <a:xfrm>
            <a:off x="1748110" y="6711950"/>
            <a:ext cx="35249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what if we want to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sort by the last name?</a:t>
            </a:r>
          </a:p>
        </p:txBody>
      </p:sp>
      <p:sp>
        <p:nvSpPr>
          <p:cNvPr id="461" name="or by the length of the name?"/>
          <p:cNvSpPr txBox="1"/>
          <p:nvPr/>
        </p:nvSpPr>
        <p:spPr>
          <a:xfrm>
            <a:off x="1173336" y="7905749"/>
            <a:ext cx="467454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or by the length of the name?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69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5741194" cy="727184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Baker</a:t>
            </a:r>
            <a:r>
              <a:t>”),</a:t>
            </a:r>
            <a:br/>
            <a:r>
              <a:t>    (“Alice”,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Clark</a:t>
            </a:r>
            <a:r>
              <a:t>”),</a:t>
            </a:r>
            <a:br/>
            <a:r>
              <a:t>    (“Bob”,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Adams</a:t>
            </a:r>
            <a:r>
              <a:t>”),</a:t>
            </a:r>
            <a:br/>
            <a:r>
              <a:t>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</a:t>
            </a:r>
            <a:r>
              <a:rPr b="1"/>
              <a:t>extract</a:t>
            </a:r>
            <a:r>
              <a:t>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name_tuple</a:t>
            </a:r>
            <a:r>
              <a:t>):</a:t>
            </a:r>
            <a:br/>
            <a:r>
              <a:t>    return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name_tuple[1]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names.sort(key=</a:t>
            </a:r>
            <a:r>
              <a:rPr b="1"/>
              <a:t>extract</a:t>
            </a:r>
            <a:r>
              <a:t>)</a:t>
            </a:r>
          </a:p>
        </p:txBody>
      </p:sp>
      <p:graphicFrame>
        <p:nvGraphicFramePr>
          <p:cNvPr id="470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1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72" name="Table"/>
          <p:cNvGraphicFramePr/>
          <p:nvPr/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80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6138119" cy="727184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Baker</a:t>
            </a:r>
            <a:r>
              <a:t>”),</a:t>
            </a:r>
            <a:br/>
            <a:r>
              <a:t>    (“Alice”,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Clark</a:t>
            </a:r>
            <a:r>
              <a:t>”),</a:t>
            </a:r>
            <a:br/>
            <a:r>
              <a:t>    (“Bob”,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Adams</a:t>
            </a:r>
            <a:r>
              <a:t>”),</a:t>
            </a:r>
            <a:br/>
            <a:r>
              <a:t>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</a:t>
            </a:r>
            <a:r>
              <a:rPr b="1"/>
              <a:t>extract</a:t>
            </a:r>
            <a:r>
              <a:t>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name_tuple</a:t>
            </a:r>
            <a:r>
              <a:t>):</a:t>
            </a:r>
            <a:br/>
            <a:r>
              <a:t>    return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len(name_tuple[0])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names.sort(key=</a:t>
            </a:r>
            <a:r>
              <a:rPr b="1"/>
              <a:t>extract</a:t>
            </a:r>
            <a:r>
              <a:t>)</a:t>
            </a:r>
          </a:p>
        </p:txBody>
      </p:sp>
      <p:graphicFrame>
        <p:nvGraphicFramePr>
          <p:cNvPr id="481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2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83" name="Table"/>
          <p:cNvGraphicFramePr/>
          <p:nvPr/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ODING DEMOS…"/>
          <p:cNvSpPr txBox="1"/>
          <p:nvPr/>
        </p:nvSpPr>
        <p:spPr>
          <a:xfrm>
            <a:off x="3536844" y="3986813"/>
            <a:ext cx="5931112" cy="1779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rPr dirty="0"/>
              <a:t>CODING DEMOS</a:t>
            </a:r>
          </a:p>
          <a:p>
            <a:pPr>
              <a:defRPr sz="61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dirty="0"/>
              <a:t>[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r>
              <a:rPr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4449633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Function References (Part 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Function References (Part 1)</a:t>
            </a:r>
          </a:p>
        </p:txBody>
      </p:sp>
      <p:sp>
        <p:nvSpPr>
          <p:cNvPr id="435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Outline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functions as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dirty="0">
                <a:solidFill>
                  <a:schemeClr val="tx1"/>
                </a:solidFill>
              </a:rPr>
              <a:t>ort</a:t>
            </a:r>
            <a:endParaRPr lang="en-US" dirty="0">
              <a:solidFill>
                <a:schemeClr val="tx1"/>
              </a:solidFill>
            </a:endParaRP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lambda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118440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Example: Sorting Names"/>
          <p:cNvSpPr txBox="1">
            <a:spLocks noGrp="1"/>
          </p:cNvSpPr>
          <p:nvPr>
            <p:ph type="title"/>
          </p:nvPr>
        </p:nvSpPr>
        <p:spPr>
          <a:xfrm>
            <a:off x="671033" y="564416"/>
            <a:ext cx="12333767" cy="9023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4800"/>
            </a:lvl1pPr>
          </a:lstStyle>
          <a:p>
            <a:r>
              <a:rPr dirty="0"/>
              <a:t>Example: Sorting </a:t>
            </a:r>
            <a:r>
              <a:rPr lang="en-US" dirty="0"/>
              <a:t>Dictionary by keys using lambdas</a:t>
            </a:r>
            <a:endParaRPr dirty="0"/>
          </a:p>
        </p:txBody>
      </p:sp>
      <p:sp>
        <p:nvSpPr>
          <p:cNvPr id="480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699797" y="1917341"/>
            <a:ext cx="6138119" cy="7271843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pPr>
              <a:buSzTx/>
            </a:pPr>
            <a:r>
              <a:rPr lang="en-US" dirty="0"/>
              <a:t>lambda functions are a way to abstract a function reference</a:t>
            </a:r>
          </a:p>
          <a:p>
            <a:pPr>
              <a:buSzTx/>
            </a:pPr>
            <a:r>
              <a:rPr lang="en-US" dirty="0"/>
              <a:t>multiple possible parameters and single expression as function body</a:t>
            </a:r>
          </a:p>
          <a:p>
            <a:pPr marL="0" indent="0">
              <a:buSzTx/>
              <a:buNone/>
            </a:pPr>
            <a:r>
              <a:rPr lang="en-US" b="1" i="1" dirty="0">
                <a:solidFill>
                  <a:srgbClr val="FF0000"/>
                </a:solidFill>
              </a:rPr>
              <a:t>lambda </a:t>
            </a:r>
            <a:r>
              <a:rPr lang="en-US" b="1" dirty="0">
                <a:solidFill>
                  <a:schemeClr val="tx1"/>
                </a:solidFill>
              </a:rPr>
              <a:t>parameters: expression</a:t>
            </a:r>
          </a:p>
          <a:p>
            <a:pPr marL="0" indent="0">
              <a:buSzTx/>
              <a:buNone/>
            </a:pPr>
            <a:r>
              <a:rPr lang="en-US" dirty="0"/>
              <a:t>Dictionary: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b="1" dirty="0"/>
              <a:t>players</a:t>
            </a:r>
            <a:r>
              <a:rPr dirty="0"/>
              <a:t> = </a:t>
            </a:r>
            <a:r>
              <a:rPr lang="en-US" sz="2600" dirty="0">
                <a:sym typeface="Courier"/>
              </a:rPr>
              <a:t>{"bob": 20, "</a:t>
            </a:r>
            <a:r>
              <a:rPr lang="en-US" sz="2600" dirty="0" err="1">
                <a:sym typeface="Courier"/>
              </a:rPr>
              <a:t>alice</a:t>
            </a:r>
            <a:r>
              <a:rPr lang="en-US" sz="2600" dirty="0">
                <a:sym typeface="Courier"/>
              </a:rPr>
              <a:t>": 8, "</a:t>
            </a:r>
            <a:r>
              <a:rPr lang="en-US" sz="2600" dirty="0" err="1">
                <a:sym typeface="Courier"/>
              </a:rPr>
              <a:t>alex</a:t>
            </a:r>
            <a:r>
              <a:rPr lang="en-US" sz="2600" dirty="0">
                <a:sym typeface="Courier"/>
              </a:rPr>
              <a:t>": 9}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600" dirty="0" err="1">
                <a:sym typeface="Courier"/>
              </a:rPr>
              <a:t>dict</a:t>
            </a:r>
            <a:r>
              <a:rPr lang="en-US" sz="2600" dirty="0">
                <a:sym typeface="Courier"/>
              </a:rPr>
              <a:t>(sorted(</a:t>
            </a:r>
            <a:r>
              <a:rPr lang="en-US" sz="2600" dirty="0" err="1">
                <a:sym typeface="Courier"/>
              </a:rPr>
              <a:t>players.items</a:t>
            </a:r>
            <a:r>
              <a:rPr lang="en-US" sz="2600" dirty="0">
                <a:sym typeface="Courier"/>
              </a:rPr>
              <a:t>(), key = lambda item: item[0]))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endParaRPr lang="en-US" sz="2600" dirty="0">
              <a:sym typeface="Courier"/>
            </a:endParaRPr>
          </a:p>
        </p:txBody>
      </p:sp>
      <p:graphicFrame>
        <p:nvGraphicFramePr>
          <p:cNvPr id="481" name="Table"/>
          <p:cNvGraphicFramePr/>
          <p:nvPr>
            <p:extLst>
              <p:ext uri="{D42A27DB-BD31-4B8C-83A1-F6EECF244321}">
                <p14:modId xmlns:p14="http://schemas.microsoft.com/office/powerpoint/2010/main" val="487174354"/>
              </p:ext>
            </p:extLst>
          </p:nvPr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bob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20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ym typeface="Gill Sans"/>
                        </a:rPr>
                        <a:t>alice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8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ym typeface="Gill Sans"/>
                        </a:rPr>
                        <a:t>alex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9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2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83" name="Table"/>
          <p:cNvGraphicFramePr/>
          <p:nvPr>
            <p:extLst>
              <p:ext uri="{D42A27DB-BD31-4B8C-83A1-F6EECF244321}">
                <p14:modId xmlns:p14="http://schemas.microsoft.com/office/powerpoint/2010/main" val="2938194584"/>
              </p:ext>
            </p:extLst>
          </p:nvPr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alex</a:t>
                      </a:r>
                      <a:endParaRPr sz="2200" dirty="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9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alice</a:t>
                      </a:r>
                      <a:endParaRPr sz="2200" dirty="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8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bob</a:t>
                      </a:r>
                      <a:endParaRPr sz="2200" dirty="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20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00637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Example: Sorting Names"/>
          <p:cNvSpPr txBox="1">
            <a:spLocks noGrp="1"/>
          </p:cNvSpPr>
          <p:nvPr>
            <p:ph type="title"/>
          </p:nvPr>
        </p:nvSpPr>
        <p:spPr>
          <a:xfrm>
            <a:off x="755660" y="588541"/>
            <a:ext cx="12057321" cy="9023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4800"/>
            </a:lvl1pPr>
          </a:lstStyle>
          <a:p>
            <a:r>
              <a:rPr lang="en-US" dirty="0"/>
              <a:t>Example: Sorting Dictionary by values using lambdas</a:t>
            </a:r>
            <a:endParaRPr dirty="0"/>
          </a:p>
        </p:txBody>
      </p:sp>
      <p:sp>
        <p:nvSpPr>
          <p:cNvPr id="480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755660" y="2144898"/>
            <a:ext cx="6138119" cy="7271843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pPr>
              <a:buSzTx/>
            </a:pPr>
            <a:r>
              <a:rPr lang="en-US" dirty="0"/>
              <a:t>lambda functions are a way to abstract a function reference</a:t>
            </a:r>
          </a:p>
          <a:p>
            <a:pPr>
              <a:buSzTx/>
            </a:pPr>
            <a:r>
              <a:rPr lang="en-US" dirty="0"/>
              <a:t>multiple possible parameters and single expression as function body</a:t>
            </a:r>
          </a:p>
          <a:p>
            <a:pPr marL="0" indent="0">
              <a:buSzTx/>
              <a:buNone/>
            </a:pPr>
            <a:r>
              <a:rPr lang="en-US" b="1" i="1" dirty="0">
                <a:solidFill>
                  <a:srgbClr val="FF0000"/>
                </a:solidFill>
              </a:rPr>
              <a:t>lambda </a:t>
            </a:r>
            <a:r>
              <a:rPr lang="en-US" b="1" dirty="0">
                <a:solidFill>
                  <a:schemeClr val="tx1"/>
                </a:solidFill>
              </a:rPr>
              <a:t>parameters: expression</a:t>
            </a:r>
          </a:p>
          <a:p>
            <a:pPr marL="0" indent="0">
              <a:buSzTx/>
              <a:buNone/>
            </a:pPr>
            <a:r>
              <a:rPr lang="en-US" dirty="0"/>
              <a:t>Dictionary: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b="1" dirty="0"/>
              <a:t>players</a:t>
            </a:r>
            <a:r>
              <a:rPr dirty="0"/>
              <a:t> = </a:t>
            </a:r>
            <a:r>
              <a:rPr lang="en-US" sz="2600" dirty="0">
                <a:sym typeface="Courier"/>
              </a:rPr>
              <a:t>{"bob": 20, "</a:t>
            </a:r>
            <a:r>
              <a:rPr lang="en-US" sz="2600" dirty="0" err="1">
                <a:sym typeface="Courier"/>
              </a:rPr>
              <a:t>alice</a:t>
            </a:r>
            <a:r>
              <a:rPr lang="en-US" sz="2600" dirty="0">
                <a:sym typeface="Courier"/>
              </a:rPr>
              <a:t>": 8, "</a:t>
            </a:r>
            <a:r>
              <a:rPr lang="en-US" sz="2600" dirty="0" err="1">
                <a:sym typeface="Courier"/>
              </a:rPr>
              <a:t>alex</a:t>
            </a:r>
            <a:r>
              <a:rPr lang="en-US" sz="2600" dirty="0">
                <a:sym typeface="Courier"/>
              </a:rPr>
              <a:t>": 9}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600" dirty="0" err="1">
                <a:sym typeface="Courier"/>
              </a:rPr>
              <a:t>dict</a:t>
            </a:r>
            <a:r>
              <a:rPr lang="en-US" sz="2600" dirty="0">
                <a:sym typeface="Courier"/>
              </a:rPr>
              <a:t>(sorted(</a:t>
            </a:r>
            <a:r>
              <a:rPr lang="en-US" sz="2600" dirty="0" err="1">
                <a:sym typeface="Courier"/>
              </a:rPr>
              <a:t>players.items</a:t>
            </a:r>
            <a:r>
              <a:rPr lang="en-US" sz="2600" dirty="0">
                <a:sym typeface="Courier"/>
              </a:rPr>
              <a:t>(), key = lambda item: item[1]))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endParaRPr lang="en-US" sz="2600" dirty="0">
              <a:sym typeface="Courier"/>
            </a:endParaRPr>
          </a:p>
        </p:txBody>
      </p:sp>
      <p:graphicFrame>
        <p:nvGraphicFramePr>
          <p:cNvPr id="481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bob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20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ym typeface="Gill Sans"/>
                        </a:rPr>
                        <a:t>alice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8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ym typeface="Gill Sans"/>
                        </a:rPr>
                        <a:t>alex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9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2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83" name="Table"/>
          <p:cNvGraphicFramePr/>
          <p:nvPr>
            <p:extLst>
              <p:ext uri="{D42A27DB-BD31-4B8C-83A1-F6EECF244321}">
                <p14:modId xmlns:p14="http://schemas.microsoft.com/office/powerpoint/2010/main" val="4194601449"/>
              </p:ext>
            </p:extLst>
          </p:nvPr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olidFill>
                            <a:schemeClr val="tx1"/>
                          </a:solidFill>
                          <a:sym typeface="Gill Sans"/>
                        </a:rPr>
                        <a:t>alice</a:t>
                      </a:r>
                      <a:endParaRPr sz="2200" dirty="0">
                        <a:solidFill>
                          <a:schemeClr val="tx1"/>
                        </a:solidFill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8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olidFill>
                            <a:schemeClr val="tx1"/>
                          </a:solidFill>
                          <a:sym typeface="Gill Sans"/>
                        </a:rPr>
                        <a:t>alex</a:t>
                      </a:r>
                      <a:endParaRPr sz="2200" dirty="0">
                        <a:solidFill>
                          <a:schemeClr val="tx1"/>
                        </a:solidFill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9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sym typeface="Gill Sans"/>
                        </a:rPr>
                        <a:t>bob</a:t>
                      </a:r>
                      <a:endParaRPr sz="2200" dirty="0">
                        <a:solidFill>
                          <a:schemeClr val="tx1"/>
                        </a:solidFill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20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02349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adical Claim:…"/>
          <p:cNvSpPr txBox="1">
            <a:spLocks noGrp="1"/>
          </p:cNvSpPr>
          <p:nvPr>
            <p:ph type="subTitle" sz="half" idx="1"/>
          </p:nvPr>
        </p:nvSpPr>
        <p:spPr>
          <a:xfrm>
            <a:off x="1270000" y="1750838"/>
            <a:ext cx="10464800" cy="2568924"/>
          </a:xfrm>
          <a:prstGeom prst="rect">
            <a:avLst/>
          </a:prstGeom>
        </p:spPr>
        <p:txBody>
          <a:bodyPr/>
          <a:lstStyle/>
          <a:p>
            <a:pPr algn="l">
              <a:defRPr sz="6400"/>
            </a:pPr>
            <a:r>
              <a:t>Radical Claim:</a:t>
            </a:r>
          </a:p>
          <a:p>
            <a:pPr algn="l">
              <a:spcBef>
                <a:spcPts val="2000"/>
              </a:spcBef>
              <a:defRPr sz="64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Functions are Objects</a:t>
            </a:r>
          </a:p>
        </p:txBody>
      </p:sp>
      <p:sp>
        <p:nvSpPr>
          <p:cNvPr id="129" name="implications:…"/>
          <p:cNvSpPr txBox="1"/>
          <p:nvPr/>
        </p:nvSpPr>
        <p:spPr>
          <a:xfrm>
            <a:off x="2588920" y="5198720"/>
            <a:ext cx="7910960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implications: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variables can reference functions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lists/dicts can reference functions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we can pass function references to other functions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we can pass lists of function references to other functions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...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unction References (Part 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Function References (Part 1)</a:t>
            </a:r>
          </a:p>
        </p:txBody>
      </p:sp>
      <p:sp>
        <p:nvSpPr>
          <p:cNvPr id="132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Outline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functions as objects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s</a:t>
            </a:r>
            <a:r>
              <a:rPr dirty="0"/>
              <a:t>ort</a:t>
            </a:r>
            <a:endParaRPr lang="en-US" dirty="0"/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lambda</a:t>
            </a:r>
            <a:endParaRPr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Arrow"/>
          <p:cNvSpPr/>
          <p:nvPr/>
        </p:nvSpPr>
        <p:spPr>
          <a:xfrm>
            <a:off x="508000" y="5334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9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40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41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8" name="x = [1,2,3]…">
            <a:extLst>
              <a:ext uri="{FF2B5EF4-FFF2-40B4-BE49-F238E27FC236}">
                <a16:creationId xmlns:a16="http://schemas.microsoft.com/office/drawing/2014/main" id="{FD73E13F-5D8A-9F4D-BD96-43070702E0C9}"/>
              </a:ext>
            </a:extLst>
          </p:cNvPr>
          <p:cNvSpPr txBox="1"/>
          <p:nvPr/>
        </p:nvSpPr>
        <p:spPr>
          <a:xfrm>
            <a:off x="1435199" y="564813"/>
            <a:ext cx="405239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l1</a:t>
            </a:r>
            <a:r>
              <a:rPr dirty="0"/>
              <a:t>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l2</a:t>
            </a:r>
            <a:r>
              <a:rPr dirty="0"/>
              <a:t> = </a:t>
            </a:r>
            <a:r>
              <a:rPr lang="en-US" dirty="0"/>
              <a:t>l1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5E34FF"/>
                </a:solidFill>
              </a:rPr>
              <a:t>f</a:t>
            </a:r>
            <a:r>
              <a:rPr dirty="0"/>
              <a:t>(</a:t>
            </a:r>
            <a:r>
              <a:rPr lang="en-US" dirty="0"/>
              <a:t>l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l[-1]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g</a:t>
            </a:r>
            <a:r>
              <a:rPr dirty="0"/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num</a:t>
            </a:r>
            <a:r>
              <a:rPr dirty="0"/>
              <a:t> = f(</a:t>
            </a:r>
            <a:r>
              <a:rPr lang="en-US" dirty="0"/>
              <a:t>l2</a:t>
            </a:r>
            <a:r>
              <a:rPr dirty="0"/>
              <a:t>)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B59D624E-069A-6344-90A2-C8019CA51171}"/>
              </a:ext>
            </a:extLst>
          </p:cNvPr>
          <p:cNvSpPr/>
          <p:nvPr/>
        </p:nvSpPr>
        <p:spPr>
          <a:xfrm flipH="1" flipV="1">
            <a:off x="9613900" y="5753098"/>
            <a:ext cx="364" cy="400050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" name="your notes should probably include this example, with an explanation of what each of the 5 steps do!…">
            <a:extLst>
              <a:ext uri="{FF2B5EF4-FFF2-40B4-BE49-F238E27FC236}">
                <a16:creationId xmlns:a16="http://schemas.microsoft.com/office/drawing/2014/main" id="{A2C6233A-5B3D-814E-A986-BE0D4DFBD71A}"/>
              </a:ext>
            </a:extLst>
          </p:cNvPr>
          <p:cNvSpPr/>
          <p:nvPr/>
        </p:nvSpPr>
        <p:spPr>
          <a:xfrm>
            <a:off x="6188298" y="1515740"/>
            <a:ext cx="6380759" cy="160397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indent="101600" algn="l">
              <a:defRPr sz="3200" b="0">
                <a:solidFill>
                  <a:srgbClr val="FFFFFF"/>
                </a:solidFill>
              </a:defRPr>
            </a:pPr>
            <a:endParaRPr dirty="0"/>
          </a:p>
          <a:p>
            <a:pPr indent="101600" algn="l">
              <a:defRPr sz="3200" b="0" i="1">
                <a:solidFill>
                  <a:srgbClr val="FFFFFF"/>
                </a:solidFill>
              </a:defRPr>
            </a:pPr>
            <a:r>
              <a:rPr dirty="0"/>
              <a:t>which line of code is most novel for us?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68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69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71" name="Arrow"/>
          <p:cNvSpPr/>
          <p:nvPr/>
        </p:nvSpPr>
        <p:spPr>
          <a:xfrm>
            <a:off x="508000" y="4572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4" name="Explanation: f should reference a new function object"/>
          <p:cNvSpPr txBox="1"/>
          <p:nvPr/>
        </p:nvSpPr>
        <p:spPr>
          <a:xfrm>
            <a:off x="5369371" y="2069430"/>
            <a:ext cx="711815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f should reference a new function object</a:t>
            </a:r>
          </a:p>
        </p:txBody>
      </p:sp>
      <p:sp>
        <p:nvSpPr>
          <p:cNvPr id="375" name="Explanation: g should reference whatever f references"/>
          <p:cNvSpPr txBox="1"/>
          <p:nvPr/>
        </p:nvSpPr>
        <p:spPr>
          <a:xfrm>
            <a:off x="5369371" y="3593430"/>
            <a:ext cx="717693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g should reference whatever f references</a:t>
            </a:r>
          </a:p>
        </p:txBody>
      </p:sp>
      <p:sp>
        <p:nvSpPr>
          <p:cNvPr id="388" name="function object"/>
          <p:cNvSpPr/>
          <p:nvPr/>
        </p:nvSpPr>
        <p:spPr>
          <a:xfrm>
            <a:off x="10096500" y="7785100"/>
            <a:ext cx="2515444" cy="461059"/>
          </a:xfrm>
          <a:prstGeom prst="roundRect">
            <a:avLst>
              <a:gd name="adj" fmla="val 312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 object</a:t>
            </a:r>
          </a:p>
        </p:txBody>
      </p:sp>
      <p:sp>
        <p:nvSpPr>
          <p:cNvPr id="389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390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391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399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00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01" name="Connection Line"/>
          <p:cNvSpPr/>
          <p:nvPr/>
        </p:nvSpPr>
        <p:spPr>
          <a:xfrm>
            <a:off x="7157399" y="7749873"/>
            <a:ext cx="2947046" cy="179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7" extrusionOk="0">
                <a:moveTo>
                  <a:pt x="0" y="16307"/>
                </a:moveTo>
                <a:cubicBezTo>
                  <a:pt x="8569" y="-3674"/>
                  <a:pt x="15769" y="-5293"/>
                  <a:pt x="21600" y="1145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02" name="Connection Line"/>
          <p:cNvSpPr/>
          <p:nvPr/>
        </p:nvSpPr>
        <p:spPr>
          <a:xfrm>
            <a:off x="7157399" y="8205099"/>
            <a:ext cx="2932411" cy="261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85" extrusionOk="0">
                <a:moveTo>
                  <a:pt x="0" y="16093"/>
                </a:moveTo>
                <a:cubicBezTo>
                  <a:pt x="7716" y="21600"/>
                  <a:pt x="14916" y="16236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98" name="both of these calls would…"/>
          <p:cNvSpPr txBox="1"/>
          <p:nvPr/>
        </p:nvSpPr>
        <p:spPr>
          <a:xfrm>
            <a:off x="753770" y="6175474"/>
            <a:ext cx="3329438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both </a:t>
            </a:r>
            <a:r>
              <a:rPr lang="en-US" dirty="0"/>
              <a:t>these </a:t>
            </a:r>
            <a:r>
              <a:rPr dirty="0"/>
              <a:t>calls would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have run the same code,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returning the same result: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num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 = f(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l1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num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 = g(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l2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)</a:t>
            </a:r>
          </a:p>
        </p:txBody>
      </p:sp>
      <p:sp>
        <p:nvSpPr>
          <p:cNvPr id="35" name="x = [1,2,3]…">
            <a:extLst>
              <a:ext uri="{FF2B5EF4-FFF2-40B4-BE49-F238E27FC236}">
                <a16:creationId xmlns:a16="http://schemas.microsoft.com/office/drawing/2014/main" id="{991F72BA-26B4-CD4D-B58B-4F10E1ECB85B}"/>
              </a:ext>
            </a:extLst>
          </p:cNvPr>
          <p:cNvSpPr txBox="1"/>
          <p:nvPr/>
        </p:nvSpPr>
        <p:spPr>
          <a:xfrm>
            <a:off x="1435199" y="564813"/>
            <a:ext cx="405239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l1</a:t>
            </a:r>
            <a:r>
              <a:rPr dirty="0"/>
              <a:t>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l2</a:t>
            </a:r>
            <a:r>
              <a:rPr dirty="0"/>
              <a:t> = </a:t>
            </a:r>
            <a:r>
              <a:rPr lang="en-US" dirty="0"/>
              <a:t>l1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5E34FF"/>
                </a:solidFill>
              </a:rPr>
              <a:t>f</a:t>
            </a:r>
            <a:r>
              <a:rPr dirty="0"/>
              <a:t>(</a:t>
            </a:r>
            <a:r>
              <a:rPr lang="en-US" dirty="0"/>
              <a:t>l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l[-1]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g</a:t>
            </a:r>
            <a:r>
              <a:rPr dirty="0"/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num</a:t>
            </a:r>
            <a:r>
              <a:rPr dirty="0"/>
              <a:t> = f(</a:t>
            </a:r>
            <a:r>
              <a:rPr lang="en-US" dirty="0"/>
              <a:t>l2</a:t>
            </a:r>
            <a:r>
              <a:rPr dirty="0"/>
              <a:t>)</a:t>
            </a:r>
          </a:p>
        </p:txBody>
      </p:sp>
      <p:sp>
        <p:nvSpPr>
          <p:cNvPr id="36" name="Explanation: x should reference a new list object">
            <a:extLst>
              <a:ext uri="{FF2B5EF4-FFF2-40B4-BE49-F238E27FC236}">
                <a16:creationId xmlns:a16="http://schemas.microsoft.com/office/drawing/2014/main" id="{067903CC-6CEC-7843-B57A-69BD87D66B78}"/>
              </a:ext>
            </a:extLst>
          </p:cNvPr>
          <p:cNvSpPr txBox="1"/>
          <p:nvPr/>
        </p:nvSpPr>
        <p:spPr>
          <a:xfrm>
            <a:off x="5369371" y="589538"/>
            <a:ext cx="682558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dirty="0"/>
              <a:t>Explanation:</a:t>
            </a:r>
            <a:r>
              <a:rPr lang="en-US" dirty="0"/>
              <a:t>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b="0" dirty="0"/>
              <a:t> should reference a new list object</a:t>
            </a:r>
          </a:p>
        </p:txBody>
      </p:sp>
      <p:sp>
        <p:nvSpPr>
          <p:cNvPr id="38" name="Explanation: y should reference whatever x references">
            <a:extLst>
              <a:ext uri="{FF2B5EF4-FFF2-40B4-BE49-F238E27FC236}">
                <a16:creationId xmlns:a16="http://schemas.microsoft.com/office/drawing/2014/main" id="{345F6B40-1194-664B-867F-40CC5BAA5AC5}"/>
              </a:ext>
            </a:extLst>
          </p:cNvPr>
          <p:cNvSpPr txBox="1"/>
          <p:nvPr/>
        </p:nvSpPr>
        <p:spPr>
          <a:xfrm>
            <a:off x="5369371" y="1097538"/>
            <a:ext cx="777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lang="en-US" dirty="0"/>
              <a:t>Explanation: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r>
              <a:rPr lang="en-US" b="0" dirty="0"/>
              <a:t> should reference whatever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lang="en-US" b="0" dirty="0"/>
              <a:t> references</a:t>
            </a:r>
          </a:p>
        </p:txBody>
      </p:sp>
      <p:sp>
        <p:nvSpPr>
          <p:cNvPr id="39" name="Explanation: z should reference whatever f returns">
            <a:extLst>
              <a:ext uri="{FF2B5EF4-FFF2-40B4-BE49-F238E27FC236}">
                <a16:creationId xmlns:a16="http://schemas.microsoft.com/office/drawing/2014/main" id="{D8463E69-DBDE-2B40-A7D9-FFDEC7BEA299}"/>
              </a:ext>
            </a:extLst>
          </p:cNvPr>
          <p:cNvSpPr txBox="1"/>
          <p:nvPr/>
        </p:nvSpPr>
        <p:spPr>
          <a:xfrm>
            <a:off x="5369371" y="4291072"/>
            <a:ext cx="7655942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lang="en-US" dirty="0"/>
              <a:t>Explanation: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 </a:t>
            </a:r>
            <a:r>
              <a:rPr lang="en-US" b="0" dirty="0"/>
              <a:t>should reference whatever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r>
              <a:rPr lang="en-US" b="0" dirty="0"/>
              <a:t> references</a:t>
            </a:r>
            <a:endParaRPr lang="en-US" dirty="0"/>
          </a:p>
          <a:p>
            <a:pPr algn="l">
              <a:defRPr>
                <a:solidFill>
                  <a:srgbClr val="929292"/>
                </a:solidFill>
              </a:defRPr>
            </a:pPr>
            <a:r>
              <a:rPr dirty="0"/>
              <a:t>Explanation: </a:t>
            </a:r>
            <a:r>
              <a:rPr lang="en-US" b="0" dirty="0"/>
              <a:t>num</a:t>
            </a:r>
            <a:r>
              <a:rPr b="0" dirty="0"/>
              <a:t> should reference whatever f returns</a:t>
            </a:r>
          </a:p>
        </p:txBody>
      </p:sp>
      <p:sp>
        <p:nvSpPr>
          <p:cNvPr id="40" name="Line">
            <a:extLst>
              <a:ext uri="{FF2B5EF4-FFF2-40B4-BE49-F238E27FC236}">
                <a16:creationId xmlns:a16="http://schemas.microsoft.com/office/drawing/2014/main" id="{24F540A4-640A-344A-872A-7DD3F9526404}"/>
              </a:ext>
            </a:extLst>
          </p:cNvPr>
          <p:cNvSpPr/>
          <p:nvPr/>
        </p:nvSpPr>
        <p:spPr>
          <a:xfrm flipH="1" flipV="1">
            <a:off x="9613900" y="5753098"/>
            <a:ext cx="364" cy="400050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" name="Square">
            <a:extLst>
              <a:ext uri="{FF2B5EF4-FFF2-40B4-BE49-F238E27FC236}">
                <a16:creationId xmlns:a16="http://schemas.microsoft.com/office/drawing/2014/main" id="{49FEFF8C-9C27-3D4C-888B-264099CAA839}"/>
              </a:ext>
            </a:extLst>
          </p:cNvPr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" name="Square">
            <a:extLst>
              <a:ext uri="{FF2B5EF4-FFF2-40B4-BE49-F238E27FC236}">
                <a16:creationId xmlns:a16="http://schemas.microsoft.com/office/drawing/2014/main" id="{6B86919A-8C86-9B4B-8084-2F068768555C}"/>
              </a:ext>
            </a:extLst>
          </p:cNvPr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" name="Square">
            <a:extLst>
              <a:ext uri="{FF2B5EF4-FFF2-40B4-BE49-F238E27FC236}">
                <a16:creationId xmlns:a16="http://schemas.microsoft.com/office/drawing/2014/main" id="{5E043B12-1745-A54D-9271-B37FE5E4CDF4}"/>
              </a:ext>
            </a:extLst>
          </p:cNvPr>
          <p:cNvSpPr/>
          <p:nvPr/>
        </p:nvSpPr>
        <p:spPr>
          <a:xfrm>
            <a:off x="6951447" y="7696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" name="Square">
            <a:extLst>
              <a:ext uri="{FF2B5EF4-FFF2-40B4-BE49-F238E27FC236}">
                <a16:creationId xmlns:a16="http://schemas.microsoft.com/office/drawing/2014/main" id="{482A08C9-BB2B-FF4D-9D3B-F16330498436}"/>
              </a:ext>
            </a:extLst>
          </p:cNvPr>
          <p:cNvSpPr/>
          <p:nvPr/>
        </p:nvSpPr>
        <p:spPr>
          <a:xfrm>
            <a:off x="6951447" y="820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" name="Square">
            <a:extLst>
              <a:ext uri="{FF2B5EF4-FFF2-40B4-BE49-F238E27FC236}">
                <a16:creationId xmlns:a16="http://schemas.microsoft.com/office/drawing/2014/main" id="{2B599736-5044-DC48-8812-83C6BCAD04E4}"/>
              </a:ext>
            </a:extLst>
          </p:cNvPr>
          <p:cNvSpPr/>
          <p:nvPr/>
        </p:nvSpPr>
        <p:spPr>
          <a:xfrm>
            <a:off x="6951447" y="8712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" name="&quot;hi&quot;">
            <a:extLst>
              <a:ext uri="{FF2B5EF4-FFF2-40B4-BE49-F238E27FC236}">
                <a16:creationId xmlns:a16="http://schemas.microsoft.com/office/drawing/2014/main" id="{77A10471-3A1A-2241-A08B-627B80410F28}"/>
              </a:ext>
            </a:extLst>
          </p:cNvPr>
          <p:cNvSpPr txBox="1"/>
          <p:nvPr/>
        </p:nvSpPr>
        <p:spPr>
          <a:xfrm>
            <a:off x="11284743" y="9130663"/>
            <a:ext cx="25648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lang="en-US" dirty="0"/>
              <a:t>3</a:t>
            </a:r>
            <a:endParaRPr dirty="0"/>
          </a:p>
        </p:txBody>
      </p:sp>
      <p:sp>
        <p:nvSpPr>
          <p:cNvPr id="47" name="Connection Line">
            <a:extLst>
              <a:ext uri="{FF2B5EF4-FFF2-40B4-BE49-F238E27FC236}">
                <a16:creationId xmlns:a16="http://schemas.microsoft.com/office/drawing/2014/main" id="{1091F9BF-7A6F-2342-A624-6C4CD34BED09}"/>
              </a:ext>
            </a:extLst>
          </p:cNvPr>
          <p:cNvSpPr/>
          <p:nvPr/>
        </p:nvSpPr>
        <p:spPr>
          <a:xfrm>
            <a:off x="7229722" y="9443970"/>
            <a:ext cx="3849837" cy="161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9" extrusionOk="0">
                <a:moveTo>
                  <a:pt x="0" y="2139"/>
                </a:moveTo>
                <a:cubicBezTo>
                  <a:pt x="8563" y="21600"/>
                  <a:pt x="15763" y="20887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8" name="x">
            <a:extLst>
              <a:ext uri="{FF2B5EF4-FFF2-40B4-BE49-F238E27FC236}">
                <a16:creationId xmlns:a16="http://schemas.microsoft.com/office/drawing/2014/main" id="{244905EE-0043-0645-B054-2ED0DE90E61D}"/>
              </a:ext>
            </a:extLst>
          </p:cNvPr>
          <p:cNvSpPr txBox="1"/>
          <p:nvPr/>
        </p:nvSpPr>
        <p:spPr>
          <a:xfrm>
            <a:off x="6373982" y="7198659"/>
            <a:ext cx="47449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9" name="x">
            <a:extLst>
              <a:ext uri="{FF2B5EF4-FFF2-40B4-BE49-F238E27FC236}">
                <a16:creationId xmlns:a16="http://schemas.microsoft.com/office/drawing/2014/main" id="{34BF5660-A6D8-284F-AA04-DF9D48A433B0}"/>
              </a:ext>
            </a:extLst>
          </p:cNvPr>
          <p:cNvSpPr txBox="1"/>
          <p:nvPr/>
        </p:nvSpPr>
        <p:spPr>
          <a:xfrm>
            <a:off x="6373980" y="6678176"/>
            <a:ext cx="4744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0" name="x">
            <a:extLst>
              <a:ext uri="{FF2B5EF4-FFF2-40B4-BE49-F238E27FC236}">
                <a16:creationId xmlns:a16="http://schemas.microsoft.com/office/drawing/2014/main" id="{B07DAF9E-8279-044D-BAF8-C3751C1BDEC6}"/>
              </a:ext>
            </a:extLst>
          </p:cNvPr>
          <p:cNvSpPr txBox="1"/>
          <p:nvPr/>
        </p:nvSpPr>
        <p:spPr>
          <a:xfrm>
            <a:off x="6469071" y="7749873"/>
            <a:ext cx="28854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</a:t>
            </a:r>
          </a:p>
        </p:txBody>
      </p:sp>
      <p:sp>
        <p:nvSpPr>
          <p:cNvPr id="51" name="x">
            <a:extLst>
              <a:ext uri="{FF2B5EF4-FFF2-40B4-BE49-F238E27FC236}">
                <a16:creationId xmlns:a16="http://schemas.microsoft.com/office/drawing/2014/main" id="{02447C0A-7011-EE44-8E45-EDC959A3AAB1}"/>
              </a:ext>
            </a:extLst>
          </p:cNvPr>
          <p:cNvSpPr txBox="1"/>
          <p:nvPr/>
        </p:nvSpPr>
        <p:spPr>
          <a:xfrm>
            <a:off x="6460903" y="8128000"/>
            <a:ext cx="28854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</a:t>
            </a:r>
          </a:p>
        </p:txBody>
      </p:sp>
      <p:sp>
        <p:nvSpPr>
          <p:cNvPr id="52" name="x">
            <a:extLst>
              <a:ext uri="{FF2B5EF4-FFF2-40B4-BE49-F238E27FC236}">
                <a16:creationId xmlns:a16="http://schemas.microsoft.com/office/drawing/2014/main" id="{69EE6E27-85E2-E64E-A63F-EB65532C6E5E}"/>
              </a:ext>
            </a:extLst>
          </p:cNvPr>
          <p:cNvSpPr txBox="1"/>
          <p:nvPr/>
        </p:nvSpPr>
        <p:spPr>
          <a:xfrm>
            <a:off x="6188031" y="9247037"/>
            <a:ext cx="66043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</a:p>
        </p:txBody>
      </p:sp>
      <p:sp>
        <p:nvSpPr>
          <p:cNvPr id="53" name="x">
            <a:extLst>
              <a:ext uri="{FF2B5EF4-FFF2-40B4-BE49-F238E27FC236}">
                <a16:creationId xmlns:a16="http://schemas.microsoft.com/office/drawing/2014/main" id="{2AA6A1AB-F6FA-6744-822F-B2D0386AFE05}"/>
              </a:ext>
            </a:extLst>
          </p:cNvPr>
          <p:cNvSpPr txBox="1"/>
          <p:nvPr/>
        </p:nvSpPr>
        <p:spPr>
          <a:xfrm>
            <a:off x="6450954" y="8712200"/>
            <a:ext cx="28854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</a:t>
            </a:r>
          </a:p>
        </p:txBody>
      </p:sp>
      <p:sp>
        <p:nvSpPr>
          <p:cNvPr id="54" name="references">
            <a:extLst>
              <a:ext uri="{FF2B5EF4-FFF2-40B4-BE49-F238E27FC236}">
                <a16:creationId xmlns:a16="http://schemas.microsoft.com/office/drawing/2014/main" id="{4C98FF62-ECF1-104A-A3ED-43B1F8D1B616}"/>
              </a:ext>
            </a:extLst>
          </p:cNvPr>
          <p:cNvSpPr txBox="1"/>
          <p:nvPr/>
        </p:nvSpPr>
        <p:spPr>
          <a:xfrm>
            <a:off x="3576185" y="8672076"/>
            <a:ext cx="29190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inside f invocation frame</a:t>
            </a:r>
            <a:endParaRPr dirty="0"/>
          </a:p>
        </p:txBody>
      </p:sp>
      <p:sp>
        <p:nvSpPr>
          <p:cNvPr id="55" name="Square">
            <a:extLst>
              <a:ext uri="{FF2B5EF4-FFF2-40B4-BE49-F238E27FC236}">
                <a16:creationId xmlns:a16="http://schemas.microsoft.com/office/drawing/2014/main" id="{41501028-C88D-D342-A44F-8D89431A3923}"/>
              </a:ext>
            </a:extLst>
          </p:cNvPr>
          <p:cNvSpPr/>
          <p:nvPr/>
        </p:nvSpPr>
        <p:spPr>
          <a:xfrm>
            <a:off x="6958628" y="9271144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0702CA69-447E-B54D-9FA3-75CCFFEF1E5E}"/>
              </a:ext>
            </a:extLst>
          </p:cNvPr>
          <p:cNvCxnSpPr>
            <a:cxnSpLocks/>
          </p:cNvCxnSpPr>
          <p:nvPr/>
        </p:nvCxnSpPr>
        <p:spPr>
          <a:xfrm flipV="1">
            <a:off x="7157399" y="7112000"/>
            <a:ext cx="3535760" cy="1798918"/>
          </a:xfrm>
          <a:prstGeom prst="curvedConnector3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very similar (reference new object)">
            <a:extLst>
              <a:ext uri="{FF2B5EF4-FFF2-40B4-BE49-F238E27FC236}">
                <a16:creationId xmlns:a16="http://schemas.microsoft.com/office/drawing/2014/main" id="{C27B4331-BA4E-1F4E-85A3-062E554CED2B}"/>
              </a:ext>
            </a:extLst>
          </p:cNvPr>
          <p:cNvSpPr txBox="1"/>
          <p:nvPr/>
        </p:nvSpPr>
        <p:spPr>
          <a:xfrm>
            <a:off x="7594345" y="1243930"/>
            <a:ext cx="485060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very similar</a:t>
            </a:r>
            <a:r>
              <a:rPr b="0"/>
              <a:t> (reference new object)</a:t>
            </a:r>
          </a:p>
        </p:txBody>
      </p:sp>
      <p:sp>
        <p:nvSpPr>
          <p:cNvPr id="15" name="Rectangle">
            <a:extLst>
              <a:ext uri="{FF2B5EF4-FFF2-40B4-BE49-F238E27FC236}">
                <a16:creationId xmlns:a16="http://schemas.microsoft.com/office/drawing/2014/main" id="{7D477319-997C-D041-84D7-D5E3AA32D9EB}"/>
              </a:ext>
            </a:extLst>
          </p:cNvPr>
          <p:cNvSpPr/>
          <p:nvPr/>
        </p:nvSpPr>
        <p:spPr>
          <a:xfrm>
            <a:off x="1346200" y="2032000"/>
            <a:ext cx="4141390" cy="1164035"/>
          </a:xfrm>
          <a:prstGeom prst="rect">
            <a:avLst/>
          </a:prstGeom>
          <a:ln w="38100">
            <a:solidFill>
              <a:srgbClr val="929292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A36A52DF-FDAC-8C45-96BD-AA2E83EF2DCA}"/>
              </a:ext>
            </a:extLst>
          </p:cNvPr>
          <p:cNvSpPr/>
          <p:nvPr/>
        </p:nvSpPr>
        <p:spPr>
          <a:xfrm flipH="1" flipV="1">
            <a:off x="5038165" y="806824"/>
            <a:ext cx="2404036" cy="6536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BCD3E750-2C1D-4945-BEFF-2BE3E36E2509}"/>
              </a:ext>
            </a:extLst>
          </p:cNvPr>
          <p:cNvSpPr/>
          <p:nvPr/>
        </p:nvSpPr>
        <p:spPr>
          <a:xfrm flipH="1">
            <a:off x="5576588" y="1587500"/>
            <a:ext cx="1865612" cy="9584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" name="very similar (reference existing object)">
            <a:extLst>
              <a:ext uri="{FF2B5EF4-FFF2-40B4-BE49-F238E27FC236}">
                <a16:creationId xmlns:a16="http://schemas.microsoft.com/office/drawing/2014/main" id="{73B40703-0454-CE45-8024-09EE1F0E955B}"/>
              </a:ext>
            </a:extLst>
          </p:cNvPr>
          <p:cNvSpPr txBox="1"/>
          <p:nvPr/>
        </p:nvSpPr>
        <p:spPr>
          <a:xfrm>
            <a:off x="7594345" y="1878930"/>
            <a:ext cx="527089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t>very similar</a:t>
            </a:r>
            <a:r>
              <a:rPr b="0"/>
              <a:t> (reference existing object)</a:t>
            </a:r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7C016E74-CF88-1F4A-9DCF-859B7D460CE6}"/>
              </a:ext>
            </a:extLst>
          </p:cNvPr>
          <p:cNvSpPr/>
          <p:nvPr/>
        </p:nvSpPr>
        <p:spPr>
          <a:xfrm rot="11335747">
            <a:off x="3309459" y="1572472"/>
            <a:ext cx="4185651" cy="45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0" y="0"/>
                </a:moveTo>
                <a:cubicBezTo>
                  <a:pt x="3558" y="14340"/>
                  <a:pt x="7168" y="21564"/>
                  <a:pt x="10787" y="21582"/>
                </a:cubicBezTo>
                <a:cubicBezTo>
                  <a:pt x="14414" y="21600"/>
                  <a:pt x="18033" y="14376"/>
                  <a:pt x="21600" y="0"/>
                </a:cubicBezTo>
              </a:path>
            </a:pathLst>
          </a:custGeom>
          <a:ln w="25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31655136-6C56-E64C-9F30-4BD4F8B08E98}"/>
              </a:ext>
            </a:extLst>
          </p:cNvPr>
          <p:cNvSpPr/>
          <p:nvPr/>
        </p:nvSpPr>
        <p:spPr>
          <a:xfrm rot="9607703">
            <a:off x="2996140" y="3001325"/>
            <a:ext cx="4650310" cy="387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2" extrusionOk="0">
                <a:moveTo>
                  <a:pt x="0" y="21542"/>
                </a:moveTo>
                <a:cubicBezTo>
                  <a:pt x="3462" y="7337"/>
                  <a:pt x="7096" y="59"/>
                  <a:pt x="10756" y="1"/>
                </a:cubicBezTo>
                <a:cubicBezTo>
                  <a:pt x="14445" y="-58"/>
                  <a:pt x="18110" y="7221"/>
                  <a:pt x="21600" y="21542"/>
                </a:cubicBezTo>
              </a:path>
            </a:pathLst>
          </a:custGeom>
          <a:ln w="25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" name="very different (invoke vs. reference)">
            <a:extLst>
              <a:ext uri="{FF2B5EF4-FFF2-40B4-BE49-F238E27FC236}">
                <a16:creationId xmlns:a16="http://schemas.microsoft.com/office/drawing/2014/main" id="{78394284-C45C-0E45-8E9F-BFEB6601A8B0}"/>
              </a:ext>
            </a:extLst>
          </p:cNvPr>
          <p:cNvSpPr txBox="1"/>
          <p:nvPr/>
        </p:nvSpPr>
        <p:spPr>
          <a:xfrm>
            <a:off x="6248145" y="4415740"/>
            <a:ext cx="4950471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very different</a:t>
            </a:r>
            <a:r>
              <a:rPr b="0" dirty="0"/>
              <a:t> (invoke vs. reference)</a:t>
            </a:r>
          </a:p>
        </p:txBody>
      </p:sp>
      <p:sp>
        <p:nvSpPr>
          <p:cNvPr id="22" name="Line">
            <a:extLst>
              <a:ext uri="{FF2B5EF4-FFF2-40B4-BE49-F238E27FC236}">
                <a16:creationId xmlns:a16="http://schemas.microsoft.com/office/drawing/2014/main" id="{DE95B4D4-3A2D-164C-AB0B-1666919484BD}"/>
              </a:ext>
            </a:extLst>
          </p:cNvPr>
          <p:cNvSpPr/>
          <p:nvPr/>
        </p:nvSpPr>
        <p:spPr>
          <a:xfrm flipH="1" flipV="1">
            <a:off x="3065561" y="4001725"/>
            <a:ext cx="3106640" cy="57978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" name="Line">
            <a:extLst>
              <a:ext uri="{FF2B5EF4-FFF2-40B4-BE49-F238E27FC236}">
                <a16:creationId xmlns:a16="http://schemas.microsoft.com/office/drawing/2014/main" id="{29AD99D5-14D6-E542-AEA0-392D0D864713}"/>
              </a:ext>
            </a:extLst>
          </p:cNvPr>
          <p:cNvSpPr/>
          <p:nvPr/>
        </p:nvSpPr>
        <p:spPr>
          <a:xfrm flipH="1" flipV="1">
            <a:off x="4285128" y="4663221"/>
            <a:ext cx="1887069" cy="45287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" name="x = [1,2,3]…">
            <a:extLst>
              <a:ext uri="{FF2B5EF4-FFF2-40B4-BE49-F238E27FC236}">
                <a16:creationId xmlns:a16="http://schemas.microsoft.com/office/drawing/2014/main" id="{4ACB5F58-5E01-DC40-80CF-5847A0B6B840}"/>
              </a:ext>
            </a:extLst>
          </p:cNvPr>
          <p:cNvSpPr txBox="1"/>
          <p:nvPr/>
        </p:nvSpPr>
        <p:spPr>
          <a:xfrm>
            <a:off x="1435199" y="564813"/>
            <a:ext cx="405239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l1</a:t>
            </a:r>
            <a:r>
              <a:rPr dirty="0"/>
              <a:t>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l2</a:t>
            </a:r>
            <a:r>
              <a:rPr dirty="0"/>
              <a:t> = </a:t>
            </a:r>
            <a:r>
              <a:rPr lang="en-US" dirty="0"/>
              <a:t>l1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5E34FF"/>
                </a:solidFill>
              </a:rPr>
              <a:t>f</a:t>
            </a:r>
            <a:r>
              <a:rPr dirty="0"/>
              <a:t>(</a:t>
            </a:r>
            <a:r>
              <a:rPr lang="en-US" dirty="0"/>
              <a:t>l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l[-1]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g</a:t>
            </a:r>
            <a:r>
              <a:rPr dirty="0"/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num</a:t>
            </a:r>
            <a:r>
              <a:rPr dirty="0"/>
              <a:t> = f(</a:t>
            </a:r>
            <a:r>
              <a:rPr lang="en-US" dirty="0"/>
              <a:t>l2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ODING DEMOS…"/>
          <p:cNvSpPr txBox="1"/>
          <p:nvPr/>
        </p:nvSpPr>
        <p:spPr>
          <a:xfrm>
            <a:off x="4031257" y="4032249"/>
            <a:ext cx="4942286" cy="168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CODING DEMOS</a:t>
            </a:r>
          </a:p>
          <a:p>
            <a:pPr>
              <a:defRPr sz="61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[Python Tutor]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Function References (Part 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Function References (Part 1)</a:t>
            </a:r>
          </a:p>
        </p:txBody>
      </p:sp>
      <p:sp>
        <p:nvSpPr>
          <p:cNvPr id="435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Outline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functions as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s</a:t>
            </a:r>
            <a:r>
              <a:rPr dirty="0"/>
              <a:t>ort</a:t>
            </a:r>
            <a:endParaRPr lang="en-US" dirty="0"/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lambda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42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58611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Catherine</a:t>
            </a:r>
            <a:r>
              <a:t>”, “Baker”),</a:t>
            </a:r>
            <a:br/>
            <a:r>
              <a:t>    (“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Alice</a:t>
            </a:r>
            <a:r>
              <a:t>”, “Clark”),</a:t>
            </a:r>
            <a:br/>
            <a:r>
              <a:t>    (“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Bob</a:t>
            </a:r>
            <a:r>
              <a:t>”, “Adams”),</a:t>
            </a:r>
            <a:br/>
            <a:r>
              <a:t>]</a:t>
            </a:r>
            <a:br/>
            <a:endParaRPr/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.sort()</a:t>
            </a:r>
          </a:p>
        </p:txBody>
      </p:sp>
      <p:graphicFrame>
        <p:nvGraphicFramePr>
          <p:cNvPr id="443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4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45" name="Table"/>
          <p:cNvGraphicFramePr/>
          <p:nvPr/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6" name="sorting tuples is done…"/>
          <p:cNvSpPr txBox="1"/>
          <p:nvPr/>
        </p:nvSpPr>
        <p:spPr>
          <a:xfrm>
            <a:off x="1747515" y="6534149"/>
            <a:ext cx="352618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sorting tuples is done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on first element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(ties go to 2nd element)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772</Words>
  <Application>Microsoft Office PowerPoint</Application>
  <PresentationFormat>Custom</PresentationFormat>
  <Paragraphs>199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Courier</vt:lpstr>
      <vt:lpstr>Gill Sans</vt:lpstr>
      <vt:lpstr>Gill Sans Light</vt:lpstr>
      <vt:lpstr>Gill Sans SemiBold</vt:lpstr>
      <vt:lpstr>Menlo</vt:lpstr>
      <vt:lpstr>White</vt:lpstr>
      <vt:lpstr>[220 / 319] Functions as Objects</vt:lpstr>
      <vt:lpstr>PowerPoint Presentation</vt:lpstr>
      <vt:lpstr>Function References (Part 1)</vt:lpstr>
      <vt:lpstr>PowerPoint Presentation</vt:lpstr>
      <vt:lpstr>PowerPoint Presentation</vt:lpstr>
      <vt:lpstr>PowerPoint Presentation</vt:lpstr>
      <vt:lpstr>PowerPoint Presentation</vt:lpstr>
      <vt:lpstr>Function References (Part 1)</vt:lpstr>
      <vt:lpstr>Example: Sorting Names</vt:lpstr>
      <vt:lpstr>Example: Sorting Names</vt:lpstr>
      <vt:lpstr>Example: Sorting Names</vt:lpstr>
      <vt:lpstr>Example: Sorting Names</vt:lpstr>
      <vt:lpstr>PowerPoint Presentation</vt:lpstr>
      <vt:lpstr>Function References (Part 1)</vt:lpstr>
      <vt:lpstr>Example: Sorting Dictionary by keys using lambdas</vt:lpstr>
      <vt:lpstr>Example: Sorting Dictionary by values using lambdas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Advanced Functions</dc:title>
  <cp:lastModifiedBy>Michael Doescher</cp:lastModifiedBy>
  <cp:revision>29</cp:revision>
  <dcterms:modified xsi:type="dcterms:W3CDTF">2022-10-31T13:01:21Z</dcterms:modified>
</cp:coreProperties>
</file>