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326" r:id="rId2"/>
    <p:sldId id="259" r:id="rId3"/>
    <p:sldId id="260" r:id="rId4"/>
    <p:sldId id="263" r:id="rId5"/>
    <p:sldId id="265" r:id="rId6"/>
    <p:sldId id="267" r:id="rId7"/>
    <p:sldId id="268" r:id="rId8"/>
    <p:sldId id="269" r:id="rId9"/>
    <p:sldId id="270" r:id="rId10"/>
    <p:sldId id="271" r:id="rId11"/>
    <p:sldId id="273" r:id="rId12"/>
    <p:sldId id="274" r:id="rId13"/>
    <p:sldId id="275" r:id="rId14"/>
    <p:sldId id="276" r:id="rId15"/>
    <p:sldId id="281" r:id="rId16"/>
    <p:sldId id="282" r:id="rId17"/>
    <p:sldId id="283" r:id="rId18"/>
    <p:sldId id="286" r:id="rId19"/>
    <p:sldId id="289" r:id="rId20"/>
    <p:sldId id="290" r:id="rId21"/>
    <p:sldId id="301" r:id="rId22"/>
    <p:sldId id="303" r:id="rId23"/>
    <p:sldId id="304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/>
    <p:restoredTop sz="94640"/>
  </p:normalViewPr>
  <p:slideViewPr>
    <p:cSldViewPr snapToGrid="0">
      <p:cViewPr varScale="1">
        <p:scale>
          <a:sx n="55" d="100"/>
          <a:sy n="55" d="100"/>
        </p:scale>
        <p:origin x="15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Web 3"/>
          <p:cNvSpPr txBox="1">
            <a:spLocks noGrp="1"/>
          </p:cNvSpPr>
          <p:nvPr>
            <p:ph type="ctrTitle"/>
          </p:nvPr>
        </p:nvSpPr>
        <p:spPr>
          <a:xfrm>
            <a:off x="210740" y="1765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 / 319</a:t>
            </a:r>
            <a:r>
              <a:rPr dirty="0"/>
              <a:t>] </a:t>
            </a:r>
            <a:r>
              <a:rPr lang="en-US" dirty="0"/>
              <a:t>Database 1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Question 1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7191326" cy="4569471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b="1"/>
            </a:pPr>
            <a:r>
              <a:t>Question 1:</a:t>
            </a:r>
          </a:p>
          <a:p>
            <a:pPr marL="0" indent="0">
              <a:buSzTx/>
              <a:buNone/>
            </a:pPr>
            <a:r>
              <a:t>How many people are 23 or younger?</a:t>
            </a:r>
          </a:p>
          <a:p>
            <a:pPr marL="0" indent="0">
              <a:buSzTx/>
              <a:buNone/>
              <a:defRPr b="1"/>
            </a:pPr>
            <a:r>
              <a:t>Question 2:</a:t>
            </a:r>
          </a:p>
          <a:p>
            <a:pPr marL="0" indent="0">
              <a:buSzTx/>
              <a:buNone/>
            </a:pPr>
            <a:r>
              <a:t>How many people scored 23 or less?</a:t>
            </a:r>
          </a:p>
        </p:txBody>
      </p:sp>
      <p:graphicFrame>
        <p:nvGraphicFramePr>
          <p:cNvPr id="271" name="Table"/>
          <p:cNvGraphicFramePr/>
          <p:nvPr/>
        </p:nvGraphicFramePr>
        <p:xfrm>
          <a:off x="8610600" y="499231"/>
          <a:ext cx="3707764" cy="88544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59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1">
                <a:tc>
                  <a:txBody>
                    <a:bodyPr/>
                    <a:lstStyle/>
                    <a:p>
                      <a:pPr algn="l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names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score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8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Parker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Heidy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Shirly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Arla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Bella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Bill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Hollis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Maurita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Milda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Pearline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Teresa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Ceola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Milford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Alisha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Antonetta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Ryan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Karma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Lashandra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Breana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Sara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72" name="Stopwatch"/>
          <p:cNvSpPr/>
          <p:nvPr/>
        </p:nvSpPr>
        <p:spPr>
          <a:xfrm>
            <a:off x="3072021" y="6205696"/>
            <a:ext cx="1951224" cy="2258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83" y="0"/>
                </a:moveTo>
                <a:cubicBezTo>
                  <a:pt x="8677" y="0"/>
                  <a:pt x="8349" y="285"/>
                  <a:pt x="8349" y="636"/>
                </a:cubicBezTo>
                <a:cubicBezTo>
                  <a:pt x="8349" y="987"/>
                  <a:pt x="8677" y="1271"/>
                  <a:pt x="9083" y="1271"/>
                </a:cubicBezTo>
                <a:lnTo>
                  <a:pt x="10064" y="1271"/>
                </a:lnTo>
                <a:lnTo>
                  <a:pt x="10064" y="2960"/>
                </a:lnTo>
                <a:cubicBezTo>
                  <a:pt x="4451" y="3288"/>
                  <a:pt x="0" y="7336"/>
                  <a:pt x="0" y="12268"/>
                </a:cubicBezTo>
                <a:cubicBezTo>
                  <a:pt x="0" y="17414"/>
                  <a:pt x="4845" y="21600"/>
                  <a:pt x="10800" y="21600"/>
                </a:cubicBezTo>
                <a:cubicBezTo>
                  <a:pt x="16755" y="21600"/>
                  <a:pt x="21600" y="17414"/>
                  <a:pt x="21600" y="12268"/>
                </a:cubicBezTo>
                <a:cubicBezTo>
                  <a:pt x="21600" y="9530"/>
                  <a:pt x="20228" y="7065"/>
                  <a:pt x="18048" y="5356"/>
                </a:cubicBezTo>
                <a:cubicBezTo>
                  <a:pt x="18095" y="5326"/>
                  <a:pt x="18139" y="5288"/>
                  <a:pt x="18173" y="5243"/>
                </a:cubicBezTo>
                <a:lnTo>
                  <a:pt x="18534" y="4762"/>
                </a:lnTo>
                <a:cubicBezTo>
                  <a:pt x="18681" y="4567"/>
                  <a:pt x="18616" y="4303"/>
                  <a:pt x="18389" y="4177"/>
                </a:cubicBezTo>
                <a:lnTo>
                  <a:pt x="16675" y="3215"/>
                </a:lnTo>
                <a:cubicBezTo>
                  <a:pt x="16448" y="3088"/>
                  <a:pt x="16144" y="3144"/>
                  <a:pt x="15997" y="3340"/>
                </a:cubicBezTo>
                <a:lnTo>
                  <a:pt x="15636" y="3822"/>
                </a:lnTo>
                <a:cubicBezTo>
                  <a:pt x="15615" y="3849"/>
                  <a:pt x="15599" y="3878"/>
                  <a:pt x="15587" y="3907"/>
                </a:cubicBezTo>
                <a:cubicBezTo>
                  <a:pt x="14351" y="3376"/>
                  <a:pt x="12983" y="3045"/>
                  <a:pt x="11536" y="2960"/>
                </a:cubicBezTo>
                <a:lnTo>
                  <a:pt x="11536" y="1271"/>
                </a:lnTo>
                <a:lnTo>
                  <a:pt x="12517" y="1271"/>
                </a:lnTo>
                <a:cubicBezTo>
                  <a:pt x="12923" y="1271"/>
                  <a:pt x="13251" y="987"/>
                  <a:pt x="13251" y="636"/>
                </a:cubicBezTo>
                <a:cubicBezTo>
                  <a:pt x="13251" y="285"/>
                  <a:pt x="12923" y="0"/>
                  <a:pt x="12517" y="0"/>
                </a:cubicBezTo>
                <a:lnTo>
                  <a:pt x="9083" y="0"/>
                </a:lnTo>
                <a:close/>
                <a:moveTo>
                  <a:pt x="10800" y="4207"/>
                </a:moveTo>
                <a:cubicBezTo>
                  <a:pt x="15944" y="4207"/>
                  <a:pt x="20129" y="7823"/>
                  <a:pt x="20129" y="12268"/>
                </a:cubicBezTo>
                <a:cubicBezTo>
                  <a:pt x="20129" y="16713"/>
                  <a:pt x="15944" y="20329"/>
                  <a:pt x="10800" y="20329"/>
                </a:cubicBezTo>
                <a:cubicBezTo>
                  <a:pt x="5656" y="20329"/>
                  <a:pt x="1471" y="16713"/>
                  <a:pt x="1471" y="12268"/>
                </a:cubicBezTo>
                <a:cubicBezTo>
                  <a:pt x="1471" y="7823"/>
                  <a:pt x="5656" y="4207"/>
                  <a:pt x="10800" y="4207"/>
                </a:cubicBezTo>
                <a:close/>
                <a:moveTo>
                  <a:pt x="10800" y="6222"/>
                </a:moveTo>
                <a:cubicBezTo>
                  <a:pt x="10394" y="6222"/>
                  <a:pt x="10064" y="6505"/>
                  <a:pt x="10064" y="6856"/>
                </a:cubicBezTo>
                <a:lnTo>
                  <a:pt x="10064" y="12268"/>
                </a:lnTo>
                <a:cubicBezTo>
                  <a:pt x="10064" y="12619"/>
                  <a:pt x="10394" y="12904"/>
                  <a:pt x="10800" y="12904"/>
                </a:cubicBezTo>
                <a:cubicBezTo>
                  <a:pt x="11206" y="12904"/>
                  <a:pt x="11536" y="12619"/>
                  <a:pt x="11536" y="12268"/>
                </a:cubicBezTo>
                <a:lnTo>
                  <a:pt x="11536" y="6856"/>
                </a:lnTo>
                <a:cubicBezTo>
                  <a:pt x="11536" y="6505"/>
                  <a:pt x="11206" y="6222"/>
                  <a:pt x="10800" y="6222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Question 1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7191326" cy="4569471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b="1"/>
            </a:pPr>
            <a:r>
              <a:t>Question 1:</a:t>
            </a:r>
          </a:p>
          <a:p>
            <a:pPr marL="0" indent="0">
              <a:buSzTx/>
              <a:buNone/>
            </a:pPr>
            <a:r>
              <a:t>How many people are 23 or younger?</a:t>
            </a:r>
          </a:p>
          <a:p>
            <a:pPr marL="0" indent="0">
              <a:buSzTx/>
              <a:buNone/>
              <a:defRPr b="1"/>
            </a:pPr>
            <a:r>
              <a:t>Question 2:</a:t>
            </a:r>
          </a:p>
          <a:p>
            <a:pPr marL="0" indent="0">
              <a:buSzTx/>
              <a:buNone/>
            </a:pPr>
            <a:r>
              <a:t>How many people scored 23 or less?</a:t>
            </a:r>
          </a:p>
        </p:txBody>
      </p:sp>
      <p:graphicFrame>
        <p:nvGraphicFramePr>
          <p:cNvPr id="281" name="Table"/>
          <p:cNvGraphicFramePr/>
          <p:nvPr/>
        </p:nvGraphicFramePr>
        <p:xfrm>
          <a:off x="8610600" y="499231"/>
          <a:ext cx="3707764" cy="88544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59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1">
                <a:tc>
                  <a:txBody>
                    <a:bodyPr/>
                    <a:lstStyle/>
                    <a:p>
                      <a:pPr algn="l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names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score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8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Parker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Heidy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Shirly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Arla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Bella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Bill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Hollis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Maurita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Milda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Pearline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Teresa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Ceola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Milford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Alisha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Antonetta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Ryan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Karma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Lashandra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Breana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Sara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82" name="Which question took longer to answer?  Why?"/>
          <p:cNvSpPr txBox="1"/>
          <p:nvPr/>
        </p:nvSpPr>
        <p:spPr>
          <a:xfrm>
            <a:off x="1677962" y="6832599"/>
            <a:ext cx="5330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Which question took longer to answer?  Why?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4" name="Table"/>
          <p:cNvGraphicFramePr/>
          <p:nvPr>
            <p:extLst>
              <p:ext uri="{D42A27DB-BD31-4B8C-83A1-F6EECF244321}">
                <p14:modId xmlns:p14="http://schemas.microsoft.com/office/powerpoint/2010/main" val="2279628677"/>
              </p:ext>
            </p:extLst>
          </p:nvPr>
        </p:nvGraphicFramePr>
        <p:xfrm>
          <a:off x="8610600" y="397631"/>
          <a:ext cx="3707764" cy="88544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59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1">
                <a:tc>
                  <a:txBody>
                    <a:bodyPr/>
                    <a:lstStyle/>
                    <a:p>
                      <a:pPr algn="l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names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score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8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Parker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Heidy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Shirly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Arla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Bella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Bill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Hollis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Maurita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Milda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Pearline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Teresa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Ceola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Milford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Alisha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Antonetta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Ryan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Karma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Lashandra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Breana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Sara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285" name="Table"/>
          <p:cNvGraphicFramePr/>
          <p:nvPr>
            <p:extLst>
              <p:ext uri="{D42A27DB-BD31-4B8C-83A1-F6EECF244321}">
                <p14:modId xmlns:p14="http://schemas.microsoft.com/office/powerpoint/2010/main" val="2005549003"/>
              </p:ext>
            </p:extLst>
          </p:nvPr>
        </p:nvGraphicFramePr>
        <p:xfrm>
          <a:off x="4673600" y="397631"/>
          <a:ext cx="3707764" cy="88544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59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1">
                <a:tc>
                  <a:txBody>
                    <a:bodyPr/>
                    <a:lstStyle/>
                    <a:p>
                      <a:pPr algn="l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 dirty="0">
                          <a:sym typeface="Gill Sans"/>
                        </a:rPr>
                        <a:t>names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score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8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Arla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Heidy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Bella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Maurita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Milda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Breana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Karma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Lashandra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Teresa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Milford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Ryan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Parker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Hollis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Shirly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Sara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Bill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Antonetta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Pearline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Alisha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 dirty="0">
                          <a:sym typeface="Gill Sans"/>
                        </a:rPr>
                        <a:t>Ceola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 dirty="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86" name="DBs can keep multiple copies of the same data…"/>
          <p:cNvSpPr txBox="1">
            <a:spLocks noGrp="1"/>
          </p:cNvSpPr>
          <p:nvPr>
            <p:ph type="body" sz="half" idx="1"/>
          </p:nvPr>
        </p:nvSpPr>
        <p:spPr>
          <a:xfrm>
            <a:off x="304800" y="762396"/>
            <a:ext cx="4141788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200"/>
            </a:pPr>
            <a:r>
              <a:t>DBs can keep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multiple copies</a:t>
            </a:r>
            <a:r>
              <a:t> of the same data</a:t>
            </a:r>
          </a:p>
          <a:p>
            <a:pPr marL="482600" indent="-342900">
              <a:spcBef>
                <a:spcPts val="0"/>
              </a:spcBef>
              <a:defRPr sz="2200"/>
            </a:pPr>
            <a:r>
              <a:t>which organizations to use are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configured</a:t>
            </a:r>
            <a:r>
              <a:t> (indexing)</a:t>
            </a:r>
          </a:p>
          <a:p>
            <a:pPr marL="482600" indent="-342900">
              <a:spcBef>
                <a:spcPts val="0"/>
              </a:spcBef>
              <a:defRPr sz="2200"/>
            </a:pPr>
            <a:r>
              <a:t>which copy to use is used is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automatically determined </a:t>
            </a:r>
            <a:r>
              <a:t>based on the question being asked</a:t>
            </a:r>
          </a:p>
        </p:txBody>
      </p:sp>
      <p:sp>
        <p:nvSpPr>
          <p:cNvPr id="287" name="copy 1"/>
          <p:cNvSpPr txBox="1"/>
          <p:nvPr/>
        </p:nvSpPr>
        <p:spPr>
          <a:xfrm>
            <a:off x="5952405" y="9245599"/>
            <a:ext cx="109999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copy 1</a:t>
            </a:r>
          </a:p>
        </p:txBody>
      </p:sp>
      <p:sp>
        <p:nvSpPr>
          <p:cNvPr id="288" name="copy 2"/>
          <p:cNvSpPr txBox="1"/>
          <p:nvPr/>
        </p:nvSpPr>
        <p:spPr>
          <a:xfrm>
            <a:off x="9914487" y="9245599"/>
            <a:ext cx="109999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copy 2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Why use a database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Why use a database?</a:t>
            </a:r>
          </a:p>
        </p:txBody>
      </p:sp>
      <p:sp>
        <p:nvSpPr>
          <p:cNvPr id="291" name="1. More Structure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4569471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rgbClr val="5E5E5E"/>
                </a:solidFill>
              </a:defRPr>
            </a:pPr>
            <a:r>
              <a:t>1. More Structure</a:t>
            </a:r>
          </a:p>
          <a:p>
            <a:pPr marL="0" indent="0">
              <a:buSzTx/>
              <a:buNone/>
              <a:defRPr>
                <a:solidFill>
                  <a:srgbClr val="5E5E5E"/>
                </a:solidFill>
              </a:defRPr>
            </a:pPr>
            <a:r>
              <a:t>2. Sharing</a:t>
            </a:r>
          </a:p>
          <a:p>
            <a:pPr marL="0" indent="0">
              <a:buSzTx/>
              <a:buNone/>
              <a:defRPr>
                <a:solidFill>
                  <a:srgbClr val="5E5E5E"/>
                </a:solidFill>
              </a:defRPr>
            </a:pPr>
            <a:r>
              <a:t>3. Queries</a:t>
            </a:r>
          </a:p>
          <a:p>
            <a:pPr marL="0" indent="0">
              <a:buSzTx/>
              <a:buNone/>
              <a:defRPr>
                <a:solidFill>
                  <a:srgbClr val="5E5E5E"/>
                </a:solidFill>
              </a:defRPr>
            </a:pPr>
            <a:r>
              <a:t>4. Performance</a:t>
            </a:r>
          </a:p>
        </p:txBody>
      </p:sp>
      <p:sp>
        <p:nvSpPr>
          <p:cNvPr id="292" name="Why not use a database?"/>
          <p:cNvSpPr txBox="1"/>
          <p:nvPr/>
        </p:nvSpPr>
        <p:spPr>
          <a:xfrm>
            <a:off x="952500" y="5715000"/>
            <a:ext cx="11099800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Why not use a database?</a:t>
            </a:r>
          </a:p>
        </p:txBody>
      </p:sp>
      <p:sp>
        <p:nvSpPr>
          <p:cNvPr id="293" name="It’s often overkill.  For many situations, a simple JSON or CSV is easier to use."/>
          <p:cNvSpPr txBox="1"/>
          <p:nvPr/>
        </p:nvSpPr>
        <p:spPr>
          <a:xfrm>
            <a:off x="952500" y="7175896"/>
            <a:ext cx="11099800" cy="2234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It’s often overkill.</a:t>
            </a:r>
            <a:br/>
            <a:br/>
            <a:r>
              <a:t>For many situations, a simple JSON or CSV is easier to use.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296" name="Tabular Data: CSVs vs. Databas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Tabular Data: CSVs vs. Databases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Common SQL Databases</a:t>
            </a:r>
          </a:p>
          <a:p>
            <a:pPr marL="0" indent="0">
              <a:buSzTx/>
              <a:buNone/>
            </a:pPr>
            <a:r>
              <a:t>Example: Madison bus-route data</a:t>
            </a:r>
          </a:p>
          <a:p>
            <a:pPr marL="0" indent="0">
              <a:buSzTx/>
              <a:buNone/>
            </a:pPr>
            <a:r>
              <a:t>SQL: Structured Query Language</a:t>
            </a:r>
          </a:p>
          <a:p>
            <a:pPr marL="0" indent="0">
              <a:buSzTx/>
              <a:buNone/>
            </a:pPr>
            <a:r>
              <a:t>Demos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Arrow"/>
          <p:cNvSpPr/>
          <p:nvPr/>
        </p:nvSpPr>
        <p:spPr>
          <a:xfrm rot="5400000">
            <a:off x="5867400" y="42418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5" name="Rectangle"/>
          <p:cNvSpPr/>
          <p:nvPr/>
        </p:nvSpPr>
        <p:spPr>
          <a:xfrm>
            <a:off x="3556000" y="5778500"/>
            <a:ext cx="6827292" cy="3235474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6" name="SQLite Database"/>
          <p:cNvSpPr txBox="1"/>
          <p:nvPr/>
        </p:nvSpPr>
        <p:spPr>
          <a:xfrm>
            <a:off x="873869" y="7167636"/>
            <a:ext cx="2189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SQLite Database</a:t>
            </a:r>
          </a:p>
        </p:txBody>
      </p:sp>
      <p:sp>
        <p:nvSpPr>
          <p:cNvPr id="327" name="File: bus.db"/>
          <p:cNvSpPr txBox="1"/>
          <p:nvPr/>
        </p:nvSpPr>
        <p:spPr>
          <a:xfrm>
            <a:off x="1241176" y="7675636"/>
            <a:ext cx="14546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File: bus.db</a:t>
            </a:r>
          </a:p>
        </p:txBody>
      </p:sp>
      <p:pic>
        <p:nvPicPr>
          <p:cNvPr id="32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50" y="44450"/>
            <a:ext cx="10502900" cy="3797300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routes…"/>
          <p:cNvSpPr/>
          <p:nvPr/>
        </p:nvSpPr>
        <p:spPr>
          <a:xfrm>
            <a:off x="4229100" y="6007100"/>
            <a:ext cx="2413050" cy="24639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routes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Table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232" y="254000"/>
            <a:ext cx="10033001" cy="3632200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Arrow"/>
          <p:cNvSpPr/>
          <p:nvPr/>
        </p:nvSpPr>
        <p:spPr>
          <a:xfrm rot="5400000">
            <a:off x="5867400" y="42418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3" name="Rectangle"/>
          <p:cNvSpPr/>
          <p:nvPr/>
        </p:nvSpPr>
        <p:spPr>
          <a:xfrm>
            <a:off x="3556000" y="5778500"/>
            <a:ext cx="6827292" cy="3235474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4" name="SQLite Database"/>
          <p:cNvSpPr txBox="1"/>
          <p:nvPr/>
        </p:nvSpPr>
        <p:spPr>
          <a:xfrm>
            <a:off x="873869" y="7167636"/>
            <a:ext cx="2189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SQLite Database</a:t>
            </a:r>
          </a:p>
        </p:txBody>
      </p:sp>
      <p:sp>
        <p:nvSpPr>
          <p:cNvPr id="335" name="boarding…"/>
          <p:cNvSpPr/>
          <p:nvPr/>
        </p:nvSpPr>
        <p:spPr>
          <a:xfrm>
            <a:off x="7531100" y="6007100"/>
            <a:ext cx="2413050" cy="24639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boarding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Table</a:t>
            </a:r>
          </a:p>
        </p:txBody>
      </p:sp>
      <p:sp>
        <p:nvSpPr>
          <p:cNvPr id="336" name="File: bus.db"/>
          <p:cNvSpPr txBox="1"/>
          <p:nvPr/>
        </p:nvSpPr>
        <p:spPr>
          <a:xfrm>
            <a:off x="1241176" y="7675636"/>
            <a:ext cx="14546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File: bus.db</a:t>
            </a:r>
          </a:p>
        </p:txBody>
      </p:sp>
      <p:sp>
        <p:nvSpPr>
          <p:cNvPr id="337" name="routes…"/>
          <p:cNvSpPr/>
          <p:nvPr/>
        </p:nvSpPr>
        <p:spPr>
          <a:xfrm>
            <a:off x="4229100" y="6007100"/>
            <a:ext cx="2413050" cy="24639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routes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Table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Arrow"/>
          <p:cNvSpPr/>
          <p:nvPr/>
        </p:nvSpPr>
        <p:spPr>
          <a:xfrm rot="16200000">
            <a:off x="5867400" y="42418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0" name="Rectangle"/>
          <p:cNvSpPr/>
          <p:nvPr/>
        </p:nvSpPr>
        <p:spPr>
          <a:xfrm>
            <a:off x="3556000" y="5778500"/>
            <a:ext cx="6827292" cy="3235474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1" name="SQLite Database"/>
          <p:cNvSpPr txBox="1"/>
          <p:nvPr/>
        </p:nvSpPr>
        <p:spPr>
          <a:xfrm>
            <a:off x="873869" y="7167636"/>
            <a:ext cx="2189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SQLite Database</a:t>
            </a:r>
          </a:p>
        </p:txBody>
      </p:sp>
      <p:sp>
        <p:nvSpPr>
          <p:cNvPr id="342" name="boarding…"/>
          <p:cNvSpPr/>
          <p:nvPr/>
        </p:nvSpPr>
        <p:spPr>
          <a:xfrm>
            <a:off x="7531100" y="6007100"/>
            <a:ext cx="2413050" cy="24639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boarding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Table</a:t>
            </a:r>
          </a:p>
        </p:txBody>
      </p:sp>
      <p:sp>
        <p:nvSpPr>
          <p:cNvPr id="343" name="File: bus.db"/>
          <p:cNvSpPr txBox="1"/>
          <p:nvPr/>
        </p:nvSpPr>
        <p:spPr>
          <a:xfrm>
            <a:off x="1241176" y="7675636"/>
            <a:ext cx="14546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File: bus.db</a:t>
            </a:r>
          </a:p>
        </p:txBody>
      </p:sp>
      <p:sp>
        <p:nvSpPr>
          <p:cNvPr id="344" name="routes…"/>
          <p:cNvSpPr/>
          <p:nvPr/>
        </p:nvSpPr>
        <p:spPr>
          <a:xfrm>
            <a:off x="4229100" y="6007100"/>
            <a:ext cx="2413050" cy="24639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routes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Table</a:t>
            </a:r>
          </a:p>
        </p:txBody>
      </p:sp>
      <p:sp>
        <p:nvSpPr>
          <p:cNvPr id="345" name="how do we use this data?"/>
          <p:cNvSpPr txBox="1"/>
          <p:nvPr/>
        </p:nvSpPr>
        <p:spPr>
          <a:xfrm>
            <a:off x="5002286" y="3536949"/>
            <a:ext cx="30002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/>
            </a:lvl1pPr>
          </a:lstStyle>
          <a:p>
            <a:r>
              <a:rPr dirty="0"/>
              <a:t>how do we use this data?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qlite3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sqlite3</a:t>
            </a:r>
          </a:p>
        </p:txBody>
      </p:sp>
      <p:sp>
        <p:nvSpPr>
          <p:cNvPr id="371" name="import sqlite3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430993" cy="173598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import sqlite3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br>
              <a:rPr sz="2800" dirty="0"/>
            </a:br>
            <a:r>
              <a:rPr sz="2800" dirty="0">
                <a:solidFill>
                  <a:schemeClr val="accent3"/>
                </a:solidFill>
              </a:rPr>
              <a:t>conn</a:t>
            </a:r>
            <a:r>
              <a:rPr sz="2800" dirty="0"/>
              <a:t> = sqlite3.connect("</a:t>
            </a:r>
            <a:r>
              <a:rPr sz="2800" dirty="0" err="1"/>
              <a:t>file.db</a:t>
            </a:r>
            <a:r>
              <a:rPr sz="2800" dirty="0"/>
              <a:t>")</a:t>
            </a:r>
            <a:endParaRPr lang="en-US" sz="2800" dirty="0"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 err="1">
                <a:solidFill>
                  <a:schemeClr val="accent3"/>
                </a:solidFill>
              </a:rPr>
              <a:t>conn</a:t>
            </a:r>
            <a:r>
              <a:rPr lang="en-US" sz="2800" dirty="0" err="1"/>
              <a:t>.close</a:t>
            </a:r>
            <a:r>
              <a:rPr lang="en-US" sz="2800" dirty="0"/>
              <a:t>()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sz="2800" dirty="0"/>
          </a:p>
        </p:txBody>
      </p:sp>
      <p:sp>
        <p:nvSpPr>
          <p:cNvPr id="376" name="Connection Line"/>
          <p:cNvSpPr/>
          <p:nvPr/>
        </p:nvSpPr>
        <p:spPr>
          <a:xfrm>
            <a:off x="6592727" y="3046355"/>
            <a:ext cx="987271" cy="724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1" h="21600" extrusionOk="0">
                <a:moveTo>
                  <a:pt x="20761" y="21600"/>
                </a:moveTo>
                <a:cubicBezTo>
                  <a:pt x="6054" y="18314"/>
                  <a:pt x="-839" y="11114"/>
                  <a:pt x="81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73" name="database filename…"/>
          <p:cNvSpPr txBox="1"/>
          <p:nvPr/>
        </p:nvSpPr>
        <p:spPr>
          <a:xfrm>
            <a:off x="7612278" y="3509467"/>
            <a:ext cx="4799411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/>
            </a:pPr>
            <a:r>
              <a:t>database filename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represented as a string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will create if doesn’t already exist</a:t>
            </a:r>
            <a:br/>
            <a:r>
              <a:t>(no "w" necessary)</a:t>
            </a:r>
          </a:p>
        </p:txBody>
      </p:sp>
      <p:sp>
        <p:nvSpPr>
          <p:cNvPr id="377" name="Connection Line"/>
          <p:cNvSpPr/>
          <p:nvPr/>
        </p:nvSpPr>
        <p:spPr>
          <a:xfrm>
            <a:off x="4426606" y="2842460"/>
            <a:ext cx="45719" cy="928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4258" y="18564"/>
                  <a:pt x="21458" y="11364"/>
                  <a:pt x="21600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" name="Connection Line">
            <a:extLst>
              <a:ext uri="{FF2B5EF4-FFF2-40B4-BE49-F238E27FC236}">
                <a16:creationId xmlns:a16="http://schemas.microsoft.com/office/drawing/2014/main" id="{849AD752-9152-455F-2E45-C3D944774C22}"/>
              </a:ext>
            </a:extLst>
          </p:cNvPr>
          <p:cNvSpPr/>
          <p:nvPr/>
        </p:nvSpPr>
        <p:spPr>
          <a:xfrm>
            <a:off x="1461927" y="3046354"/>
            <a:ext cx="924323" cy="19871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1" h="21600" extrusionOk="0">
                <a:moveTo>
                  <a:pt x="20761" y="21600"/>
                </a:moveTo>
                <a:cubicBezTo>
                  <a:pt x="6054" y="18314"/>
                  <a:pt x="-839" y="11114"/>
                  <a:pt x="81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" name="a connection object for databases is analogous to file object for files">
            <a:extLst>
              <a:ext uri="{FF2B5EF4-FFF2-40B4-BE49-F238E27FC236}">
                <a16:creationId xmlns:a16="http://schemas.microsoft.com/office/drawing/2014/main" id="{05D362B7-2DD2-0DA5-01A3-A4017D785C71}"/>
              </a:ext>
            </a:extLst>
          </p:cNvPr>
          <p:cNvSpPr txBox="1"/>
          <p:nvPr/>
        </p:nvSpPr>
        <p:spPr>
          <a:xfrm>
            <a:off x="2449198" y="4654879"/>
            <a:ext cx="391069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/>
            </a:pPr>
            <a:r>
              <a:rPr dirty="0"/>
              <a:t>a </a:t>
            </a: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connection object</a:t>
            </a:r>
            <a:r>
              <a:rPr dirty="0"/>
              <a:t> for databases is analogous to </a:t>
            </a: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file object</a:t>
            </a:r>
            <a:r>
              <a:rPr dirty="0"/>
              <a:t> for files</a:t>
            </a:r>
          </a:p>
        </p:txBody>
      </p:sp>
      <p:sp>
        <p:nvSpPr>
          <p:cNvPr id="10" name="Connection Line">
            <a:extLst>
              <a:ext uri="{FF2B5EF4-FFF2-40B4-BE49-F238E27FC236}">
                <a16:creationId xmlns:a16="http://schemas.microsoft.com/office/drawing/2014/main" id="{5A4F492E-873F-AF92-3582-7444E5AD288B}"/>
              </a:ext>
            </a:extLst>
          </p:cNvPr>
          <p:cNvSpPr/>
          <p:nvPr/>
        </p:nvSpPr>
        <p:spPr>
          <a:xfrm>
            <a:off x="1429647" y="7215576"/>
            <a:ext cx="987271" cy="724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1" h="21600" extrusionOk="0">
                <a:moveTo>
                  <a:pt x="20761" y="0"/>
                </a:moveTo>
                <a:cubicBezTo>
                  <a:pt x="6054" y="3286"/>
                  <a:pt x="-839" y="10486"/>
                  <a:pt x="81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" name="close it at the end">
            <a:extLst>
              <a:ext uri="{FF2B5EF4-FFF2-40B4-BE49-F238E27FC236}">
                <a16:creationId xmlns:a16="http://schemas.microsoft.com/office/drawing/2014/main" id="{76DD4072-37A7-F074-695F-84E9D1448CE3}"/>
              </a:ext>
            </a:extLst>
          </p:cNvPr>
          <p:cNvSpPr txBox="1"/>
          <p:nvPr/>
        </p:nvSpPr>
        <p:spPr>
          <a:xfrm>
            <a:off x="2449198" y="6954788"/>
            <a:ext cx="391069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b="0"/>
            </a:lvl1pPr>
          </a:lstStyle>
          <a:p>
            <a:r>
              <a:rPr dirty="0"/>
              <a:t>close it at the end</a:t>
            </a:r>
          </a:p>
        </p:txBody>
      </p:sp>
      <p:sp>
        <p:nvSpPr>
          <p:cNvPr id="12" name="connect for databases is analogous to open for files">
            <a:extLst>
              <a:ext uri="{FF2B5EF4-FFF2-40B4-BE49-F238E27FC236}">
                <a16:creationId xmlns:a16="http://schemas.microsoft.com/office/drawing/2014/main" id="{22EC1119-B7DC-5AF7-BC28-A0CCC03F8792}"/>
              </a:ext>
            </a:extLst>
          </p:cNvPr>
          <p:cNvSpPr txBox="1"/>
          <p:nvPr/>
        </p:nvSpPr>
        <p:spPr>
          <a:xfrm>
            <a:off x="3310573" y="3699041"/>
            <a:ext cx="3910694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/>
            </a:pP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connect</a:t>
            </a:r>
            <a:r>
              <a:rPr dirty="0"/>
              <a:t> for databases is analogous to 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open</a:t>
            </a:r>
            <a:r>
              <a:rPr dirty="0"/>
              <a:t> for files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qlite3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sqlite3</a:t>
            </a:r>
          </a:p>
        </p:txBody>
      </p:sp>
      <p:sp>
        <p:nvSpPr>
          <p:cNvPr id="392" name="import sqlite3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430993" cy="5995096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import sqlite3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import pandas as pd</a:t>
            </a:r>
            <a:br/>
            <a:r>
              <a:rPr>
                <a:solidFill>
                  <a:schemeClr val="accent3"/>
                </a:solidFill>
              </a:rPr>
              <a:t>conn</a:t>
            </a:r>
            <a:r>
              <a:t> = sqlite3.connect("file.db")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df</a:t>
            </a:r>
            <a:r>
              <a:t> = pd.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read_sql</a:t>
            </a:r>
            <a:r>
              <a:t>("</a:t>
            </a:r>
            <a:r>
              <a:rPr>
                <a:solidFill>
                  <a:schemeClr val="accent1"/>
                </a:solidFill>
              </a:rPr>
              <a:t>select ???? from ????</a:t>
            </a:r>
            <a:r>
              <a:t>", </a:t>
            </a:r>
            <a:r>
              <a:rPr>
                <a:solidFill>
                  <a:schemeClr val="accent3"/>
                </a:solidFill>
              </a:rPr>
              <a:t>conn</a:t>
            </a:r>
            <a:r>
              <a:t>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3"/>
                </a:solidFill>
              </a:rPr>
              <a:t>conn</a:t>
            </a:r>
            <a:r>
              <a:t>.close()</a:t>
            </a:r>
          </a:p>
        </p:txBody>
      </p:sp>
      <p:sp>
        <p:nvSpPr>
          <p:cNvPr id="396" name="Connection Line"/>
          <p:cNvSpPr/>
          <p:nvPr/>
        </p:nvSpPr>
        <p:spPr>
          <a:xfrm>
            <a:off x="5542491" y="3833755"/>
            <a:ext cx="521842" cy="674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0992" y="20018"/>
                  <a:pt x="18192" y="12818"/>
                  <a:pt x="21600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94" name="ask this question query"/>
          <p:cNvSpPr txBox="1"/>
          <p:nvPr/>
        </p:nvSpPr>
        <p:spPr>
          <a:xfrm>
            <a:off x="2521711" y="4246202"/>
            <a:ext cx="313167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/>
            </a:pPr>
            <a:r>
              <a:t>ask this </a:t>
            </a:r>
            <a:r>
              <a:rPr strike="sngStrike"/>
              <a:t>question</a:t>
            </a:r>
            <a:r>
              <a:t> query</a:t>
            </a:r>
          </a:p>
        </p:txBody>
      </p:sp>
      <p:sp>
        <p:nvSpPr>
          <p:cNvPr id="395" name="Line"/>
          <p:cNvSpPr/>
          <p:nvPr/>
        </p:nvSpPr>
        <p:spPr>
          <a:xfrm rot="18900000">
            <a:off x="3135087" y="60114"/>
            <a:ext cx="5622483" cy="63205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00" y="650"/>
                  <a:pt x="481" y="1277"/>
                  <a:pt x="838" y="1869"/>
                </a:cubicBezTo>
                <a:cubicBezTo>
                  <a:pt x="1953" y="3718"/>
                  <a:pt x="3683" y="5098"/>
                  <a:pt x="5405" y="6489"/>
                </a:cubicBezTo>
                <a:cubicBezTo>
                  <a:pt x="7128" y="7881"/>
                  <a:pt x="8868" y="9316"/>
                  <a:pt x="10659" y="10653"/>
                </a:cubicBezTo>
                <a:cubicBezTo>
                  <a:pt x="14015" y="13159"/>
                  <a:pt x="17662" y="15454"/>
                  <a:pt x="20024" y="18766"/>
                </a:cubicBezTo>
                <a:cubicBezTo>
                  <a:pt x="20660" y="19657"/>
                  <a:pt x="21188" y="20607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301 Progres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220</a:t>
            </a:r>
            <a:r>
              <a:rPr dirty="0"/>
              <a:t> Progress</a:t>
            </a:r>
          </a:p>
        </p:txBody>
      </p:sp>
      <p:sp>
        <p:nvSpPr>
          <p:cNvPr id="135" name="Languages learned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Languages learned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Python</a:t>
            </a:r>
            <a:r>
              <a:t> [</a:t>
            </a:r>
            <a:r>
              <a:rPr b="1"/>
              <a:t>Programming</a:t>
            </a:r>
            <a:r>
              <a:t> Language]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HTML</a:t>
            </a:r>
            <a:r>
              <a:t> [</a:t>
            </a:r>
            <a:r>
              <a:rPr b="1"/>
              <a:t>Markup</a:t>
            </a:r>
            <a:r>
              <a:t> Language]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SQL</a:t>
            </a:r>
            <a:r>
              <a:t> [</a:t>
            </a:r>
            <a:r>
              <a:rPr b="1"/>
              <a:t>Query</a:t>
            </a:r>
            <a:r>
              <a:t> Language]</a:t>
            </a:r>
          </a:p>
          <a:p>
            <a:pPr marL="0" indent="0">
              <a:buSzTx/>
              <a:buNone/>
            </a:pPr>
            <a:r>
              <a:t>Data storage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CSV</a:t>
            </a:r>
            <a:r>
              <a:t>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JSON</a:t>
            </a:r>
            <a:r>
              <a:t>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SQL databases</a:t>
            </a:r>
          </a:p>
        </p:txBody>
      </p:sp>
      <p:sp>
        <p:nvSpPr>
          <p:cNvPr id="136" name="structured query language"/>
          <p:cNvSpPr txBox="1"/>
          <p:nvPr/>
        </p:nvSpPr>
        <p:spPr>
          <a:xfrm>
            <a:off x="4957266" y="7543799"/>
            <a:ext cx="309026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/>
            </a:lvl1pPr>
          </a:lstStyle>
          <a:p>
            <a:r>
              <a:t>structured query language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342900"/>
            <a:ext cx="12344400" cy="2971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9" name="Image" descr="Image"/>
          <p:cNvPicPr>
            <a:picLocks noChangeAspect="1"/>
          </p:cNvPicPr>
          <p:nvPr/>
        </p:nvPicPr>
        <p:blipFill>
          <a:blip r:embed="rId3"/>
          <a:srcRect b="28068"/>
          <a:stretch>
            <a:fillRect/>
          </a:stretch>
        </p:blipFill>
        <p:spPr>
          <a:xfrm>
            <a:off x="393700" y="6013450"/>
            <a:ext cx="8661400" cy="28410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47" y="3485457"/>
            <a:ext cx="11826106" cy="2216170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demo: poke around DB…"/>
          <p:cNvSpPr txBox="1"/>
          <p:nvPr/>
        </p:nvSpPr>
        <p:spPr>
          <a:xfrm>
            <a:off x="9402737" y="7026994"/>
            <a:ext cx="3292526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demo: </a:t>
            </a:r>
            <a:r>
              <a:rPr b="0"/>
              <a:t>poke around DB</a:t>
            </a:r>
          </a:p>
          <a:p>
            <a:r>
              <a:rPr b="0"/>
              <a:t>(will explain more soon)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40" name="SELECT"/>
          <p:cNvSpPr txBox="1"/>
          <p:nvPr/>
        </p:nvSpPr>
        <p:spPr>
          <a:xfrm>
            <a:off x="2530170" y="3905250"/>
            <a:ext cx="1522078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rPr dirty="0"/>
              <a:t>SELECT</a:t>
            </a:r>
          </a:p>
        </p:txBody>
      </p:sp>
      <p:sp>
        <p:nvSpPr>
          <p:cNvPr id="741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42" name="FROM"/>
          <p:cNvSpPr txBox="1"/>
          <p:nvPr/>
        </p:nvSpPr>
        <p:spPr>
          <a:xfrm>
            <a:off x="7254570" y="3905250"/>
            <a:ext cx="124440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</a:t>
            </a:r>
          </a:p>
        </p:txBody>
      </p:sp>
      <p:sp>
        <p:nvSpPr>
          <p:cNvPr id="743" name="Rounded Rectangle"/>
          <p:cNvSpPr/>
          <p:nvPr/>
        </p:nvSpPr>
        <p:spPr>
          <a:xfrm>
            <a:off x="44577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4" name="Rounded Rectangle"/>
          <p:cNvSpPr/>
          <p:nvPr/>
        </p:nvSpPr>
        <p:spPr>
          <a:xfrm>
            <a:off x="88265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5" name=";"/>
          <p:cNvSpPr txBox="1"/>
          <p:nvPr/>
        </p:nvSpPr>
        <p:spPr>
          <a:xfrm>
            <a:off x="11445570" y="3905250"/>
            <a:ext cx="21318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;</a:t>
            </a:r>
          </a:p>
        </p:txBody>
      </p:sp>
      <p:sp>
        <p:nvSpPr>
          <p:cNvPr id="9" name="select">
            <a:extLst>
              <a:ext uri="{FF2B5EF4-FFF2-40B4-BE49-F238E27FC236}">
                <a16:creationId xmlns:a16="http://schemas.microsoft.com/office/drawing/2014/main" id="{49E9D77D-8D4F-5C6E-7FC0-B15E7B2B9B76}"/>
              </a:ext>
            </a:extLst>
          </p:cNvPr>
          <p:cNvSpPr txBox="1"/>
          <p:nvPr/>
        </p:nvSpPr>
        <p:spPr>
          <a:xfrm>
            <a:off x="2628843" y="5568949"/>
            <a:ext cx="1121693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33658E-D3AB-AF26-3B40-3E68C0C3F52C}"/>
              </a:ext>
            </a:extLst>
          </p:cNvPr>
          <p:cNvSpPr txBox="1"/>
          <p:nvPr/>
        </p:nvSpPr>
        <p:spPr>
          <a:xfrm>
            <a:off x="2654243" y="6457949"/>
            <a:ext cx="953654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</a:t>
            </a:r>
          </a:p>
        </p:txBody>
      </p:sp>
      <p:sp>
        <p:nvSpPr>
          <p:cNvPr id="11" name="Rounded Rectangle">
            <a:extLst>
              <a:ext uri="{FF2B5EF4-FFF2-40B4-BE49-F238E27FC236}">
                <a16:creationId xmlns:a16="http://schemas.microsoft.com/office/drawing/2014/main" id="{CFBA11AC-73A5-825D-E9D4-FD7A01E0AFFD}"/>
              </a:ext>
            </a:extLst>
          </p:cNvPr>
          <p:cNvSpPr/>
          <p:nvPr/>
        </p:nvSpPr>
        <p:spPr>
          <a:xfrm>
            <a:off x="4048373" y="5587694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" name="Rounded Rectangle">
            <a:extLst>
              <a:ext uri="{FF2B5EF4-FFF2-40B4-BE49-F238E27FC236}">
                <a16:creationId xmlns:a16="http://schemas.microsoft.com/office/drawing/2014/main" id="{A0FFF8D1-FC0E-0826-06E8-D1CF10D8F880}"/>
              </a:ext>
            </a:extLst>
          </p:cNvPr>
          <p:cNvSpPr/>
          <p:nvPr/>
        </p:nvSpPr>
        <p:spPr>
          <a:xfrm>
            <a:off x="3845173" y="6476694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" name=";">
            <a:extLst>
              <a:ext uri="{FF2B5EF4-FFF2-40B4-BE49-F238E27FC236}">
                <a16:creationId xmlns:a16="http://schemas.microsoft.com/office/drawing/2014/main" id="{CB05C393-9E03-F0A6-655E-839F540256AD}"/>
              </a:ext>
            </a:extLst>
          </p:cNvPr>
          <p:cNvSpPr txBox="1"/>
          <p:nvPr/>
        </p:nvSpPr>
        <p:spPr>
          <a:xfrm>
            <a:off x="6464243" y="6457949"/>
            <a:ext cx="21318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;</a:t>
            </a:r>
          </a:p>
        </p:txBody>
      </p:sp>
      <p:sp>
        <p:nvSpPr>
          <p:cNvPr id="14" name="SELECT">
            <a:extLst>
              <a:ext uri="{FF2B5EF4-FFF2-40B4-BE49-F238E27FC236}">
                <a16:creationId xmlns:a16="http://schemas.microsoft.com/office/drawing/2014/main" id="{6034563A-5B95-C949-5DB4-B54AD1B0620F}"/>
              </a:ext>
            </a:extLst>
          </p:cNvPr>
          <p:cNvSpPr txBox="1"/>
          <p:nvPr/>
        </p:nvSpPr>
        <p:spPr>
          <a:xfrm>
            <a:off x="5389649" y="4722644"/>
            <a:ext cx="516167" cy="625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rPr lang="en-US" dirty="0"/>
              <a:t>or</a:t>
            </a:r>
            <a:endParaRPr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56" name="select"/>
          <p:cNvSpPr txBox="1"/>
          <p:nvPr/>
        </p:nvSpPr>
        <p:spPr>
          <a:xfrm>
            <a:off x="2530170" y="3905250"/>
            <a:ext cx="1121693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</a:t>
            </a:r>
          </a:p>
        </p:txBody>
      </p:sp>
      <p:sp>
        <p:nvSpPr>
          <p:cNvPr id="757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58" name="from"/>
          <p:cNvSpPr txBox="1"/>
          <p:nvPr/>
        </p:nvSpPr>
        <p:spPr>
          <a:xfrm>
            <a:off x="2555570" y="4794250"/>
            <a:ext cx="953654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</a:t>
            </a:r>
          </a:p>
        </p:txBody>
      </p:sp>
      <p:sp>
        <p:nvSpPr>
          <p:cNvPr id="759" name="Rounded Rectangle"/>
          <p:cNvSpPr/>
          <p:nvPr/>
        </p:nvSpPr>
        <p:spPr>
          <a:xfrm>
            <a:off x="39497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60" name="Rounded Rectangle"/>
          <p:cNvSpPr/>
          <p:nvPr/>
        </p:nvSpPr>
        <p:spPr>
          <a:xfrm>
            <a:off x="3746500" y="4812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61" name="optional stuff"/>
          <p:cNvSpPr/>
          <p:nvPr/>
        </p:nvSpPr>
        <p:spPr>
          <a:xfrm>
            <a:off x="2603500" y="5701995"/>
            <a:ext cx="3928815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rgbClr val="929292"/>
                </a:solidFill>
              </a:defRPr>
            </a:lvl1pPr>
          </a:lstStyle>
          <a:p>
            <a:r>
              <a:t>optional stuff</a:t>
            </a:r>
          </a:p>
        </p:txBody>
      </p:sp>
      <p:sp>
        <p:nvSpPr>
          <p:cNvPr id="762" name=";"/>
          <p:cNvSpPr txBox="1"/>
          <p:nvPr/>
        </p:nvSpPr>
        <p:spPr>
          <a:xfrm>
            <a:off x="6632270" y="5683250"/>
            <a:ext cx="21318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;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65" name="select"/>
          <p:cNvSpPr txBox="1"/>
          <p:nvPr/>
        </p:nvSpPr>
        <p:spPr>
          <a:xfrm>
            <a:off x="2530170" y="3905250"/>
            <a:ext cx="1121693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</a:t>
            </a:r>
          </a:p>
        </p:txBody>
      </p:sp>
      <p:sp>
        <p:nvSpPr>
          <p:cNvPr id="766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67" name="from"/>
          <p:cNvSpPr txBox="1"/>
          <p:nvPr/>
        </p:nvSpPr>
        <p:spPr>
          <a:xfrm>
            <a:off x="2555570" y="4794250"/>
            <a:ext cx="953654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</a:t>
            </a:r>
          </a:p>
        </p:txBody>
      </p:sp>
      <p:sp>
        <p:nvSpPr>
          <p:cNvPr id="769" name="table name"/>
          <p:cNvSpPr/>
          <p:nvPr/>
        </p:nvSpPr>
        <p:spPr>
          <a:xfrm>
            <a:off x="3746500" y="4812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929292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table name</a:t>
            </a:r>
          </a:p>
        </p:txBody>
      </p:sp>
      <p:sp>
        <p:nvSpPr>
          <p:cNvPr id="770" name=";"/>
          <p:cNvSpPr txBox="1"/>
          <p:nvPr/>
        </p:nvSpPr>
        <p:spPr>
          <a:xfrm>
            <a:off x="6365570" y="4794250"/>
            <a:ext cx="21318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;</a:t>
            </a:r>
          </a:p>
        </p:txBody>
      </p:sp>
      <p:sp>
        <p:nvSpPr>
          <p:cNvPr id="11" name="which columns">
            <a:extLst>
              <a:ext uri="{FF2B5EF4-FFF2-40B4-BE49-F238E27FC236}">
                <a16:creationId xmlns:a16="http://schemas.microsoft.com/office/drawing/2014/main" id="{C7474986-7AD9-8434-A2BF-E46D0138FB19}"/>
              </a:ext>
            </a:extLst>
          </p:cNvPr>
          <p:cNvSpPr/>
          <p:nvPr/>
        </p:nvSpPr>
        <p:spPr>
          <a:xfrm>
            <a:off x="4018135" y="3931229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929292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dirty="0"/>
              <a:t>which columns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79" name="select"/>
          <p:cNvSpPr txBox="1"/>
          <p:nvPr/>
        </p:nvSpPr>
        <p:spPr>
          <a:xfrm>
            <a:off x="2530170" y="3905250"/>
            <a:ext cx="1121693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</a:t>
            </a:r>
          </a:p>
        </p:txBody>
      </p:sp>
      <p:sp>
        <p:nvSpPr>
          <p:cNvPr id="780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81" name="from boarding;"/>
          <p:cNvSpPr txBox="1"/>
          <p:nvPr/>
        </p:nvSpPr>
        <p:spPr>
          <a:xfrm>
            <a:off x="2555570" y="4794250"/>
            <a:ext cx="269034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 boarding;</a:t>
            </a:r>
          </a:p>
        </p:txBody>
      </p:sp>
      <p:sp>
        <p:nvSpPr>
          <p:cNvPr id="782" name="which columns"/>
          <p:cNvSpPr/>
          <p:nvPr/>
        </p:nvSpPr>
        <p:spPr>
          <a:xfrm>
            <a:off x="39497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929292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dirty="0"/>
              <a:t>which columns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85" name="select *"/>
          <p:cNvSpPr txBox="1"/>
          <p:nvPr/>
        </p:nvSpPr>
        <p:spPr>
          <a:xfrm>
            <a:off x="2542870" y="4146550"/>
            <a:ext cx="1421719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 *</a:t>
            </a:r>
          </a:p>
        </p:txBody>
      </p:sp>
      <p:sp>
        <p:nvSpPr>
          <p:cNvPr id="786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87" name="from boarding;"/>
          <p:cNvSpPr txBox="1"/>
          <p:nvPr/>
        </p:nvSpPr>
        <p:spPr>
          <a:xfrm>
            <a:off x="2555570" y="4794250"/>
            <a:ext cx="269034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 boarding;</a:t>
            </a:r>
          </a:p>
        </p:txBody>
      </p:sp>
      <p:sp>
        <p:nvSpPr>
          <p:cNvPr id="788" name="star means all of them"/>
          <p:cNvSpPr txBox="1"/>
          <p:nvPr/>
        </p:nvSpPr>
        <p:spPr>
          <a:xfrm>
            <a:off x="5570214" y="2971799"/>
            <a:ext cx="27025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star means all of them</a:t>
            </a:r>
          </a:p>
        </p:txBody>
      </p:sp>
      <p:pic>
        <p:nvPicPr>
          <p:cNvPr id="789" name="Image" descr="Image"/>
          <p:cNvPicPr>
            <a:picLocks noChangeAspect="1"/>
          </p:cNvPicPr>
          <p:nvPr/>
        </p:nvPicPr>
        <p:blipFill>
          <a:blip r:embed="rId2"/>
          <a:srcRect l="11173"/>
          <a:stretch>
            <a:fillRect/>
          </a:stretch>
        </p:blipFill>
        <p:spPr>
          <a:xfrm>
            <a:off x="4347567" y="5682944"/>
            <a:ext cx="4929783" cy="34671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790" name="Result:"/>
          <p:cNvSpPr txBox="1"/>
          <p:nvPr/>
        </p:nvSpPr>
        <p:spPr>
          <a:xfrm>
            <a:off x="2837482" y="61361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791" name="…"/>
          <p:cNvSpPr txBox="1"/>
          <p:nvPr/>
        </p:nvSpPr>
        <p:spPr>
          <a:xfrm>
            <a:off x="6343650" y="89154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94" name="select Route, DailyBoardings"/>
          <p:cNvSpPr txBox="1"/>
          <p:nvPr/>
        </p:nvSpPr>
        <p:spPr>
          <a:xfrm>
            <a:off x="2542870" y="4146550"/>
            <a:ext cx="5080844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 Route, DailyBoardings</a:t>
            </a:r>
          </a:p>
        </p:txBody>
      </p:sp>
      <p:sp>
        <p:nvSpPr>
          <p:cNvPr id="795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96" name="from boarding;"/>
          <p:cNvSpPr txBox="1"/>
          <p:nvPr/>
        </p:nvSpPr>
        <p:spPr>
          <a:xfrm>
            <a:off x="2555570" y="4794250"/>
            <a:ext cx="269034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 boarding;</a:t>
            </a:r>
          </a:p>
        </p:txBody>
      </p:sp>
      <p:sp>
        <p:nvSpPr>
          <p:cNvPr id="797" name="Result:"/>
          <p:cNvSpPr txBox="1"/>
          <p:nvPr/>
        </p:nvSpPr>
        <p:spPr>
          <a:xfrm>
            <a:off x="4285282" y="58948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pic>
        <p:nvPicPr>
          <p:cNvPr id="79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550" y="5556250"/>
            <a:ext cx="1943100" cy="34925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799" name="…"/>
          <p:cNvSpPr txBox="1"/>
          <p:nvPr/>
        </p:nvSpPr>
        <p:spPr>
          <a:xfrm>
            <a:off x="6343650" y="89154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02" name="select *"/>
          <p:cNvSpPr txBox="1"/>
          <p:nvPr/>
        </p:nvSpPr>
        <p:spPr>
          <a:xfrm>
            <a:off x="2542870" y="4146550"/>
            <a:ext cx="1421719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 *</a:t>
            </a:r>
          </a:p>
        </p:txBody>
      </p:sp>
      <p:sp>
        <p:nvSpPr>
          <p:cNvPr id="803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04" name="from routes;"/>
          <p:cNvSpPr txBox="1"/>
          <p:nvPr/>
        </p:nvSpPr>
        <p:spPr>
          <a:xfrm>
            <a:off x="2555570" y="4794250"/>
            <a:ext cx="230366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 routes;</a:t>
            </a:r>
          </a:p>
        </p:txBody>
      </p:sp>
      <p:sp>
        <p:nvSpPr>
          <p:cNvPr id="805" name="Result:"/>
          <p:cNvSpPr txBox="1"/>
          <p:nvPr/>
        </p:nvSpPr>
        <p:spPr>
          <a:xfrm>
            <a:off x="716582" y="68854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806" name="…"/>
          <p:cNvSpPr txBox="1"/>
          <p:nvPr/>
        </p:nvSpPr>
        <p:spPr>
          <a:xfrm>
            <a:off x="6369050" y="83820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  <p:pic>
        <p:nvPicPr>
          <p:cNvPr id="80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0" y="5748753"/>
            <a:ext cx="9702800" cy="27305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10" name="select route_url"/>
          <p:cNvSpPr txBox="1"/>
          <p:nvPr/>
        </p:nvSpPr>
        <p:spPr>
          <a:xfrm>
            <a:off x="2542870" y="4146550"/>
            <a:ext cx="2926483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 route_url</a:t>
            </a:r>
          </a:p>
        </p:txBody>
      </p:sp>
      <p:sp>
        <p:nvSpPr>
          <p:cNvPr id="811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12" name="from routes;"/>
          <p:cNvSpPr txBox="1"/>
          <p:nvPr/>
        </p:nvSpPr>
        <p:spPr>
          <a:xfrm>
            <a:off x="2555570" y="4794250"/>
            <a:ext cx="230366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 routes;</a:t>
            </a:r>
          </a:p>
        </p:txBody>
      </p:sp>
      <p:sp>
        <p:nvSpPr>
          <p:cNvPr id="813" name="Result:"/>
          <p:cNvSpPr txBox="1"/>
          <p:nvPr/>
        </p:nvSpPr>
        <p:spPr>
          <a:xfrm>
            <a:off x="3185119" y="66187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814" name="…"/>
          <p:cNvSpPr txBox="1"/>
          <p:nvPr/>
        </p:nvSpPr>
        <p:spPr>
          <a:xfrm>
            <a:off x="6305550" y="87122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  <p:pic>
        <p:nvPicPr>
          <p:cNvPr id="81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5727700"/>
            <a:ext cx="3835400" cy="31242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18" name="select"/>
          <p:cNvSpPr txBox="1"/>
          <p:nvPr/>
        </p:nvSpPr>
        <p:spPr>
          <a:xfrm>
            <a:off x="2530170" y="3905250"/>
            <a:ext cx="1121693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</a:t>
            </a:r>
          </a:p>
        </p:txBody>
      </p:sp>
      <p:sp>
        <p:nvSpPr>
          <p:cNvPr id="819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20" name="from"/>
          <p:cNvSpPr txBox="1"/>
          <p:nvPr/>
        </p:nvSpPr>
        <p:spPr>
          <a:xfrm>
            <a:off x="2555570" y="4794250"/>
            <a:ext cx="953654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</a:t>
            </a:r>
          </a:p>
        </p:txBody>
      </p:sp>
      <p:sp>
        <p:nvSpPr>
          <p:cNvPr id="821" name="Rounded Rectangle"/>
          <p:cNvSpPr/>
          <p:nvPr/>
        </p:nvSpPr>
        <p:spPr>
          <a:xfrm>
            <a:off x="39497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2" name="Rounded Rectangle"/>
          <p:cNvSpPr/>
          <p:nvPr/>
        </p:nvSpPr>
        <p:spPr>
          <a:xfrm>
            <a:off x="3746500" y="4812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3" name="optional stuff"/>
          <p:cNvSpPr/>
          <p:nvPr/>
        </p:nvSpPr>
        <p:spPr>
          <a:xfrm>
            <a:off x="2603500" y="5701995"/>
            <a:ext cx="3928815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rgbClr val="929292"/>
                </a:solidFill>
              </a:defRPr>
            </a:lvl1pPr>
          </a:lstStyle>
          <a:p>
            <a:r>
              <a:t>optional stuff</a:t>
            </a:r>
          </a:p>
        </p:txBody>
      </p:sp>
      <p:sp>
        <p:nvSpPr>
          <p:cNvPr id="824" name=";"/>
          <p:cNvSpPr txBox="1"/>
          <p:nvPr/>
        </p:nvSpPr>
        <p:spPr>
          <a:xfrm>
            <a:off x="6632270" y="5683250"/>
            <a:ext cx="21318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;</a:t>
            </a:r>
          </a:p>
        </p:txBody>
      </p:sp>
      <p:sp>
        <p:nvSpPr>
          <p:cNvPr id="825" name="where"/>
          <p:cNvSpPr txBox="1"/>
          <p:nvPr/>
        </p:nvSpPr>
        <p:spPr>
          <a:xfrm>
            <a:off x="1230709" y="7670799"/>
            <a:ext cx="10691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where</a:t>
            </a:r>
          </a:p>
        </p:txBody>
      </p:sp>
      <p:sp>
        <p:nvSpPr>
          <p:cNvPr id="826" name="order by"/>
          <p:cNvSpPr txBox="1"/>
          <p:nvPr/>
        </p:nvSpPr>
        <p:spPr>
          <a:xfrm>
            <a:off x="3551708" y="7670799"/>
            <a:ext cx="14309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order by</a:t>
            </a:r>
          </a:p>
        </p:txBody>
      </p:sp>
      <p:sp>
        <p:nvSpPr>
          <p:cNvPr id="827" name="limit"/>
          <p:cNvSpPr txBox="1"/>
          <p:nvPr/>
        </p:nvSpPr>
        <p:spPr>
          <a:xfrm>
            <a:off x="6507744" y="7670799"/>
            <a:ext cx="83909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limit</a:t>
            </a:r>
          </a:p>
        </p:txBody>
      </p:sp>
      <p:sp>
        <p:nvSpPr>
          <p:cNvPr id="828" name="Line"/>
          <p:cNvSpPr/>
          <p:nvPr/>
        </p:nvSpPr>
        <p:spPr>
          <a:xfrm>
            <a:off x="5613400" y="6197599"/>
            <a:ext cx="983778" cy="142622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9" name="Line"/>
          <p:cNvSpPr/>
          <p:nvPr/>
        </p:nvSpPr>
        <p:spPr>
          <a:xfrm flipH="1">
            <a:off x="4305422" y="6197600"/>
            <a:ext cx="291979" cy="142155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0" name="Line"/>
          <p:cNvSpPr/>
          <p:nvPr/>
        </p:nvSpPr>
        <p:spPr>
          <a:xfrm flipH="1">
            <a:off x="2331543" y="6197600"/>
            <a:ext cx="995858" cy="142645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/>
              <a:t>Learning Objectives</a:t>
            </a:r>
          </a:p>
        </p:txBody>
      </p:sp>
      <p:sp>
        <p:nvSpPr>
          <p:cNvPr id="139" name="SQL Data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r>
              <a:rPr lang="en-US" dirty="0"/>
              <a:t>Explain how a database is different from a CSV file or a JSON file</a:t>
            </a:r>
          </a:p>
          <a:p>
            <a:r>
              <a:rPr lang="en-US" dirty="0"/>
              <a:t>Use SQLite to connect to a database and pandas to query the database</a:t>
            </a:r>
          </a:p>
          <a:p>
            <a:r>
              <a:rPr lang="en-US" dirty="0"/>
              <a:t>Write basic queries on a database using SELECT, FROM, WHERE, ORDER BY, and LIMIT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33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pic>
        <p:nvPicPr>
          <p:cNvPr id="834" name="Image" descr="Image"/>
          <p:cNvPicPr>
            <a:picLocks noChangeAspect="1"/>
          </p:cNvPicPr>
          <p:nvPr/>
        </p:nvPicPr>
        <p:blipFill>
          <a:blip r:embed="rId2"/>
          <a:srcRect l="11173"/>
          <a:stretch>
            <a:fillRect/>
          </a:stretch>
        </p:blipFill>
        <p:spPr>
          <a:xfrm>
            <a:off x="4347567" y="5682944"/>
            <a:ext cx="4929783" cy="34671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35" name="Result:"/>
          <p:cNvSpPr txBox="1"/>
          <p:nvPr/>
        </p:nvSpPr>
        <p:spPr>
          <a:xfrm>
            <a:off x="2837482" y="61361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836" name="…"/>
          <p:cNvSpPr txBox="1"/>
          <p:nvPr/>
        </p:nvSpPr>
        <p:spPr>
          <a:xfrm>
            <a:off x="6343650" y="89154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  <p:sp>
        <p:nvSpPr>
          <p:cNvPr id="837" name="select *…"/>
          <p:cNvSpPr txBox="1"/>
          <p:nvPr/>
        </p:nvSpPr>
        <p:spPr>
          <a:xfrm>
            <a:off x="2542870" y="3130245"/>
            <a:ext cx="2690342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boarding;</a:t>
            </a:r>
          </a:p>
        </p:txBody>
      </p:sp>
      <p:sp>
        <p:nvSpPr>
          <p:cNvPr id="838" name="Rounded Rectangle"/>
          <p:cNvSpPr/>
          <p:nvPr/>
        </p:nvSpPr>
        <p:spPr>
          <a:xfrm>
            <a:off x="5524500" y="5537200"/>
            <a:ext cx="571500" cy="3758590"/>
          </a:xfrm>
          <a:prstGeom prst="roundRect">
            <a:avLst>
              <a:gd name="adj" fmla="val 33333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41" name="select *…"/>
          <p:cNvSpPr txBox="1"/>
          <p:nvPr/>
        </p:nvSpPr>
        <p:spPr>
          <a:xfrm>
            <a:off x="2542870" y="3130245"/>
            <a:ext cx="3425119" cy="158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</a:t>
            </a:r>
          </a:p>
          <a:p>
            <a:pPr algn="l">
              <a:defRPr sz="34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where Route = 80;</a:t>
            </a:r>
          </a:p>
        </p:txBody>
      </p:sp>
      <p:sp>
        <p:nvSpPr>
          <p:cNvPr id="842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43" name="Result:"/>
          <p:cNvSpPr txBox="1"/>
          <p:nvPr/>
        </p:nvSpPr>
        <p:spPr>
          <a:xfrm>
            <a:off x="2837482" y="61361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844" name="…"/>
          <p:cNvSpPr txBox="1"/>
          <p:nvPr/>
        </p:nvSpPr>
        <p:spPr>
          <a:xfrm>
            <a:off x="6343650" y="89154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  <p:pic>
        <p:nvPicPr>
          <p:cNvPr id="84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007" y="5663894"/>
            <a:ext cx="4991101" cy="35052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46" name="Rounded Rectangle"/>
          <p:cNvSpPr/>
          <p:nvPr/>
        </p:nvSpPr>
        <p:spPr>
          <a:xfrm>
            <a:off x="5549900" y="5537200"/>
            <a:ext cx="571500" cy="3758590"/>
          </a:xfrm>
          <a:prstGeom prst="roundRect">
            <a:avLst>
              <a:gd name="adj" fmla="val 33333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7" name="note SQL only has one…"/>
          <p:cNvSpPr txBox="1"/>
          <p:nvPr/>
        </p:nvSpPr>
        <p:spPr>
          <a:xfrm>
            <a:off x="8585794" y="3007341"/>
            <a:ext cx="2996013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/>
              <a:t>N</a:t>
            </a:r>
            <a:r>
              <a:rPr dirty="0"/>
              <a:t>ote</a:t>
            </a:r>
            <a:r>
              <a:rPr lang="en-US" dirty="0"/>
              <a:t>:</a:t>
            </a:r>
            <a:r>
              <a:rPr dirty="0"/>
              <a:t> SQL only has one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equal sign for equality!</a:t>
            </a:r>
            <a:endParaRPr lang="en-US" dirty="0"/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endParaRPr lang="en-US" dirty="0"/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/>
              <a:t>But == does work</a:t>
            </a:r>
            <a:endParaRPr dirty="0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50" name="select *…"/>
          <p:cNvSpPr txBox="1"/>
          <p:nvPr/>
        </p:nvSpPr>
        <p:spPr>
          <a:xfrm>
            <a:off x="2542870" y="3130245"/>
            <a:ext cx="3446203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</a:t>
            </a:r>
          </a:p>
          <a:p>
            <a:pPr algn="l">
              <a:defRPr sz="3400" b="0"/>
            </a:pPr>
            <a:r>
              <a:t>where Route = 80</a:t>
            </a:r>
          </a:p>
          <a:p>
            <a:pPr algn="l">
              <a:defRPr sz="34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order by StopID;</a:t>
            </a:r>
          </a:p>
        </p:txBody>
      </p:sp>
      <p:sp>
        <p:nvSpPr>
          <p:cNvPr id="851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52" name="Result:"/>
          <p:cNvSpPr txBox="1"/>
          <p:nvPr/>
        </p:nvSpPr>
        <p:spPr>
          <a:xfrm>
            <a:off x="2837482" y="61361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853" name="…"/>
          <p:cNvSpPr txBox="1"/>
          <p:nvPr/>
        </p:nvSpPr>
        <p:spPr>
          <a:xfrm>
            <a:off x="6343650" y="89154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  <p:pic>
        <p:nvPicPr>
          <p:cNvPr id="85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5847341"/>
            <a:ext cx="5041900" cy="31242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55" name="Rounded Rectangle"/>
          <p:cNvSpPr/>
          <p:nvPr/>
        </p:nvSpPr>
        <p:spPr>
          <a:xfrm>
            <a:off x="4851400" y="5644446"/>
            <a:ext cx="571500" cy="3529991"/>
          </a:xfrm>
          <a:prstGeom prst="roundRect">
            <a:avLst>
              <a:gd name="adj" fmla="val 33333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050" y="5861050"/>
            <a:ext cx="5092700" cy="27051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58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59" name="select *…"/>
          <p:cNvSpPr txBox="1"/>
          <p:nvPr/>
        </p:nvSpPr>
        <p:spPr>
          <a:xfrm>
            <a:off x="2542870" y="3130245"/>
            <a:ext cx="4245286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</a:t>
            </a:r>
          </a:p>
          <a:p>
            <a:pPr algn="l">
              <a:defRPr sz="3400" b="0"/>
            </a:pPr>
            <a:r>
              <a:t>where Route = 80</a:t>
            </a:r>
          </a:p>
          <a:p>
            <a:pPr algn="l">
              <a:defRPr sz="34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order by StopID DESC;</a:t>
            </a:r>
          </a:p>
        </p:txBody>
      </p:sp>
      <p:sp>
        <p:nvSpPr>
          <p:cNvPr id="860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61" name="Result:"/>
          <p:cNvSpPr txBox="1"/>
          <p:nvPr/>
        </p:nvSpPr>
        <p:spPr>
          <a:xfrm>
            <a:off x="2837482" y="61361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862" name="…"/>
          <p:cNvSpPr txBox="1"/>
          <p:nvPr/>
        </p:nvSpPr>
        <p:spPr>
          <a:xfrm>
            <a:off x="6283096" y="84709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  <p:sp>
        <p:nvSpPr>
          <p:cNvPr id="863" name="Rounded Rectangle"/>
          <p:cNvSpPr/>
          <p:nvPr/>
        </p:nvSpPr>
        <p:spPr>
          <a:xfrm>
            <a:off x="4851400" y="5644446"/>
            <a:ext cx="571500" cy="3286409"/>
          </a:xfrm>
          <a:prstGeom prst="roundRect">
            <a:avLst>
              <a:gd name="adj" fmla="val 33333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4" name="descending means…"/>
          <p:cNvSpPr txBox="1"/>
          <p:nvPr/>
        </p:nvSpPr>
        <p:spPr>
          <a:xfrm>
            <a:off x="8988276" y="3505200"/>
            <a:ext cx="241964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descending means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biggest first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67" name="select *…"/>
          <p:cNvSpPr txBox="1"/>
          <p:nvPr/>
        </p:nvSpPr>
        <p:spPr>
          <a:xfrm>
            <a:off x="2542870" y="3130245"/>
            <a:ext cx="3950321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</a:t>
            </a:r>
          </a:p>
          <a:p>
            <a:pPr algn="l">
              <a:defRPr sz="3400" b="0"/>
            </a:pPr>
            <a:r>
              <a:t>where Route = 80</a:t>
            </a:r>
          </a:p>
          <a:p>
            <a:pPr algn="l">
              <a:defRPr sz="34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order by StopID ASC;</a:t>
            </a:r>
          </a:p>
        </p:txBody>
      </p:sp>
      <p:sp>
        <p:nvSpPr>
          <p:cNvPr id="868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69" name="Result:"/>
          <p:cNvSpPr txBox="1"/>
          <p:nvPr/>
        </p:nvSpPr>
        <p:spPr>
          <a:xfrm>
            <a:off x="2837482" y="61361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870" name="…"/>
          <p:cNvSpPr txBox="1"/>
          <p:nvPr/>
        </p:nvSpPr>
        <p:spPr>
          <a:xfrm>
            <a:off x="6343650" y="89154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  <p:pic>
        <p:nvPicPr>
          <p:cNvPr id="87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5847341"/>
            <a:ext cx="5041900" cy="31242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72" name="Rounded Rectangle"/>
          <p:cNvSpPr/>
          <p:nvPr/>
        </p:nvSpPr>
        <p:spPr>
          <a:xfrm>
            <a:off x="4851400" y="5644446"/>
            <a:ext cx="571500" cy="3529991"/>
          </a:xfrm>
          <a:prstGeom prst="roundRect">
            <a:avLst>
              <a:gd name="adj" fmla="val 33333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3" name="ascending means…"/>
          <p:cNvSpPr txBox="1"/>
          <p:nvPr/>
        </p:nvSpPr>
        <p:spPr>
          <a:xfrm>
            <a:off x="9073926" y="3505200"/>
            <a:ext cx="224834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ascending means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smallest first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76" name="select *…"/>
          <p:cNvSpPr txBox="1"/>
          <p:nvPr/>
        </p:nvSpPr>
        <p:spPr>
          <a:xfrm>
            <a:off x="2542870" y="2749245"/>
            <a:ext cx="3971405" cy="257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</a:t>
            </a:r>
          </a:p>
          <a:p>
            <a:pPr algn="l">
              <a:defRPr sz="3400" b="0"/>
            </a:pPr>
            <a:r>
              <a:t>where Route = 80</a:t>
            </a:r>
          </a:p>
          <a:p>
            <a:pPr algn="l">
              <a:defRPr sz="3400" b="0"/>
            </a:pPr>
            <a:r>
              <a:t>order by StopID ASC</a:t>
            </a:r>
          </a:p>
          <a:p>
            <a:pPr algn="l">
              <a:defRPr sz="34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limit 3;</a:t>
            </a:r>
          </a:p>
        </p:txBody>
      </p:sp>
      <p:sp>
        <p:nvSpPr>
          <p:cNvPr id="877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78" name="Result:"/>
          <p:cNvSpPr txBox="1"/>
          <p:nvPr/>
        </p:nvSpPr>
        <p:spPr>
          <a:xfrm>
            <a:off x="2862882" y="6426199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pic>
        <p:nvPicPr>
          <p:cNvPr id="87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5956300"/>
            <a:ext cx="4953000" cy="1397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80" name="only show the top N results"/>
          <p:cNvSpPr txBox="1"/>
          <p:nvPr/>
        </p:nvSpPr>
        <p:spPr>
          <a:xfrm>
            <a:off x="8405316" y="3682999"/>
            <a:ext cx="358556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only show the top N results</a:t>
            </a:r>
          </a:p>
        </p:txBody>
      </p:sp>
      <p:sp>
        <p:nvSpPr>
          <p:cNvPr id="881" name="3 results"/>
          <p:cNvSpPr txBox="1"/>
          <p:nvPr/>
        </p:nvSpPr>
        <p:spPr>
          <a:xfrm>
            <a:off x="9423970" y="6426199"/>
            <a:ext cx="11672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3 results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84" name="select *…"/>
          <p:cNvSpPr txBox="1"/>
          <p:nvPr/>
        </p:nvSpPr>
        <p:spPr>
          <a:xfrm>
            <a:off x="2542870" y="2749245"/>
            <a:ext cx="4315285" cy="258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</a:t>
            </a:r>
          </a:p>
          <a:p>
            <a:pPr algn="l">
              <a:defRPr sz="3400" b="0"/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where</a:t>
            </a:r>
            <a:r>
              <a:t> Route = 80</a:t>
            </a:r>
          </a:p>
          <a:p>
            <a:pPr algn="l">
              <a:defRPr sz="3400" b="0"/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order by</a:t>
            </a:r>
            <a:r>
              <a:t> StopID ASC</a:t>
            </a:r>
          </a:p>
          <a:p>
            <a:pPr algn="l">
              <a:defRPr sz="3400" b="0"/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limit</a:t>
            </a:r>
            <a:r>
              <a:t> 3;</a:t>
            </a:r>
          </a:p>
        </p:txBody>
      </p:sp>
      <p:sp>
        <p:nvSpPr>
          <p:cNvPr id="885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86" name="Result:"/>
          <p:cNvSpPr txBox="1"/>
          <p:nvPr/>
        </p:nvSpPr>
        <p:spPr>
          <a:xfrm>
            <a:off x="2862882" y="6426199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pic>
        <p:nvPicPr>
          <p:cNvPr id="88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5956300"/>
            <a:ext cx="4953000" cy="1397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90" name="select *…"/>
          <p:cNvSpPr txBox="1"/>
          <p:nvPr/>
        </p:nvSpPr>
        <p:spPr>
          <a:xfrm>
            <a:off x="2542870" y="2749245"/>
            <a:ext cx="4315285" cy="258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</a:t>
            </a:r>
          </a:p>
          <a:p>
            <a:pPr algn="l">
              <a:defRPr sz="3400" b="0"/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where</a:t>
            </a:r>
            <a:r>
              <a:t> Route = 80</a:t>
            </a:r>
          </a:p>
          <a:p>
            <a:pPr algn="l">
              <a:defRPr sz="3400" b="0"/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order by</a:t>
            </a:r>
            <a:r>
              <a:t> StopID ASC</a:t>
            </a:r>
          </a:p>
          <a:p>
            <a:pPr algn="l">
              <a:defRPr sz="3400" b="0"/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limit</a:t>
            </a:r>
            <a:r>
              <a:t> 3;</a:t>
            </a:r>
          </a:p>
        </p:txBody>
      </p:sp>
      <p:sp>
        <p:nvSpPr>
          <p:cNvPr id="891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92" name="Result:"/>
          <p:cNvSpPr txBox="1"/>
          <p:nvPr/>
        </p:nvSpPr>
        <p:spPr>
          <a:xfrm>
            <a:off x="2862882" y="6426199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pic>
        <p:nvPicPr>
          <p:cNvPr id="89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5956300"/>
            <a:ext cx="4953000" cy="1397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94" name="You can use any combination of where, order by, and limit.…"/>
          <p:cNvSpPr txBox="1"/>
          <p:nvPr/>
        </p:nvSpPr>
        <p:spPr>
          <a:xfrm>
            <a:off x="2708051" y="8288809"/>
            <a:ext cx="73844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You can use any combination of where, order by, and limit.</a:t>
            </a:r>
          </a:p>
          <a:p>
            <a:pPr>
              <a:defRPr b="0"/>
            </a:pPr>
            <a:r>
              <a:t>But whichever you use, they must appear in that order!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haracteristics…"/>
          <p:cNvSpPr txBox="1">
            <a:spLocks noGrp="1"/>
          </p:cNvSpPr>
          <p:nvPr>
            <p:ph type="body" sz="quarter" idx="1"/>
          </p:nvPr>
        </p:nvSpPr>
        <p:spPr>
          <a:xfrm>
            <a:off x="698500" y="6924575"/>
            <a:ext cx="5342980" cy="226333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600" b="1"/>
            </a:pPr>
            <a:r>
              <a:rPr lang="en-US" dirty="0"/>
              <a:t>Characteristics</a:t>
            </a:r>
          </a:p>
          <a:p>
            <a:pPr marL="634999" indent="-444499">
              <a:spcBef>
                <a:spcPts val="0"/>
              </a:spcBef>
              <a:defRPr sz="2600"/>
            </a:pPr>
            <a:r>
              <a:rPr lang="en-US" dirty="0"/>
              <a:t>one table</a:t>
            </a:r>
          </a:p>
          <a:p>
            <a:pPr marL="634999" indent="-444499">
              <a:spcBef>
                <a:spcPts val="0"/>
              </a:spcBef>
              <a:defRPr sz="2600"/>
            </a:pPr>
            <a:r>
              <a:rPr lang="en-US" dirty="0"/>
              <a:t>columns </a:t>
            </a:r>
            <a:r>
              <a:rPr lang="en-US" i="1" dirty="0"/>
              <a:t>sometimes</a:t>
            </a:r>
            <a:r>
              <a:rPr lang="en-US" dirty="0"/>
              <a:t> named</a:t>
            </a:r>
          </a:p>
          <a:p>
            <a:pPr marL="634999" indent="-444499">
              <a:spcBef>
                <a:spcPts val="0"/>
              </a:spcBef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/>
              <a:t>everything is a string</a:t>
            </a:r>
          </a:p>
        </p:txBody>
      </p:sp>
      <p:sp>
        <p:nvSpPr>
          <p:cNvPr id="160" name="Line"/>
          <p:cNvSpPr/>
          <p:nvPr/>
        </p:nvSpPr>
        <p:spPr>
          <a:xfrm flipV="1">
            <a:off x="6502400" y="236065"/>
            <a:ext cx="0" cy="909409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1" name="CSV"/>
          <p:cNvSpPr txBox="1"/>
          <p:nvPr/>
        </p:nvSpPr>
        <p:spPr>
          <a:xfrm>
            <a:off x="2565648" y="234950"/>
            <a:ext cx="119330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CSV</a:t>
            </a:r>
          </a:p>
        </p:txBody>
      </p:sp>
      <p:sp>
        <p:nvSpPr>
          <p:cNvPr id="162" name="SQL Database"/>
          <p:cNvSpPr txBox="1"/>
          <p:nvPr/>
        </p:nvSpPr>
        <p:spPr>
          <a:xfrm>
            <a:off x="8100913" y="234950"/>
            <a:ext cx="363557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SQL Database</a:t>
            </a:r>
          </a:p>
        </p:txBody>
      </p:sp>
      <p:graphicFrame>
        <p:nvGraphicFramePr>
          <p:cNvPr id="163" name="Table"/>
          <p:cNvGraphicFramePr/>
          <p:nvPr>
            <p:extLst>
              <p:ext uri="{D42A27DB-BD31-4B8C-83A1-F6EECF244321}">
                <p14:modId xmlns:p14="http://schemas.microsoft.com/office/powerpoint/2010/main" val="3112362084"/>
              </p:ext>
            </p:extLst>
          </p:nvPr>
        </p:nvGraphicFramePr>
        <p:xfrm>
          <a:off x="850613" y="1653067"/>
          <a:ext cx="5030727" cy="34950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92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0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254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Capital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Population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Area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Madison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5795000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65498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64" name="Table"/>
          <p:cNvGraphicFramePr/>
          <p:nvPr>
            <p:extLst>
              <p:ext uri="{D42A27DB-BD31-4B8C-83A1-F6EECF244321}">
                <p14:modId xmlns:p14="http://schemas.microsoft.com/office/powerpoint/2010/main" val="2669756903"/>
              </p:ext>
            </p:extLst>
          </p:nvPr>
        </p:nvGraphicFramePr>
        <p:xfrm>
          <a:off x="7002174" y="1526067"/>
          <a:ext cx="2182033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92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Capital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Madison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5" name="Table"/>
          <p:cNvGraphicFramePr/>
          <p:nvPr>
            <p:extLst>
              <p:ext uri="{D42A27DB-BD31-4B8C-83A1-F6EECF244321}">
                <p14:modId xmlns:p14="http://schemas.microsoft.com/office/powerpoint/2010/main" val="2496026871"/>
              </p:ext>
            </p:extLst>
          </p:nvPr>
        </p:nvGraphicFramePr>
        <p:xfrm>
          <a:off x="10162407" y="1360967"/>
          <a:ext cx="2720626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92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Population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5795000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7" name="Characteristics…"/>
          <p:cNvSpPr txBox="1"/>
          <p:nvPr/>
        </p:nvSpPr>
        <p:spPr>
          <a:xfrm>
            <a:off x="7048500" y="6924575"/>
            <a:ext cx="5740400" cy="226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600"/>
            </a:pPr>
            <a:r>
              <a:rPr lang="en-US" dirty="0"/>
              <a:t>Characteristics</a:t>
            </a:r>
          </a:p>
          <a:p>
            <a:pPr marL="634999" indent="-444499" algn="l">
              <a:buSzPct val="145000"/>
              <a:buChar char="•"/>
              <a:defRPr sz="2600" b="0"/>
            </a:pPr>
            <a:r>
              <a:rPr lang="en-US" dirty="0"/>
              <a:t>collection of tables, each named</a:t>
            </a:r>
          </a:p>
          <a:p>
            <a:pPr marL="634999" indent="-444499" algn="l">
              <a:buSzPct val="145000"/>
              <a:buChar char="•"/>
              <a:defRPr sz="2600" b="0"/>
            </a:pPr>
            <a:r>
              <a:rPr lang="en-US" dirty="0"/>
              <a:t>columns </a:t>
            </a:r>
            <a:r>
              <a:rPr lang="en-US" i="1" dirty="0"/>
              <a:t>always</a:t>
            </a:r>
            <a:r>
              <a:rPr lang="en-US" dirty="0"/>
              <a:t> named</a:t>
            </a:r>
          </a:p>
          <a:p>
            <a:pPr marL="634999" indent="-444499" algn="l">
              <a:buSzPct val="145000"/>
              <a:buChar char="•"/>
              <a:defRPr sz="2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/>
              <a:t>types per column (enforced)</a:t>
            </a:r>
          </a:p>
        </p:txBody>
      </p:sp>
      <p:sp>
        <p:nvSpPr>
          <p:cNvPr id="169" name="capitals"/>
          <p:cNvSpPr txBox="1"/>
          <p:nvPr/>
        </p:nvSpPr>
        <p:spPr>
          <a:xfrm>
            <a:off x="7588279" y="972605"/>
            <a:ext cx="109117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capitals</a:t>
            </a:r>
          </a:p>
        </p:txBody>
      </p:sp>
      <p:sp>
        <p:nvSpPr>
          <p:cNvPr id="170" name="populations"/>
          <p:cNvSpPr txBox="1"/>
          <p:nvPr/>
        </p:nvSpPr>
        <p:spPr>
          <a:xfrm>
            <a:off x="10728466" y="832905"/>
            <a:ext cx="166708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populations</a:t>
            </a:r>
          </a:p>
        </p:txBody>
      </p:sp>
      <p:sp>
        <p:nvSpPr>
          <p:cNvPr id="173" name="Rounded Rectangle"/>
          <p:cNvSpPr/>
          <p:nvPr/>
        </p:nvSpPr>
        <p:spPr>
          <a:xfrm>
            <a:off x="586031" y="1531275"/>
            <a:ext cx="5523165" cy="617092"/>
          </a:xfrm>
          <a:prstGeom prst="roundRect">
            <a:avLst>
              <a:gd name="adj" fmla="val 30871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4" name="Rounded Rectangle"/>
          <p:cNvSpPr/>
          <p:nvPr/>
        </p:nvSpPr>
        <p:spPr>
          <a:xfrm>
            <a:off x="6772300" y="1372823"/>
            <a:ext cx="2609875" cy="617092"/>
          </a:xfrm>
          <a:prstGeom prst="roundRect">
            <a:avLst>
              <a:gd name="adj" fmla="val 30871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5" name="Rounded Rectangle"/>
          <p:cNvSpPr/>
          <p:nvPr/>
        </p:nvSpPr>
        <p:spPr>
          <a:xfrm>
            <a:off x="10050509" y="1245823"/>
            <a:ext cx="2928892" cy="617092"/>
          </a:xfrm>
          <a:prstGeom prst="roundRect">
            <a:avLst>
              <a:gd name="adj" fmla="val 30871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21" name="Table">
            <a:extLst>
              <a:ext uri="{FF2B5EF4-FFF2-40B4-BE49-F238E27FC236}">
                <a16:creationId xmlns:a16="http://schemas.microsoft.com/office/drawing/2014/main" id="{2C945942-5264-4CFF-B805-7D266FE9D9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3920357"/>
              </p:ext>
            </p:extLst>
          </p:nvPr>
        </p:nvGraphicFramePr>
        <p:xfrm>
          <a:off x="10951099" y="4218045"/>
          <a:ext cx="1880117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92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Area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65498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Table">
            <a:extLst>
              <a:ext uri="{FF2B5EF4-FFF2-40B4-BE49-F238E27FC236}">
                <a16:creationId xmlns:a16="http://schemas.microsoft.com/office/drawing/2014/main" id="{8B5393E4-8BF8-48DC-9FE6-5B680C0AC2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0757288"/>
              </p:ext>
            </p:extLst>
          </p:nvPr>
        </p:nvGraphicFramePr>
        <p:xfrm>
          <a:off x="6880794" y="4218045"/>
          <a:ext cx="3568105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52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County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un_emp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Dane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536416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0.02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counties">
            <a:extLst>
              <a:ext uri="{FF2B5EF4-FFF2-40B4-BE49-F238E27FC236}">
                <a16:creationId xmlns:a16="http://schemas.microsoft.com/office/drawing/2014/main" id="{3DAECAF5-E922-4E72-A227-172F01A47BEF}"/>
              </a:ext>
            </a:extLst>
          </p:cNvPr>
          <p:cNvSpPr txBox="1"/>
          <p:nvPr/>
        </p:nvSpPr>
        <p:spPr>
          <a:xfrm>
            <a:off x="8267500" y="3703105"/>
            <a:ext cx="124524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rPr dirty="0"/>
              <a:t>counties</a:t>
            </a:r>
          </a:p>
        </p:txBody>
      </p:sp>
      <p:sp>
        <p:nvSpPr>
          <p:cNvPr id="24" name="areas">
            <a:extLst>
              <a:ext uri="{FF2B5EF4-FFF2-40B4-BE49-F238E27FC236}">
                <a16:creationId xmlns:a16="http://schemas.microsoft.com/office/drawing/2014/main" id="{B597B4C6-6D30-4F9E-A8FC-F3A542A2F7D9}"/>
              </a:ext>
            </a:extLst>
          </p:cNvPr>
          <p:cNvSpPr txBox="1"/>
          <p:nvPr/>
        </p:nvSpPr>
        <p:spPr>
          <a:xfrm>
            <a:off x="11420765" y="3703105"/>
            <a:ext cx="81295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areas</a:t>
            </a:r>
          </a:p>
        </p:txBody>
      </p:sp>
      <p:sp>
        <p:nvSpPr>
          <p:cNvPr id="176" name="Rounded Rectangle"/>
          <p:cNvSpPr/>
          <p:nvPr/>
        </p:nvSpPr>
        <p:spPr>
          <a:xfrm>
            <a:off x="10749539" y="4116023"/>
            <a:ext cx="2255261" cy="617092"/>
          </a:xfrm>
          <a:prstGeom prst="roundRect">
            <a:avLst>
              <a:gd name="adj" fmla="val 30871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7" name="Rounded Rectangle"/>
          <p:cNvSpPr/>
          <p:nvPr/>
        </p:nvSpPr>
        <p:spPr>
          <a:xfrm>
            <a:off x="6687845" y="4116023"/>
            <a:ext cx="3927221" cy="617092"/>
          </a:xfrm>
          <a:prstGeom prst="roundRect">
            <a:avLst>
              <a:gd name="adj" fmla="val 30871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" name="Connection Line">
            <a:extLst>
              <a:ext uri="{FF2B5EF4-FFF2-40B4-BE49-F238E27FC236}">
                <a16:creationId xmlns:a16="http://schemas.microsoft.com/office/drawing/2014/main" id="{F69A863E-158E-12AC-01EE-CA963F1EF640}"/>
              </a:ext>
            </a:extLst>
          </p:cNvPr>
          <p:cNvSpPr/>
          <p:nvPr/>
        </p:nvSpPr>
        <p:spPr>
          <a:xfrm>
            <a:off x="12188313" y="6470573"/>
            <a:ext cx="298790" cy="376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489" h="21600" extrusionOk="0">
                <a:moveTo>
                  <a:pt x="0" y="21600"/>
                </a:moveTo>
                <a:cubicBezTo>
                  <a:pt x="15311" y="18354"/>
                  <a:pt x="21600" y="11154"/>
                  <a:pt x="18868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6" name="no text allowed">
            <a:extLst>
              <a:ext uri="{FF2B5EF4-FFF2-40B4-BE49-F238E27FC236}">
                <a16:creationId xmlns:a16="http://schemas.microsoft.com/office/drawing/2014/main" id="{1706A715-8699-93AD-1E13-615FA6005F2F}"/>
              </a:ext>
            </a:extLst>
          </p:cNvPr>
          <p:cNvSpPr txBox="1"/>
          <p:nvPr/>
        </p:nvSpPr>
        <p:spPr>
          <a:xfrm>
            <a:off x="10162407" y="6646344"/>
            <a:ext cx="1956929" cy="425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1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no text allowed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Why use a database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Why use a database?</a:t>
            </a:r>
          </a:p>
        </p:txBody>
      </p:sp>
      <p:sp>
        <p:nvSpPr>
          <p:cNvPr id="198" name="1. More Structure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05783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1. More Structure</a:t>
            </a:r>
          </a:p>
        </p:txBody>
      </p:sp>
      <p:sp>
        <p:nvSpPr>
          <p:cNvPr id="199" name="Database"/>
          <p:cNvSpPr txBox="1"/>
          <p:nvPr/>
        </p:nvSpPr>
        <p:spPr>
          <a:xfrm>
            <a:off x="1663377" y="3935355"/>
            <a:ext cx="155748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Database</a:t>
            </a:r>
          </a:p>
        </p:txBody>
      </p:sp>
      <p:graphicFrame>
        <p:nvGraphicFramePr>
          <p:cNvPr id="200" name="Table"/>
          <p:cNvGraphicFramePr/>
          <p:nvPr/>
        </p:nvGraphicFramePr>
        <p:xfrm>
          <a:off x="791120" y="4540582"/>
          <a:ext cx="3302000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real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real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real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real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1" name="same fields and same…"/>
          <p:cNvSpPr txBox="1"/>
          <p:nvPr/>
        </p:nvSpPr>
        <p:spPr>
          <a:xfrm>
            <a:off x="911795" y="6757306"/>
            <a:ext cx="282461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same fields and same</a:t>
            </a:r>
          </a:p>
          <a:p>
            <a:pPr>
              <a:defRPr b="0"/>
            </a:pPr>
            <a:r>
              <a:t>types in every column</a:t>
            </a:r>
          </a:p>
        </p:txBody>
      </p:sp>
      <p:sp>
        <p:nvSpPr>
          <p:cNvPr id="202" name="CSV"/>
          <p:cNvSpPr txBox="1"/>
          <p:nvPr/>
        </p:nvSpPr>
        <p:spPr>
          <a:xfrm>
            <a:off x="6123706" y="3935355"/>
            <a:ext cx="7573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CSV</a:t>
            </a:r>
          </a:p>
        </p:txBody>
      </p:sp>
      <p:sp>
        <p:nvSpPr>
          <p:cNvPr id="203" name="A,B,C…"/>
          <p:cNvSpPr/>
          <p:nvPr/>
        </p:nvSpPr>
        <p:spPr>
          <a:xfrm>
            <a:off x="4976713" y="4546932"/>
            <a:ext cx="3051374" cy="186774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200" b="0"/>
            </a:pPr>
            <a:r>
              <a:t>A,B,C</a:t>
            </a:r>
          </a:p>
          <a:p>
            <a:pPr algn="l">
              <a:defRPr sz="2200" b="0"/>
            </a:pPr>
            <a:r>
              <a:t>string,string,string</a:t>
            </a:r>
          </a:p>
          <a:p>
            <a:pPr algn="l">
              <a:defRPr sz="2200" b="0"/>
            </a:pPr>
            <a:r>
              <a:t>string,string,string</a:t>
            </a:r>
          </a:p>
          <a:p>
            <a:pPr algn="l">
              <a:defRPr sz="2200" b="0"/>
            </a:pPr>
            <a:r>
              <a:t>string,string,string</a:t>
            </a:r>
          </a:p>
          <a:p>
            <a:pPr algn="l">
              <a:defRPr sz="2200" b="0"/>
            </a:pPr>
            <a:r>
              <a:t>string,string,string</a:t>
            </a:r>
          </a:p>
        </p:txBody>
      </p:sp>
      <p:sp>
        <p:nvSpPr>
          <p:cNvPr id="204" name="JSON"/>
          <p:cNvSpPr txBox="1"/>
          <p:nvPr/>
        </p:nvSpPr>
        <p:spPr>
          <a:xfrm>
            <a:off x="9963224" y="3935355"/>
            <a:ext cx="9523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JSON</a:t>
            </a:r>
          </a:p>
        </p:txBody>
      </p:sp>
      <p:sp>
        <p:nvSpPr>
          <p:cNvPr id="205" name="[{&quot;A&quot;:&quot;val&quot;, &quot;B&quot;:10, &quot;C&quot;:3.14},…"/>
          <p:cNvSpPr/>
          <p:nvPr/>
        </p:nvSpPr>
        <p:spPr>
          <a:xfrm>
            <a:off x="8498954" y="4546932"/>
            <a:ext cx="3880892" cy="186774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200" b="0"/>
            </a:pPr>
            <a:r>
              <a:t>[{"A":"val", "B":10, "C":3.14},</a:t>
            </a:r>
          </a:p>
          <a:p>
            <a:pPr algn="l">
              <a:defRPr sz="2200" b="0"/>
            </a:pPr>
            <a:r>
              <a:t>{"A":"val"},</a:t>
            </a:r>
          </a:p>
          <a:p>
            <a:pPr algn="l">
              <a:defRPr sz="2200" b="0"/>
            </a:pPr>
            <a:r>
              <a:t>{"A":"v2", "B": 9, "C":False},</a:t>
            </a:r>
          </a:p>
        </p:txBody>
      </p:sp>
      <p:sp>
        <p:nvSpPr>
          <p:cNvPr id="206" name="everything is a string"/>
          <p:cNvSpPr txBox="1"/>
          <p:nvPr/>
        </p:nvSpPr>
        <p:spPr>
          <a:xfrm>
            <a:off x="5176118" y="6820806"/>
            <a:ext cx="26525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everything is a string</a:t>
            </a:r>
          </a:p>
        </p:txBody>
      </p:sp>
      <p:sp>
        <p:nvSpPr>
          <p:cNvPr id="207" name="types, but…"/>
          <p:cNvSpPr txBox="1"/>
          <p:nvPr/>
        </p:nvSpPr>
        <p:spPr>
          <a:xfrm>
            <a:off x="9640862" y="6820806"/>
            <a:ext cx="15970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types, but…</a:t>
            </a:r>
          </a:p>
        </p:txBody>
      </p:sp>
      <p:sp>
        <p:nvSpPr>
          <p:cNvPr id="208" name="missing values"/>
          <p:cNvSpPr txBox="1"/>
          <p:nvPr/>
        </p:nvSpPr>
        <p:spPr>
          <a:xfrm>
            <a:off x="9524032" y="7328806"/>
            <a:ext cx="18307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missing values</a:t>
            </a:r>
          </a:p>
        </p:txBody>
      </p:sp>
      <p:sp>
        <p:nvSpPr>
          <p:cNvPr id="209" name="types may differ across columns"/>
          <p:cNvSpPr txBox="1"/>
          <p:nvPr/>
        </p:nvSpPr>
        <p:spPr>
          <a:xfrm>
            <a:off x="8422704" y="7836806"/>
            <a:ext cx="40333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types may differ across columns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Why use a database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Why use a database?</a:t>
            </a:r>
          </a:p>
        </p:txBody>
      </p:sp>
      <p:sp>
        <p:nvSpPr>
          <p:cNvPr id="221" name="1. More Structure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05783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1. More Structure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2. Sharing</a:t>
            </a:r>
          </a:p>
        </p:txBody>
      </p:sp>
      <p:sp>
        <p:nvSpPr>
          <p:cNvPr id="222" name="Database"/>
          <p:cNvSpPr txBox="1"/>
          <p:nvPr/>
        </p:nvSpPr>
        <p:spPr>
          <a:xfrm>
            <a:off x="5723656" y="6107055"/>
            <a:ext cx="15574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Database</a:t>
            </a:r>
          </a:p>
        </p:txBody>
      </p:sp>
      <p:graphicFrame>
        <p:nvGraphicFramePr>
          <p:cNvPr id="223" name="Table"/>
          <p:cNvGraphicFramePr/>
          <p:nvPr/>
        </p:nvGraphicFramePr>
        <p:xfrm>
          <a:off x="4851400" y="6712281"/>
          <a:ext cx="3302000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4" name="regular file"/>
          <p:cNvSpPr txBox="1"/>
          <p:nvPr/>
        </p:nvSpPr>
        <p:spPr>
          <a:xfrm>
            <a:off x="5610100" y="3173355"/>
            <a:ext cx="178459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regular file</a:t>
            </a:r>
          </a:p>
        </p:txBody>
      </p:sp>
      <p:sp>
        <p:nvSpPr>
          <p:cNvPr id="225" name="Rectangle"/>
          <p:cNvSpPr/>
          <p:nvPr/>
        </p:nvSpPr>
        <p:spPr>
          <a:xfrm>
            <a:off x="4976713" y="3784932"/>
            <a:ext cx="3051374" cy="186774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6" name="program 1"/>
          <p:cNvSpPr txBox="1"/>
          <p:nvPr/>
        </p:nvSpPr>
        <p:spPr>
          <a:xfrm>
            <a:off x="1299436" y="5810250"/>
            <a:ext cx="1388928" cy="4445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program 1</a:t>
            </a:r>
          </a:p>
        </p:txBody>
      </p:sp>
      <p:sp>
        <p:nvSpPr>
          <p:cNvPr id="227" name="program 2"/>
          <p:cNvSpPr txBox="1"/>
          <p:nvPr/>
        </p:nvSpPr>
        <p:spPr>
          <a:xfrm>
            <a:off x="9681436" y="5810250"/>
            <a:ext cx="1388928" cy="4445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program 2</a:t>
            </a:r>
          </a:p>
        </p:txBody>
      </p:sp>
      <p:sp>
        <p:nvSpPr>
          <p:cNvPr id="228" name="Line"/>
          <p:cNvSpPr/>
          <p:nvPr/>
        </p:nvSpPr>
        <p:spPr>
          <a:xfrm flipV="1">
            <a:off x="2463800" y="4725293"/>
            <a:ext cx="2362101" cy="9897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9" name="Line"/>
          <p:cNvSpPr/>
          <p:nvPr/>
        </p:nvSpPr>
        <p:spPr>
          <a:xfrm>
            <a:off x="2463799" y="6350000"/>
            <a:ext cx="2164409" cy="8850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0" name="Line"/>
          <p:cNvSpPr/>
          <p:nvPr/>
        </p:nvSpPr>
        <p:spPr>
          <a:xfrm flipH="1" flipV="1">
            <a:off x="8178800" y="4725292"/>
            <a:ext cx="2362101" cy="9897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1" name="Line"/>
          <p:cNvSpPr/>
          <p:nvPr/>
        </p:nvSpPr>
        <p:spPr>
          <a:xfrm flipH="1">
            <a:off x="8305799" y="6350000"/>
            <a:ext cx="2164409" cy="8850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2" name="yikes!"/>
          <p:cNvSpPr txBox="1"/>
          <p:nvPr/>
        </p:nvSpPr>
        <p:spPr>
          <a:xfrm>
            <a:off x="8470900" y="3784599"/>
            <a:ext cx="9906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yikes!</a:t>
            </a:r>
          </a:p>
        </p:txBody>
      </p:sp>
      <p:sp>
        <p:nvSpPr>
          <p:cNvPr id="233" name="this is OK"/>
          <p:cNvSpPr txBox="1"/>
          <p:nvPr/>
        </p:nvSpPr>
        <p:spPr>
          <a:xfrm>
            <a:off x="5693742" y="8969351"/>
            <a:ext cx="16173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rPr dirty="0"/>
              <a:t>this is OK</a:t>
            </a:r>
          </a:p>
        </p:txBody>
      </p:sp>
      <p:sp>
        <p:nvSpPr>
          <p:cNvPr id="234" name="writes"/>
          <p:cNvSpPr txBox="1"/>
          <p:nvPr/>
        </p:nvSpPr>
        <p:spPr>
          <a:xfrm rot="20104314">
            <a:off x="3100687" y="4837361"/>
            <a:ext cx="885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writes</a:t>
            </a:r>
          </a:p>
        </p:txBody>
      </p:sp>
      <p:sp>
        <p:nvSpPr>
          <p:cNvPr id="235" name="writes"/>
          <p:cNvSpPr txBox="1"/>
          <p:nvPr/>
        </p:nvSpPr>
        <p:spPr>
          <a:xfrm rot="1149424">
            <a:off x="3100687" y="6323262"/>
            <a:ext cx="885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writes</a:t>
            </a:r>
          </a:p>
        </p:txBody>
      </p:sp>
      <p:sp>
        <p:nvSpPr>
          <p:cNvPr id="236" name="writes"/>
          <p:cNvSpPr txBox="1"/>
          <p:nvPr/>
        </p:nvSpPr>
        <p:spPr>
          <a:xfrm rot="20211843">
            <a:off x="8535987" y="6519991"/>
            <a:ext cx="885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writes</a:t>
            </a:r>
          </a:p>
        </p:txBody>
      </p:sp>
      <p:sp>
        <p:nvSpPr>
          <p:cNvPr id="237" name="writes"/>
          <p:cNvSpPr txBox="1"/>
          <p:nvPr/>
        </p:nvSpPr>
        <p:spPr>
          <a:xfrm rot="1560342">
            <a:off x="8535987" y="4614991"/>
            <a:ext cx="885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writes</a:t>
            </a:r>
          </a:p>
        </p:txBody>
      </p:sp>
      <p:sp>
        <p:nvSpPr>
          <p:cNvPr id="238" name="yikes!"/>
          <p:cNvSpPr txBox="1"/>
          <p:nvPr/>
        </p:nvSpPr>
        <p:spPr>
          <a:xfrm>
            <a:off x="3517900" y="3784599"/>
            <a:ext cx="9906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yikes!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Why use a database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Why use a database?</a:t>
            </a:r>
          </a:p>
        </p:txBody>
      </p:sp>
      <p:sp>
        <p:nvSpPr>
          <p:cNvPr id="241" name="1. More Structure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19241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1. More Structure</a:t>
            </a:r>
          </a:p>
          <a:p>
            <a:pPr marL="0" indent="0">
              <a:buSzTx/>
              <a:buNone/>
            </a:pPr>
            <a:r>
              <a:t>2. Sharing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3. Queries</a:t>
            </a:r>
          </a:p>
        </p:txBody>
      </p:sp>
      <p:sp>
        <p:nvSpPr>
          <p:cNvPr id="242" name="Database"/>
          <p:cNvSpPr txBox="1"/>
          <p:nvPr/>
        </p:nvSpPr>
        <p:spPr>
          <a:xfrm>
            <a:off x="8810600" y="6589655"/>
            <a:ext cx="155748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Database</a:t>
            </a:r>
          </a:p>
        </p:txBody>
      </p:sp>
      <p:graphicFrame>
        <p:nvGraphicFramePr>
          <p:cNvPr id="243" name="Table"/>
          <p:cNvGraphicFramePr/>
          <p:nvPr/>
        </p:nvGraphicFramePr>
        <p:xfrm>
          <a:off x="7938343" y="7194881"/>
          <a:ext cx="3302000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4" name="regular file"/>
          <p:cNvSpPr txBox="1"/>
          <p:nvPr/>
        </p:nvSpPr>
        <p:spPr>
          <a:xfrm>
            <a:off x="2410544" y="6703955"/>
            <a:ext cx="178459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regular file</a:t>
            </a:r>
          </a:p>
        </p:txBody>
      </p:sp>
      <p:sp>
        <p:nvSpPr>
          <p:cNvPr id="245" name="Rectangle"/>
          <p:cNvSpPr/>
          <p:nvPr/>
        </p:nvSpPr>
        <p:spPr>
          <a:xfrm>
            <a:off x="1777156" y="7315531"/>
            <a:ext cx="3051375" cy="186774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6" name="Line"/>
          <p:cNvSpPr/>
          <p:nvPr/>
        </p:nvSpPr>
        <p:spPr>
          <a:xfrm flipV="1">
            <a:off x="4419599" y="5673825"/>
            <a:ext cx="1" cy="1641376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7" name="Python code to find…"/>
          <p:cNvSpPr txBox="1"/>
          <p:nvPr/>
        </p:nvSpPr>
        <p:spPr>
          <a:xfrm>
            <a:off x="3001565" y="4521199"/>
            <a:ext cx="329327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code to find</a:t>
            </a:r>
          </a:p>
          <a:p>
            <a:r>
              <a:t>actor who appeared</a:t>
            </a:r>
          </a:p>
          <a:p>
            <a:r>
              <a:t>in most movies</a:t>
            </a:r>
          </a:p>
        </p:txBody>
      </p:sp>
      <p:sp>
        <p:nvSpPr>
          <p:cNvPr id="248" name="Line"/>
          <p:cNvSpPr/>
          <p:nvPr/>
        </p:nvSpPr>
        <p:spPr>
          <a:xfrm>
            <a:off x="9169400" y="4724068"/>
            <a:ext cx="1" cy="1723912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9" name="which actor appeared…"/>
          <p:cNvSpPr txBox="1"/>
          <p:nvPr/>
        </p:nvSpPr>
        <p:spPr>
          <a:xfrm>
            <a:off x="7132091" y="3766038"/>
            <a:ext cx="35412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which actor appeared</a:t>
            </a:r>
          </a:p>
          <a:p>
            <a:r>
              <a:t>in the most movies?</a:t>
            </a:r>
          </a:p>
        </p:txBody>
      </p:sp>
      <p:sp>
        <p:nvSpPr>
          <p:cNvPr id="250" name="Line"/>
          <p:cNvSpPr/>
          <p:nvPr/>
        </p:nvSpPr>
        <p:spPr>
          <a:xfrm flipV="1">
            <a:off x="10998200" y="5294725"/>
            <a:ext cx="0" cy="1893145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1" name="Christopher Lee"/>
          <p:cNvSpPr txBox="1"/>
          <p:nvPr/>
        </p:nvSpPr>
        <p:spPr>
          <a:xfrm>
            <a:off x="9689256" y="4876799"/>
            <a:ext cx="26178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Christopher Lee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Why use a database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Why use a database?</a:t>
            </a:r>
          </a:p>
        </p:txBody>
      </p:sp>
      <p:sp>
        <p:nvSpPr>
          <p:cNvPr id="254" name="1. More Structure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19241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1. More Structure</a:t>
            </a:r>
          </a:p>
          <a:p>
            <a:pPr marL="0" indent="0">
              <a:buSzTx/>
              <a:buNone/>
            </a:pPr>
            <a:r>
              <a:t>2. Sharing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3. Queries</a:t>
            </a:r>
          </a:p>
        </p:txBody>
      </p:sp>
      <p:sp>
        <p:nvSpPr>
          <p:cNvPr id="255" name="Database"/>
          <p:cNvSpPr txBox="1"/>
          <p:nvPr/>
        </p:nvSpPr>
        <p:spPr>
          <a:xfrm>
            <a:off x="8810600" y="6589655"/>
            <a:ext cx="155748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Database</a:t>
            </a:r>
          </a:p>
        </p:txBody>
      </p:sp>
      <p:graphicFrame>
        <p:nvGraphicFramePr>
          <p:cNvPr id="256" name="Table"/>
          <p:cNvGraphicFramePr/>
          <p:nvPr/>
        </p:nvGraphicFramePr>
        <p:xfrm>
          <a:off x="7938343" y="7194881"/>
          <a:ext cx="3302000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7" name="regular file"/>
          <p:cNvSpPr txBox="1"/>
          <p:nvPr/>
        </p:nvSpPr>
        <p:spPr>
          <a:xfrm>
            <a:off x="2410544" y="6703955"/>
            <a:ext cx="178459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regular file</a:t>
            </a:r>
          </a:p>
        </p:txBody>
      </p:sp>
      <p:sp>
        <p:nvSpPr>
          <p:cNvPr id="258" name="Rectangle"/>
          <p:cNvSpPr/>
          <p:nvPr/>
        </p:nvSpPr>
        <p:spPr>
          <a:xfrm>
            <a:off x="1777156" y="7315531"/>
            <a:ext cx="3051375" cy="186774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9" name="Line"/>
          <p:cNvSpPr/>
          <p:nvPr/>
        </p:nvSpPr>
        <p:spPr>
          <a:xfrm flipV="1">
            <a:off x="4419599" y="5686525"/>
            <a:ext cx="1" cy="1641376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0" name="Python code to find…"/>
          <p:cNvSpPr txBox="1"/>
          <p:nvPr/>
        </p:nvSpPr>
        <p:spPr>
          <a:xfrm>
            <a:off x="3001565" y="4521199"/>
            <a:ext cx="329327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code to find</a:t>
            </a:r>
          </a:p>
          <a:p>
            <a:r>
              <a:t>actor who appeared</a:t>
            </a:r>
          </a:p>
          <a:p>
            <a:r>
              <a:t>in most movies</a:t>
            </a:r>
          </a:p>
        </p:txBody>
      </p:sp>
      <p:sp>
        <p:nvSpPr>
          <p:cNvPr id="261" name="Line"/>
          <p:cNvSpPr/>
          <p:nvPr/>
        </p:nvSpPr>
        <p:spPr>
          <a:xfrm>
            <a:off x="9169400" y="4724068"/>
            <a:ext cx="1" cy="1723912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2" name="Line"/>
          <p:cNvSpPr/>
          <p:nvPr/>
        </p:nvSpPr>
        <p:spPr>
          <a:xfrm flipV="1">
            <a:off x="10998200" y="5294725"/>
            <a:ext cx="0" cy="1893145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3" name="Christopher Lee"/>
          <p:cNvSpPr txBox="1"/>
          <p:nvPr/>
        </p:nvSpPr>
        <p:spPr>
          <a:xfrm>
            <a:off x="9689256" y="4876799"/>
            <a:ext cx="26178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Christopher Lee</a:t>
            </a:r>
          </a:p>
        </p:txBody>
      </p:sp>
      <p:sp>
        <p:nvSpPr>
          <p:cNvPr id="264" name="question formulated in SQL…"/>
          <p:cNvSpPr/>
          <p:nvPr/>
        </p:nvSpPr>
        <p:spPr>
          <a:xfrm>
            <a:off x="7060356" y="3733965"/>
            <a:ext cx="3835252" cy="87694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question formulated in SQL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(structured query language)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Why use a database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Why use a database?</a:t>
            </a:r>
          </a:p>
        </p:txBody>
      </p:sp>
      <p:sp>
        <p:nvSpPr>
          <p:cNvPr id="267" name="1. More Structure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4569471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1. More Structure</a:t>
            </a:r>
          </a:p>
          <a:p>
            <a:pPr marL="0" indent="0">
              <a:buSzTx/>
              <a:buNone/>
            </a:pPr>
            <a:r>
              <a:t>2. Sharing</a:t>
            </a:r>
          </a:p>
          <a:p>
            <a:pPr marL="0" indent="0">
              <a:buSzTx/>
              <a:buNone/>
            </a:pPr>
            <a:r>
              <a:t>3. Queries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4. Performance</a:t>
            </a:r>
          </a:p>
        </p:txBody>
      </p:sp>
      <p:sp>
        <p:nvSpPr>
          <p:cNvPr id="268" name="Let's play a game where we pretend to be a database!"/>
          <p:cNvSpPr txBox="1"/>
          <p:nvPr/>
        </p:nvSpPr>
        <p:spPr>
          <a:xfrm>
            <a:off x="2131110" y="6139439"/>
            <a:ext cx="782516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/>
            </a:lvl1pPr>
          </a:lstStyle>
          <a:p>
            <a:r>
              <a:t>Let's play a game where we pretend to be a database!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1543</Words>
  <Application>Microsoft Office PowerPoint</Application>
  <PresentationFormat>Custom</PresentationFormat>
  <Paragraphs>613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Courier</vt:lpstr>
      <vt:lpstr>Gill Sans</vt:lpstr>
      <vt:lpstr>Gill Sans Light</vt:lpstr>
      <vt:lpstr>Gill Sans SemiBold</vt:lpstr>
      <vt:lpstr>White</vt:lpstr>
      <vt:lpstr>[220 / 319] Database 1</vt:lpstr>
      <vt:lpstr>220 Progress</vt:lpstr>
      <vt:lpstr>Learning Objectives</vt:lpstr>
      <vt:lpstr>PowerPoint Presentation</vt:lpstr>
      <vt:lpstr>Why use a database?</vt:lpstr>
      <vt:lpstr>Why use a database?</vt:lpstr>
      <vt:lpstr>Why use a database?</vt:lpstr>
      <vt:lpstr>Why use a database?</vt:lpstr>
      <vt:lpstr>Why use a database?</vt:lpstr>
      <vt:lpstr>PowerPoint Presentation</vt:lpstr>
      <vt:lpstr>PowerPoint Presentation</vt:lpstr>
      <vt:lpstr>PowerPoint Presentation</vt:lpstr>
      <vt:lpstr>Why use a database?</vt:lpstr>
      <vt:lpstr>Outline</vt:lpstr>
      <vt:lpstr>PowerPoint Presentation</vt:lpstr>
      <vt:lpstr>PowerPoint Presentation</vt:lpstr>
      <vt:lpstr>PowerPoint Presentation</vt:lpstr>
      <vt:lpstr>sqlite3</vt:lpstr>
      <vt:lpstr>sqlite3</vt:lpstr>
      <vt:lpstr>PowerPoint Presentation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[220] Database 1</dc:title>
  <dc:creator>Michael Doescher</dc:creator>
  <cp:lastModifiedBy>Michael Doescher</cp:lastModifiedBy>
  <cp:revision>29</cp:revision>
  <dcterms:modified xsi:type="dcterms:W3CDTF">2022-11-23T14:28:06Z</dcterms:modified>
</cp:coreProperties>
</file>