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61" r:id="rId4"/>
    <p:sldId id="262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3" r:id="rId13"/>
    <p:sldId id="275" r:id="rId14"/>
    <p:sldId id="276" r:id="rId15"/>
    <p:sldId id="277" r:id="rId16"/>
    <p:sldId id="281" r:id="rId17"/>
    <p:sldId id="282" r:id="rId18"/>
    <p:sldId id="283" r:id="rId19"/>
    <p:sldId id="284" r:id="rId20"/>
    <p:sldId id="285" r:id="rId21"/>
    <p:sldId id="287" r:id="rId22"/>
    <p:sldId id="289" r:id="rId23"/>
    <p:sldId id="292" r:id="rId24"/>
    <p:sldId id="293" r:id="rId25"/>
    <p:sldId id="294" r:id="rId26"/>
    <p:sldId id="295" r:id="rId27"/>
    <p:sldId id="296" r:id="rId28"/>
    <p:sldId id="297" r:id="rId29"/>
    <p:sldId id="299" r:id="rId30"/>
    <p:sldId id="300" r:id="rId31"/>
    <p:sldId id="301" r:id="rId32"/>
    <p:sldId id="302" r:id="rId33"/>
    <p:sldId id="303" r:id="rId34"/>
    <p:sldId id="304" r:id="rId35"/>
    <p:sldId id="310" r:id="rId36"/>
    <p:sldId id="305" r:id="rId37"/>
    <p:sldId id="306" r:id="rId38"/>
    <p:sldId id="307" r:id="rId39"/>
    <p:sldId id="324" r:id="rId40"/>
    <p:sldId id="308" r:id="rId41"/>
    <p:sldId id="309" r:id="rId42"/>
    <p:sldId id="326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55" d="100"/>
          <a:sy n="55" d="100"/>
        </p:scale>
        <p:origin x="15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Files"/>
          <p:cNvSpPr txBox="1">
            <a:spLocks noGrp="1"/>
          </p:cNvSpPr>
          <p:nvPr>
            <p:ph type="ctrTitle"/>
          </p:nvPr>
        </p:nvSpPr>
        <p:spPr>
          <a:xfrm>
            <a:off x="210740" y="1892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Files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 = open(“file.txt”)    data = f.read()…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29292"/>
                </a:solidFill>
              </a:rPr>
              <a:t>f = open(“file.txt”)</a:t>
            </a:r>
            <a:br/>
            <a:br/>
            <a:br/>
            <a:br/>
            <a:r>
              <a:t>data = 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.read()</a:t>
            </a:r>
          </a:p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print(data)</a:t>
            </a:r>
            <a:br/>
            <a:br/>
            <a:br/>
            <a:br/>
            <a:r>
              <a:rPr>
                <a:solidFill>
                  <a:srgbClr val="929292"/>
                </a:solidFill>
              </a:rPr>
              <a:t>f.close()</a:t>
            </a:r>
          </a:p>
        </p:txBody>
      </p:sp>
      <p:sp>
        <p:nvSpPr>
          <p:cNvPr id="25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257" name="read() method…"/>
          <p:cNvSpPr txBox="1"/>
          <p:nvPr/>
        </p:nvSpPr>
        <p:spPr>
          <a:xfrm>
            <a:off x="7138813" y="7198436"/>
            <a:ext cx="5200701" cy="204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read()</a:t>
            </a:r>
            <a:r>
              <a:t> method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fetch entire file contents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return as a string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0284" y="4562557"/>
            <a:ext cx="1414432" cy="1957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44" h="21600" extrusionOk="0">
                <a:moveTo>
                  <a:pt x="4104" y="0"/>
                </a:moveTo>
                <a:cubicBezTo>
                  <a:pt x="-4256" y="9843"/>
                  <a:pt x="157" y="17043"/>
                  <a:pt x="17344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9" name="data is: “I promise\nto always\nclose my files”"/>
          <p:cNvSpPr txBox="1"/>
          <p:nvPr/>
        </p:nvSpPr>
        <p:spPr>
          <a:xfrm>
            <a:off x="1819735" y="6292849"/>
            <a:ext cx="7971682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is: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“I promise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to always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close my files”</a:t>
            </a:r>
          </a:p>
        </p:txBody>
      </p:sp>
      <p:sp>
        <p:nvSpPr>
          <p:cNvPr id="260" name="Option 1"/>
          <p:cNvSpPr/>
          <p:nvPr/>
        </p:nvSpPr>
        <p:spPr>
          <a:xfrm>
            <a:off x="3962400" y="39941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1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Reading a file</a:t>
            </a:r>
          </a:p>
        </p:txBody>
      </p:sp>
      <p:sp>
        <p:nvSpPr>
          <p:cNvPr id="264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65" name="Option 2"/>
          <p:cNvSpPr/>
          <p:nvPr/>
        </p:nvSpPr>
        <p:spPr>
          <a:xfrm>
            <a:off x="4826000" y="40068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2</a:t>
            </a:r>
          </a:p>
        </p:txBody>
      </p:sp>
      <p:sp>
        <p:nvSpPr>
          <p:cNvPr id="266" name="file objects are iterators!"/>
          <p:cNvSpPr txBox="1"/>
          <p:nvPr/>
        </p:nvSpPr>
        <p:spPr>
          <a:xfrm>
            <a:off x="7024513" y="4086936"/>
            <a:ext cx="4890196" cy="294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 dirty="0">
                <a:latin typeface="Gill Sans Light"/>
                <a:ea typeface="Gill Sans Light"/>
                <a:cs typeface="Gill Sans Light"/>
                <a:sym typeface="Gill Sans Light"/>
              </a:rPr>
              <a:t>file objects </a:t>
            </a:r>
            <a:r>
              <a:rPr lang="en-US" dirty="0">
                <a:latin typeface="Gill Sans Light"/>
                <a:ea typeface="Gill Sans Light"/>
                <a:cs typeface="Gill Sans Light"/>
                <a:sym typeface="Gill Sans Light"/>
              </a:rPr>
              <a:t>can be iterated over, using a for loop!</a:t>
            </a:r>
            <a:endParaRPr dirty="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dirty="0"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iterate over f with a for loop"/>
          <p:cNvSpPr txBox="1"/>
          <p:nvPr/>
        </p:nvSpPr>
        <p:spPr>
          <a:xfrm>
            <a:off x="6358764" y="4852639"/>
            <a:ext cx="36581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iterate over f with a for loop</a:t>
            </a:r>
          </a:p>
        </p:txBody>
      </p:sp>
      <p:sp>
        <p:nvSpPr>
          <p:cNvPr id="352" name="convert it…"/>
          <p:cNvSpPr txBox="1"/>
          <p:nvPr/>
        </p:nvSpPr>
        <p:spPr>
          <a:xfrm>
            <a:off x="6197399" y="2687022"/>
            <a:ext cx="3197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convert it</a:t>
            </a:r>
            <a:r>
              <a:rPr lang="en-US" dirty="0"/>
              <a:t> </a:t>
            </a:r>
            <a:r>
              <a:rPr dirty="0"/>
              <a:t>to a list</a:t>
            </a:r>
          </a:p>
        </p:txBody>
      </p:sp>
      <p:sp>
        <p:nvSpPr>
          <p:cNvPr id="353" name="f = open(&quot;file.txt&quot;)…"/>
          <p:cNvSpPr/>
          <p:nvPr/>
        </p:nvSpPr>
        <p:spPr>
          <a:xfrm>
            <a:off x="1878098" y="2328118"/>
            <a:ext cx="3812855" cy="11897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lines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list</a:t>
            </a:r>
            <a:r>
              <a:t>(f)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  <p:sp>
        <p:nvSpPr>
          <p:cNvPr id="355" name="f = open(&quot;file.txt&quot;)…"/>
          <p:cNvSpPr/>
          <p:nvPr/>
        </p:nvSpPr>
        <p:spPr>
          <a:xfrm>
            <a:off x="1878098" y="4235499"/>
            <a:ext cx="3812855" cy="169148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= open("</a:t>
            </a:r>
            <a:r>
              <a:rPr dirty="0" err="1"/>
              <a:t>file.txt</a:t>
            </a:r>
            <a:r>
              <a:rPr dirty="0"/>
              <a:t>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for</a:t>
            </a:r>
            <a:r>
              <a:rPr dirty="0"/>
              <a:t> l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</a:t>
            </a:r>
            <a:r>
              <a:rPr dirty="0"/>
              <a:t> f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: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print(l)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f.close</a:t>
            </a:r>
            <a:r>
              <a:rPr dirty="0"/>
              <a:t>()</a:t>
            </a:r>
          </a:p>
        </p:txBody>
      </p:sp>
      <p:sp>
        <p:nvSpPr>
          <p:cNvPr id="38" name="Reading a file">
            <a:extLst>
              <a:ext uri="{FF2B5EF4-FFF2-40B4-BE49-F238E27FC236}">
                <a16:creationId xmlns:a16="http://schemas.microsoft.com/office/drawing/2014/main" id="{CBDC48D7-6D87-AF4D-89FA-7F5EF8A0BD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486658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Reading a file</a:t>
            </a:r>
            <a:r>
              <a:rPr lang="en-US" dirty="0"/>
              <a:t> – alternate ways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f = open(“file.txt”, “w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67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70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7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81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8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79" name="Arrow"/>
          <p:cNvSpPr/>
          <p:nvPr/>
        </p:nvSpPr>
        <p:spPr>
          <a:xfrm>
            <a:off x="215900" y="22268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et’s run it!"/>
          <p:cNvSpPr txBox="1"/>
          <p:nvPr/>
        </p:nvSpPr>
        <p:spPr>
          <a:xfrm>
            <a:off x="8390458" y="7696199"/>
            <a:ext cx="18194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let’s run it!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8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87" name="Callout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39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90" name="Arrow"/>
          <p:cNvSpPr/>
          <p:nvPr/>
        </p:nvSpPr>
        <p:spPr>
          <a:xfrm>
            <a:off x="215900" y="39794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opening with “w” is…"/>
          <p:cNvSpPr txBox="1"/>
          <p:nvPr/>
        </p:nvSpPr>
        <p:spPr>
          <a:xfrm>
            <a:off x="7594227" y="6451599"/>
            <a:ext cx="34118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 with “w” is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dangerous.  It immediately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wipes out your file.</a:t>
            </a:r>
          </a:p>
        </p:txBody>
      </p:sp>
      <p:sp>
        <p:nvSpPr>
          <p:cNvPr id="392" name="(or creates a new one if there isn’t already a file.txt)"/>
          <p:cNvSpPr txBox="1"/>
          <p:nvPr/>
        </p:nvSpPr>
        <p:spPr>
          <a:xfrm>
            <a:off x="7547793" y="8153400"/>
            <a:ext cx="350475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(or creates a new one if</a:t>
            </a:r>
            <a:br/>
            <a:r>
              <a:t>there isn’t already a file.txt)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2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29" name="hello world !!!!!!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!!!!!!</a:t>
            </a:r>
          </a:p>
        </p:txBody>
      </p:sp>
      <p:sp>
        <p:nvSpPr>
          <p:cNvPr id="435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32" name="Oval"/>
          <p:cNvSpPr/>
          <p:nvPr/>
        </p:nvSpPr>
        <p:spPr>
          <a:xfrm>
            <a:off x="4152900" y="4508524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Oval"/>
          <p:cNvSpPr/>
          <p:nvPr/>
        </p:nvSpPr>
        <p:spPr>
          <a:xfrm>
            <a:off x="9037798" y="4805982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be careful with newlines…"/>
          <p:cNvSpPr txBox="1"/>
          <p:nvPr/>
        </p:nvSpPr>
        <p:spPr>
          <a:xfrm>
            <a:off x="7189936" y="6616699"/>
            <a:ext cx="422046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careful with newlines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(write doesn't add them like print does)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438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  <a:endParaRPr b="1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5" name="&gt;&gt;&gt; import os…"/>
          <p:cNvSpPr txBox="1"/>
          <p:nvPr/>
        </p:nvSpPr>
        <p:spPr>
          <a:xfrm>
            <a:off x="981397" y="5505450"/>
            <a:ext cx="637033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import </a:t>
            </a:r>
            <a:r>
              <a:rPr dirty="0" err="1"/>
              <a:t>os</a:t>
            </a:r>
            <a:endParaRPr dirty="0"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rPr dirty="0"/>
              <a:t>(“.”)</a:t>
            </a:r>
            <a:b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</a:t>
            </a:r>
            <a:r>
              <a:rPr b="1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file.txt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”, “</a:t>
            </a:r>
            <a:r>
              <a:rPr lang="en-US" b="1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main.ipynb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”, “data”]</a:t>
            </a:r>
          </a:p>
        </p:txBody>
      </p:sp>
      <p:sp>
        <p:nvSpPr>
          <p:cNvPr id="446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32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50" name="&gt;&gt;&gt; import os…"/>
          <p:cNvSpPr txBox="1"/>
          <p:nvPr/>
        </p:nvSpPr>
        <p:spPr>
          <a:xfrm>
            <a:off x="981397" y="5505450"/>
            <a:ext cx="505286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t>(“data”)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[“movies.csv”, “snapshots”]</a:t>
            </a:r>
          </a:p>
        </p:txBody>
      </p:sp>
      <p:sp>
        <p:nvSpPr>
          <p:cNvPr id="45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5988050"/>
            <a:ext cx="5435600" cy="359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6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&gt;&gt;&gt; import os…"/>
          <p:cNvSpPr txBox="1"/>
          <p:nvPr/>
        </p:nvSpPr>
        <p:spPr>
          <a:xfrm>
            <a:off x="981397" y="5505450"/>
            <a:ext cx="3772496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  <a:r>
              <a:t>(“test”)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7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&gt;&gt;&gt; import os…"/>
          <p:cNvSpPr txBox="1"/>
          <p:nvPr/>
        </p:nvSpPr>
        <p:spPr>
          <a:xfrm>
            <a:off x="981397" y="5505450"/>
            <a:ext cx="563295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import </a:t>
            </a:r>
            <a:r>
              <a:rPr dirty="0" err="1"/>
              <a:t>os</a:t>
            </a:r>
            <a:endParaRPr dirty="0"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&gt;&gt;&gt; </a:t>
            </a:r>
            <a:r>
              <a:rPr lang="en-US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rPr lang="en-US" dirty="0"/>
              <a:t>(“</a:t>
            </a:r>
            <a:r>
              <a:rPr lang="en-US" dirty="0" err="1"/>
              <a:t>file.txt</a:t>
            </a:r>
            <a:r>
              <a:rPr lang="en-US" dirty="0"/>
              <a:t>”)</a:t>
            </a:r>
            <a:br>
              <a:rPr lang="en-US" dirty="0"/>
            </a:b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rPr dirty="0"/>
              <a:t>(“</a:t>
            </a:r>
            <a:r>
              <a:rPr dirty="0" err="1"/>
              <a:t>haha.txt</a:t>
            </a:r>
            <a:r>
              <a:rPr dirty="0"/>
              <a:t>”)</a:t>
            </a:r>
            <a:br>
              <a:rPr dirty="0"/>
            </a:b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8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&gt;&gt;&gt; import os…"/>
          <p:cNvSpPr txBox="1"/>
          <p:nvPr/>
        </p:nvSpPr>
        <p:spPr>
          <a:xfrm>
            <a:off x="981397" y="5505450"/>
            <a:ext cx="5632952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import </a:t>
            </a:r>
            <a:r>
              <a:rPr dirty="0" err="1"/>
              <a:t>os</a:t>
            </a:r>
            <a:endParaRPr dirty="0"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&gt;&gt;&gt; </a:t>
            </a:r>
            <a:r>
              <a:rPr lang="en-US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rPr lang="en-US" dirty="0"/>
              <a:t>(“</a:t>
            </a:r>
            <a:r>
              <a:rPr lang="en-US" dirty="0" err="1"/>
              <a:t>haha.txt</a:t>
            </a:r>
            <a:r>
              <a:rPr lang="en-US" dirty="0"/>
              <a:t>”)</a:t>
            </a:r>
            <a:br>
              <a:rPr lang="en-US" dirty="0"/>
            </a:b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&gt;&gt;&gt; </a:t>
            </a:r>
            <a:r>
              <a:rPr lang="en-US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rPr lang="en-US" dirty="0"/>
              <a:t>(“</a:t>
            </a:r>
            <a:r>
              <a:rPr lang="en-US" dirty="0" err="1"/>
              <a:t>file.txt</a:t>
            </a:r>
            <a:r>
              <a:rPr lang="en-US" dirty="0"/>
              <a:t>”)</a:t>
            </a:r>
            <a:br>
              <a:rPr lang="en-US" dirty="0"/>
            </a:b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rPr dirty="0"/>
              <a:t>(“data”)</a:t>
            </a:r>
            <a:br>
              <a:rPr dirty="0"/>
            </a:b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&gt;&gt;&gt; import os…"/>
          <p:cNvSpPr txBox="1"/>
          <p:nvPr/>
        </p:nvSpPr>
        <p:spPr>
          <a:xfrm>
            <a:off x="981397" y="5505450"/>
            <a:ext cx="468704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  <a:r>
              <a:t>(“data”)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496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data/movies.csv</a:t>
            </a:r>
          </a:p>
        </p:txBody>
      </p:sp>
      <p:sp>
        <p:nvSpPr>
          <p:cNvPr id="498" name="on Mac/Linux"/>
          <p:cNvSpPr txBox="1"/>
          <p:nvPr/>
        </p:nvSpPr>
        <p:spPr>
          <a:xfrm>
            <a:off x="1029121" y="7713661"/>
            <a:ext cx="1777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Mac/Linux</a:t>
            </a:r>
          </a:p>
        </p:txBody>
      </p:sp>
      <p:sp>
        <p:nvSpPr>
          <p:cNvPr id="499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502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503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data\movies.csv</a:t>
            </a:r>
          </a:p>
        </p:txBody>
      </p:sp>
      <p:sp>
        <p:nvSpPr>
          <p:cNvPr id="505" name="on Windows"/>
          <p:cNvSpPr txBox="1"/>
          <p:nvPr/>
        </p:nvSpPr>
        <p:spPr>
          <a:xfrm>
            <a:off x="978420" y="7713661"/>
            <a:ext cx="167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Windows</a:t>
            </a:r>
          </a:p>
        </p:txBody>
      </p:sp>
      <p:sp>
        <p:nvSpPr>
          <p:cNvPr id="506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ath = &quot;\&quot;.join(&quot;data&quot;, &quot;movies.csv&quot;)…"/>
          <p:cNvSpPr txBox="1"/>
          <p:nvPr/>
        </p:nvSpPr>
        <p:spPr>
          <a:xfrm>
            <a:off x="683964" y="2197100"/>
            <a:ext cx="7064872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"\".join("data", "movies.csv")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</p:txBody>
      </p:sp>
      <p:sp>
        <p:nvSpPr>
          <p:cNvPr id="509" name="Your project:"/>
          <p:cNvSpPr txBox="1"/>
          <p:nvPr/>
        </p:nvSpPr>
        <p:spPr>
          <a:xfrm>
            <a:off x="635000" y="1657349"/>
            <a:ext cx="21285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Your project:</a:t>
            </a:r>
          </a:p>
        </p:txBody>
      </p:sp>
      <p:pic>
        <p:nvPicPr>
          <p:cNvPr id="510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41260" y="4623289"/>
            <a:ext cx="8827480" cy="101601"/>
          </a:xfrm>
          <a:prstGeom prst="rect">
            <a:avLst/>
          </a:prstGeom>
        </p:spPr>
      </p:pic>
      <p:sp>
        <p:nvSpPr>
          <p:cNvPr id="512" name="Arrow"/>
          <p:cNvSpPr/>
          <p:nvPr/>
        </p:nvSpPr>
        <p:spPr>
          <a:xfrm rot="5400000">
            <a:off x="3581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you run test.py"/>
          <p:cNvSpPr txBox="1"/>
          <p:nvPr/>
        </p:nvSpPr>
        <p:spPr>
          <a:xfrm>
            <a:off x="2986484" y="5108308"/>
            <a:ext cx="24598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you run test.py</a:t>
            </a:r>
          </a:p>
        </p:txBody>
      </p:sp>
      <p:sp>
        <p:nvSpPr>
          <p:cNvPr id="514" name="Arrow"/>
          <p:cNvSpPr/>
          <p:nvPr/>
        </p:nvSpPr>
        <p:spPr>
          <a:xfrm rot="5400000">
            <a:off x="3581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Dingbat Check"/>
          <p:cNvSpPr/>
          <p:nvPr/>
        </p:nvSpPr>
        <p:spPr>
          <a:xfrm>
            <a:off x="3565629" y="7353634"/>
            <a:ext cx="1301542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Arrow"/>
          <p:cNvSpPr/>
          <p:nvPr/>
        </p:nvSpPr>
        <p:spPr>
          <a:xfrm>
            <a:off x="7860605" y="2165350"/>
            <a:ext cx="1454845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7" name="..."/>
          <p:cNvSpPr txBox="1"/>
          <p:nvPr/>
        </p:nvSpPr>
        <p:spPr>
          <a:xfrm>
            <a:off x="9427219" y="2197100"/>
            <a:ext cx="2816871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...</a:t>
            </a:r>
          </a:p>
        </p:txBody>
      </p:sp>
      <p:sp>
        <p:nvSpPr>
          <p:cNvPr id="518" name="submit"/>
          <p:cNvSpPr txBox="1"/>
          <p:nvPr/>
        </p:nvSpPr>
        <p:spPr>
          <a:xfrm>
            <a:off x="7851452" y="2571749"/>
            <a:ext cx="11880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submit</a:t>
            </a:r>
          </a:p>
        </p:txBody>
      </p:sp>
      <p:sp>
        <p:nvSpPr>
          <p:cNvPr id="519" name="Arrow"/>
          <p:cNvSpPr/>
          <p:nvPr/>
        </p:nvSpPr>
        <p:spPr>
          <a:xfrm rot="5400000">
            <a:off x="10185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0" name="we run test.py"/>
          <p:cNvSpPr txBox="1"/>
          <p:nvPr/>
        </p:nvSpPr>
        <p:spPr>
          <a:xfrm>
            <a:off x="9655001" y="5108308"/>
            <a:ext cx="2330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run test.py</a:t>
            </a:r>
          </a:p>
        </p:txBody>
      </p:sp>
      <p:sp>
        <p:nvSpPr>
          <p:cNvPr id="521" name="Arrow"/>
          <p:cNvSpPr/>
          <p:nvPr/>
        </p:nvSpPr>
        <p:spPr>
          <a:xfrm rot="5400000">
            <a:off x="10185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Windows"/>
          <p:cNvSpPr txBox="1"/>
          <p:nvPr/>
        </p:nvSpPr>
        <p:spPr>
          <a:xfrm>
            <a:off x="2720826" y="346036"/>
            <a:ext cx="29911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Windows</a:t>
            </a:r>
          </a:p>
        </p:txBody>
      </p:sp>
      <p:sp>
        <p:nvSpPr>
          <p:cNvPr id="523" name="Linux"/>
          <p:cNvSpPr txBox="1"/>
          <p:nvPr/>
        </p:nvSpPr>
        <p:spPr>
          <a:xfrm>
            <a:off x="9901683" y="346036"/>
            <a:ext cx="183743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Linux</a:t>
            </a:r>
          </a:p>
        </p:txBody>
      </p:sp>
      <p:sp>
        <p:nvSpPr>
          <p:cNvPr id="524" name="Dingbat X"/>
          <p:cNvSpPr/>
          <p:nvPr/>
        </p:nvSpPr>
        <p:spPr>
          <a:xfrm>
            <a:off x="10257540" y="7353634"/>
            <a:ext cx="1156230" cy="136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2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3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4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0" y="2819400"/>
            <a:ext cx="5422900" cy="360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quare"/>
          <p:cNvSpPr/>
          <p:nvPr/>
        </p:nvSpPr>
        <p:spPr>
          <a:xfrm>
            <a:off x="8153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we’re running the code here"/>
          <p:cNvSpPr txBox="1"/>
          <p:nvPr/>
        </p:nvSpPr>
        <p:spPr>
          <a:xfrm>
            <a:off x="7643428" y="3448049"/>
            <a:ext cx="33134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we’re running the code here</a:t>
            </a:r>
          </a:p>
        </p:txBody>
      </p:sp>
      <p:sp>
        <p:nvSpPr>
          <p:cNvPr id="150" name="f = open(path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58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2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59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0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5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56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57" name="main.py:"/>
          <p:cNvSpPr txBox="1"/>
          <p:nvPr/>
        </p:nvSpPr>
        <p:spPr>
          <a:xfrm>
            <a:off x="333446" y="1783255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8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9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run once"/>
          <p:cNvSpPr txBox="1"/>
          <p:nvPr/>
        </p:nvSpPr>
        <p:spPr>
          <a:xfrm>
            <a:off x="8576493" y="5307602"/>
            <a:ext cx="146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once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44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45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run again: CRASH!"/>
          <p:cNvSpPr txBox="1"/>
          <p:nvPr/>
        </p:nvSpPr>
        <p:spPr>
          <a:xfrm>
            <a:off x="8571788" y="5307602"/>
            <a:ext cx="2991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again: CRASH!</a:t>
            </a:r>
          </a:p>
        </p:txBody>
      </p:sp>
      <p:sp>
        <p:nvSpPr>
          <p:cNvPr id="548" name="Traceback (most recent call last):…"/>
          <p:cNvSpPr txBox="1"/>
          <p:nvPr/>
        </p:nvSpPr>
        <p:spPr>
          <a:xfrm>
            <a:off x="4036947" y="7950199"/>
            <a:ext cx="8739040" cy="15240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File "test2.py", line 3,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os.mkdir('dump')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FileExistsError: [Errno 17] File exists: 'dump'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51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52" name="import os…"/>
          <p:cNvSpPr txBox="1"/>
          <p:nvPr/>
        </p:nvSpPr>
        <p:spPr>
          <a:xfrm>
            <a:off x="2312562" y="5969000"/>
            <a:ext cx="8379676" cy="340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except</a:t>
            </a:r>
            <a:r>
              <a:t> FileExistsError: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pass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# ignore it if dump already existed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br/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run again with try/except"/>
          <p:cNvSpPr txBox="1"/>
          <p:nvPr/>
        </p:nvSpPr>
        <p:spPr>
          <a:xfrm>
            <a:off x="8571788" y="5307602"/>
            <a:ext cx="32254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 with try/except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5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14349"/>
            <a:ext cx="182701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O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U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08932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strike="sngStrike" dirty="0"/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  <p:sp>
        <p:nvSpPr>
          <p:cNvPr id="13" name="ukulele">
            <a:extLst>
              <a:ext uri="{FF2B5EF4-FFF2-40B4-BE49-F238E27FC236}">
                <a16:creationId xmlns:a16="http://schemas.microsoft.com/office/drawing/2014/main" id="{CDC15A98-28EA-B644-81DE-C2B63A72A1F3}"/>
              </a:ext>
            </a:extLst>
          </p:cNvPr>
          <p:cNvSpPr txBox="1"/>
          <p:nvPr/>
        </p:nvSpPr>
        <p:spPr>
          <a:xfrm>
            <a:off x="10419462" y="898148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lol?e?e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5931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74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76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77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78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80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1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2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Windows computer prints “baÃ±o” instead of “baño”"/>
          <p:cNvSpPr txBox="1"/>
          <p:nvPr/>
        </p:nvSpPr>
        <p:spPr>
          <a:xfrm>
            <a:off x="2845469" y="8026118"/>
            <a:ext cx="731386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Windows computer prints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“baÃ±o”</a:t>
            </a:r>
            <a:r>
              <a:t> instead of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“baño”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9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90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92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93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4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6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7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8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Takeaway: if you see weird characters printed by…"/>
          <p:cNvSpPr txBox="1"/>
          <p:nvPr/>
        </p:nvSpPr>
        <p:spPr>
          <a:xfrm>
            <a:off x="2643435" y="8229318"/>
            <a:ext cx="7717930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Takeaway</a:t>
            </a:r>
            <a:r>
              <a:t>: if you see weird characters printed by</a:t>
            </a:r>
          </a:p>
          <a:p>
            <a:pPr>
              <a:defRPr b="0"/>
            </a:pPr>
            <a:r>
              <a:t>your program, it’s a good time to learn more about encodings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oding Demos"/>
          <p:cNvSpPr txBox="1">
            <a:spLocks noGrp="1"/>
          </p:cNvSpPr>
          <p:nvPr>
            <p:ph type="title"/>
          </p:nvPr>
        </p:nvSpPr>
        <p:spPr>
          <a:xfrm>
            <a:off x="952500" y="4191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Coding Demos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Demo 1: add numbers in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add numbers in a file</a:t>
            </a:r>
          </a:p>
        </p:txBody>
      </p:sp>
      <p:sp>
        <p:nvSpPr>
          <p:cNvPr id="1040" name="Goal: read all lines from a file as integers and add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read all lines from a file as integers and add them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file containing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50 million numbers</a:t>
            </a:r>
            <a:r>
              <a:rPr dirty="0"/>
              <a:t> between 0 and 100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sum of the numbers</a:t>
            </a:r>
          </a:p>
          <a:p>
            <a:pPr marL="0" lvl="5" indent="0"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2200" dirty="0"/>
            </a:br>
            <a:r>
              <a:rPr lang="en-US" sz="2600" dirty="0">
                <a:latin typeface="Courier"/>
                <a:sym typeface="Courier"/>
              </a:rPr>
              <a:t>Sum of numbers: </a:t>
            </a:r>
            <a:r>
              <a:rPr sz="2600" dirty="0">
                <a:latin typeface="Courier"/>
                <a:ea typeface="Courier"/>
                <a:cs typeface="Courier"/>
                <a:sym typeface="Courier"/>
              </a:rPr>
              <a:t>2499463617</a:t>
            </a:r>
          </a:p>
          <a:p>
            <a:pPr marL="0" lvl="5" indent="0">
              <a:buSzTx/>
              <a:buNone/>
            </a:pPr>
            <a:r>
              <a:rPr b="1" dirty="0"/>
              <a:t>Two ways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Put all lines in a list first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Directly use </a:t>
            </a:r>
            <a:r>
              <a:rPr dirty="0" err="1"/>
              <a:t>iterable</a:t>
            </a:r>
            <a:r>
              <a:rPr dirty="0"/>
              <a:t> file</a:t>
            </a:r>
          </a:p>
        </p:txBody>
      </p:sp>
      <p:sp>
        <p:nvSpPr>
          <p:cNvPr id="1041" name="Bonus: create generator function…"/>
          <p:cNvSpPr txBox="1"/>
          <p:nvPr/>
        </p:nvSpPr>
        <p:spPr>
          <a:xfrm>
            <a:off x="7671767" y="7962230"/>
            <a:ext cx="449386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Bonus: </a:t>
            </a:r>
            <a:r>
              <a:rPr b="0"/>
              <a:t>create generator function</a:t>
            </a:r>
          </a:p>
          <a:p>
            <a:r>
              <a:rPr b="0"/>
              <a:t>that does the str =&gt; int conversion</a:t>
            </a:r>
          </a:p>
        </p:txBody>
      </p:sp>
    </p:spTree>
    <p:extLst>
      <p:ext uri="{BB962C8B-B14F-4D97-AF65-F5344CB8AC3E}">
        <p14:creationId xmlns:p14="http://schemas.microsoft.com/office/powerpoint/2010/main" val="5859700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quare"/>
          <p:cNvSpPr/>
          <p:nvPr/>
        </p:nvSpPr>
        <p:spPr>
          <a:xfrm>
            <a:off x="6756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suppose we want to open file.txt"/>
          <p:cNvSpPr txBox="1"/>
          <p:nvPr/>
        </p:nvSpPr>
        <p:spPr>
          <a:xfrm>
            <a:off x="7375828" y="3448049"/>
            <a:ext cx="384868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suppose we want to open file.txt</a:t>
            </a:r>
          </a:p>
        </p:txBody>
      </p:sp>
      <p:sp>
        <p:nvSpPr>
          <p:cNvPr id="166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74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8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75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1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72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73" name="main.py:"/>
          <p:cNvSpPr txBox="1"/>
          <p:nvPr/>
        </p:nvSpPr>
        <p:spPr>
          <a:xfrm>
            <a:off x="321441" y="1722916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Demo 1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1: Score Tracker</a:t>
            </a:r>
          </a:p>
        </p:txBody>
      </p:sp>
      <p:sp>
        <p:nvSpPr>
          <p:cNvPr id="606" name="Goal: tally up points, and print who is winning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tally up points, and print who is winning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Person who just scored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Everybody’s score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900" dirty="0"/>
            </a:b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”Enter winner’s name”: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”Enter winner’s name”: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bob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”Enter winner’s name”: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2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</p:txBody>
      </p:sp>
    </p:spTree>
    <p:extLst>
      <p:ext uri="{BB962C8B-B14F-4D97-AF65-F5344CB8AC3E}">
        <p14:creationId xmlns:p14="http://schemas.microsoft.com/office/powerpoint/2010/main" val="359717380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Demo 2: File Find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2: File Finder</a:t>
            </a:r>
          </a:p>
        </p:txBody>
      </p:sp>
      <p:sp>
        <p:nvSpPr>
          <p:cNvPr id="609" name="Goal: search directories (recursively) for a given file name, then print that file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search directories (recursively) for a given file name, then print that file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filename to search for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contents of that file</a:t>
            </a:r>
          </a:p>
        </p:txBody>
      </p:sp>
    </p:spTree>
    <p:extLst>
      <p:ext uri="{BB962C8B-B14F-4D97-AF65-F5344CB8AC3E}">
        <p14:creationId xmlns:p14="http://schemas.microsoft.com/office/powerpoint/2010/main" val="114728255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Demo 3: sorting files by line length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Challenge - Demo</a:t>
            </a:r>
            <a:r>
              <a:rPr dirty="0"/>
              <a:t> 3: sorting files by line length</a:t>
            </a:r>
          </a:p>
        </p:txBody>
      </p:sp>
      <p:sp>
        <p:nvSpPr>
          <p:cNvPr id="1048" name="Goal: output file contents, with shortest line fir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output file contents, with shortest line first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text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print lines sorted</a:t>
            </a:r>
          </a:p>
        </p:txBody>
      </p:sp>
    </p:spTree>
    <p:extLst>
      <p:ext uri="{BB962C8B-B14F-4D97-AF65-F5344CB8AC3E}">
        <p14:creationId xmlns:p14="http://schemas.microsoft.com/office/powerpoint/2010/main" val="130700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69850"/>
            <a:ext cx="7391400" cy="778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main.py:"/>
          <p:cNvSpPr txBox="1"/>
          <p:nvPr/>
        </p:nvSpPr>
        <p:spPr>
          <a:xfrm>
            <a:off x="370607" y="1748946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181" name="f = open(    “data/movies.csv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“data/movies.csv”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3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92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3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6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87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88" name="Square"/>
          <p:cNvSpPr/>
          <p:nvPr/>
        </p:nvSpPr>
        <p:spPr>
          <a:xfrm>
            <a:off x="7264400" y="401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data/movies.csv"/>
          <p:cNvSpPr txBox="1"/>
          <p:nvPr/>
        </p:nvSpPr>
        <p:spPr>
          <a:xfrm>
            <a:off x="8714252" y="6241436"/>
            <a:ext cx="2187837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</a:t>
            </a:r>
            <a:r>
              <a:rPr b="1"/>
              <a:t>movies.csv</a:t>
            </a:r>
          </a:p>
        </p:txBody>
      </p:sp>
      <p:sp>
        <p:nvSpPr>
          <p:cNvPr id="190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196" name="f = open(   “data/snapshots/A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“data/snapshots/A”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/>
          <a:srcRect b="3848"/>
          <a:stretch>
            <a:fillRect/>
          </a:stretch>
        </p:blipFill>
        <p:spPr>
          <a:xfrm>
            <a:off x="6064250" y="292100"/>
            <a:ext cx="6743700" cy="9060706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main.py:"/>
          <p:cNvSpPr txBox="1"/>
          <p:nvPr/>
        </p:nvSpPr>
        <p:spPr>
          <a:xfrm>
            <a:off x="302273" y="1768614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210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4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205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206" name="Square"/>
          <p:cNvSpPr/>
          <p:nvPr/>
        </p:nvSpPr>
        <p:spPr>
          <a:xfrm>
            <a:off x="6210300" y="65278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data/snapshots/A"/>
          <p:cNvSpPr txBox="1"/>
          <p:nvPr/>
        </p:nvSpPr>
        <p:spPr>
          <a:xfrm>
            <a:off x="7433071" y="8667136"/>
            <a:ext cx="2083198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data/snapshots/</a:t>
            </a:r>
            <a:r>
              <a:rPr b="1"/>
              <a:t>A</a:t>
            </a:r>
          </a:p>
        </p:txBody>
      </p:sp>
      <p:sp>
        <p:nvSpPr>
          <p:cNvPr id="208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8622059" y="4663504"/>
            <a:ext cx="422227" cy="1114525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5522128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27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29" name="main.py:"/>
          <p:cNvSpPr txBox="1"/>
          <p:nvPr/>
        </p:nvSpPr>
        <p:spPr>
          <a:xfrm>
            <a:off x="186466" y="1825840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230" name="Oval"/>
          <p:cNvSpPr/>
          <p:nvPr/>
        </p:nvSpPr>
        <p:spPr>
          <a:xfrm>
            <a:off x="7759700" y="1244277"/>
            <a:ext cx="4322713" cy="90234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7785100" y="1662831"/>
            <a:ext cx="4271913" cy="105529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Rectangle"/>
          <p:cNvSpPr/>
          <p:nvPr/>
        </p:nvSpPr>
        <p:spPr>
          <a:xfrm>
            <a:off x="7708900" y="1886075"/>
            <a:ext cx="4424313" cy="461367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f = open(…)"/>
          <p:cNvSpPr txBox="1"/>
          <p:nvPr/>
        </p:nvSpPr>
        <p:spPr>
          <a:xfrm>
            <a:off x="8857902" y="130174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 = open(…)</a:t>
            </a:r>
          </a:p>
        </p:txBody>
      </p:sp>
      <p:sp>
        <p:nvSpPr>
          <p:cNvPr id="234" name="f.close()"/>
          <p:cNvSpPr txBox="1"/>
          <p:nvPr/>
        </p:nvSpPr>
        <p:spPr>
          <a:xfrm>
            <a:off x="9040812" y="2228849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f.close()</a:t>
            </a:r>
          </a:p>
        </p:txBody>
      </p:sp>
      <p:sp>
        <p:nvSpPr>
          <p:cNvPr id="235" name="use file"/>
          <p:cNvSpPr txBox="1"/>
          <p:nvPr/>
        </p:nvSpPr>
        <p:spPr>
          <a:xfrm>
            <a:off x="9132267" y="1847849"/>
            <a:ext cx="15775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use file</a:t>
            </a:r>
          </a:p>
        </p:txBody>
      </p:sp>
      <p:sp>
        <p:nvSpPr>
          <p:cNvPr id="236" name="Callout"/>
          <p:cNvSpPr/>
          <p:nvPr/>
        </p:nvSpPr>
        <p:spPr>
          <a:xfrm>
            <a:off x="1079500" y="4025900"/>
            <a:ext cx="5438379" cy="1466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cubicBezTo>
                  <a:pt x="131" y="0"/>
                  <a:pt x="0" y="485"/>
                  <a:pt x="0" y="1082"/>
                </a:cubicBezTo>
                <a:lnTo>
                  <a:pt x="0" y="20524"/>
                </a:lnTo>
                <a:cubicBezTo>
                  <a:pt x="0" y="21121"/>
                  <a:pt x="131" y="21600"/>
                  <a:pt x="292" y="21600"/>
                </a:cubicBezTo>
                <a:lnTo>
                  <a:pt x="20314" y="21600"/>
                </a:lnTo>
                <a:cubicBezTo>
                  <a:pt x="20475" y="21600"/>
                  <a:pt x="20604" y="21121"/>
                  <a:pt x="20604" y="20524"/>
                </a:cubicBezTo>
                <a:lnTo>
                  <a:pt x="20604" y="11572"/>
                </a:lnTo>
                <a:lnTo>
                  <a:pt x="21600" y="9408"/>
                </a:lnTo>
                <a:lnTo>
                  <a:pt x="20604" y="7251"/>
                </a:lnTo>
                <a:lnTo>
                  <a:pt x="20604" y="1082"/>
                </a:lnTo>
                <a:cubicBezTo>
                  <a:pt x="20604" y="485"/>
                  <a:pt x="20475" y="0"/>
                  <a:pt x="20314" y="0"/>
                </a:cubicBezTo>
                <a:lnTo>
                  <a:pt x="29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using file"/>
          <p:cNvSpPr txBox="1"/>
          <p:nvPr/>
        </p:nvSpPr>
        <p:spPr>
          <a:xfrm>
            <a:off x="6723608" y="4394199"/>
            <a:ext cx="11831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using file</a:t>
            </a:r>
          </a:p>
        </p:txBody>
      </p:sp>
      <p:sp>
        <p:nvSpPr>
          <p:cNvPr id="238" name="Callout"/>
          <p:cNvSpPr/>
          <p:nvPr/>
        </p:nvSpPr>
        <p:spPr>
          <a:xfrm>
            <a:off x="1079500" y="6532860"/>
            <a:ext cx="5462588" cy="864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0" y="0"/>
                </a:moveTo>
                <a:cubicBezTo>
                  <a:pt x="130" y="0"/>
                  <a:pt x="0" y="823"/>
                  <a:pt x="0" y="1835"/>
                </a:cubicBezTo>
                <a:lnTo>
                  <a:pt x="0" y="19765"/>
                </a:lnTo>
                <a:cubicBezTo>
                  <a:pt x="0" y="20777"/>
                  <a:pt x="130" y="21600"/>
                  <a:pt x="290" y="21600"/>
                </a:cubicBezTo>
                <a:lnTo>
                  <a:pt x="20224" y="21600"/>
                </a:lnTo>
                <a:cubicBezTo>
                  <a:pt x="20384" y="21600"/>
                  <a:pt x="20512" y="20777"/>
                  <a:pt x="20512" y="19765"/>
                </a:cubicBezTo>
                <a:lnTo>
                  <a:pt x="20512" y="14817"/>
                </a:lnTo>
                <a:lnTo>
                  <a:pt x="21600" y="11157"/>
                </a:lnTo>
                <a:lnTo>
                  <a:pt x="20512" y="7488"/>
                </a:lnTo>
                <a:lnTo>
                  <a:pt x="20512" y="1835"/>
                </a:lnTo>
                <a:cubicBezTo>
                  <a:pt x="20512" y="823"/>
                  <a:pt x="20384" y="0"/>
                  <a:pt x="20224" y="0"/>
                </a:cubicBezTo>
                <a:lnTo>
                  <a:pt x="290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leanup"/>
          <p:cNvSpPr txBox="1"/>
          <p:nvPr/>
        </p:nvSpPr>
        <p:spPr>
          <a:xfrm>
            <a:off x="6792738" y="6736457"/>
            <a:ext cx="10449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cleanup</a:t>
            </a:r>
          </a:p>
        </p:txBody>
      </p:sp>
      <p:sp>
        <p:nvSpPr>
          <p:cNvPr id="240" name="imagine a file object as a sandwich…"/>
          <p:cNvSpPr txBox="1"/>
          <p:nvPr/>
        </p:nvSpPr>
        <p:spPr>
          <a:xfrm>
            <a:off x="7714902" y="476572"/>
            <a:ext cx="44123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imagine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as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sandwich</a:t>
            </a:r>
            <a:r>
              <a:t>…</a:t>
            </a:r>
          </a:p>
        </p:txBody>
      </p:sp>
      <p:sp>
        <p:nvSpPr>
          <p:cNvPr id="241" name="Reasons for closing…"/>
          <p:cNvSpPr txBox="1"/>
          <p:nvPr/>
        </p:nvSpPr>
        <p:spPr>
          <a:xfrm>
            <a:off x="7717622" y="5198881"/>
            <a:ext cx="4829027" cy="397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Reasons for closing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avoid data loss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limited number of open files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244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50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promise</a:t>
            </a:r>
            <a:br>
              <a:rPr dirty="0"/>
            </a:br>
            <a:r>
              <a:rPr lang="en-US" dirty="0"/>
              <a:t> </a:t>
            </a:r>
            <a:r>
              <a:rPr dirty="0"/>
              <a:t>to always</a:t>
            </a:r>
            <a:br>
              <a:rPr dirty="0"/>
            </a:br>
            <a:r>
              <a:rPr lang="en-US" dirty="0"/>
              <a:t> </a:t>
            </a:r>
            <a:r>
              <a:rPr dirty="0"/>
              <a:t>close my files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2549</Words>
  <Application>Microsoft Office PowerPoint</Application>
  <PresentationFormat>Custom</PresentationFormat>
  <Paragraphs>510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Courier</vt:lpstr>
      <vt:lpstr>Gill Sans</vt:lpstr>
      <vt:lpstr>Gill Sans Light</vt:lpstr>
      <vt:lpstr>Gill Sans SemiBold</vt:lpstr>
      <vt:lpstr>Menlo</vt:lpstr>
      <vt:lpstr>White</vt:lpstr>
      <vt:lpstr>[220 / 319] Files</vt:lpstr>
      <vt:lpstr>Learning Objectives Today</vt:lpstr>
      <vt:lpstr>File objects</vt:lpstr>
      <vt:lpstr>File objects</vt:lpstr>
      <vt:lpstr>File objects</vt:lpstr>
      <vt:lpstr>File objects</vt:lpstr>
      <vt:lpstr>File objects</vt:lpstr>
      <vt:lpstr>Learning Objectives Today</vt:lpstr>
      <vt:lpstr>Reading a file</vt:lpstr>
      <vt:lpstr>Reading a file</vt:lpstr>
      <vt:lpstr>Reading a file</vt:lpstr>
      <vt:lpstr>Reading a file – alternate ways</vt:lpstr>
      <vt:lpstr>Write a file</vt:lpstr>
      <vt:lpstr>Write a file</vt:lpstr>
      <vt:lpstr>Write a file</vt:lpstr>
      <vt:lpstr>Write a file</vt:lpstr>
      <vt:lpstr>Learning Objectives Today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PowerPoint Presentation</vt:lpstr>
      <vt:lpstr>Learning Objectives Today</vt:lpstr>
      <vt:lpstr>Exceptions</vt:lpstr>
      <vt:lpstr>Exceptions</vt:lpstr>
      <vt:lpstr>Exceptions</vt:lpstr>
      <vt:lpstr>Exceptions</vt:lpstr>
      <vt:lpstr>Learning Objectives Today</vt:lpstr>
      <vt:lpstr>PowerPoint Presentation</vt:lpstr>
      <vt:lpstr>PowerPoint Presentation</vt:lpstr>
      <vt:lpstr>Encoding Defaults Done Wrong</vt:lpstr>
      <vt:lpstr>Encoding Defaults Done Wrong</vt:lpstr>
      <vt:lpstr>Coding Demos</vt:lpstr>
      <vt:lpstr>Demo 1: add numbers in a file</vt:lpstr>
      <vt:lpstr>Challenge - Demo 1: Score Tracker</vt:lpstr>
      <vt:lpstr>Challenge - Demo 2: File Finder</vt:lpstr>
      <vt:lpstr>Challenge - Demo 3: sorting files by line length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Files</dc:title>
  <cp:lastModifiedBy>Michael Doescher</cp:lastModifiedBy>
  <cp:revision>28</cp:revision>
  <dcterms:modified xsi:type="dcterms:W3CDTF">2022-11-07T14:25:37Z</dcterms:modified>
</cp:coreProperties>
</file>