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341" r:id="rId2"/>
    <p:sldId id="257" r:id="rId3"/>
    <p:sldId id="258" r:id="rId4"/>
    <p:sldId id="259" r:id="rId5"/>
    <p:sldId id="260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339" r:id="rId14"/>
    <p:sldId id="340" r:id="rId15"/>
    <p:sldId id="278" r:id="rId16"/>
    <p:sldId id="279" r:id="rId17"/>
    <p:sldId id="308" r:id="rId18"/>
    <p:sldId id="280" r:id="rId19"/>
    <p:sldId id="281" r:id="rId20"/>
    <p:sldId id="282" r:id="rId21"/>
    <p:sldId id="287" r:id="rId22"/>
    <p:sldId id="288" r:id="rId23"/>
    <p:sldId id="289" r:id="rId24"/>
    <p:sldId id="293" r:id="rId25"/>
    <p:sldId id="295" r:id="rId26"/>
    <p:sldId id="296" r:id="rId27"/>
    <p:sldId id="297" r:id="rId28"/>
    <p:sldId id="298" r:id="rId29"/>
    <p:sldId id="301" r:id="rId30"/>
    <p:sldId id="302" r:id="rId31"/>
    <p:sldId id="303" r:id="rId32"/>
    <p:sldId id="304" r:id="rId33"/>
    <p:sldId id="305" r:id="rId34"/>
    <p:sldId id="306" r:id="rId3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0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Copying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7CFD28C-0B06-064C-AB71-EAE20FBC12B5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eaLnBrk="1"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Mike </a:t>
            </a:r>
            <a:r>
              <a:rPr lang="en-US" altLang="en-US" sz="3700" b="0" dirty="0" err="1">
                <a:latin typeface="Gill Sans" panose="020B0502020104020203" pitchFamily="34" charset="-79"/>
                <a:cs typeface="Gill Sans" panose="020B0502020104020203" pitchFamily="34" charset="-79"/>
              </a:rPr>
              <a:t>Doescher</a:t>
            </a:r>
            <a:endParaRPr lang="en-US" altLang="en-US" sz="3700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eaLnBrk="1">
              <a:spcBef>
                <a:spcPct val="0"/>
              </a:spcBef>
              <a:buSzTx/>
              <a:buNone/>
            </a:pPr>
            <a:r>
              <a:rPr lang="en-US" altLang="en-US" sz="3700" b="0" dirty="0">
                <a:latin typeface="Gill Sans" panose="020B0502020104020203" pitchFamily="34" charset="-79"/>
                <a:cs typeface="Gill Sans" panose="020B0502020104020203" pitchFamily="34" charset="-79"/>
              </a:rPr>
              <a:t>Gurmail Singh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9141BA-269B-F047-B26C-521DDB75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578" y="8346132"/>
            <a:ext cx="5757987" cy="102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 SemiBold" panose="020B0502020104020203" pitchFamily="34" charset="-79"/>
                <a:ea typeface="Gill Sans SemiBold" panose="020B0502020104020203" pitchFamily="34" charset="-79"/>
                <a:cs typeface="Gill Sans SemiBold" panose="020B0502020104020203" pitchFamily="34" charset="-79"/>
                <a:sym typeface="Gill Sans SemiBold" panose="020B0502020104020203" pitchFamily="34" charset="-79"/>
              </a:rPr>
              <a:t>Readings: </a:t>
            </a:r>
          </a:p>
          <a:p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Parts of Chapter 4 of Sweigart book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60E6CF6-962B-8A43-AFFE-8D1B5B2AD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8097" y="8576964"/>
            <a:ext cx="134812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/>
            <a:r>
              <a:rPr lang="en-US" altLang="en-US" sz="3000" b="0" dirty="0">
                <a:solidFill>
                  <a:srgbClr val="FF9300"/>
                </a:solidFill>
                <a:latin typeface="Gill Sans" panose="020B0502020104020203" pitchFamily="34" charset="-79"/>
                <a:ea typeface="Gill Sans SemiBold" panose="020B0502020104020203" pitchFamily="34" charset="-79"/>
                <a:cs typeface="Gill Sans" panose="020B0502020104020203" pitchFamily="34" charset="-79"/>
                <a:sym typeface="Gill Sans SemiBold" panose="020B0502020104020203" pitchFamily="34" charset="-79"/>
              </a:rPr>
              <a:t>Due: P7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["</a:t>
            </a:r>
            <a:r>
              <a:rPr dirty="0" err="1"/>
              <a:t>aaa</a:t>
            </a:r>
            <a:r>
              <a:rPr dirty="0"/>
              <a:t>", "</a:t>
            </a:r>
            <a:r>
              <a:rPr dirty="0" err="1"/>
              <a:t>bbb</a:t>
            </a:r>
            <a:r>
              <a:rPr dirty="0"/>
              <a:t>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 err="1"/>
              <a:t>.pop</a:t>
            </a:r>
            <a:r>
              <a:rPr dirty="0"/>
              <a:t>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 err="1"/>
              <a:t>len</a:t>
            </a:r>
            <a:r>
              <a:rPr dirty="0"/>
              <a:t>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96194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team">
            <a:extLst>
              <a:ext uri="{FF2B5EF4-FFF2-40B4-BE49-F238E27FC236}">
                <a16:creationId xmlns:a16="http://schemas.microsoft.com/office/drawing/2014/main" id="{29EA3D42-E2BE-1048-994B-4915244ACEA5}"/>
              </a:ext>
            </a:extLst>
          </p:cNvPr>
          <p:cNvSpPr txBox="1"/>
          <p:nvPr/>
        </p:nvSpPr>
        <p:spPr>
          <a:xfrm>
            <a:off x="1556983" y="7333378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27B2039-6D80-6A41-8621-D5BC96CD7266}"/>
              </a:ext>
            </a:extLst>
          </p:cNvPr>
          <p:cNvSpPr/>
          <p:nvPr/>
        </p:nvSpPr>
        <p:spPr>
          <a:xfrm>
            <a:off x="2834692" y="7346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940C4BD-14A8-374F-B54C-D4FAA05F20E2}"/>
              </a:ext>
            </a:extLst>
          </p:cNvPr>
          <p:cNvSpPr/>
          <p:nvPr/>
        </p:nvSpPr>
        <p:spPr>
          <a:xfrm>
            <a:off x="75336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9870EA29-7958-914F-95AF-832801D4799B}"/>
              </a:ext>
            </a:extLst>
          </p:cNvPr>
          <p:cNvSpPr/>
          <p:nvPr/>
        </p:nvSpPr>
        <p:spPr>
          <a:xfrm>
            <a:off x="81305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A362792-1B4D-394E-87E5-C961339C8727}"/>
              </a:ext>
            </a:extLst>
          </p:cNvPr>
          <p:cNvSpPr/>
          <p:nvPr/>
        </p:nvSpPr>
        <p:spPr>
          <a:xfrm>
            <a:off x="3164892" y="7594624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D01F22B2-42D2-644E-9DF4-22CEA8FCC0D7}"/>
              </a:ext>
            </a:extLst>
          </p:cNvPr>
          <p:cNvSpPr/>
          <p:nvPr/>
        </p:nvSpPr>
        <p:spPr>
          <a:xfrm>
            <a:off x="7374754" y="4540903"/>
            <a:ext cx="512962" cy="324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4" name="what DID NOT happen: team contains the alice and bob variables">
            <a:extLst>
              <a:ext uri="{FF2B5EF4-FFF2-40B4-BE49-F238E27FC236}">
                <a16:creationId xmlns:a16="http://schemas.microsoft.com/office/drawing/2014/main" id="{C5FA1F86-84EE-4945-AB94-24B7703011F0}"/>
              </a:ext>
            </a:extLst>
          </p:cNvPr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rPr dirty="0"/>
              <a:t>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 dirty="0"/>
              <a:t> contains the </a:t>
            </a:r>
            <a:r>
              <a:rPr b="0"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 dirty="0"/>
              <a:t> and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 dirty="0"/>
              <a:t> variables</a:t>
            </a:r>
          </a:p>
        </p:txBody>
      </p:sp>
      <p:sp>
        <p:nvSpPr>
          <p:cNvPr id="75" name="what DID happen: team contains references to the objects referenced by bob and alice">
            <a:extLst>
              <a:ext uri="{FF2B5EF4-FFF2-40B4-BE49-F238E27FC236}">
                <a16:creationId xmlns:a16="http://schemas.microsoft.com/office/drawing/2014/main" id="{0F703AD9-842B-DF4C-887E-83038B391D32}"/>
              </a:ext>
            </a:extLst>
          </p:cNvPr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rPr dirty="0"/>
              <a:t>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 dirty="0"/>
              <a:t> contains references to the objects referenced by </a:t>
            </a:r>
            <a:r>
              <a:rPr b="0"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 dirty="0"/>
              <a:t> and </a:t>
            </a:r>
            <a:r>
              <a:rPr b="0"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endParaRPr b="0" dirty="0">
              <a:solidFill>
                <a:schemeClr val="accent1">
                  <a:lumOff val="-13575"/>
                </a:schemeClr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76" name="dict">
            <a:extLst>
              <a:ext uri="{FF2B5EF4-FFF2-40B4-BE49-F238E27FC236}">
                <a16:creationId xmlns:a16="http://schemas.microsoft.com/office/drawing/2014/main" id="{8417A703-3F3F-4B44-9036-F8F75DAA3407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DC58813C-E1DD-EB4B-B1EB-A11342E9C7B6}"/>
              </a:ext>
            </a:extLst>
          </p:cNvPr>
          <p:cNvCxnSpPr/>
          <p:nvPr/>
        </p:nvCxnSpPr>
        <p:spPr>
          <a:xfrm rot="16200000" flipV="1">
            <a:off x="7660462" y="6949125"/>
            <a:ext cx="1430518" cy="2898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dict">
            <a:extLst>
              <a:ext uri="{FF2B5EF4-FFF2-40B4-BE49-F238E27FC236}">
                <a16:creationId xmlns:a16="http://schemas.microsoft.com/office/drawing/2014/main" id="{449A4D70-664D-5B42-9816-DAB3CD217114}"/>
              </a:ext>
            </a:extLst>
          </p:cNvPr>
          <p:cNvSpPr txBox="1"/>
          <p:nvPr/>
        </p:nvSpPr>
        <p:spPr>
          <a:xfrm>
            <a:off x="8816533" y="7545436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2576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from recordclass import recordclass…"/>
          <p:cNvSpPr txBox="1"/>
          <p:nvPr/>
        </p:nvSpPr>
        <p:spPr>
          <a:xfrm>
            <a:off x="1447322" y="400407"/>
            <a:ext cx="8951168" cy="1641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alice</a:t>
            </a:r>
            <a:r>
              <a:rPr dirty="0"/>
              <a:t>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"Alice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10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30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bob </a:t>
            </a:r>
            <a:r>
              <a:rPr b="1" dirty="0"/>
              <a:t>= </a:t>
            </a:r>
            <a:r>
              <a:rPr lang="en-US" dirty="0"/>
              <a:t>{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 err="1">
                <a:solidFill>
                  <a:srgbClr val="661E99"/>
                </a:solidFill>
              </a:rPr>
              <a:t>name</a:t>
            </a:r>
            <a:r>
              <a:rPr lang="en-US" dirty="0" err="1">
                <a:solidFill>
                  <a:srgbClr val="661E99"/>
                </a:solidFill>
              </a:rPr>
              <a:t>":</a:t>
            </a:r>
            <a:r>
              <a:rPr b="1" dirty="0" err="1">
                <a:solidFill>
                  <a:srgbClr val="008080"/>
                </a:solidFill>
              </a:rPr>
              <a:t>"Bob</a:t>
            </a:r>
            <a:r>
              <a:rPr b="1" dirty="0">
                <a:solidFill>
                  <a:srgbClr val="008080"/>
                </a:solidFill>
              </a:rPr>
              <a:t>"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score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8</a:t>
            </a:r>
            <a:r>
              <a:rPr dirty="0"/>
              <a:t>, </a:t>
            </a:r>
            <a:r>
              <a:rPr lang="en-US" dirty="0">
                <a:solidFill>
                  <a:srgbClr val="661E99"/>
                </a:solidFill>
              </a:rPr>
              <a:t>"</a:t>
            </a:r>
            <a:r>
              <a:rPr dirty="0">
                <a:solidFill>
                  <a:srgbClr val="661E99"/>
                </a:solidFill>
              </a:rPr>
              <a:t>age</a:t>
            </a:r>
            <a:r>
              <a:rPr lang="en-US" dirty="0">
                <a:solidFill>
                  <a:srgbClr val="661E99"/>
                </a:solidFill>
              </a:rPr>
              <a:t>":</a:t>
            </a:r>
            <a:r>
              <a:rPr dirty="0">
                <a:solidFill>
                  <a:srgbClr val="019999"/>
                </a:solidFill>
              </a:rPr>
              <a:t>25</a:t>
            </a:r>
            <a:r>
              <a:rPr lang="en-US" dirty="0"/>
              <a:t>}</a:t>
            </a:r>
            <a:endParaRPr dirty="0"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team = [</a:t>
            </a:r>
            <a:r>
              <a:rPr lang="en-US" dirty="0" err="1"/>
              <a:t>alice</a:t>
            </a:r>
            <a:r>
              <a:rPr lang="en-US" dirty="0"/>
              <a:t>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players = {"A": </a:t>
            </a:r>
            <a:r>
              <a:rPr lang="en-US" dirty="0" err="1"/>
              <a:t>alice</a:t>
            </a:r>
            <a:r>
              <a:rPr lang="en-US" dirty="0"/>
              <a:t>, "B": bob}</a:t>
            </a:r>
          </a:p>
        </p:txBody>
      </p:sp>
      <p:sp>
        <p:nvSpPr>
          <p:cNvPr id="932" name="Arrow"/>
          <p:cNvSpPr/>
          <p:nvPr/>
        </p:nvSpPr>
        <p:spPr>
          <a:xfrm>
            <a:off x="471753" y="96194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471753" y="2294218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" name="State:">
            <a:extLst>
              <a:ext uri="{FF2B5EF4-FFF2-40B4-BE49-F238E27FC236}">
                <a16:creationId xmlns:a16="http://schemas.microsoft.com/office/drawing/2014/main" id="{872D686F-DC3B-5C4D-93E3-6FF84DD238E2}"/>
              </a:ext>
            </a:extLst>
          </p:cNvPr>
          <p:cNvSpPr txBox="1"/>
          <p:nvPr/>
        </p:nvSpPr>
        <p:spPr>
          <a:xfrm>
            <a:off x="1556983" y="2471815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" name="alice">
            <a:extLst>
              <a:ext uri="{FF2B5EF4-FFF2-40B4-BE49-F238E27FC236}">
                <a16:creationId xmlns:a16="http://schemas.microsoft.com/office/drawing/2014/main" id="{84DD0C69-64AF-AE46-86EC-DE9A1882C9CE}"/>
              </a:ext>
            </a:extLst>
          </p:cNvPr>
          <p:cNvSpPr txBox="1"/>
          <p:nvPr/>
        </p:nvSpPr>
        <p:spPr>
          <a:xfrm>
            <a:off x="1639947" y="3627515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4AC1DE5C-C047-B24C-846B-C89193C6D5BB}"/>
              </a:ext>
            </a:extLst>
          </p:cNvPr>
          <p:cNvSpPr/>
          <p:nvPr/>
        </p:nvSpPr>
        <p:spPr>
          <a:xfrm>
            <a:off x="2794936" y="3640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" name="references">
            <a:extLst>
              <a:ext uri="{FF2B5EF4-FFF2-40B4-BE49-F238E27FC236}">
                <a16:creationId xmlns:a16="http://schemas.microsoft.com/office/drawing/2014/main" id="{D2F9D7E5-B269-F64E-B4DD-ADB2B661FBD3}"/>
              </a:ext>
            </a:extLst>
          </p:cNvPr>
          <p:cNvSpPr txBox="1"/>
          <p:nvPr/>
        </p:nvSpPr>
        <p:spPr>
          <a:xfrm>
            <a:off x="2358472" y="3013455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5" name="objects">
            <a:extLst>
              <a:ext uri="{FF2B5EF4-FFF2-40B4-BE49-F238E27FC236}">
                <a16:creationId xmlns:a16="http://schemas.microsoft.com/office/drawing/2014/main" id="{CAF77AD3-5196-3B43-BA79-C126CD370FE7}"/>
              </a:ext>
            </a:extLst>
          </p:cNvPr>
          <p:cNvSpPr txBox="1"/>
          <p:nvPr/>
        </p:nvSpPr>
        <p:spPr>
          <a:xfrm>
            <a:off x="7173186" y="3013455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6" name="bob">
            <a:extLst>
              <a:ext uri="{FF2B5EF4-FFF2-40B4-BE49-F238E27FC236}">
                <a16:creationId xmlns:a16="http://schemas.microsoft.com/office/drawing/2014/main" id="{EC1C3E88-EF13-BA4D-A531-B91F47DE94CB}"/>
              </a:ext>
            </a:extLst>
          </p:cNvPr>
          <p:cNvSpPr txBox="1"/>
          <p:nvPr/>
        </p:nvSpPr>
        <p:spPr>
          <a:xfrm>
            <a:off x="1639947" y="4389515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" name="Rectangle">
            <a:extLst>
              <a:ext uri="{FF2B5EF4-FFF2-40B4-BE49-F238E27FC236}">
                <a16:creationId xmlns:a16="http://schemas.microsoft.com/office/drawing/2014/main" id="{C1076BE9-0B2C-F443-836E-38D0EA432632}"/>
              </a:ext>
            </a:extLst>
          </p:cNvPr>
          <p:cNvSpPr/>
          <p:nvPr/>
        </p:nvSpPr>
        <p:spPr>
          <a:xfrm>
            <a:off x="2794936" y="4402216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A84A9231-8D77-6E49-9104-0CB3180F3974}"/>
              </a:ext>
            </a:extLst>
          </p:cNvPr>
          <p:cNvSpPr/>
          <p:nvPr/>
        </p:nvSpPr>
        <p:spPr>
          <a:xfrm>
            <a:off x="7607676" y="36671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740E6E86-87CF-104A-A755-43307E8AA07D}"/>
              </a:ext>
            </a:extLst>
          </p:cNvPr>
          <p:cNvSpPr/>
          <p:nvPr/>
        </p:nvSpPr>
        <p:spPr>
          <a:xfrm>
            <a:off x="7607677" y="4162487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4" name="a">
            <a:extLst>
              <a:ext uri="{FF2B5EF4-FFF2-40B4-BE49-F238E27FC236}">
                <a16:creationId xmlns:a16="http://schemas.microsoft.com/office/drawing/2014/main" id="{EC0DF8E2-99EC-AB42-B3E7-186611483DD6}"/>
              </a:ext>
            </a:extLst>
          </p:cNvPr>
          <p:cNvSpPr txBox="1"/>
          <p:nvPr/>
        </p:nvSpPr>
        <p:spPr>
          <a:xfrm>
            <a:off x="6714050" y="3742375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5" name="b">
            <a:extLst>
              <a:ext uri="{FF2B5EF4-FFF2-40B4-BE49-F238E27FC236}">
                <a16:creationId xmlns:a16="http://schemas.microsoft.com/office/drawing/2014/main" id="{CEAAF7F4-E63E-1D47-A812-47A33DAAE202}"/>
              </a:ext>
            </a:extLst>
          </p:cNvPr>
          <p:cNvSpPr txBox="1"/>
          <p:nvPr/>
        </p:nvSpPr>
        <p:spPr>
          <a:xfrm>
            <a:off x="6661151" y="4191234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46" name="z">
            <a:extLst>
              <a:ext uri="{FF2B5EF4-FFF2-40B4-BE49-F238E27FC236}">
                <a16:creationId xmlns:a16="http://schemas.microsoft.com/office/drawing/2014/main" id="{2955DF51-0290-3448-AFC3-090479A673A8}"/>
              </a:ext>
            </a:extLst>
          </p:cNvPr>
          <p:cNvSpPr txBox="1"/>
          <p:nvPr/>
        </p:nvSpPr>
        <p:spPr>
          <a:xfrm>
            <a:off x="6909616" y="4703294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5AC90FA2-2947-E44D-80D2-E1599F0C7F7A}"/>
              </a:ext>
            </a:extLst>
          </p:cNvPr>
          <p:cNvSpPr/>
          <p:nvPr/>
        </p:nvSpPr>
        <p:spPr>
          <a:xfrm>
            <a:off x="7607676" y="4670487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8" name="dict">
            <a:extLst>
              <a:ext uri="{FF2B5EF4-FFF2-40B4-BE49-F238E27FC236}">
                <a16:creationId xmlns:a16="http://schemas.microsoft.com/office/drawing/2014/main" id="{A52C8DED-E27D-4646-8D20-F88196322FDD}"/>
              </a:ext>
            </a:extLst>
          </p:cNvPr>
          <p:cNvSpPr txBox="1"/>
          <p:nvPr/>
        </p:nvSpPr>
        <p:spPr>
          <a:xfrm>
            <a:off x="7624889" y="5212697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49" name="Connection Line">
            <a:extLst>
              <a:ext uri="{FF2B5EF4-FFF2-40B4-BE49-F238E27FC236}">
                <a16:creationId xmlns:a16="http://schemas.microsoft.com/office/drawing/2014/main" id="{CD31A6C7-CEB2-514A-8419-3651F8551BF1}"/>
              </a:ext>
            </a:extLst>
          </p:cNvPr>
          <p:cNvSpPr/>
          <p:nvPr/>
        </p:nvSpPr>
        <p:spPr>
          <a:xfrm>
            <a:off x="7790888" y="3782217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0" name="&quot;zebra&quot;">
            <a:extLst>
              <a:ext uri="{FF2B5EF4-FFF2-40B4-BE49-F238E27FC236}">
                <a16:creationId xmlns:a16="http://schemas.microsoft.com/office/drawing/2014/main" id="{6D73C8A2-2BF4-EA4B-8274-F2FE1B51D8E5}"/>
              </a:ext>
            </a:extLst>
          </p:cNvPr>
          <p:cNvSpPr txBox="1"/>
          <p:nvPr/>
        </p:nvSpPr>
        <p:spPr>
          <a:xfrm>
            <a:off x="9003665" y="3761440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Alice</a:t>
            </a:r>
            <a:r>
              <a:rPr dirty="0"/>
              <a:t>"</a:t>
            </a:r>
          </a:p>
        </p:txBody>
      </p:sp>
      <p:sp>
        <p:nvSpPr>
          <p:cNvPr id="51" name="Connection Line">
            <a:extLst>
              <a:ext uri="{FF2B5EF4-FFF2-40B4-BE49-F238E27FC236}">
                <a16:creationId xmlns:a16="http://schemas.microsoft.com/office/drawing/2014/main" id="{4F562774-3EAD-D74A-AF78-0896DEAAA102}"/>
              </a:ext>
            </a:extLst>
          </p:cNvPr>
          <p:cNvSpPr/>
          <p:nvPr/>
        </p:nvSpPr>
        <p:spPr>
          <a:xfrm>
            <a:off x="7839677" y="432912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2" name="&quot;zebra&quot;">
            <a:extLst>
              <a:ext uri="{FF2B5EF4-FFF2-40B4-BE49-F238E27FC236}">
                <a16:creationId xmlns:a16="http://schemas.microsoft.com/office/drawing/2014/main" id="{703FFD1C-59CA-FB4A-AFC3-4DA823175186}"/>
              </a:ext>
            </a:extLst>
          </p:cNvPr>
          <p:cNvSpPr txBox="1"/>
          <p:nvPr/>
        </p:nvSpPr>
        <p:spPr>
          <a:xfrm>
            <a:off x="9055307" y="4273213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53" name="Connection Line">
            <a:extLst>
              <a:ext uri="{FF2B5EF4-FFF2-40B4-BE49-F238E27FC236}">
                <a16:creationId xmlns:a16="http://schemas.microsoft.com/office/drawing/2014/main" id="{6EB58BFE-8702-064B-8A9E-AAF27426C162}"/>
              </a:ext>
            </a:extLst>
          </p:cNvPr>
          <p:cNvSpPr/>
          <p:nvPr/>
        </p:nvSpPr>
        <p:spPr>
          <a:xfrm>
            <a:off x="7839677" y="4778042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54" name="&quot;zebra&quot;">
            <a:extLst>
              <a:ext uri="{FF2B5EF4-FFF2-40B4-BE49-F238E27FC236}">
                <a16:creationId xmlns:a16="http://schemas.microsoft.com/office/drawing/2014/main" id="{F5B52F71-470D-9F44-9F56-AAFE125FD4D1}"/>
              </a:ext>
            </a:extLst>
          </p:cNvPr>
          <p:cNvSpPr txBox="1"/>
          <p:nvPr/>
        </p:nvSpPr>
        <p:spPr>
          <a:xfrm>
            <a:off x="9057848" y="4737699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30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CD9EC9CA-80AD-3C48-828A-F39E48724082}"/>
              </a:ext>
            </a:extLst>
          </p:cNvPr>
          <p:cNvSpPr/>
          <p:nvPr/>
        </p:nvSpPr>
        <p:spPr>
          <a:xfrm>
            <a:off x="3400865" y="3751323"/>
            <a:ext cx="4206810" cy="3088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B20887AE-E236-ED4E-AC97-E82F5E825614}"/>
              </a:ext>
            </a:extLst>
          </p:cNvPr>
          <p:cNvSpPr/>
          <p:nvPr/>
        </p:nvSpPr>
        <p:spPr>
          <a:xfrm>
            <a:off x="7624890" y="56294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137DFAFA-A5BB-054C-A930-FF828BF8C178}"/>
              </a:ext>
            </a:extLst>
          </p:cNvPr>
          <p:cNvSpPr/>
          <p:nvPr/>
        </p:nvSpPr>
        <p:spPr>
          <a:xfrm>
            <a:off x="7624891" y="6124765"/>
            <a:ext cx="605930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40" name="a">
            <a:extLst>
              <a:ext uri="{FF2B5EF4-FFF2-40B4-BE49-F238E27FC236}">
                <a16:creationId xmlns:a16="http://schemas.microsoft.com/office/drawing/2014/main" id="{9A6C8008-0390-E04B-A268-19CB57FA0254}"/>
              </a:ext>
            </a:extLst>
          </p:cNvPr>
          <p:cNvSpPr txBox="1"/>
          <p:nvPr/>
        </p:nvSpPr>
        <p:spPr>
          <a:xfrm>
            <a:off x="6731264" y="5704653"/>
            <a:ext cx="7726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n</a:t>
            </a:r>
            <a:r>
              <a:rPr dirty="0"/>
              <a:t>a</a:t>
            </a:r>
            <a:r>
              <a:rPr lang="en-US" dirty="0"/>
              <a:t>me</a:t>
            </a:r>
            <a:endParaRPr dirty="0"/>
          </a:p>
        </p:txBody>
      </p:sp>
      <p:sp>
        <p:nvSpPr>
          <p:cNvPr id="41" name="b">
            <a:extLst>
              <a:ext uri="{FF2B5EF4-FFF2-40B4-BE49-F238E27FC236}">
                <a16:creationId xmlns:a16="http://schemas.microsoft.com/office/drawing/2014/main" id="{1BA0E73C-19BD-D84F-B604-9AE7AF0F3FCE}"/>
              </a:ext>
            </a:extLst>
          </p:cNvPr>
          <p:cNvSpPr txBox="1"/>
          <p:nvPr/>
        </p:nvSpPr>
        <p:spPr>
          <a:xfrm>
            <a:off x="6678365" y="6153512"/>
            <a:ext cx="7950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score</a:t>
            </a:r>
            <a:endParaRPr dirty="0"/>
          </a:p>
        </p:txBody>
      </p:sp>
      <p:sp>
        <p:nvSpPr>
          <p:cNvPr id="56" name="z">
            <a:extLst>
              <a:ext uri="{FF2B5EF4-FFF2-40B4-BE49-F238E27FC236}">
                <a16:creationId xmlns:a16="http://schemas.microsoft.com/office/drawing/2014/main" id="{AFF1629B-3614-FE44-8C9E-E0B8170F1A8A}"/>
              </a:ext>
            </a:extLst>
          </p:cNvPr>
          <p:cNvSpPr txBox="1"/>
          <p:nvPr/>
        </p:nvSpPr>
        <p:spPr>
          <a:xfrm>
            <a:off x="6926830" y="6665572"/>
            <a:ext cx="51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age</a:t>
            </a:r>
            <a:endParaRPr dirty="0"/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8B1D1D05-3F91-B64D-B67B-84B5D4327F27}"/>
              </a:ext>
            </a:extLst>
          </p:cNvPr>
          <p:cNvSpPr/>
          <p:nvPr/>
        </p:nvSpPr>
        <p:spPr>
          <a:xfrm>
            <a:off x="7624890" y="6632765"/>
            <a:ext cx="60592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 dirty="0"/>
          </a:p>
        </p:txBody>
      </p:sp>
      <p:sp>
        <p:nvSpPr>
          <p:cNvPr id="58" name="dict">
            <a:extLst>
              <a:ext uri="{FF2B5EF4-FFF2-40B4-BE49-F238E27FC236}">
                <a16:creationId xmlns:a16="http://schemas.microsoft.com/office/drawing/2014/main" id="{2743FA40-DF81-3B41-B197-4990E23170F3}"/>
              </a:ext>
            </a:extLst>
          </p:cNvPr>
          <p:cNvSpPr txBox="1"/>
          <p:nvPr/>
        </p:nvSpPr>
        <p:spPr>
          <a:xfrm>
            <a:off x="7642104" y="7076333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59" name="Connection Line">
            <a:extLst>
              <a:ext uri="{FF2B5EF4-FFF2-40B4-BE49-F238E27FC236}">
                <a16:creationId xmlns:a16="http://schemas.microsoft.com/office/drawing/2014/main" id="{31D31A03-FDCC-AA47-AF9B-D587CF5C93D9}"/>
              </a:ext>
            </a:extLst>
          </p:cNvPr>
          <p:cNvSpPr/>
          <p:nvPr/>
        </p:nvSpPr>
        <p:spPr>
          <a:xfrm>
            <a:off x="7808102" y="5744495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0" name="&quot;zebra&quot;">
            <a:extLst>
              <a:ext uri="{FF2B5EF4-FFF2-40B4-BE49-F238E27FC236}">
                <a16:creationId xmlns:a16="http://schemas.microsoft.com/office/drawing/2014/main" id="{7653D933-F478-C54F-8662-05BE41C355AE}"/>
              </a:ext>
            </a:extLst>
          </p:cNvPr>
          <p:cNvSpPr txBox="1"/>
          <p:nvPr/>
        </p:nvSpPr>
        <p:spPr>
          <a:xfrm>
            <a:off x="9020879" y="5723718"/>
            <a:ext cx="872034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"</a:t>
            </a:r>
            <a:r>
              <a:rPr lang="en-US" dirty="0"/>
              <a:t>Bob</a:t>
            </a:r>
            <a:r>
              <a:rPr dirty="0"/>
              <a:t>"</a:t>
            </a:r>
          </a:p>
        </p:txBody>
      </p:sp>
      <p:sp>
        <p:nvSpPr>
          <p:cNvPr id="61" name="Connection Line">
            <a:extLst>
              <a:ext uri="{FF2B5EF4-FFF2-40B4-BE49-F238E27FC236}">
                <a16:creationId xmlns:a16="http://schemas.microsoft.com/office/drawing/2014/main" id="{4C131937-F462-2D44-A008-AE02032667F9}"/>
              </a:ext>
            </a:extLst>
          </p:cNvPr>
          <p:cNvSpPr/>
          <p:nvPr/>
        </p:nvSpPr>
        <p:spPr>
          <a:xfrm>
            <a:off x="7856891" y="629140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2" name="&quot;zebra&quot;">
            <a:extLst>
              <a:ext uri="{FF2B5EF4-FFF2-40B4-BE49-F238E27FC236}">
                <a16:creationId xmlns:a16="http://schemas.microsoft.com/office/drawing/2014/main" id="{E5CE4E1F-65DA-BE44-B4EA-67CD41B6775E}"/>
              </a:ext>
            </a:extLst>
          </p:cNvPr>
          <p:cNvSpPr txBox="1"/>
          <p:nvPr/>
        </p:nvSpPr>
        <p:spPr>
          <a:xfrm>
            <a:off x="9072521" y="6235491"/>
            <a:ext cx="384722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8</a:t>
            </a:r>
            <a:endParaRPr dirty="0"/>
          </a:p>
        </p:txBody>
      </p:sp>
      <p:sp>
        <p:nvSpPr>
          <p:cNvPr id="63" name="Connection Line">
            <a:extLst>
              <a:ext uri="{FF2B5EF4-FFF2-40B4-BE49-F238E27FC236}">
                <a16:creationId xmlns:a16="http://schemas.microsoft.com/office/drawing/2014/main" id="{D8DDB51D-731E-6848-A95F-3F2EAA83D231}"/>
              </a:ext>
            </a:extLst>
          </p:cNvPr>
          <p:cNvSpPr/>
          <p:nvPr/>
        </p:nvSpPr>
        <p:spPr>
          <a:xfrm>
            <a:off x="7856891" y="6740320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" name="&quot;zebra&quot;">
            <a:extLst>
              <a:ext uri="{FF2B5EF4-FFF2-40B4-BE49-F238E27FC236}">
                <a16:creationId xmlns:a16="http://schemas.microsoft.com/office/drawing/2014/main" id="{40A70EDE-C6E1-A24F-9D39-E0B82F843000}"/>
              </a:ext>
            </a:extLst>
          </p:cNvPr>
          <p:cNvSpPr txBox="1"/>
          <p:nvPr/>
        </p:nvSpPr>
        <p:spPr>
          <a:xfrm>
            <a:off x="9075062" y="6699977"/>
            <a:ext cx="384721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25</a:t>
            </a:r>
            <a:endParaRPr dirty="0"/>
          </a:p>
        </p:txBody>
      </p:sp>
      <p:sp>
        <p:nvSpPr>
          <p:cNvPr id="65" name="Line">
            <a:extLst>
              <a:ext uri="{FF2B5EF4-FFF2-40B4-BE49-F238E27FC236}">
                <a16:creationId xmlns:a16="http://schemas.microsoft.com/office/drawing/2014/main" id="{99E42379-819A-BD44-9FCA-81E767D51460}"/>
              </a:ext>
            </a:extLst>
          </p:cNvPr>
          <p:cNvSpPr/>
          <p:nvPr/>
        </p:nvSpPr>
        <p:spPr>
          <a:xfrm>
            <a:off x="3418079" y="4663159"/>
            <a:ext cx="4206810" cy="108133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" name="team">
            <a:extLst>
              <a:ext uri="{FF2B5EF4-FFF2-40B4-BE49-F238E27FC236}">
                <a16:creationId xmlns:a16="http://schemas.microsoft.com/office/drawing/2014/main" id="{29EA3D42-E2BE-1048-994B-4915244ACEA5}"/>
              </a:ext>
            </a:extLst>
          </p:cNvPr>
          <p:cNvSpPr txBox="1"/>
          <p:nvPr/>
        </p:nvSpPr>
        <p:spPr>
          <a:xfrm>
            <a:off x="1556983" y="7333378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027B2039-6D80-6A41-8621-D5BC96CD7266}"/>
              </a:ext>
            </a:extLst>
          </p:cNvPr>
          <p:cNvSpPr/>
          <p:nvPr/>
        </p:nvSpPr>
        <p:spPr>
          <a:xfrm>
            <a:off x="2834692" y="7346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C940C4BD-14A8-374F-B54C-D4FAA05F20E2}"/>
              </a:ext>
            </a:extLst>
          </p:cNvPr>
          <p:cNvSpPr/>
          <p:nvPr/>
        </p:nvSpPr>
        <p:spPr>
          <a:xfrm>
            <a:off x="75336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9870EA29-7958-914F-95AF-832801D4799B}"/>
              </a:ext>
            </a:extLst>
          </p:cNvPr>
          <p:cNvSpPr/>
          <p:nvPr/>
        </p:nvSpPr>
        <p:spPr>
          <a:xfrm>
            <a:off x="8130592" y="7600079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" name="Line">
            <a:extLst>
              <a:ext uri="{FF2B5EF4-FFF2-40B4-BE49-F238E27FC236}">
                <a16:creationId xmlns:a16="http://schemas.microsoft.com/office/drawing/2014/main" id="{9A362792-1B4D-394E-87E5-C961339C8727}"/>
              </a:ext>
            </a:extLst>
          </p:cNvPr>
          <p:cNvSpPr/>
          <p:nvPr/>
        </p:nvSpPr>
        <p:spPr>
          <a:xfrm>
            <a:off x="3164892" y="7594624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" name="Connection Line">
            <a:extLst>
              <a:ext uri="{FF2B5EF4-FFF2-40B4-BE49-F238E27FC236}">
                <a16:creationId xmlns:a16="http://schemas.microsoft.com/office/drawing/2014/main" id="{D01F22B2-42D2-644E-9DF4-22CEA8FCC0D7}"/>
              </a:ext>
            </a:extLst>
          </p:cNvPr>
          <p:cNvSpPr/>
          <p:nvPr/>
        </p:nvSpPr>
        <p:spPr>
          <a:xfrm>
            <a:off x="7374754" y="4540903"/>
            <a:ext cx="512962" cy="3240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" name="A">
            <a:extLst>
              <a:ext uri="{FF2B5EF4-FFF2-40B4-BE49-F238E27FC236}">
                <a16:creationId xmlns:a16="http://schemas.microsoft.com/office/drawing/2014/main" id="{EA553908-DCF1-1D4A-A8A2-CFF91392AE96}"/>
              </a:ext>
            </a:extLst>
          </p:cNvPr>
          <p:cNvSpPr/>
          <p:nvPr/>
        </p:nvSpPr>
        <p:spPr>
          <a:xfrm>
            <a:off x="7533692" y="8544284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D758CD0B-86F1-AC41-AC82-7BF13E9E5EA6}"/>
              </a:ext>
            </a:extLst>
          </p:cNvPr>
          <p:cNvSpPr/>
          <p:nvPr/>
        </p:nvSpPr>
        <p:spPr>
          <a:xfrm>
            <a:off x="7914692" y="85442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" name="B">
            <a:extLst>
              <a:ext uri="{FF2B5EF4-FFF2-40B4-BE49-F238E27FC236}">
                <a16:creationId xmlns:a16="http://schemas.microsoft.com/office/drawing/2014/main" id="{15515870-6FF4-4B43-BD64-5FCF7804BF27}"/>
              </a:ext>
            </a:extLst>
          </p:cNvPr>
          <p:cNvSpPr/>
          <p:nvPr/>
        </p:nvSpPr>
        <p:spPr>
          <a:xfrm>
            <a:off x="7533692" y="8976084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FD27BB63-F897-1746-9C44-43B0CE2E0A77}"/>
              </a:ext>
            </a:extLst>
          </p:cNvPr>
          <p:cNvSpPr/>
          <p:nvPr/>
        </p:nvSpPr>
        <p:spPr>
          <a:xfrm>
            <a:off x="7914692" y="89760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" name="players">
            <a:extLst>
              <a:ext uri="{FF2B5EF4-FFF2-40B4-BE49-F238E27FC236}">
                <a16:creationId xmlns:a16="http://schemas.microsoft.com/office/drawing/2014/main" id="{AA536FED-3170-BF4C-910B-45AC8176B119}"/>
              </a:ext>
            </a:extLst>
          </p:cNvPr>
          <p:cNvSpPr txBox="1"/>
          <p:nvPr/>
        </p:nvSpPr>
        <p:spPr>
          <a:xfrm>
            <a:off x="1256201" y="8023583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C44FAE13-FBCE-6F41-B111-AD6D93D9D4D3}"/>
              </a:ext>
            </a:extLst>
          </p:cNvPr>
          <p:cNvSpPr/>
          <p:nvPr/>
        </p:nvSpPr>
        <p:spPr>
          <a:xfrm>
            <a:off x="2834692" y="8036284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2E38049B-9D58-C34E-890F-957E2C1B0E9F}"/>
              </a:ext>
            </a:extLst>
          </p:cNvPr>
          <p:cNvSpPr/>
          <p:nvPr/>
        </p:nvSpPr>
        <p:spPr>
          <a:xfrm>
            <a:off x="3164891" y="8284829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" name="Connection Line">
            <a:extLst>
              <a:ext uri="{FF2B5EF4-FFF2-40B4-BE49-F238E27FC236}">
                <a16:creationId xmlns:a16="http://schemas.microsoft.com/office/drawing/2014/main" id="{47F7923B-6416-4641-B2E8-0A69D6846F12}"/>
              </a:ext>
            </a:extLst>
          </p:cNvPr>
          <p:cNvSpPr/>
          <p:nvPr/>
        </p:nvSpPr>
        <p:spPr>
          <a:xfrm>
            <a:off x="6294440" y="4375229"/>
            <a:ext cx="1739817" cy="4386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" name="Connection Line">
            <a:extLst>
              <a:ext uri="{FF2B5EF4-FFF2-40B4-BE49-F238E27FC236}">
                <a16:creationId xmlns:a16="http://schemas.microsoft.com/office/drawing/2014/main" id="{C243B688-C31F-514E-B574-729B2B12F04F}"/>
              </a:ext>
            </a:extLst>
          </p:cNvPr>
          <p:cNvSpPr/>
          <p:nvPr/>
        </p:nvSpPr>
        <p:spPr>
          <a:xfrm>
            <a:off x="8168964" y="7137497"/>
            <a:ext cx="45719" cy="2025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5" name="reference">
            <a:extLst>
              <a:ext uri="{FF2B5EF4-FFF2-40B4-BE49-F238E27FC236}">
                <a16:creationId xmlns:a16="http://schemas.microsoft.com/office/drawing/2014/main" id="{3BE720E6-5456-264F-BF3F-2E958AA6125A}"/>
              </a:ext>
            </a:extLst>
          </p:cNvPr>
          <p:cNvSpPr txBox="1"/>
          <p:nvPr/>
        </p:nvSpPr>
        <p:spPr>
          <a:xfrm>
            <a:off x="5489214" y="8023583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86" name="reference">
            <a:extLst>
              <a:ext uri="{FF2B5EF4-FFF2-40B4-BE49-F238E27FC236}">
                <a16:creationId xmlns:a16="http://schemas.microsoft.com/office/drawing/2014/main" id="{F17313FE-FE61-E647-859B-E32336CFD3F2}"/>
              </a:ext>
            </a:extLst>
          </p:cNvPr>
          <p:cNvSpPr txBox="1"/>
          <p:nvPr/>
        </p:nvSpPr>
        <p:spPr>
          <a:xfrm>
            <a:off x="8230819" y="8125448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reference</a:t>
            </a:r>
          </a:p>
        </p:txBody>
      </p:sp>
      <p:sp>
        <p:nvSpPr>
          <p:cNvPr id="87" name="Two kinds of reference:…">
            <a:extLst>
              <a:ext uri="{FF2B5EF4-FFF2-40B4-BE49-F238E27FC236}">
                <a16:creationId xmlns:a16="http://schemas.microsoft.com/office/drawing/2014/main" id="{EDB7729F-843D-5846-8850-881CFDBA2805}"/>
              </a:ext>
            </a:extLst>
          </p:cNvPr>
          <p:cNvSpPr txBox="1"/>
          <p:nvPr/>
        </p:nvSpPr>
        <p:spPr>
          <a:xfrm>
            <a:off x="3251528" y="8585199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item in list, dict, </a:t>
            </a:r>
            <a:r>
              <a:rPr dirty="0" err="1"/>
              <a:t>etc</a:t>
            </a:r>
            <a:endParaRPr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F3EA8840-26A1-1B48-984E-D9463C80E27E}"/>
              </a:ext>
            </a:extLst>
          </p:cNvPr>
          <p:cNvCxnSpPr>
            <a:endCxn id="30" idx="3"/>
          </p:cNvCxnSpPr>
          <p:nvPr/>
        </p:nvCxnSpPr>
        <p:spPr>
          <a:xfrm rot="16200000" flipV="1">
            <a:off x="7660462" y="6949125"/>
            <a:ext cx="1430518" cy="289800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8" name="dict">
            <a:extLst>
              <a:ext uri="{FF2B5EF4-FFF2-40B4-BE49-F238E27FC236}">
                <a16:creationId xmlns:a16="http://schemas.microsoft.com/office/drawing/2014/main" id="{A8DAF529-2E1D-F143-8212-DA3E03C5F16F}"/>
              </a:ext>
            </a:extLst>
          </p:cNvPr>
          <p:cNvSpPr txBox="1"/>
          <p:nvPr/>
        </p:nvSpPr>
        <p:spPr>
          <a:xfrm>
            <a:off x="7774633" y="9345195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dirty="0"/>
              <a:t>dict</a:t>
            </a:r>
          </a:p>
        </p:txBody>
      </p:sp>
      <p:sp>
        <p:nvSpPr>
          <p:cNvPr id="89" name="dict">
            <a:extLst>
              <a:ext uri="{FF2B5EF4-FFF2-40B4-BE49-F238E27FC236}">
                <a16:creationId xmlns:a16="http://schemas.microsoft.com/office/drawing/2014/main" id="{EA630CE2-ED01-F24B-8ADB-0E4E16A2C2E8}"/>
              </a:ext>
            </a:extLst>
          </p:cNvPr>
          <p:cNvSpPr txBox="1"/>
          <p:nvPr/>
        </p:nvSpPr>
        <p:spPr>
          <a:xfrm>
            <a:off x="8816533" y="7545436"/>
            <a:ext cx="5715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1999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#y = </a:t>
            </a:r>
            <a:r>
              <a:rPr lang="en-US" dirty="0" err="1"/>
              <a:t>copy.deepcopy</a:t>
            </a:r>
            <a:r>
              <a:rPr lang="en-US" dirty="0"/>
              <a:t>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713640" y="6912807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82384" y="6658806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99640" y="7331907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89699" y="7077906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61640" y="7763707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93611" y="7509706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Shallow copy of depth level 2</a:t>
            </a:r>
            <a:endParaRPr dirty="0"/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x = [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name":"A</a:t>
            </a:r>
            <a:r>
              <a:rPr lang="en-US" dirty="0"/>
              <a:t>", "score":88},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name":"B</a:t>
            </a:r>
            <a:r>
              <a:rPr lang="en-US" dirty="0"/>
              <a:t>", "score":111},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{"</a:t>
            </a:r>
            <a:r>
              <a:rPr lang="en-US" dirty="0" err="1"/>
              <a:t>name":"C</a:t>
            </a:r>
            <a:r>
              <a:rPr lang="en-US" dirty="0"/>
              <a:t>", "score":100}]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y = </a:t>
            </a:r>
            <a:r>
              <a:rPr lang="en-US" dirty="0" err="1"/>
              <a:t>copy.copy</a:t>
            </a:r>
            <a:r>
              <a:rPr lang="en-US" dirty="0"/>
              <a:t>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for </a:t>
            </a:r>
            <a:r>
              <a:rPr lang="en-US" dirty="0" err="1"/>
              <a:t>idx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 y[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lang="en-US" dirty="0" err="1"/>
              <a:t>copy.copy</a:t>
            </a:r>
            <a:r>
              <a:rPr lang="en-US" dirty="0"/>
              <a:t>(x[</a:t>
            </a:r>
            <a:r>
              <a:rPr lang="en-US" dirty="0" err="1"/>
              <a:t>idx</a:t>
            </a:r>
            <a:r>
              <a:rPr lang="en-US" dirty="0"/>
              <a:t>])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675706" y="6546137"/>
            <a:ext cx="4087182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8813335" y="6317537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6936194" y="2821095"/>
            <a:ext cx="5990422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Using shallow copy to 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copy other depth levels</a:t>
            </a:r>
            <a:endParaRPr dirty="0"/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Line">
            <a:extLst>
              <a:ext uri="{FF2B5EF4-FFF2-40B4-BE49-F238E27FC236}">
                <a16:creationId xmlns:a16="http://schemas.microsoft.com/office/drawing/2014/main" id="{74C3708F-587E-F741-82CB-C70376C8535E}"/>
              </a:ext>
            </a:extLst>
          </p:cNvPr>
          <p:cNvSpPr/>
          <p:nvPr/>
        </p:nvSpPr>
        <p:spPr>
          <a:xfrm flipH="1">
            <a:off x="6502400" y="7364099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shallow copy">
            <a:extLst>
              <a:ext uri="{FF2B5EF4-FFF2-40B4-BE49-F238E27FC236}">
                <a16:creationId xmlns:a16="http://schemas.microsoft.com/office/drawing/2014/main" id="{F6CE9476-648C-0248-9F93-63777A47C2A0}"/>
              </a:ext>
            </a:extLst>
          </p:cNvPr>
          <p:cNvSpPr txBox="1"/>
          <p:nvPr/>
        </p:nvSpPr>
        <p:spPr>
          <a:xfrm>
            <a:off x="8813335" y="7128137"/>
            <a:ext cx="373018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shallow copy</a:t>
            </a:r>
            <a:r>
              <a:rPr lang="en-US" dirty="0"/>
              <a:t> of depth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765948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31" name="There is no risk of max_score…">
            <a:extLst>
              <a:ext uri="{FF2B5EF4-FFF2-40B4-BE49-F238E27FC236}">
                <a16:creationId xmlns:a16="http://schemas.microsoft.com/office/drawing/2014/main" id="{99BAFF9B-7E81-B947-98E3-3295968389BC}"/>
              </a:ext>
            </a:extLst>
          </p:cNvPr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There is no risk of </a:t>
            </a:r>
            <a:r>
              <a:rPr dirty="0" err="1"/>
              <a:t>max_score</a:t>
            </a:r>
            <a:endParaRPr dirty="0"/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rPr dirty="0"/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/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foo(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 err="1"/>
              <a:t>.append</a:t>
            </a:r>
            <a:r>
              <a:rPr dirty="0"/>
              <a:t>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print(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 =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foo(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rPr dirty="0"/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rPr dirty="0"/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2027</Words>
  <Application>Microsoft Macintosh PowerPoint</Application>
  <PresentationFormat>Custom</PresentationFormat>
  <Paragraphs>582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</vt:lpstr>
      <vt:lpstr>Gill Sans</vt:lpstr>
      <vt:lpstr>Gill Sans Light</vt:lpstr>
      <vt:lpstr>Gill Sans SemiBold</vt:lpstr>
      <vt:lpstr>Menlo</vt:lpstr>
      <vt:lpstr>White</vt:lpstr>
      <vt:lpstr>[220 / 319]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Today's Outline</vt:lpstr>
      <vt:lpstr>Three Levels of Copy</vt:lpstr>
      <vt:lpstr>Shallow copy of depth level 2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23</cp:revision>
  <dcterms:modified xsi:type="dcterms:W3CDTF">2022-10-25T21:54:15Z</dcterms:modified>
</cp:coreProperties>
</file>