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75" r:id="rId2"/>
    <p:sldId id="418" r:id="rId3"/>
    <p:sldId id="434" r:id="rId4"/>
    <p:sldId id="420" r:id="rId5"/>
    <p:sldId id="437" r:id="rId6"/>
    <p:sldId id="438" r:id="rId7"/>
    <p:sldId id="432" r:id="rId8"/>
    <p:sldId id="397" r:id="rId9"/>
    <p:sldId id="426" r:id="rId10"/>
    <p:sldId id="428" r:id="rId11"/>
    <p:sldId id="429" r:id="rId12"/>
    <p:sldId id="424" r:id="rId13"/>
    <p:sldId id="435" r:id="rId14"/>
    <p:sldId id="436" r:id="rId15"/>
    <p:sldId id="427" r:id="rId16"/>
    <p:sldId id="421" r:id="rId17"/>
    <p:sldId id="422" r:id="rId18"/>
    <p:sldId id="42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CDC"/>
    <a:srgbClr val="B7DEE7"/>
    <a:srgbClr val="964305"/>
    <a:srgbClr val="3891A7"/>
    <a:srgbClr val="2D7383"/>
    <a:srgbClr val="242D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4" autoAdjust="0"/>
    <p:restoredTop sz="86737" autoAdjust="0"/>
  </p:normalViewPr>
  <p:slideViewPr>
    <p:cSldViewPr snapToGrid="0" snapToObjects="1" showGuides="1">
      <p:cViewPr varScale="1">
        <p:scale>
          <a:sx n="61" d="100"/>
          <a:sy n="61" d="100"/>
        </p:scale>
        <p:origin x="1164" y="78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1884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3318"/>
    </p:cViewPr>
  </p:sorterViewPr>
  <p:notesViewPr>
    <p:cSldViewPr snapToGrid="0" snapToObjects="1" showGuides="1"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D9AA1-556A-4BB2-8E8F-03E01A338E35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C6901-C8C8-4957-BEFF-2FCE3A4CD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6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2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5FE2E1-8E07-4EB8-842B-D1E38D739BFF}" type="datetime1">
              <a:rPr lang="en-US" smtClean="0"/>
              <a:pPr/>
              <a:t>8/22/2016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E37CA0-CE25-4AB8-B20A-B1EDBD06FA7D}" type="datetime1">
              <a:rPr lang="en-US" smtClean="0"/>
              <a:pPr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003300" cy="6858000"/>
          </a:xfrm>
          <a:prstGeom prst="rect">
            <a:avLst/>
          </a:prstGeom>
          <a:solidFill>
            <a:srgbClr val="242D4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accent2"/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Donut 12"/>
          <p:cNvSpPr/>
          <p:nvPr userDrawn="1"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solidFill>
            <a:schemeClr val="accent6">
              <a:lumMod val="75000"/>
            </a:schemeClr>
          </a:solidFill>
          <a:ln w="7350" cap="rnd" cmpd="sng" algn="ctr">
            <a:solidFill>
              <a:schemeClr val="tx1"/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4" name="TextBox 13"/>
          <p:cNvSpPr txBox="1"/>
          <p:nvPr userDrawn="1"/>
        </p:nvSpPr>
        <p:spPr>
          <a:xfrm rot="10800000">
            <a:off x="184361" y="0"/>
            <a:ext cx="690574" cy="4572000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r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9050" cap="flat">
                  <a:solidFill>
                    <a:schemeClr val="accent6">
                      <a:alpha val="20000"/>
                    </a:schemeClr>
                  </a:solidFill>
                  <a:bevel/>
                </a:ln>
                <a:solidFill>
                  <a:srgbClr val="2D7383"/>
                </a:solidFill>
                <a:effectLst>
                  <a:outerShdw blurRad="50800" dist="38100" dir="8100000" algn="tr" rotWithShape="0">
                    <a:prstClr val="black">
                      <a:alpha val="30000"/>
                    </a:prstClr>
                  </a:outerShdw>
                </a:effectLst>
                <a:latin typeface="+mn-lt"/>
              </a:rPr>
              <a:t>C#</a:t>
            </a:r>
            <a:endParaRPr lang="en-US" sz="4400" dirty="0">
              <a:ln w="19050" cap="flat">
                <a:solidFill>
                  <a:schemeClr val="accent6">
                    <a:alpha val="20000"/>
                  </a:schemeClr>
                </a:solidFill>
                <a:bevel/>
              </a:ln>
              <a:solidFill>
                <a:srgbClr val="2D7383"/>
              </a:solidFill>
              <a:effectLst>
                <a:outerShdw blurRad="50800" dist="38100" dir="8100000" algn="tr" rotWithShape="0">
                  <a:prstClr val="black">
                    <a:alpha val="30000"/>
                  </a:prstClr>
                </a:outerShdw>
              </a:effectLst>
              <a:latin typeface="+mn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019175" y="0"/>
            <a:ext cx="812482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00BF-C099-4354-957C-039E77039D06}" type="datetime1">
              <a:rPr lang="en-US" smtClean="0"/>
              <a:pPr>
                <a:defRPr/>
              </a:pPr>
              <a:t>8/22/2016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>
            <a:off x="8648700" y="6362700"/>
            <a:ext cx="381000" cy="60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lumMod val="50000"/>
            </a:schemeClr>
          </a:solidFill>
          <a:ln>
            <a:gradFill>
              <a:gsLst>
                <a:gs pos="0">
                  <a:srgbClr val="FFC000"/>
                </a:gs>
                <a:gs pos="85000">
                  <a:schemeClr val="tx1"/>
                </a:gs>
              </a:gsLst>
              <a:lin ang="9000000" scaled="0"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CF3992-92FC-4962-9883-925F7458F3E8}" type="datetime1">
              <a:rPr lang="en-US" smtClean="0"/>
              <a:pPr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DB6353-354B-42E0-8BEC-AC91A472FFBB}" type="datetime1">
              <a:rPr lang="en-US" smtClean="0"/>
              <a:pPr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F8E44B-20E2-482A-BD24-B553768B6804}" type="datetime1">
              <a:rPr lang="en-US" smtClean="0"/>
              <a:pPr/>
              <a:t>8/22/2016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ound Same Side Corner Rectangle 6"/>
          <p:cNvSpPr/>
          <p:nvPr userDrawn="1"/>
        </p:nvSpPr>
        <p:spPr>
          <a:xfrm rot="16200000">
            <a:off x="8648700" y="6362700"/>
            <a:ext cx="381000" cy="60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ctivi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 hasCustomPrompt="1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add text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7AE0A2-B9FF-474D-B00C-DD6B3295FEE5}" type="datetime1">
              <a:rPr lang="en-US" smtClean="0"/>
              <a:pPr/>
              <a:t>8/22/2016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026" name="Picture 19" descr="MCj02418710000[1]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6900" y="2751797"/>
            <a:ext cx="1735138" cy="3250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 hasCustomPrompt="1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add text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588D28-96A6-4C90-9FBE-1723B5710E13}" type="datetime1">
              <a:rPr lang="en-US" smtClean="0"/>
              <a:pPr/>
              <a:t>8/22/2016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052" name="Picture 25" descr="04bxy_yn[1]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5294" y="3244835"/>
            <a:ext cx="3686299" cy="3209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C:\Documents and Settings\bmochock\Local Settings\Temporary Internet Files\Content.IE5\I461LS5C\MCj04159240000[1]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8722" y="2727324"/>
            <a:ext cx="4597338" cy="3449955"/>
          </a:xfrm>
          <a:prstGeom prst="rect">
            <a:avLst/>
          </a:prstGeom>
          <a:noFill/>
        </p:spPr>
      </p:pic>
      <p:sp>
        <p:nvSpPr>
          <p:cNvPr id="14" name="Title 13"/>
          <p:cNvSpPr>
            <a:spLocks noGrp="1"/>
          </p:cNvSpPr>
          <p:nvPr>
            <p:ph type="ctrTitle" hasCustomPrompt="1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add text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7AE0A2-B9FF-474D-B00C-DD6B3295FEE5}" type="datetime1">
              <a:rPr lang="en-US" smtClean="0"/>
              <a:pPr/>
              <a:t>8/22/2016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>
              <a:ln>
                <a:solidFill>
                  <a:schemeClr val="tx1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745A7F1-D7D4-465F-A252-B5BC0ADEE126}" type="datetime1">
              <a:rPr lang="en-US" smtClean="0"/>
              <a:pPr/>
              <a:t>8/22/2016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extBox 12"/>
          <p:cNvSpPr txBox="1"/>
          <p:nvPr/>
        </p:nvSpPr>
        <p:spPr>
          <a:xfrm rot="10800000">
            <a:off x="212894" y="0"/>
            <a:ext cx="633507" cy="4572000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r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9050" cap="flat">
                  <a:solidFill>
                    <a:schemeClr val="bg2">
                      <a:lumMod val="50000"/>
                      <a:alpha val="20000"/>
                    </a:schemeClr>
                  </a:solidFill>
                  <a:bevel/>
                </a:ln>
                <a:solidFill>
                  <a:schemeClr val="bg2">
                    <a:lumMod val="75000"/>
                    <a:alpha val="7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30000"/>
                    </a:prstClr>
                  </a:outerShdw>
                </a:effectLst>
                <a:latin typeface="+mn-lt"/>
              </a:rPr>
              <a:t>C#</a:t>
            </a:r>
            <a:endParaRPr lang="en-US" sz="4400" dirty="0">
              <a:ln w="19050" cap="flat">
                <a:solidFill>
                  <a:schemeClr val="bg2">
                    <a:lumMod val="50000"/>
                    <a:alpha val="20000"/>
                  </a:schemeClr>
                </a:solidFill>
                <a:bevel/>
              </a:ln>
              <a:solidFill>
                <a:schemeClr val="bg2">
                  <a:lumMod val="75000"/>
                  <a:alpha val="7000"/>
                </a:schemeClr>
              </a:solidFill>
              <a:effectLst>
                <a:outerShdw blurRad="50800" dist="38100" dir="8100000" algn="tr" rotWithShape="0">
                  <a:prstClr val="black">
                    <a:alpha val="30000"/>
                  </a:prstClr>
                </a:outerShdw>
              </a:effectLst>
              <a:latin typeface="+mn-lt"/>
            </a:endParaRPr>
          </a:p>
        </p:txBody>
      </p:sp>
      <p:sp>
        <p:nvSpPr>
          <p:cNvPr id="14" name="Round Same Side Corner Rectangle 13"/>
          <p:cNvSpPr/>
          <p:nvPr/>
        </p:nvSpPr>
        <p:spPr>
          <a:xfrm rot="16200000">
            <a:off x="8648700" y="6362700"/>
            <a:ext cx="381000" cy="60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67" r:id="rId6"/>
    <p:sldLayoutId id="2147483669" r:id="rId7"/>
    <p:sldLayoutId id="2147483670" r:id="rId8"/>
    <p:sldLayoutId id="2147483671" r:id="rId9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ln>
            <a:solidFill>
              <a:schemeClr val="bg2">
                <a:lumMod val="25000"/>
              </a:schemeClr>
            </a:solidFill>
          </a:ln>
          <a:solidFill>
            <a:schemeClr val="accent2">
              <a:lumMod val="60000"/>
              <a:lumOff val="4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rgbClr val="FFC000"/>
        </a:buClr>
        <a:buFont typeface="Wingdings" pitchFamily="2" charset="2"/>
        <a:buChar char="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6.emf"/><Relationship Id="rId7" Type="http://schemas.openxmlformats.org/officeDocument/2006/relationships/hyperlink" Target="http://images.google.com/imgres?imgurl=http://blog.foxmarks.com/wp-content/uploads/2008/06/ie_logo.png&amp;imgrefurl=http://blog.foxmarks.com/?paged=2&amp;usg=__VS7ylMUimMxB4FG7hnQQ8G0iSmI=&amp;h=175&amp;w=175&amp;sz=35&amp;hl=en&amp;start=20&amp;um=1&amp;tbnid=0BLr2Zn5ZdPG4M:&amp;tbnh=100&amp;tbnw=100&amp;prev=/images?q=IE+Logo&amp;hl=en&amp;sa=X&amp;um=1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2.gif"/><Relationship Id="rId5" Type="http://schemas.openxmlformats.org/officeDocument/2006/relationships/image" Target="../media/image8.png"/><Relationship Id="rId10" Type="http://schemas.openxmlformats.org/officeDocument/2006/relationships/image" Target="../media/image11.jpeg"/><Relationship Id="rId4" Type="http://schemas.openxmlformats.org/officeDocument/2006/relationships/image" Target="../media/image7.png"/><Relationship Id="rId9" Type="http://schemas.openxmlformats.org/officeDocument/2006/relationships/hyperlink" Target="http://images.google.com/imgres?imgurl=http://imagezoom.yellowgorilla.net/images/firefox_logo.png&amp;imgrefurl=http://imagezoom.yellowgorilla.net/install/&amp;usg=__wBJIODxBwuRktDDN8SKBkdo7zJY=&amp;h=577&amp;w=600&amp;sz=249&amp;hl=en&amp;start=9&amp;um=1&amp;tbnid=A1vtvNSPLawWxM:&amp;tbnh=130&amp;tbnw=135&amp;prev=/images?q=FireFox+Logo&amp;hl=en&amp;um=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blog.foxmarks.com/wp-content/uploads/2008/06/ie_logo.png&amp;imgrefurl=http://blog.foxmarks.com/?paged=2&amp;usg=__VS7ylMUimMxB4FG7hnQQ8G0iSmI=&amp;h=175&amp;w=175&amp;sz=35&amp;hl=en&amp;start=20&amp;um=1&amp;tbnid=0BLr2Zn5ZdPG4M:&amp;tbnh=100&amp;tbnw=100&amp;prev=/images?q=IE+Logo&amp;hl=en&amp;sa=X&amp;um=1" TargetMode="External"/><Relationship Id="rId7" Type="http://schemas.openxmlformats.org/officeDocument/2006/relationships/image" Target="../media/image12.gi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/main/Foundations/Training/.NET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nullex/" TargetMode="External"/><Relationship Id="rId2" Type="http://schemas.openxmlformats.org/officeDocument/2006/relationships/hyperlink" Target="http://msdn.microsof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rainbow.epic.com/Learning/Profile.aspx?id=18459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.NET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54454" y="2981920"/>
            <a:ext cx="75628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Please pick up a name tag and a training companion (if you opted in)</a:t>
            </a:r>
          </a:p>
          <a:p>
            <a:endParaRPr lang="en-US" dirty="0"/>
          </a:p>
          <a:p>
            <a:r>
              <a:rPr lang="en-US" dirty="0" smtClean="0"/>
              <a:t>Electronic copies of the training companion can be found here:</a:t>
            </a:r>
          </a:p>
          <a:p>
            <a:endParaRPr lang="en-US" dirty="0" smtClean="0"/>
          </a:p>
          <a:p>
            <a:r>
              <a:rPr lang="en-US" dirty="0" smtClean="0"/>
              <a:t>U</a:t>
            </a:r>
            <a:r>
              <a:rPr lang="en-US" dirty="0"/>
              <a:t>:\Public_Access\Training Companions\Epic 2015\All Training Companion PDFs\Foundations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VB Hyperspace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moving!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1121" y="2498945"/>
            <a:ext cx="8686800" cy="2667000"/>
            <a:chOff x="304800" y="1143000"/>
            <a:chExt cx="8686800" cy="2667000"/>
          </a:xfrm>
        </p:grpSpPr>
        <p:sp>
          <p:nvSpPr>
            <p:cNvPr id="6" name="Rectangle 5"/>
            <p:cNvSpPr/>
            <p:nvPr/>
          </p:nvSpPr>
          <p:spPr>
            <a:xfrm>
              <a:off x="304800" y="1143000"/>
              <a:ext cx="8686800" cy="2667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1143001"/>
              <a:ext cx="228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Current</a:t>
              </a:r>
              <a:endParaRPr lang="en-US" sz="2400" b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33400" y="1600200"/>
              <a:ext cx="1905000" cy="2057400"/>
            </a:xfrm>
            <a:prstGeom prst="roundRect">
              <a:avLst>
                <a:gd name="adj" fmla="val 7028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Thin Client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9" name="Picture 74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8200" y="1752600"/>
              <a:ext cx="1143000" cy="1628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Rounded Rectangle 9"/>
            <p:cNvSpPr/>
            <p:nvPr/>
          </p:nvSpPr>
          <p:spPr>
            <a:xfrm>
              <a:off x="3124200" y="1600200"/>
              <a:ext cx="2514600" cy="2057400"/>
            </a:xfrm>
            <a:prstGeom prst="roundRect">
              <a:avLst>
                <a:gd name="adj" fmla="val 7028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Citrix Server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" name="Group 763"/>
            <p:cNvGrpSpPr/>
            <p:nvPr/>
          </p:nvGrpSpPr>
          <p:grpSpPr>
            <a:xfrm>
              <a:off x="3276600" y="1676400"/>
              <a:ext cx="2007453" cy="1447799"/>
              <a:chOff x="3505200" y="1828800"/>
              <a:chExt cx="2286000" cy="1648691"/>
            </a:xfrm>
          </p:grpSpPr>
          <p:pic>
            <p:nvPicPr>
              <p:cNvPr id="22" name="Picture 74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505200" y="1828800"/>
                <a:ext cx="1295400" cy="1648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3" name="Picture 52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267200" y="2362200"/>
                <a:ext cx="927100" cy="469900"/>
              </a:xfrm>
              <a:prstGeom prst="rect">
                <a:avLst/>
              </a:prstGeom>
              <a:ln w="3175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4" name="Picture 518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267200" y="2895600"/>
                <a:ext cx="1524000" cy="352005"/>
              </a:xfrm>
              <a:prstGeom prst="rect">
                <a:avLst/>
              </a:prstGeom>
              <a:ln w="3175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</p:grpSp>
        <p:sp>
          <p:nvSpPr>
            <p:cNvPr id="12" name="Rounded Rectangle 11"/>
            <p:cNvSpPr/>
            <p:nvPr/>
          </p:nvSpPr>
          <p:spPr>
            <a:xfrm>
              <a:off x="6324600" y="1600200"/>
              <a:ext cx="2514600" cy="2057400"/>
            </a:xfrm>
            <a:prstGeom prst="roundRect">
              <a:avLst>
                <a:gd name="adj" fmla="val 7028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Production 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Server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Group 767"/>
            <p:cNvGrpSpPr/>
            <p:nvPr/>
          </p:nvGrpSpPr>
          <p:grpSpPr>
            <a:xfrm>
              <a:off x="6629400" y="1676401"/>
              <a:ext cx="1676400" cy="1395046"/>
              <a:chOff x="1143000" y="3962400"/>
              <a:chExt cx="1981200" cy="1648691"/>
            </a:xfrm>
          </p:grpSpPr>
          <p:pic>
            <p:nvPicPr>
              <p:cNvPr id="20" name="Picture 74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143000" y="3962400"/>
                <a:ext cx="1295400" cy="1648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1" name="Flowchart: Magnetic Disk 20"/>
              <p:cNvSpPr/>
              <p:nvPr/>
            </p:nvSpPr>
            <p:spPr>
              <a:xfrm>
                <a:off x="1905000" y="4724400"/>
                <a:ext cx="1219200" cy="838200"/>
              </a:xfrm>
              <a:prstGeom prst="flowChartMagneticDisk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Chronicles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Left-Right Arrow 13"/>
            <p:cNvSpPr/>
            <p:nvPr/>
          </p:nvSpPr>
          <p:spPr>
            <a:xfrm>
              <a:off x="2362200" y="2438400"/>
              <a:ext cx="838200" cy="304800"/>
            </a:xfrm>
            <a:prstGeom prst="left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accent3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-Right Arrow 14"/>
            <p:cNvSpPr/>
            <p:nvPr/>
          </p:nvSpPr>
          <p:spPr>
            <a:xfrm>
              <a:off x="5562600" y="2438400"/>
              <a:ext cx="838200" cy="304800"/>
            </a:xfrm>
            <a:prstGeom prst="left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accent3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ine Callout 1 15"/>
            <p:cNvSpPr/>
            <p:nvPr/>
          </p:nvSpPr>
          <p:spPr>
            <a:xfrm>
              <a:off x="5715000" y="1219200"/>
              <a:ext cx="1066800" cy="304800"/>
            </a:xfrm>
            <a:prstGeom prst="borderCallout1">
              <a:avLst>
                <a:gd name="adj1" fmla="val 115625"/>
                <a:gd name="adj2" fmla="val 47917"/>
                <a:gd name="adj3" fmla="val 403125"/>
                <a:gd name="adj4" fmla="val 2327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EpicComm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Line Callout 1 16"/>
            <p:cNvSpPr/>
            <p:nvPr/>
          </p:nvSpPr>
          <p:spPr>
            <a:xfrm>
              <a:off x="2286000" y="1219200"/>
              <a:ext cx="1447800" cy="304800"/>
            </a:xfrm>
            <a:prstGeom prst="borderCallout1">
              <a:avLst>
                <a:gd name="adj1" fmla="val 115625"/>
                <a:gd name="adj2" fmla="val 47917"/>
                <a:gd name="adj3" fmla="val 412500"/>
                <a:gd name="adj4" fmla="val 3394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Citrix Protocol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Folded Corner 17"/>
            <p:cNvSpPr/>
            <p:nvPr/>
          </p:nvSpPr>
          <p:spPr>
            <a:xfrm>
              <a:off x="4495800" y="3124200"/>
              <a:ext cx="1219200" cy="381000"/>
            </a:xfrm>
            <a:prstGeom prst="foldedCorner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VB 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Folded Corner 18"/>
            <p:cNvSpPr/>
            <p:nvPr/>
          </p:nvSpPr>
          <p:spPr>
            <a:xfrm>
              <a:off x="7696200" y="3124200"/>
              <a:ext cx="1219200" cy="381000"/>
            </a:xfrm>
            <a:prstGeom prst="foldedCorner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Caché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Explosion 1 24"/>
          <p:cNvSpPr/>
          <p:nvPr/>
        </p:nvSpPr>
        <p:spPr>
          <a:xfrm rot="21043745">
            <a:off x="1004157" y="1455162"/>
            <a:ext cx="7384098" cy="4916463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20589545">
            <a:off x="3548144" y="3240347"/>
            <a:ext cx="1672230" cy="1107996"/>
          </a:xfrm>
          <a:prstGeom prst="rect">
            <a:avLst/>
          </a:prstGeom>
          <a:noFill/>
          <a:ln w="127000" cap="rnd">
            <a:solidFill>
              <a:srgbClr val="FFFF00"/>
            </a:solidFill>
            <a:beve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FFFF00"/>
                </a:solidFill>
                <a:latin typeface="Impact" pitchFamily="34" charset="0"/>
              </a:rPr>
              <a:t>Old!</a:t>
            </a:r>
            <a:endParaRPr lang="en-US" sz="6600" dirty="0">
              <a:solidFill>
                <a:srgbClr val="FFFF00"/>
              </a:solidFill>
              <a:latin typeface="Impact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45425" y="6895525"/>
            <a:ext cx="8686800" cy="2667000"/>
            <a:chOff x="304800" y="3926775"/>
            <a:chExt cx="8686800" cy="2667000"/>
          </a:xfrm>
        </p:grpSpPr>
        <p:sp>
          <p:nvSpPr>
            <p:cNvPr id="28" name="Rectangle 27"/>
            <p:cNvSpPr/>
            <p:nvPr/>
          </p:nvSpPr>
          <p:spPr>
            <a:xfrm>
              <a:off x="304800" y="3926775"/>
              <a:ext cx="8686800" cy="2667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" y="3962401"/>
              <a:ext cx="228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New!</a:t>
              </a:r>
              <a:endParaRPr lang="en-US" sz="2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33400" y="4419600"/>
              <a:ext cx="1905000" cy="2057400"/>
            </a:xfrm>
            <a:prstGeom prst="roundRect">
              <a:avLst>
                <a:gd name="adj" fmla="val 7028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Client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124200" y="4419600"/>
              <a:ext cx="2514600" cy="2057400"/>
            </a:xfrm>
            <a:prstGeom prst="roundRect">
              <a:avLst>
                <a:gd name="adj" fmla="val 7028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(Web) </a:t>
              </a:r>
            </a:p>
            <a:p>
              <a:r>
                <a:rPr lang="en-US" b="1" dirty="0" smtClean="0">
                  <a:solidFill>
                    <a:schemeClr val="tx1"/>
                  </a:solidFill>
                </a:rPr>
                <a:t>Server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324600" y="4419600"/>
              <a:ext cx="2514600" cy="2057400"/>
            </a:xfrm>
            <a:prstGeom prst="roundRect">
              <a:avLst>
                <a:gd name="adj" fmla="val 7028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Database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(Server)</a:t>
              </a:r>
            </a:p>
          </p:txBody>
        </p:sp>
        <p:sp>
          <p:nvSpPr>
            <p:cNvPr id="33" name="Left-Right Arrow 32"/>
            <p:cNvSpPr/>
            <p:nvPr/>
          </p:nvSpPr>
          <p:spPr>
            <a:xfrm>
              <a:off x="2362200" y="5257800"/>
              <a:ext cx="838200" cy="304800"/>
            </a:xfrm>
            <a:prstGeom prst="left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accent3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-Right Arrow 33"/>
            <p:cNvSpPr/>
            <p:nvPr/>
          </p:nvSpPr>
          <p:spPr>
            <a:xfrm>
              <a:off x="5562600" y="5257800"/>
              <a:ext cx="838200" cy="304800"/>
            </a:xfrm>
            <a:prstGeom prst="left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accent3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ine Callout 1 34"/>
            <p:cNvSpPr/>
            <p:nvPr/>
          </p:nvSpPr>
          <p:spPr>
            <a:xfrm>
              <a:off x="4764505" y="4038600"/>
              <a:ext cx="3380873" cy="304800"/>
            </a:xfrm>
            <a:prstGeom prst="borderCallout1">
              <a:avLst>
                <a:gd name="adj1" fmla="val 127467"/>
                <a:gd name="adj2" fmla="val 40444"/>
                <a:gd name="adj3" fmla="val 395230"/>
                <a:gd name="adj4" fmla="val 3430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Epic Communication Foundation (ECF)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Line Callout 1 35"/>
            <p:cNvSpPr/>
            <p:nvPr/>
          </p:nvSpPr>
          <p:spPr>
            <a:xfrm>
              <a:off x="2286000" y="4038600"/>
              <a:ext cx="1447800" cy="304800"/>
            </a:xfrm>
            <a:prstGeom prst="borderCallout1">
              <a:avLst>
                <a:gd name="adj1" fmla="val 115625"/>
                <a:gd name="adj2" fmla="val 47917"/>
                <a:gd name="adj3" fmla="val 412500"/>
                <a:gd name="adj4" fmla="val 3394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Web protocol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74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352800" y="4495800"/>
              <a:ext cx="1371600" cy="1347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8" name="Picture 752" descr="http://tbn3.google.com/images?q=tbn:0BLr2Zn5ZdPG4M:http://blog.foxmarks.com/wp-content/uploads/2008/06/ie_logo.png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81000" y="5130350"/>
              <a:ext cx="533400" cy="533400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39" name="Picture 754" descr="http://tbn1.google.com/images?q=tbn:A1vtvNSPLawWxM:http://imagezoom.yellowgorilla.net/images/firefox_logo.png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 cstate="print"/>
            <a:srcRect b="1538"/>
            <a:stretch>
              <a:fillRect/>
            </a:stretch>
          </p:blipFill>
          <p:spPr bwMode="auto">
            <a:xfrm>
              <a:off x="381000" y="4520750"/>
              <a:ext cx="562570" cy="533400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0" name="Picture 74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66800" y="4596950"/>
              <a:ext cx="838200" cy="1194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41" name="Group 51"/>
            <p:cNvGrpSpPr/>
            <p:nvPr/>
          </p:nvGrpSpPr>
          <p:grpSpPr>
            <a:xfrm>
              <a:off x="6553200" y="4495800"/>
              <a:ext cx="1676400" cy="1395046"/>
              <a:chOff x="1143000" y="3962400"/>
              <a:chExt cx="1981200" cy="1648691"/>
            </a:xfrm>
          </p:grpSpPr>
          <p:pic>
            <p:nvPicPr>
              <p:cNvPr id="48" name="Picture 74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143000" y="3962400"/>
                <a:ext cx="1295400" cy="1648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9" name="Flowchart: Magnetic Disk 48"/>
              <p:cNvSpPr/>
              <p:nvPr/>
            </p:nvSpPr>
            <p:spPr>
              <a:xfrm>
                <a:off x="1905000" y="4724400"/>
                <a:ext cx="1219200" cy="838200"/>
              </a:xfrm>
              <a:prstGeom prst="flowChartMagneticDisk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Chronicles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Folded Corner 41"/>
            <p:cNvSpPr/>
            <p:nvPr/>
          </p:nvSpPr>
          <p:spPr>
            <a:xfrm>
              <a:off x="4495800" y="5791200"/>
              <a:ext cx="1219200" cy="533400"/>
            </a:xfrm>
            <a:prstGeom prst="foldedCorner">
              <a:avLst>
                <a:gd name="adj" fmla="val 10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ASP.NET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C#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3" name="Folded Corner 42"/>
            <p:cNvSpPr/>
            <p:nvPr/>
          </p:nvSpPr>
          <p:spPr>
            <a:xfrm>
              <a:off x="7696200" y="5943600"/>
              <a:ext cx="1219200" cy="381000"/>
            </a:xfrm>
            <a:prstGeom prst="foldedCorner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Caché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4" name="Folded Corner 43"/>
            <p:cNvSpPr/>
            <p:nvPr/>
          </p:nvSpPr>
          <p:spPr>
            <a:xfrm>
              <a:off x="1295400" y="5791200"/>
              <a:ext cx="1219200" cy="533400"/>
            </a:xfrm>
            <a:prstGeom prst="foldedCorner">
              <a:avLst>
                <a:gd name="adj" fmla="val 10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HTML/CSS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JavaScript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Group 46"/>
            <p:cNvGrpSpPr/>
            <p:nvPr/>
          </p:nvGrpSpPr>
          <p:grpSpPr>
            <a:xfrm>
              <a:off x="1981200" y="4520750"/>
              <a:ext cx="533400" cy="562816"/>
              <a:chOff x="2133600" y="5257800"/>
              <a:chExt cx="533400" cy="562816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2133600" y="5257800"/>
                <a:ext cx="533400" cy="562816"/>
              </a:xfrm>
              <a:prstGeom prst="rect">
                <a:avLst/>
              </a:prstGeom>
              <a:ln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7" name="Picture 71" descr="http://www.google.com/images/chrome_48.gif"/>
              <p:cNvPicPr>
                <a:picLocks noChangeAspect="1" noChangeArrowheads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 bwMode="auto">
              <a:xfrm>
                <a:off x="2191656" y="5319020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0" name="Multiply 49"/>
          <p:cNvSpPr/>
          <p:nvPr/>
        </p:nvSpPr>
        <p:spPr>
          <a:xfrm>
            <a:off x="148938" y="7322750"/>
            <a:ext cx="878774" cy="866899"/>
          </a:xfrm>
          <a:prstGeom prst="mathMultiply">
            <a:avLst>
              <a:gd name="adj1" fmla="val 982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93" decel="100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93" decel="100000"/>
                                        <p:tgtEl>
                                          <p:spTgt spid="2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4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5" dur="193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6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7" dur="193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8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93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93" decel="100000"/>
                                        <p:tgtEl>
                                          <p:spTgt spid="2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3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4" dur="193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5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6" dur="193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7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18131E-6 L 2.77778E-7 -0.6399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24792E-6 L 3.88889E-6 -0.6387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9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41121" y="2496470"/>
            <a:ext cx="8686800" cy="2667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41121" y="2532096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469721" y="2989295"/>
            <a:ext cx="1905000" cy="2057400"/>
          </a:xfrm>
          <a:prstGeom prst="roundRect">
            <a:avLst>
              <a:gd name="adj" fmla="val 702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060521" y="2989295"/>
            <a:ext cx="2514600" cy="2057400"/>
          </a:xfrm>
          <a:prstGeom prst="roundRect">
            <a:avLst>
              <a:gd name="adj" fmla="val 702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(Web)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Server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260921" y="2989295"/>
            <a:ext cx="2514600" cy="2057400"/>
          </a:xfrm>
          <a:prstGeom prst="roundRect">
            <a:avLst>
              <a:gd name="adj" fmla="val 702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b="1" dirty="0" smtClean="0">
                <a:solidFill>
                  <a:schemeClr val="tx1"/>
                </a:solidFill>
              </a:rPr>
              <a:t>Database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(Server)</a:t>
            </a:r>
          </a:p>
        </p:txBody>
      </p:sp>
      <p:sp>
        <p:nvSpPr>
          <p:cNvPr id="33" name="Left-Right Arrow 32"/>
          <p:cNvSpPr/>
          <p:nvPr/>
        </p:nvSpPr>
        <p:spPr>
          <a:xfrm>
            <a:off x="2298521" y="3827495"/>
            <a:ext cx="838200" cy="304800"/>
          </a:xfrm>
          <a:prstGeom prst="leftRightArrow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-Right Arrow 33"/>
          <p:cNvSpPr/>
          <p:nvPr/>
        </p:nvSpPr>
        <p:spPr>
          <a:xfrm>
            <a:off x="5498921" y="3827495"/>
            <a:ext cx="838200" cy="304800"/>
          </a:xfrm>
          <a:prstGeom prst="leftRightArrow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ine Callout 1 34"/>
          <p:cNvSpPr/>
          <p:nvPr/>
        </p:nvSpPr>
        <p:spPr>
          <a:xfrm>
            <a:off x="4700826" y="2608295"/>
            <a:ext cx="3380873" cy="304800"/>
          </a:xfrm>
          <a:prstGeom prst="borderCallout1">
            <a:avLst>
              <a:gd name="adj1" fmla="val 127467"/>
              <a:gd name="adj2" fmla="val 40444"/>
              <a:gd name="adj3" fmla="val 395230"/>
              <a:gd name="adj4" fmla="val 34306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Epic Communication Foundation (ECF)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Line Callout 1 35"/>
          <p:cNvSpPr/>
          <p:nvPr/>
        </p:nvSpPr>
        <p:spPr>
          <a:xfrm>
            <a:off x="2222321" y="2608295"/>
            <a:ext cx="1447800" cy="304800"/>
          </a:xfrm>
          <a:prstGeom prst="borderCallout1">
            <a:avLst>
              <a:gd name="adj1" fmla="val 115625"/>
              <a:gd name="adj2" fmla="val 47917"/>
              <a:gd name="adj3" fmla="val 412500"/>
              <a:gd name="adj4" fmla="val 33942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Web protocol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7" name="Picture 74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9121" y="3065495"/>
            <a:ext cx="1371600" cy="134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752" descr="http://tbn3.google.com/images?q=tbn:0BLr2Zn5ZdPG4M:http://blog.foxmarks.com/wp-content/uploads/2008/06/ie_logo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7321" y="3700045"/>
            <a:ext cx="533400" cy="5334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0" name="Picture 74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3121" y="3166645"/>
            <a:ext cx="838200" cy="119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1" name="Group 51"/>
          <p:cNvGrpSpPr/>
          <p:nvPr/>
        </p:nvGrpSpPr>
        <p:grpSpPr>
          <a:xfrm>
            <a:off x="6489521" y="3065495"/>
            <a:ext cx="1676400" cy="1395046"/>
            <a:chOff x="1143000" y="3962400"/>
            <a:chExt cx="1981200" cy="1648691"/>
          </a:xfrm>
        </p:grpSpPr>
        <p:pic>
          <p:nvPicPr>
            <p:cNvPr id="48" name="Picture 74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143000" y="3962400"/>
              <a:ext cx="1295400" cy="1648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9" name="Flowchart: Magnetic Disk 48"/>
            <p:cNvSpPr/>
            <p:nvPr/>
          </p:nvSpPr>
          <p:spPr>
            <a:xfrm>
              <a:off x="1905000" y="4724400"/>
              <a:ext cx="1219200" cy="838200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Chronicles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Folded Corner 41"/>
          <p:cNvSpPr/>
          <p:nvPr/>
        </p:nvSpPr>
        <p:spPr>
          <a:xfrm>
            <a:off x="4432121" y="4360895"/>
            <a:ext cx="1219200" cy="533400"/>
          </a:xfrm>
          <a:prstGeom prst="foldedCorner">
            <a:avLst>
              <a:gd name="adj" fmla="val 10351"/>
            </a:avLst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ASP.NET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C#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Folded Corner 42"/>
          <p:cNvSpPr/>
          <p:nvPr/>
        </p:nvSpPr>
        <p:spPr>
          <a:xfrm>
            <a:off x="7632521" y="4513295"/>
            <a:ext cx="1219200" cy="381000"/>
          </a:xfrm>
          <a:prstGeom prst="foldedCorner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Caché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4" name="Folded Corner 43"/>
          <p:cNvSpPr/>
          <p:nvPr/>
        </p:nvSpPr>
        <p:spPr>
          <a:xfrm>
            <a:off x="1231721" y="4360895"/>
            <a:ext cx="1219200" cy="533400"/>
          </a:xfrm>
          <a:prstGeom prst="foldedCorner">
            <a:avLst>
              <a:gd name="adj" fmla="val 10351"/>
            </a:avLst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HTML/CSS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JavaScript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45" name="Group 46"/>
          <p:cNvGrpSpPr/>
          <p:nvPr/>
        </p:nvGrpSpPr>
        <p:grpSpPr>
          <a:xfrm>
            <a:off x="338146" y="3090445"/>
            <a:ext cx="533400" cy="562816"/>
            <a:chOff x="2133600" y="5257800"/>
            <a:chExt cx="533400" cy="562816"/>
          </a:xfrm>
        </p:grpSpPr>
        <p:sp>
          <p:nvSpPr>
            <p:cNvPr id="46" name="Rectangle 45"/>
            <p:cNvSpPr/>
            <p:nvPr/>
          </p:nvSpPr>
          <p:spPr>
            <a:xfrm>
              <a:off x="2133600" y="5257800"/>
              <a:ext cx="533400" cy="562816"/>
            </a:xfrm>
            <a:prstGeom prst="rect">
              <a:avLst/>
            </a:prstGeom>
            <a:ln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71" descr="http://www.google.com/images/chrome_48.gif"/>
            <p:cNvPicPr>
              <a:picLocks noChangeAspect="1" noChangeArrowheads="1"/>
            </p:cNvPicPr>
            <p:nvPr/>
          </p:nvPicPr>
          <p:blipFill>
            <a:blip r:embed="rId7" cstate="print"/>
            <a:stretch>
              <a:fillRect/>
            </a:stretch>
          </p:blipFill>
          <p:spPr bwMode="auto">
            <a:xfrm>
              <a:off x="2191656" y="531902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Hyperspace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Architecture!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6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.NET Execution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http://lh5.ggpht.com/_UE1MjS8wccA/STI2haQN20I/AAAAAAAAAc8/whPbzmjQMyo/s800/ClrFeatures.jpg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/>
        </p:blipFill>
        <p:spPr bwMode="auto">
          <a:xfrm>
            <a:off x="1867408" y="1417638"/>
            <a:ext cx="5934842" cy="4537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1867408" y="6094968"/>
            <a:ext cx="278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Foundations .NET Wiki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p-Down Arrow 4"/>
          <p:cNvSpPr/>
          <p:nvPr/>
        </p:nvSpPr>
        <p:spPr>
          <a:xfrm>
            <a:off x="439754" y="1417638"/>
            <a:ext cx="1171902" cy="4830762"/>
          </a:xfrm>
          <a:prstGeom prst="upDownArrow">
            <a:avLst>
              <a:gd name="adj1" fmla="val 60074"/>
              <a:gd name="adj2" fmla="val 38253"/>
            </a:avLst>
          </a:prstGeom>
          <a:solidFill>
            <a:srgbClr val="B7DEE7"/>
          </a:solidFill>
          <a:ln>
            <a:solidFill>
              <a:srgbClr val="90C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Difficulty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C# Self-Study</a:t>
            </a:r>
          </a:p>
          <a:p>
            <a:pPr lvl="1"/>
            <a:r>
              <a:rPr lang="en-US" dirty="0" smtClean="0"/>
              <a:t>Developers </a:t>
            </a:r>
          </a:p>
          <a:p>
            <a:pPr lvl="1"/>
            <a:r>
              <a:rPr lang="en-US" dirty="0" smtClean="0"/>
              <a:t>Experienced OOP programmers</a:t>
            </a:r>
          </a:p>
          <a:p>
            <a:pPr lvl="1"/>
            <a:r>
              <a:rPr lang="en-US" dirty="0" smtClean="0"/>
              <a:t>Understanding learners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C# Lecture </a:t>
            </a:r>
            <a:r>
              <a:rPr lang="en-US" dirty="0" smtClean="0">
                <a:solidFill>
                  <a:srgbClr val="FF0000"/>
                </a:solidFill>
              </a:rPr>
              <a:t>(This Class)</a:t>
            </a:r>
          </a:p>
          <a:p>
            <a:pPr lvl="1"/>
            <a:r>
              <a:rPr lang="en-US" dirty="0" smtClean="0"/>
              <a:t>Those who want to program in C# that want lecture</a:t>
            </a:r>
          </a:p>
          <a:p>
            <a:r>
              <a:rPr lang="en-US" dirty="0" smtClean="0"/>
              <a:t>C# for TS</a:t>
            </a:r>
          </a:p>
          <a:p>
            <a:pPr lvl="1"/>
            <a:r>
              <a:rPr lang="en-US" dirty="0" smtClean="0"/>
              <a:t>Those that want to support HSWeb/C# applications, but will not be programming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76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Digital or paper training companion</a:t>
            </a:r>
          </a:p>
          <a:p>
            <a:r>
              <a:rPr lang="en-US" sz="1600" dirty="0" smtClean="0"/>
              <a:t>U:\Public_Access\Training Companions\Epic 2015\All Training Companion PDFs\Foundations</a:t>
            </a:r>
          </a:p>
          <a:p>
            <a:r>
              <a:rPr lang="en-US" dirty="0" smtClean="0"/>
              <a:t>Supported Visual Studio editions:</a:t>
            </a:r>
          </a:p>
          <a:p>
            <a:pPr lvl="1"/>
            <a:r>
              <a:rPr lang="en-US" dirty="0" smtClean="0"/>
              <a:t>2013 Professional</a:t>
            </a:r>
            <a:br>
              <a:rPr lang="en-US" dirty="0" smtClean="0"/>
            </a:br>
            <a:r>
              <a:rPr lang="en-US" b="1" dirty="0" smtClean="0"/>
              <a:t>- or -</a:t>
            </a:r>
            <a:endParaRPr lang="en-US" dirty="0" smtClean="0"/>
          </a:p>
          <a:p>
            <a:pPr lvl="1"/>
            <a:r>
              <a:rPr lang="en-US" dirty="0" smtClean="0"/>
              <a:t>2013 Express Desktop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4801" y="5078796"/>
            <a:ext cx="8628888" cy="153451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 studio 2015 is not </a:t>
            </a:r>
            <a:r>
              <a:rPr lang="en-US" b="1" u="sng" dirty="0" smtClean="0"/>
              <a:t>officially approved for development</a:t>
            </a:r>
            <a:r>
              <a:rPr lang="en-US" dirty="0" smtClean="0"/>
              <a:t> (yet).  </a:t>
            </a:r>
            <a:br>
              <a:rPr lang="en-US" dirty="0" smtClean="0"/>
            </a:br>
            <a:r>
              <a:rPr lang="en-US" dirty="0" smtClean="0"/>
              <a:t>It will be soon, but trainers and training materials have not been updated, so </a:t>
            </a:r>
            <a:r>
              <a:rPr lang="en-US" b="1" u="sng" dirty="0" smtClean="0"/>
              <a:t>use it at your own risk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7859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C# Questions</a:t>
            </a:r>
          </a:p>
          <a:p>
            <a:pPr lvl="1"/>
            <a:r>
              <a:rPr lang="en-US" dirty="0">
                <a:hlinkClick r:id="rId2"/>
              </a:rPr>
              <a:t>http://msdn.microsoft.com</a:t>
            </a:r>
            <a:r>
              <a:rPr lang="en-US" dirty="0"/>
              <a:t> </a:t>
            </a:r>
          </a:p>
          <a:p>
            <a:r>
              <a:rPr lang="en-US" dirty="0" smtClean="0"/>
              <a:t>Epic-specific message board for programming questions</a:t>
            </a:r>
          </a:p>
          <a:p>
            <a:pPr lvl="1"/>
            <a:r>
              <a:rPr lang="en-US" dirty="0" smtClean="0">
                <a:hlinkClick r:id="rId3"/>
              </a:rPr>
              <a:t>http://nullex</a:t>
            </a:r>
            <a:r>
              <a:rPr lang="en-US" dirty="0" smtClean="0"/>
              <a:t> </a:t>
            </a:r>
          </a:p>
          <a:p>
            <a:r>
              <a:rPr lang="en-US" dirty="0" smtClean="0"/>
              <a:t>Tech </a:t>
            </a:r>
            <a:r>
              <a:rPr lang="en-US" dirty="0" smtClean="0"/>
              <a:t>Camp Study Hall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brainbow.epic.com/Learning/Profile.aspx?id=18459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MSIL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languages implement the .NET framework</a:t>
            </a:r>
          </a:p>
          <a:p>
            <a:r>
              <a:rPr lang="en-US" dirty="0" smtClean="0"/>
              <a:t>Need a common underbelly</a:t>
            </a:r>
          </a:p>
          <a:p>
            <a:r>
              <a:rPr lang="en-US" b="1" dirty="0" smtClean="0"/>
              <a:t>M</a:t>
            </a:r>
            <a:r>
              <a:rPr lang="en-US" dirty="0" smtClean="0"/>
              <a:t>icro</a:t>
            </a:r>
            <a:r>
              <a:rPr lang="en-US" b="1" dirty="0" smtClean="0"/>
              <a:t>s</a:t>
            </a:r>
            <a:r>
              <a:rPr lang="en-US" dirty="0" smtClean="0"/>
              <a:t>oft </a:t>
            </a:r>
            <a:r>
              <a:rPr lang="en-US" b="1" dirty="0" smtClean="0"/>
              <a:t>I</a:t>
            </a:r>
            <a:r>
              <a:rPr lang="en-US" dirty="0" smtClean="0"/>
              <a:t>ntermediate </a:t>
            </a:r>
            <a:r>
              <a:rPr lang="en-US" b="1" dirty="0" smtClean="0"/>
              <a:t>L</a:t>
            </a:r>
            <a:r>
              <a:rPr lang="en-US" dirty="0" smtClean="0"/>
              <a:t>anguage</a:t>
            </a:r>
          </a:p>
          <a:p>
            <a:pPr lvl="1"/>
            <a:r>
              <a:rPr lang="en-US" dirty="0" smtClean="0"/>
              <a:t>IL </a:t>
            </a:r>
            <a:r>
              <a:rPr lang="en-US" dirty="0" err="1" smtClean="0"/>
              <a:t>Disassembler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Language Runtime (CLR)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Assembly Manifest</a:t>
            </a:r>
          </a:p>
          <a:p>
            <a:r>
              <a:rPr lang="en-US" dirty="0" smtClean="0"/>
              <a:t>Just-in-time compiling (JIT-</a:t>
            </a:r>
            <a:r>
              <a:rPr lang="en-US" dirty="0" err="1" smtClean="0"/>
              <a:t>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Global Assembly Cache (GAC)</a:t>
            </a:r>
          </a:p>
          <a:p>
            <a:r>
              <a:rPr lang="en-US" dirty="0" smtClean="0"/>
              <a:t>Manages .NET assembly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Comprehensive IDE</a:t>
            </a:r>
          </a:p>
          <a:p>
            <a:r>
              <a:rPr lang="en-US" dirty="0" smtClean="0"/>
              <a:t>C# 2010/2012 Express is the minimum you'll need</a:t>
            </a:r>
          </a:p>
          <a:p>
            <a:pPr lvl="1"/>
            <a:r>
              <a:rPr lang="en-US" dirty="0" smtClean="0"/>
              <a:t>Need professional if continuing to WTC</a:t>
            </a:r>
          </a:p>
          <a:p>
            <a:r>
              <a:rPr lang="en-US" dirty="0" smtClean="0"/>
              <a:t>Moving to NET 4.5 very soon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49A4B845-5A76-46FC-9C04-B252F588BB2E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124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 your neighbors!</a:t>
            </a:r>
          </a:p>
          <a:p>
            <a:r>
              <a:rPr lang="en-US" dirty="0" smtClean="0"/>
              <a:t>Share the following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Role</a:t>
            </a:r>
          </a:p>
          <a:p>
            <a:pPr lvl="1"/>
            <a:r>
              <a:rPr lang="en-US" dirty="0" smtClean="0"/>
              <a:t>Why are you here?</a:t>
            </a:r>
          </a:p>
          <a:p>
            <a:pPr lvl="1"/>
            <a:r>
              <a:rPr lang="en-US" dirty="0" smtClean="0"/>
              <a:t>OOP Experience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49A4B845-5A76-46FC-9C04-B252F588BB2E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124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your</a:t>
            </a:r>
          </a:p>
          <a:p>
            <a:pPr lvl="1"/>
            <a:r>
              <a:rPr lang="en-US" dirty="0" smtClean="0"/>
              <a:t>Name?</a:t>
            </a:r>
          </a:p>
          <a:p>
            <a:pPr lvl="1"/>
            <a:r>
              <a:rPr lang="en-US" dirty="0" smtClean="0"/>
              <a:t>Team?</a:t>
            </a:r>
          </a:p>
          <a:p>
            <a:pPr lvl="1"/>
            <a:r>
              <a:rPr lang="en-US" dirty="0" smtClean="0"/>
              <a:t>Role?</a:t>
            </a:r>
          </a:p>
          <a:p>
            <a:r>
              <a:rPr lang="en-US" dirty="0" smtClean="0"/>
              <a:t>What is your Object-Oriented Programming experience, if any?</a:t>
            </a:r>
          </a:p>
          <a:p>
            <a:r>
              <a:rPr lang="en-US" dirty="0"/>
              <a:t>Why are you here?</a:t>
            </a:r>
          </a:p>
          <a:p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73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92200" y="1447800"/>
            <a:ext cx="7841488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Monday</a:t>
            </a:r>
          </a:p>
          <a:p>
            <a:pPr lvl="1"/>
            <a:r>
              <a:rPr lang="en-US" sz="2000" dirty="0" smtClean="0"/>
              <a:t>All-Epic guest speaker 9:30 – 11 AM</a:t>
            </a:r>
          </a:p>
          <a:p>
            <a:pPr lvl="1"/>
            <a:r>
              <a:rPr lang="en-US" sz="2000" dirty="0" smtClean="0"/>
              <a:t>Lecture: 1 PM to &lt;= 5PM</a:t>
            </a:r>
          </a:p>
          <a:p>
            <a:r>
              <a:rPr lang="en-US" sz="2400" dirty="0" smtClean="0"/>
              <a:t>Tuesday-Friday</a:t>
            </a:r>
          </a:p>
          <a:p>
            <a:pPr lvl="1"/>
            <a:r>
              <a:rPr lang="en-US" sz="2000" dirty="0"/>
              <a:t>Lecture: </a:t>
            </a:r>
            <a:r>
              <a:rPr lang="en-US" sz="2000" dirty="0" smtClean="0"/>
              <a:t>8:30 AM to &lt;=</a:t>
            </a:r>
            <a:r>
              <a:rPr lang="en-US" sz="2000" dirty="0"/>
              <a:t> </a:t>
            </a:r>
            <a:r>
              <a:rPr lang="en-US" sz="2000" dirty="0" smtClean="0"/>
              <a:t>12:00 PM</a:t>
            </a:r>
            <a:endParaRPr lang="en-US" sz="2000" dirty="0"/>
          </a:p>
          <a:p>
            <a:pPr lvl="1"/>
            <a:r>
              <a:rPr lang="en-US" sz="2000" dirty="0"/>
              <a:t>Lab: ~1:00 PM to 4:30 PM</a:t>
            </a:r>
            <a:endParaRPr lang="en-US" sz="2000" dirty="0" smtClean="0"/>
          </a:p>
          <a:p>
            <a:pPr lvl="1"/>
            <a:endParaRPr lang="en-US" sz="2000" dirty="0"/>
          </a:p>
          <a:p>
            <a:pPr marL="402336" lvl="1" indent="0">
              <a:buNone/>
            </a:pPr>
            <a:r>
              <a:rPr lang="en-US" sz="2000" dirty="0" smtClean="0"/>
              <a:t>This is roughly what the schedule will be. Depending on timing, lecture may continue after lunch for a bit.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91CDD4C-0414-49A6-AC4C-51F70E83C87A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92200" y="1447800"/>
            <a:ext cx="7841488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Tuesday-Friday</a:t>
            </a:r>
          </a:p>
          <a:p>
            <a:pPr lvl="1"/>
            <a:r>
              <a:rPr lang="en-US" sz="2000" dirty="0"/>
              <a:t>Lecture: </a:t>
            </a:r>
            <a:r>
              <a:rPr lang="en-US" sz="2000" dirty="0" smtClean="0"/>
              <a:t>8:30 AM to ~ </a:t>
            </a:r>
            <a:r>
              <a:rPr lang="en-US" sz="2000" dirty="0"/>
              <a:t>3</a:t>
            </a:r>
            <a:r>
              <a:rPr lang="en-US" sz="2000" dirty="0" smtClean="0"/>
              <a:t>:00 PM</a:t>
            </a:r>
            <a:endParaRPr lang="en-US" sz="2000" dirty="0"/>
          </a:p>
          <a:p>
            <a:pPr lvl="1"/>
            <a:r>
              <a:rPr lang="en-US" sz="2000" dirty="0"/>
              <a:t>Lab: </a:t>
            </a:r>
            <a:r>
              <a:rPr lang="en-US" sz="2000" dirty="0" smtClean="0"/>
              <a:t>Afterwards</a:t>
            </a:r>
            <a:endParaRPr lang="en-US" sz="2000" dirty="0"/>
          </a:p>
          <a:p>
            <a:pPr marL="402336" lvl="1" indent="0">
              <a:buNone/>
            </a:pPr>
            <a:r>
              <a:rPr lang="en-US" sz="2000" dirty="0" smtClean="0"/>
              <a:t>Schedule will vary slightly by day and topic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91CDD4C-0414-49A6-AC4C-51F70E83C87A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38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92200" y="1447800"/>
            <a:ext cx="7841488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Monday-Friday</a:t>
            </a:r>
          </a:p>
          <a:p>
            <a:pPr lvl="1"/>
            <a:r>
              <a:rPr lang="en-US" sz="2000" dirty="0"/>
              <a:t>Lecture: </a:t>
            </a:r>
            <a:r>
              <a:rPr lang="en-US" sz="2000" dirty="0" smtClean="0"/>
              <a:t>8:30 AM to ~ </a:t>
            </a:r>
            <a:r>
              <a:rPr lang="en-US" sz="2000" dirty="0" smtClean="0"/>
              <a:t>Noon</a:t>
            </a:r>
          </a:p>
          <a:p>
            <a:pPr lvl="2"/>
            <a:r>
              <a:rPr lang="en-US" sz="1600" dirty="0" smtClean="0"/>
              <a:t>10:30 AM today</a:t>
            </a:r>
            <a:endParaRPr lang="en-US" sz="1600" dirty="0"/>
          </a:p>
          <a:p>
            <a:pPr lvl="1"/>
            <a:r>
              <a:rPr lang="en-US" sz="2000" dirty="0"/>
              <a:t>Lab: </a:t>
            </a:r>
            <a:r>
              <a:rPr lang="en-US" sz="2000" dirty="0" smtClean="0"/>
              <a:t>Afterwards</a:t>
            </a:r>
            <a:endParaRPr lang="en-US" sz="2000" dirty="0"/>
          </a:p>
          <a:p>
            <a:pPr marL="402336" lvl="1" indent="0">
              <a:buNone/>
            </a:pPr>
            <a:r>
              <a:rPr lang="en-US" sz="2000" dirty="0" smtClean="0"/>
              <a:t>Schedule will vary slightly by day and topic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91CDD4C-0414-49A6-AC4C-51F70E83C87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71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C#?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42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C#?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VB6 is not officially supported by Microsoft anymore</a:t>
            </a:r>
          </a:p>
          <a:p>
            <a:r>
              <a:rPr lang="en-US" dirty="0" smtClean="0"/>
              <a:t>Object oriented programming</a:t>
            </a:r>
          </a:p>
          <a:p>
            <a:r>
              <a:rPr lang="en-US" dirty="0" smtClean="0"/>
              <a:t>Avoid "</a:t>
            </a:r>
            <a:r>
              <a:rPr lang="en-US" dirty="0" err="1" smtClean="0"/>
              <a:t>dll</a:t>
            </a:r>
            <a:r>
              <a:rPr lang="en-US" dirty="0" smtClean="0"/>
              <a:t> Hell"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35608" y="1624519"/>
            <a:ext cx="646889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 </a:t>
            </a:r>
            <a:r>
              <a:rPr lang="en-US" dirty="0" smtClean="0">
                <a:latin typeface="Consolas"/>
              </a:rPr>
              <a:t>System;</a:t>
            </a:r>
          </a:p>
          <a:p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namespace </a:t>
            </a:r>
            <a:r>
              <a:rPr lang="en-US" dirty="0" smtClean="0">
                <a:latin typeface="Consolas"/>
              </a:rPr>
              <a:t>Epic.Training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class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HelloWorld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dirty="0" smtClean="0"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static void </a:t>
            </a:r>
            <a:r>
              <a:rPr lang="en-US" dirty="0" smtClean="0">
                <a:latin typeface="Consolas"/>
              </a:rPr>
              <a:t>Main(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latin typeface="Consolas"/>
              </a:rPr>
              <a:t>[] args)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dirty="0" smtClean="0"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smtClean="0">
                <a:latin typeface="Consolas"/>
              </a:rPr>
              <a:t>.WriteLine(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"Hello World!"</a:t>
            </a:r>
            <a:r>
              <a:rPr lang="en-US" dirty="0" smtClean="0"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A31515"/>
                </a:solidFill>
                <a:latin typeface="Consolas"/>
              </a:rPr>
              <a:t>     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smtClean="0">
                <a:latin typeface="Consolas"/>
              </a:rPr>
              <a:t>.ReadLine();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dirty="0" smtClean="0">
                <a:latin typeface="Consolas"/>
              </a:rPr>
              <a:t>}</a:t>
            </a:r>
          </a:p>
          <a:p>
            <a:r>
              <a:rPr lang="en-US" dirty="0" smtClean="0">
                <a:latin typeface="Consolas"/>
              </a:rPr>
              <a:t>    }</a:t>
            </a:r>
          </a:p>
          <a:p>
            <a:r>
              <a:rPr lang="en-US" dirty="0" smtClean="0">
                <a:latin typeface="Consolas"/>
              </a:rPr>
              <a:t>}</a:t>
            </a:r>
          </a:p>
          <a:p>
            <a:endParaRPr lang="en-US" dirty="0" smtClean="0">
              <a:solidFill>
                <a:srgbClr val="2B91AF"/>
              </a:solidFill>
              <a:latin typeface="Consola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Bren Custom">
      <a:majorFont>
        <a:latin typeface="Tahoma"/>
        <a:ea typeface=""/>
        <a:cs typeface=""/>
      </a:majorFont>
      <a:minorFont>
        <a:latin typeface="Verdana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bren</Template>
  <TotalTime>8652</TotalTime>
  <Words>523</Words>
  <Application>Microsoft Office PowerPoint</Application>
  <PresentationFormat>On-screen Show (4:3)</PresentationFormat>
  <Paragraphs>164</Paragraphs>
  <Slides>18</Slides>
  <Notes>1</Notes>
  <HiddenSlides>9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Consolas</vt:lpstr>
      <vt:lpstr>Impact</vt:lpstr>
      <vt:lpstr>Tahoma</vt:lpstr>
      <vt:lpstr>Verdana</vt:lpstr>
      <vt:lpstr>Wingdings</vt:lpstr>
      <vt:lpstr>Wingdings 2</vt:lpstr>
      <vt:lpstr>bren</vt:lpstr>
      <vt:lpstr>Introduction to C#</vt:lpstr>
      <vt:lpstr>Introduction</vt:lpstr>
      <vt:lpstr>Introduction</vt:lpstr>
      <vt:lpstr>Schedule</vt:lpstr>
      <vt:lpstr>Schedule</vt:lpstr>
      <vt:lpstr>Schedule</vt:lpstr>
      <vt:lpstr>Why C#?</vt:lpstr>
      <vt:lpstr>Why C#?</vt:lpstr>
      <vt:lpstr>Example Program</vt:lpstr>
      <vt:lpstr>VB Hyperspace</vt:lpstr>
      <vt:lpstr>Hyperspace Web</vt:lpstr>
      <vt:lpstr>.NET Execution Model</vt:lpstr>
      <vt:lpstr>About this class</vt:lpstr>
      <vt:lpstr>Materials</vt:lpstr>
      <vt:lpstr>Getting Help</vt:lpstr>
      <vt:lpstr>MSIL Code</vt:lpstr>
      <vt:lpstr>Common Language Runtime (CLR)</vt:lpstr>
      <vt:lpstr>Visual Studio</vt:lpstr>
    </vt:vector>
  </TitlesOfParts>
  <Company>Epic Systems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5</dc:title>
  <dc:creator>Matt Balestrino</dc:creator>
  <cp:lastModifiedBy>Bren Mochocki</cp:lastModifiedBy>
  <cp:revision>630</cp:revision>
  <dcterms:created xsi:type="dcterms:W3CDTF">2008-06-30T21:06:06Z</dcterms:created>
  <dcterms:modified xsi:type="dcterms:W3CDTF">2016-08-22T18:48:32Z</dcterms:modified>
</cp:coreProperties>
</file>