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375" r:id="rId2"/>
    <p:sldId id="409" r:id="rId3"/>
    <p:sldId id="428" r:id="rId4"/>
    <p:sldId id="429" r:id="rId5"/>
    <p:sldId id="493" r:id="rId6"/>
    <p:sldId id="494" r:id="rId7"/>
    <p:sldId id="497" r:id="rId8"/>
    <p:sldId id="498" r:id="rId9"/>
    <p:sldId id="431" r:id="rId10"/>
    <p:sldId id="435" r:id="rId11"/>
    <p:sldId id="432" r:id="rId12"/>
    <p:sldId id="433" r:id="rId13"/>
    <p:sldId id="499" r:id="rId14"/>
    <p:sldId id="509" r:id="rId15"/>
    <p:sldId id="510" r:id="rId16"/>
    <p:sldId id="437" r:id="rId17"/>
    <p:sldId id="438" r:id="rId18"/>
    <p:sldId id="522" r:id="rId19"/>
    <p:sldId id="440" r:id="rId20"/>
    <p:sldId id="507" r:id="rId21"/>
    <p:sldId id="442" r:id="rId22"/>
    <p:sldId id="443" r:id="rId23"/>
    <p:sldId id="444" r:id="rId24"/>
    <p:sldId id="445" r:id="rId25"/>
    <p:sldId id="511" r:id="rId26"/>
    <p:sldId id="512" r:id="rId27"/>
    <p:sldId id="514" r:id="rId28"/>
    <p:sldId id="515" r:id="rId29"/>
    <p:sldId id="449" r:id="rId30"/>
    <p:sldId id="500" r:id="rId31"/>
    <p:sldId id="450" r:id="rId32"/>
    <p:sldId id="458" r:id="rId33"/>
    <p:sldId id="456" r:id="rId34"/>
    <p:sldId id="495" r:id="rId35"/>
    <p:sldId id="517" r:id="rId36"/>
    <p:sldId id="523" r:id="rId37"/>
    <p:sldId id="524" r:id="rId38"/>
    <p:sldId id="501" r:id="rId39"/>
    <p:sldId id="508" r:id="rId40"/>
    <p:sldId id="459" r:id="rId41"/>
    <p:sldId id="502" r:id="rId42"/>
    <p:sldId id="486" r:id="rId43"/>
    <p:sldId id="516" r:id="rId44"/>
    <p:sldId id="518" r:id="rId45"/>
    <p:sldId id="503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504" r:id="rId54"/>
    <p:sldId id="519" r:id="rId55"/>
    <p:sldId id="468" r:id="rId56"/>
    <p:sldId id="469" r:id="rId57"/>
    <p:sldId id="530" r:id="rId58"/>
    <p:sldId id="531" r:id="rId59"/>
    <p:sldId id="470" r:id="rId60"/>
    <p:sldId id="471" r:id="rId61"/>
    <p:sldId id="526" r:id="rId62"/>
    <p:sldId id="529" r:id="rId63"/>
    <p:sldId id="474" r:id="rId64"/>
    <p:sldId id="520" r:id="rId65"/>
    <p:sldId id="505" r:id="rId66"/>
    <p:sldId id="521" r:id="rId67"/>
    <p:sldId id="477" r:id="rId68"/>
    <p:sldId id="479" r:id="rId69"/>
    <p:sldId id="481" r:id="rId70"/>
    <p:sldId id="484" r:id="rId71"/>
    <p:sldId id="527" r:id="rId72"/>
    <p:sldId id="52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943A5"/>
    <a:srgbClr val="84AA33"/>
    <a:srgbClr val="3891A7"/>
    <a:srgbClr val="964305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4" autoAdjust="0"/>
    <p:restoredTop sz="9078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062" y="6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8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398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6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default is omitted nothing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8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default is omitted nothing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default is omitted nothing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2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8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27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0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&lt;T&gt; variable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3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default is omitted nothing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FE2E1-8E07-4EB8-842B-D1E38D739BFF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37CA0-CE25-4AB8-B20A-B1EDBD06FA7D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onut 12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solidFill>
            <a:schemeClr val="accent6">
              <a:lumMod val="75000"/>
            </a:schemeClr>
          </a:solidFill>
          <a:ln w="7350" cap="rnd" cmpd="sng" algn="ctr">
            <a:solidFill>
              <a:schemeClr val="tx1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-11526" y="0"/>
            <a:ext cx="1082348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Basic C# Programming</a:t>
            </a:r>
            <a:endParaRPr lang="en-US" sz="44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00BF-C099-4354-957C-039E77039D06}" type="datetime1">
              <a:rPr lang="en-US" smtClean="0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gradFill>
              <a:gsLst>
                <a:gs pos="0">
                  <a:srgbClr val="FFC000"/>
                </a:gs>
                <a:gs pos="85000">
                  <a:schemeClr val="tx1"/>
                </a:gs>
              </a:gsLst>
              <a:lin ang="9000000" scaled="0"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CF3992-92FC-4962-9883-925F7458F3E8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DB6353-354B-42E0-8BEC-AC91A472FFBB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F8E44B-20E2-482A-BD24-B553768B6804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ctiv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588D28-96A6-4C90-9FBE-1723B5710E13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52" name="Picture 25" descr="04bxy_yn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5294" y="3244835"/>
            <a:ext cx="3686299" cy="320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Documents and Settings\bmochock\Local Settings\Temporary Internet Files\Content.IE5\I461LS5C\MCj04159240000[1]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722" y="2727324"/>
            <a:ext cx="4597338" cy="3449955"/>
          </a:xfrm>
          <a:prstGeom prst="rect">
            <a:avLst/>
          </a:prstGeom>
          <a:noFill/>
        </p:spPr>
      </p:pic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7AE0A2-B9FF-474D-B00C-DD6B3295FEE5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45A7F1-D7D4-465F-A252-B5BC0ADEE126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-11526" y="0"/>
            <a:ext cx="1082348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Basic C# Programming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Lesson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Writing Basic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Strings to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Group 22"/>
          <p:cNvGraphicFramePr>
            <a:graphicFrameLocks/>
          </p:cNvGraphicFramePr>
          <p:nvPr/>
        </p:nvGraphicFramePr>
        <p:xfrm>
          <a:off x="1196250" y="1561978"/>
          <a:ext cx="7808392" cy="1663822"/>
        </p:xfrm>
        <a:graphic>
          <a:graphicData uri="http://schemas.openxmlformats.org/drawingml/2006/table">
            <a:tbl>
              <a:tblPr/>
              <a:tblGrid>
                <a:gridCol w="2326879"/>
                <a:gridCol w="5481513"/>
              </a:tblGrid>
              <a:tr h="6041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Enclosed in double quotes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Console.WriteLine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("Hello world!");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Use placeholders that are replaced at runtime.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97281" y="1561979"/>
            <a:ext cx="1298882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800" dirty="0" smtClean="0">
                <a:solidFill>
                  <a:schemeClr val="accent3"/>
                </a:solidFill>
              </a:rPr>
              <a:t>Literal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207009" y="2455514"/>
            <a:ext cx="2356735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800" dirty="0" smtClean="0">
                <a:solidFill>
                  <a:schemeClr val="accent3"/>
                </a:solidFill>
              </a:rPr>
              <a:t>Constructed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196250" y="3656939"/>
            <a:ext cx="7737438" cy="1210896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greeting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"Hello"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subject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"world"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"{0} {1}!"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greeting, subject);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86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1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225831"/>
              </p:ext>
            </p:extLst>
          </p:nvPr>
        </p:nvGraphicFramePr>
        <p:xfrm>
          <a:off x="1424610" y="1561978"/>
          <a:ext cx="7499350" cy="3250260"/>
        </p:xfrm>
        <a:graphic>
          <a:graphicData uri="http://schemas.openxmlformats.org/drawingml/2006/table">
            <a:tbl>
              <a:tblPr/>
              <a:tblGrid>
                <a:gridCol w="1857209"/>
                <a:gridCol w="5642141"/>
              </a:tblGrid>
              <a:tr h="982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Reads the next character.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char =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Console.Read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2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Reads the next keystroke.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ConsoleKeyInfo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key =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Console.ReadKey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25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Reads the next line of characters until a carriage return, resulting in a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string name = </a:t>
                      </a: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Console.ReadLine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1435608" y="3585317"/>
            <a:ext cx="1818959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800" dirty="0" err="1" smtClean="0">
                <a:solidFill>
                  <a:schemeClr val="accent3"/>
                </a:solidFill>
              </a:rPr>
              <a:t>ReadLine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435608" y="1561978"/>
            <a:ext cx="1079976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800" dirty="0" smtClean="0">
                <a:solidFill>
                  <a:schemeClr val="accent3"/>
                </a:solidFill>
              </a:rPr>
              <a:t>Read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435608" y="2533131"/>
            <a:ext cx="1742593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800" dirty="0" err="1" smtClean="0">
                <a:solidFill>
                  <a:schemeClr val="accent3"/>
                </a:solidFill>
              </a:rPr>
              <a:t>ReadKey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048435"/>
          </a:xfrm>
        </p:spPr>
        <p:txBody>
          <a:bodyPr>
            <a:normAutofit/>
          </a:bodyPr>
          <a:lstStyle/>
          <a:p>
            <a:r>
              <a:rPr lang="en-US" dirty="0" smtClean="0"/>
              <a:t>Input from Console is a string</a:t>
            </a:r>
          </a:p>
          <a:p>
            <a:r>
              <a:rPr lang="en-US" dirty="0" smtClean="0"/>
              <a:t>Types use _____ for conversion</a:t>
            </a:r>
          </a:p>
          <a:p>
            <a:r>
              <a:rPr lang="en-US" dirty="0" smtClean="0"/>
              <a:t>Throws exception on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0886" y="2013344"/>
            <a:ext cx="1301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Parse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231289" y="3237156"/>
            <a:ext cx="8839559" cy="2554545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"Please enter a string: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text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"Please enter an integer: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number 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.Parse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"You entered '{0}' and {1}"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text, number);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.ReadKey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6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Data Types</a:t>
            </a:r>
          </a:p>
          <a:p>
            <a:r>
              <a:rPr lang="en-US" dirty="0" smtClean="0"/>
              <a:t>Defining Variables and Constants</a:t>
            </a:r>
          </a:p>
          <a:p>
            <a:r>
              <a:rPr lang="en-US" dirty="0" smtClean="0"/>
              <a:t>Defining Enumerations</a:t>
            </a:r>
          </a:p>
          <a:p>
            <a:r>
              <a:rPr lang="en-US" dirty="0" smtClean="0"/>
              <a:t>Defining Nullable Types</a:t>
            </a:r>
          </a:p>
          <a:p>
            <a:r>
              <a:rPr lang="en-US" dirty="0" smtClean="0"/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370114" y="615792"/>
            <a:ext cx="234156" cy="2453165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603684" y="835386"/>
            <a:ext cx="234156" cy="2013975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754856" y="2322919"/>
            <a:ext cx="400908" cy="610599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98215" y="1990158"/>
            <a:ext cx="400908" cy="127611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879226" y="2809146"/>
            <a:ext cx="1021620" cy="258855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743633" y="1844556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359549" y="1795964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512753" y="2613676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700664" y="2919695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657090" y="3770189"/>
            <a:ext cx="602203" cy="18338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235105" y="2760544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476532" y="3519117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525371" y="4638472"/>
            <a:ext cx="602203" cy="9727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64489" y="3996631"/>
            <a:ext cx="738391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826774" y="2939873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104174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582017" y="195945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707243" y="1959452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062657" y="2828672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93285" y="2828672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722967" y="3449384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713665" y="282867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613604" y="2828672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817139" y="2828672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713665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644783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96519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65403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713665" y="5124399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001966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93285" y="4988211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203210" y="4646351"/>
            <a:ext cx="2057400" cy="341861"/>
          </a:xfrm>
          <a:prstGeom prst="wedgeRoundRectCallout">
            <a:avLst>
              <a:gd name="adj1" fmla="val 50513"/>
              <a:gd name="adj2" fmla="val -24289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Covered now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2655912" y="4215076"/>
            <a:ext cx="1761634" cy="341861"/>
          </a:xfrm>
          <a:prstGeom prst="wedgeRoundRectCallout">
            <a:avLst>
              <a:gd name="adj1" fmla="val 64938"/>
              <a:gd name="adj2" fmla="val -30584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Later lessons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370114" y="615792"/>
            <a:ext cx="234156" cy="245316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603684" y="835386"/>
            <a:ext cx="234156" cy="201397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754856" y="2322919"/>
            <a:ext cx="400908" cy="610599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98215" y="1990158"/>
            <a:ext cx="400908" cy="127611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879226" y="2809146"/>
            <a:ext cx="1021620" cy="258855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743633" y="1844556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359549" y="1795964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512753" y="2613676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700664" y="2919695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657090" y="3770189"/>
            <a:ext cx="602203" cy="18338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235105" y="2760544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476532" y="3519117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525371" y="4638472"/>
            <a:ext cx="602203" cy="9727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64489" y="3996631"/>
            <a:ext cx="738391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826774" y="2939873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104174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582017" y="195945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707243" y="1959452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062657" y="2828672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93285" y="2828672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722967" y="3449384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713665" y="282867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613604" y="2828672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817139" y="2828672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713665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644783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96519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65403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713665" y="5124399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001966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93285" y="4988211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vs. 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Allocated on ____</a:t>
            </a:r>
          </a:p>
          <a:p>
            <a:pPr lvl="1"/>
            <a:r>
              <a:rPr lang="en-US" dirty="0" smtClean="0"/>
              <a:t>Holds the actual data</a:t>
            </a:r>
          </a:p>
          <a:p>
            <a:pPr lvl="1"/>
            <a:r>
              <a:rPr lang="en-US" dirty="0" smtClean="0"/>
              <a:t>Quick access, minimal overhead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Allocated on ____</a:t>
            </a:r>
          </a:p>
          <a:p>
            <a:pPr lvl="1"/>
            <a:r>
              <a:rPr lang="en-US" dirty="0" smtClean="0"/>
              <a:t>Holds address of object on heap</a:t>
            </a:r>
          </a:p>
          <a:p>
            <a:pPr lvl="1"/>
            <a:r>
              <a:rPr lang="en-US" dirty="0" smtClean="0"/>
              <a:t>Garbage collected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67719" y="2034043"/>
            <a:ext cx="1130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stack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31839" y="4093268"/>
            <a:ext cx="1066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heap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73591" y="1755991"/>
            <a:ext cx="1197257" cy="1079323"/>
            <a:chOff x="1080655" y="4203618"/>
            <a:chExt cx="3705101" cy="3340137"/>
          </a:xfrm>
        </p:grpSpPr>
        <p:sp>
          <p:nvSpPr>
            <p:cNvPr id="8" name="Rounded Rectangle 7"/>
            <p:cNvSpPr/>
            <p:nvPr/>
          </p:nvSpPr>
          <p:spPr>
            <a:xfrm>
              <a:off x="1080655" y="4203618"/>
              <a:ext cx="3705101" cy="700644"/>
            </a:xfrm>
            <a:prstGeom prst="roundRect">
              <a:avLst/>
            </a:prstGeom>
            <a:solidFill>
              <a:srgbClr val="84AA33">
                <a:alpha val="3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80655" y="5604906"/>
              <a:ext cx="3705101" cy="700644"/>
            </a:xfrm>
            <a:prstGeom prst="roundRect">
              <a:avLst/>
            </a:prstGeom>
            <a:solidFill>
              <a:srgbClr val="84AA33">
                <a:alpha val="3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80655" y="4904262"/>
              <a:ext cx="3705101" cy="700644"/>
            </a:xfrm>
            <a:prstGeom prst="roundRect">
              <a:avLst/>
            </a:prstGeom>
            <a:solidFill>
              <a:srgbClr val="3943A5">
                <a:alpha val="29804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80655" y="6305551"/>
              <a:ext cx="3705101" cy="123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Stack</a:t>
              </a:r>
              <a:endParaRPr lang="en-US" sz="2000" dirty="0"/>
            </a:p>
          </p:txBody>
        </p:sp>
      </p:grp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5498157" y="2295653"/>
            <a:ext cx="2187746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873591" y="3835776"/>
            <a:ext cx="1197257" cy="1092598"/>
            <a:chOff x="6789327" y="3489532"/>
            <a:chExt cx="1197257" cy="1092598"/>
          </a:xfrm>
        </p:grpSpPr>
        <p:grpSp>
          <p:nvGrpSpPr>
            <p:cNvPr id="19" name="Group 18"/>
            <p:cNvGrpSpPr/>
            <p:nvPr/>
          </p:nvGrpSpPr>
          <p:grpSpPr>
            <a:xfrm>
              <a:off x="7006279" y="3489532"/>
              <a:ext cx="790834" cy="743066"/>
              <a:chOff x="6636928" y="3688924"/>
              <a:chExt cx="987192" cy="927564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6636928" y="3688924"/>
                <a:ext cx="987192" cy="927563"/>
              </a:xfrm>
              <a:custGeom>
                <a:avLst/>
                <a:gdLst>
                  <a:gd name="connsiteX0" fmla="*/ 0 w 3538847"/>
                  <a:gd name="connsiteY0" fmla="*/ 3241964 h 3325091"/>
                  <a:gd name="connsiteX1" fmla="*/ 11876 w 3538847"/>
                  <a:gd name="connsiteY1" fmla="*/ 3040083 h 3325091"/>
                  <a:gd name="connsiteX2" fmla="*/ 35626 w 3538847"/>
                  <a:gd name="connsiteY2" fmla="*/ 2838203 h 3325091"/>
                  <a:gd name="connsiteX3" fmla="*/ 130629 w 3538847"/>
                  <a:gd name="connsiteY3" fmla="*/ 2731325 h 3325091"/>
                  <a:gd name="connsiteX4" fmla="*/ 154379 w 3538847"/>
                  <a:gd name="connsiteY4" fmla="*/ 2695699 h 3325091"/>
                  <a:gd name="connsiteX5" fmla="*/ 166255 w 3538847"/>
                  <a:gd name="connsiteY5" fmla="*/ 2648198 h 3325091"/>
                  <a:gd name="connsiteX6" fmla="*/ 190005 w 3538847"/>
                  <a:gd name="connsiteY6" fmla="*/ 2612572 h 3325091"/>
                  <a:gd name="connsiteX7" fmla="*/ 213756 w 3538847"/>
                  <a:gd name="connsiteY7" fmla="*/ 2565070 h 3325091"/>
                  <a:gd name="connsiteX8" fmla="*/ 213756 w 3538847"/>
                  <a:gd name="connsiteY8" fmla="*/ 2434442 h 3325091"/>
                  <a:gd name="connsiteX9" fmla="*/ 237507 w 3538847"/>
                  <a:gd name="connsiteY9" fmla="*/ 2327564 h 3325091"/>
                  <a:gd name="connsiteX10" fmla="*/ 249382 w 3538847"/>
                  <a:gd name="connsiteY10" fmla="*/ 2291938 h 3325091"/>
                  <a:gd name="connsiteX11" fmla="*/ 273133 w 3538847"/>
                  <a:gd name="connsiteY11" fmla="*/ 2256312 h 3325091"/>
                  <a:gd name="connsiteX12" fmla="*/ 285008 w 3538847"/>
                  <a:gd name="connsiteY12" fmla="*/ 2220686 h 3325091"/>
                  <a:gd name="connsiteX13" fmla="*/ 308759 w 3538847"/>
                  <a:gd name="connsiteY13" fmla="*/ 2185060 h 3325091"/>
                  <a:gd name="connsiteX14" fmla="*/ 296883 w 3538847"/>
                  <a:gd name="connsiteY14" fmla="*/ 1971304 h 3325091"/>
                  <a:gd name="connsiteX15" fmla="*/ 308759 w 3538847"/>
                  <a:gd name="connsiteY15" fmla="*/ 1793174 h 3325091"/>
                  <a:gd name="connsiteX16" fmla="*/ 344385 w 3538847"/>
                  <a:gd name="connsiteY16" fmla="*/ 1769424 h 3325091"/>
                  <a:gd name="connsiteX17" fmla="*/ 403761 w 3538847"/>
                  <a:gd name="connsiteY17" fmla="*/ 1686296 h 3325091"/>
                  <a:gd name="connsiteX18" fmla="*/ 415637 w 3538847"/>
                  <a:gd name="connsiteY18" fmla="*/ 1650670 h 3325091"/>
                  <a:gd name="connsiteX19" fmla="*/ 451263 w 3538847"/>
                  <a:gd name="connsiteY19" fmla="*/ 1615044 h 3325091"/>
                  <a:gd name="connsiteX20" fmla="*/ 463138 w 3538847"/>
                  <a:gd name="connsiteY20" fmla="*/ 1567543 h 3325091"/>
                  <a:gd name="connsiteX21" fmla="*/ 486889 w 3538847"/>
                  <a:gd name="connsiteY21" fmla="*/ 1496291 h 3325091"/>
                  <a:gd name="connsiteX22" fmla="*/ 498764 w 3538847"/>
                  <a:gd name="connsiteY22" fmla="*/ 1151907 h 3325091"/>
                  <a:gd name="connsiteX23" fmla="*/ 522515 w 3538847"/>
                  <a:gd name="connsiteY23" fmla="*/ 1080655 h 3325091"/>
                  <a:gd name="connsiteX24" fmla="*/ 546265 w 3538847"/>
                  <a:gd name="connsiteY24" fmla="*/ 985652 h 3325091"/>
                  <a:gd name="connsiteX25" fmla="*/ 558140 w 3538847"/>
                  <a:gd name="connsiteY25" fmla="*/ 653143 h 3325091"/>
                  <a:gd name="connsiteX26" fmla="*/ 676894 w 3538847"/>
                  <a:gd name="connsiteY26" fmla="*/ 558140 h 3325091"/>
                  <a:gd name="connsiteX27" fmla="*/ 1246909 w 3538847"/>
                  <a:gd name="connsiteY27" fmla="*/ 534390 h 3325091"/>
                  <a:gd name="connsiteX28" fmla="*/ 1258785 w 3538847"/>
                  <a:gd name="connsiteY28" fmla="*/ 486888 h 3325091"/>
                  <a:gd name="connsiteX29" fmla="*/ 1330037 w 3538847"/>
                  <a:gd name="connsiteY29" fmla="*/ 380011 h 3325091"/>
                  <a:gd name="connsiteX30" fmla="*/ 1401289 w 3538847"/>
                  <a:gd name="connsiteY30" fmla="*/ 308759 h 3325091"/>
                  <a:gd name="connsiteX31" fmla="*/ 1508166 w 3538847"/>
                  <a:gd name="connsiteY31" fmla="*/ 273133 h 3325091"/>
                  <a:gd name="connsiteX32" fmla="*/ 1543792 w 3538847"/>
                  <a:gd name="connsiteY32" fmla="*/ 261257 h 3325091"/>
                  <a:gd name="connsiteX33" fmla="*/ 1603169 w 3538847"/>
                  <a:gd name="connsiteY33" fmla="*/ 237507 h 3325091"/>
                  <a:gd name="connsiteX34" fmla="*/ 1650670 w 3538847"/>
                  <a:gd name="connsiteY34" fmla="*/ 213756 h 3325091"/>
                  <a:gd name="connsiteX35" fmla="*/ 1721922 w 3538847"/>
                  <a:gd name="connsiteY35" fmla="*/ 190005 h 3325091"/>
                  <a:gd name="connsiteX36" fmla="*/ 1781299 w 3538847"/>
                  <a:gd name="connsiteY36" fmla="*/ 166255 h 3325091"/>
                  <a:gd name="connsiteX37" fmla="*/ 1816925 w 3538847"/>
                  <a:gd name="connsiteY37" fmla="*/ 154379 h 3325091"/>
                  <a:gd name="connsiteX38" fmla="*/ 1852551 w 3538847"/>
                  <a:gd name="connsiteY38" fmla="*/ 130629 h 3325091"/>
                  <a:gd name="connsiteX39" fmla="*/ 1911927 w 3538847"/>
                  <a:gd name="connsiteY39" fmla="*/ 47501 h 3325091"/>
                  <a:gd name="connsiteX40" fmla="*/ 1983179 w 3538847"/>
                  <a:gd name="connsiteY40" fmla="*/ 0 h 3325091"/>
                  <a:gd name="connsiteX41" fmla="*/ 2244437 w 3538847"/>
                  <a:gd name="connsiteY41" fmla="*/ 11875 h 3325091"/>
                  <a:gd name="connsiteX42" fmla="*/ 2327564 w 3538847"/>
                  <a:gd name="connsiteY42" fmla="*/ 71252 h 3325091"/>
                  <a:gd name="connsiteX43" fmla="*/ 2363190 w 3538847"/>
                  <a:gd name="connsiteY43" fmla="*/ 83127 h 3325091"/>
                  <a:gd name="connsiteX44" fmla="*/ 2446317 w 3538847"/>
                  <a:gd name="connsiteY44" fmla="*/ 166255 h 3325091"/>
                  <a:gd name="connsiteX45" fmla="*/ 2481943 w 3538847"/>
                  <a:gd name="connsiteY45" fmla="*/ 201881 h 3325091"/>
                  <a:gd name="connsiteX46" fmla="*/ 2505694 w 3538847"/>
                  <a:gd name="connsiteY46" fmla="*/ 249382 h 3325091"/>
                  <a:gd name="connsiteX47" fmla="*/ 2517569 w 3538847"/>
                  <a:gd name="connsiteY47" fmla="*/ 285008 h 3325091"/>
                  <a:gd name="connsiteX48" fmla="*/ 2553195 w 3538847"/>
                  <a:gd name="connsiteY48" fmla="*/ 320634 h 3325091"/>
                  <a:gd name="connsiteX49" fmla="*/ 2600696 w 3538847"/>
                  <a:gd name="connsiteY49" fmla="*/ 391886 h 3325091"/>
                  <a:gd name="connsiteX50" fmla="*/ 2660073 w 3538847"/>
                  <a:gd name="connsiteY50" fmla="*/ 486888 h 3325091"/>
                  <a:gd name="connsiteX51" fmla="*/ 2695699 w 3538847"/>
                  <a:gd name="connsiteY51" fmla="*/ 522514 h 3325091"/>
                  <a:gd name="connsiteX52" fmla="*/ 2755076 w 3538847"/>
                  <a:gd name="connsiteY52" fmla="*/ 605642 h 3325091"/>
                  <a:gd name="connsiteX53" fmla="*/ 2850078 w 3538847"/>
                  <a:gd name="connsiteY53" fmla="*/ 629392 h 3325091"/>
                  <a:gd name="connsiteX54" fmla="*/ 2873829 w 3538847"/>
                  <a:gd name="connsiteY54" fmla="*/ 665018 h 3325091"/>
                  <a:gd name="connsiteX55" fmla="*/ 2861953 w 3538847"/>
                  <a:gd name="connsiteY55" fmla="*/ 736270 h 3325091"/>
                  <a:gd name="connsiteX56" fmla="*/ 2838203 w 3538847"/>
                  <a:gd name="connsiteY56" fmla="*/ 819398 h 3325091"/>
                  <a:gd name="connsiteX57" fmla="*/ 2850078 w 3538847"/>
                  <a:gd name="connsiteY57" fmla="*/ 926275 h 3325091"/>
                  <a:gd name="connsiteX58" fmla="*/ 2897579 w 3538847"/>
                  <a:gd name="connsiteY58" fmla="*/ 997527 h 3325091"/>
                  <a:gd name="connsiteX59" fmla="*/ 2968831 w 3538847"/>
                  <a:gd name="connsiteY59" fmla="*/ 1092530 h 3325091"/>
                  <a:gd name="connsiteX60" fmla="*/ 3028208 w 3538847"/>
                  <a:gd name="connsiteY60" fmla="*/ 1163782 h 3325091"/>
                  <a:gd name="connsiteX61" fmla="*/ 3063834 w 3538847"/>
                  <a:gd name="connsiteY61" fmla="*/ 1258785 h 3325091"/>
                  <a:gd name="connsiteX62" fmla="*/ 3123211 w 3538847"/>
                  <a:gd name="connsiteY62" fmla="*/ 1401288 h 3325091"/>
                  <a:gd name="connsiteX63" fmla="*/ 3146961 w 3538847"/>
                  <a:gd name="connsiteY63" fmla="*/ 1436914 h 3325091"/>
                  <a:gd name="connsiteX64" fmla="*/ 3170712 w 3538847"/>
                  <a:gd name="connsiteY64" fmla="*/ 1508166 h 3325091"/>
                  <a:gd name="connsiteX65" fmla="*/ 3194463 w 3538847"/>
                  <a:gd name="connsiteY65" fmla="*/ 1555668 h 3325091"/>
                  <a:gd name="connsiteX66" fmla="*/ 3206338 w 3538847"/>
                  <a:gd name="connsiteY66" fmla="*/ 1674421 h 3325091"/>
                  <a:gd name="connsiteX67" fmla="*/ 3241964 w 3538847"/>
                  <a:gd name="connsiteY67" fmla="*/ 1769424 h 3325091"/>
                  <a:gd name="connsiteX68" fmla="*/ 3265715 w 3538847"/>
                  <a:gd name="connsiteY68" fmla="*/ 1864426 h 3325091"/>
                  <a:gd name="connsiteX69" fmla="*/ 3277590 w 3538847"/>
                  <a:gd name="connsiteY69" fmla="*/ 2006930 h 3325091"/>
                  <a:gd name="connsiteX70" fmla="*/ 3289465 w 3538847"/>
                  <a:gd name="connsiteY70" fmla="*/ 2066307 h 3325091"/>
                  <a:gd name="connsiteX71" fmla="*/ 3301340 w 3538847"/>
                  <a:gd name="connsiteY71" fmla="*/ 2185060 h 3325091"/>
                  <a:gd name="connsiteX72" fmla="*/ 3336966 w 3538847"/>
                  <a:gd name="connsiteY72" fmla="*/ 2208811 h 3325091"/>
                  <a:gd name="connsiteX73" fmla="*/ 3360717 w 3538847"/>
                  <a:gd name="connsiteY73" fmla="*/ 2280062 h 3325091"/>
                  <a:gd name="connsiteX74" fmla="*/ 3396343 w 3538847"/>
                  <a:gd name="connsiteY74" fmla="*/ 2351314 h 3325091"/>
                  <a:gd name="connsiteX75" fmla="*/ 3420094 w 3538847"/>
                  <a:gd name="connsiteY75" fmla="*/ 2481943 h 3325091"/>
                  <a:gd name="connsiteX76" fmla="*/ 3431969 w 3538847"/>
                  <a:gd name="connsiteY76" fmla="*/ 2541320 h 3325091"/>
                  <a:gd name="connsiteX77" fmla="*/ 3455720 w 3538847"/>
                  <a:gd name="connsiteY77" fmla="*/ 2576946 h 3325091"/>
                  <a:gd name="connsiteX78" fmla="*/ 3479470 w 3538847"/>
                  <a:gd name="connsiteY78" fmla="*/ 2885704 h 3325091"/>
                  <a:gd name="connsiteX79" fmla="*/ 3515096 w 3538847"/>
                  <a:gd name="connsiteY79" fmla="*/ 2956956 h 3325091"/>
                  <a:gd name="connsiteX80" fmla="*/ 3538847 w 3538847"/>
                  <a:gd name="connsiteY80" fmla="*/ 3028208 h 3325091"/>
                  <a:gd name="connsiteX81" fmla="*/ 3503221 w 3538847"/>
                  <a:gd name="connsiteY81" fmla="*/ 3135086 h 3325091"/>
                  <a:gd name="connsiteX82" fmla="*/ 3491346 w 3538847"/>
                  <a:gd name="connsiteY82" fmla="*/ 3170712 h 3325091"/>
                  <a:gd name="connsiteX83" fmla="*/ 3467595 w 3538847"/>
                  <a:gd name="connsiteY83" fmla="*/ 3206338 h 3325091"/>
                  <a:gd name="connsiteX84" fmla="*/ 3455720 w 3538847"/>
                  <a:gd name="connsiteY84" fmla="*/ 3265714 h 3325091"/>
                  <a:gd name="connsiteX85" fmla="*/ 3420094 w 3538847"/>
                  <a:gd name="connsiteY85" fmla="*/ 3301340 h 3325091"/>
                  <a:gd name="connsiteX86" fmla="*/ 3408218 w 3538847"/>
                  <a:gd name="connsiteY86" fmla="*/ 3325091 h 332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3538847" h="3325091">
                    <a:moveTo>
                      <a:pt x="0" y="3241964"/>
                    </a:moveTo>
                    <a:cubicBezTo>
                      <a:pt x="3959" y="3174670"/>
                      <a:pt x="7536" y="3107353"/>
                      <a:pt x="11876" y="3040083"/>
                    </a:cubicBezTo>
                    <a:cubicBezTo>
                      <a:pt x="13543" y="3014239"/>
                      <a:pt x="8683" y="2892089"/>
                      <a:pt x="35626" y="2838203"/>
                    </a:cubicBezTo>
                    <a:cubicBezTo>
                      <a:pt x="70191" y="2769073"/>
                      <a:pt x="67682" y="2825747"/>
                      <a:pt x="130629" y="2731325"/>
                    </a:cubicBezTo>
                    <a:lnTo>
                      <a:pt x="154379" y="2695699"/>
                    </a:lnTo>
                    <a:cubicBezTo>
                      <a:pt x="158338" y="2679865"/>
                      <a:pt x="159826" y="2663199"/>
                      <a:pt x="166255" y="2648198"/>
                    </a:cubicBezTo>
                    <a:cubicBezTo>
                      <a:pt x="171877" y="2635080"/>
                      <a:pt x="182924" y="2624964"/>
                      <a:pt x="190005" y="2612572"/>
                    </a:cubicBezTo>
                    <a:cubicBezTo>
                      <a:pt x="198788" y="2597201"/>
                      <a:pt x="205839" y="2580904"/>
                      <a:pt x="213756" y="2565070"/>
                    </a:cubicBezTo>
                    <a:cubicBezTo>
                      <a:pt x="248271" y="2427006"/>
                      <a:pt x="200753" y="2642471"/>
                      <a:pt x="213756" y="2434442"/>
                    </a:cubicBezTo>
                    <a:cubicBezTo>
                      <a:pt x="216033" y="2398018"/>
                      <a:pt x="228656" y="2362969"/>
                      <a:pt x="237507" y="2327564"/>
                    </a:cubicBezTo>
                    <a:cubicBezTo>
                      <a:pt x="240543" y="2315420"/>
                      <a:pt x="243784" y="2303134"/>
                      <a:pt x="249382" y="2291938"/>
                    </a:cubicBezTo>
                    <a:cubicBezTo>
                      <a:pt x="255765" y="2279172"/>
                      <a:pt x="265216" y="2268187"/>
                      <a:pt x="273133" y="2256312"/>
                    </a:cubicBezTo>
                    <a:cubicBezTo>
                      <a:pt x="277091" y="2244437"/>
                      <a:pt x="279410" y="2231882"/>
                      <a:pt x="285008" y="2220686"/>
                    </a:cubicBezTo>
                    <a:cubicBezTo>
                      <a:pt x="291391" y="2207920"/>
                      <a:pt x="308080" y="2199316"/>
                      <a:pt x="308759" y="2185060"/>
                    </a:cubicBezTo>
                    <a:cubicBezTo>
                      <a:pt x="312153" y="2113779"/>
                      <a:pt x="300842" y="2042556"/>
                      <a:pt x="296883" y="1971304"/>
                    </a:cubicBezTo>
                    <a:cubicBezTo>
                      <a:pt x="300842" y="1911927"/>
                      <a:pt x="295129" y="1851101"/>
                      <a:pt x="308759" y="1793174"/>
                    </a:cubicBezTo>
                    <a:cubicBezTo>
                      <a:pt x="312028" y="1779281"/>
                      <a:pt x="334293" y="1779516"/>
                      <a:pt x="344385" y="1769424"/>
                    </a:cubicBezTo>
                    <a:cubicBezTo>
                      <a:pt x="349765" y="1764044"/>
                      <a:pt x="397017" y="1699783"/>
                      <a:pt x="403761" y="1686296"/>
                    </a:cubicBezTo>
                    <a:cubicBezTo>
                      <a:pt x="409359" y="1675100"/>
                      <a:pt x="408693" y="1661085"/>
                      <a:pt x="415637" y="1650670"/>
                    </a:cubicBezTo>
                    <a:cubicBezTo>
                      <a:pt x="424953" y="1636696"/>
                      <a:pt x="439388" y="1626919"/>
                      <a:pt x="451263" y="1615044"/>
                    </a:cubicBezTo>
                    <a:cubicBezTo>
                      <a:pt x="455221" y="1599210"/>
                      <a:pt x="458448" y="1583176"/>
                      <a:pt x="463138" y="1567543"/>
                    </a:cubicBezTo>
                    <a:cubicBezTo>
                      <a:pt x="470332" y="1543563"/>
                      <a:pt x="486889" y="1496291"/>
                      <a:pt x="486889" y="1496291"/>
                    </a:cubicBezTo>
                    <a:cubicBezTo>
                      <a:pt x="490847" y="1381496"/>
                      <a:pt x="488955" y="1266350"/>
                      <a:pt x="498764" y="1151907"/>
                    </a:cubicBezTo>
                    <a:cubicBezTo>
                      <a:pt x="500902" y="1126963"/>
                      <a:pt x="514598" y="1104406"/>
                      <a:pt x="522515" y="1080655"/>
                    </a:cubicBezTo>
                    <a:cubicBezTo>
                      <a:pt x="540772" y="1025884"/>
                      <a:pt x="531936" y="1057297"/>
                      <a:pt x="546265" y="985652"/>
                    </a:cubicBezTo>
                    <a:cubicBezTo>
                      <a:pt x="550223" y="874816"/>
                      <a:pt x="533427" y="761262"/>
                      <a:pt x="558140" y="653143"/>
                    </a:cubicBezTo>
                    <a:cubicBezTo>
                      <a:pt x="563701" y="628814"/>
                      <a:pt x="631698" y="560799"/>
                      <a:pt x="676894" y="558140"/>
                    </a:cubicBezTo>
                    <a:cubicBezTo>
                      <a:pt x="866736" y="546973"/>
                      <a:pt x="1056904" y="542307"/>
                      <a:pt x="1246909" y="534390"/>
                    </a:cubicBezTo>
                    <a:cubicBezTo>
                      <a:pt x="1250868" y="518556"/>
                      <a:pt x="1252156" y="501803"/>
                      <a:pt x="1258785" y="486888"/>
                    </a:cubicBezTo>
                    <a:cubicBezTo>
                      <a:pt x="1269873" y="461941"/>
                      <a:pt x="1310335" y="401902"/>
                      <a:pt x="1330037" y="380011"/>
                    </a:cubicBezTo>
                    <a:cubicBezTo>
                      <a:pt x="1352507" y="355045"/>
                      <a:pt x="1369424" y="319381"/>
                      <a:pt x="1401289" y="308759"/>
                    </a:cubicBezTo>
                    <a:lnTo>
                      <a:pt x="1508166" y="273133"/>
                    </a:lnTo>
                    <a:cubicBezTo>
                      <a:pt x="1520041" y="269174"/>
                      <a:pt x="1532169" y="265906"/>
                      <a:pt x="1543792" y="261257"/>
                    </a:cubicBezTo>
                    <a:cubicBezTo>
                      <a:pt x="1563584" y="253340"/>
                      <a:pt x="1583689" y="246165"/>
                      <a:pt x="1603169" y="237507"/>
                    </a:cubicBezTo>
                    <a:cubicBezTo>
                      <a:pt x="1619346" y="230317"/>
                      <a:pt x="1634234" y="220331"/>
                      <a:pt x="1650670" y="213756"/>
                    </a:cubicBezTo>
                    <a:cubicBezTo>
                      <a:pt x="1673915" y="204458"/>
                      <a:pt x="1698394" y="198561"/>
                      <a:pt x="1721922" y="190005"/>
                    </a:cubicBezTo>
                    <a:cubicBezTo>
                      <a:pt x="1741956" y="182720"/>
                      <a:pt x="1761339" y="173740"/>
                      <a:pt x="1781299" y="166255"/>
                    </a:cubicBezTo>
                    <a:cubicBezTo>
                      <a:pt x="1793020" y="161860"/>
                      <a:pt x="1805729" y="159977"/>
                      <a:pt x="1816925" y="154379"/>
                    </a:cubicBezTo>
                    <a:cubicBezTo>
                      <a:pt x="1829690" y="147996"/>
                      <a:pt x="1840676" y="138546"/>
                      <a:pt x="1852551" y="130629"/>
                    </a:cubicBezTo>
                    <a:cubicBezTo>
                      <a:pt x="1868643" y="82352"/>
                      <a:pt x="1860698" y="88485"/>
                      <a:pt x="1911927" y="47501"/>
                    </a:cubicBezTo>
                    <a:cubicBezTo>
                      <a:pt x="1934217" y="29669"/>
                      <a:pt x="1983179" y="0"/>
                      <a:pt x="1983179" y="0"/>
                    </a:cubicBezTo>
                    <a:cubicBezTo>
                      <a:pt x="2070265" y="3958"/>
                      <a:pt x="2157836" y="1883"/>
                      <a:pt x="2244437" y="11875"/>
                    </a:cubicBezTo>
                    <a:cubicBezTo>
                      <a:pt x="2294023" y="17596"/>
                      <a:pt x="2291693" y="47338"/>
                      <a:pt x="2327564" y="71252"/>
                    </a:cubicBezTo>
                    <a:cubicBezTo>
                      <a:pt x="2337979" y="78196"/>
                      <a:pt x="2351315" y="79169"/>
                      <a:pt x="2363190" y="83127"/>
                    </a:cubicBezTo>
                    <a:lnTo>
                      <a:pt x="2446317" y="166255"/>
                    </a:lnTo>
                    <a:cubicBezTo>
                      <a:pt x="2458192" y="178130"/>
                      <a:pt x="2474432" y="186860"/>
                      <a:pt x="2481943" y="201881"/>
                    </a:cubicBezTo>
                    <a:cubicBezTo>
                      <a:pt x="2489860" y="217715"/>
                      <a:pt x="2498721" y="233111"/>
                      <a:pt x="2505694" y="249382"/>
                    </a:cubicBezTo>
                    <a:cubicBezTo>
                      <a:pt x="2510625" y="260888"/>
                      <a:pt x="2510625" y="274593"/>
                      <a:pt x="2517569" y="285008"/>
                    </a:cubicBezTo>
                    <a:cubicBezTo>
                      <a:pt x="2526885" y="298982"/>
                      <a:pt x="2541320" y="308759"/>
                      <a:pt x="2553195" y="320634"/>
                    </a:cubicBezTo>
                    <a:cubicBezTo>
                      <a:pt x="2573394" y="381233"/>
                      <a:pt x="2552176" y="335279"/>
                      <a:pt x="2600696" y="391886"/>
                    </a:cubicBezTo>
                    <a:cubicBezTo>
                      <a:pt x="2707638" y="516652"/>
                      <a:pt x="2573183" y="365244"/>
                      <a:pt x="2660073" y="486888"/>
                    </a:cubicBezTo>
                    <a:cubicBezTo>
                      <a:pt x="2669835" y="500554"/>
                      <a:pt x="2684948" y="509612"/>
                      <a:pt x="2695699" y="522514"/>
                    </a:cubicBezTo>
                    <a:cubicBezTo>
                      <a:pt x="2707989" y="537261"/>
                      <a:pt x="2742006" y="598513"/>
                      <a:pt x="2755076" y="605642"/>
                    </a:cubicBezTo>
                    <a:cubicBezTo>
                      <a:pt x="2783732" y="621273"/>
                      <a:pt x="2850078" y="629392"/>
                      <a:pt x="2850078" y="629392"/>
                    </a:cubicBezTo>
                    <a:cubicBezTo>
                      <a:pt x="2857995" y="641267"/>
                      <a:pt x="2872253" y="650833"/>
                      <a:pt x="2873829" y="665018"/>
                    </a:cubicBezTo>
                    <a:cubicBezTo>
                      <a:pt x="2876488" y="688949"/>
                      <a:pt x="2866675" y="712659"/>
                      <a:pt x="2861953" y="736270"/>
                    </a:cubicBezTo>
                    <a:cubicBezTo>
                      <a:pt x="2854496" y="773552"/>
                      <a:pt x="2849522" y="785440"/>
                      <a:pt x="2838203" y="819398"/>
                    </a:cubicBezTo>
                    <a:cubicBezTo>
                      <a:pt x="2842161" y="855024"/>
                      <a:pt x="2838743" y="892270"/>
                      <a:pt x="2850078" y="926275"/>
                    </a:cubicBezTo>
                    <a:cubicBezTo>
                      <a:pt x="2859105" y="953355"/>
                      <a:pt x="2880452" y="974691"/>
                      <a:pt x="2897579" y="997527"/>
                    </a:cubicBezTo>
                    <a:cubicBezTo>
                      <a:pt x="2921330" y="1029195"/>
                      <a:pt x="2940841" y="1064540"/>
                      <a:pt x="2968831" y="1092530"/>
                    </a:cubicBezTo>
                    <a:cubicBezTo>
                      <a:pt x="3014549" y="1138248"/>
                      <a:pt x="2995141" y="1114182"/>
                      <a:pt x="3028208" y="1163782"/>
                    </a:cubicBezTo>
                    <a:cubicBezTo>
                      <a:pt x="3058326" y="1314376"/>
                      <a:pt x="3017966" y="1151761"/>
                      <a:pt x="3063834" y="1258785"/>
                    </a:cubicBezTo>
                    <a:cubicBezTo>
                      <a:pt x="3110069" y="1366666"/>
                      <a:pt x="3012500" y="1235217"/>
                      <a:pt x="3123211" y="1401288"/>
                    </a:cubicBezTo>
                    <a:cubicBezTo>
                      <a:pt x="3131128" y="1413163"/>
                      <a:pt x="3141165" y="1423872"/>
                      <a:pt x="3146961" y="1436914"/>
                    </a:cubicBezTo>
                    <a:cubicBezTo>
                      <a:pt x="3157129" y="1459792"/>
                      <a:pt x="3159516" y="1485774"/>
                      <a:pt x="3170712" y="1508166"/>
                    </a:cubicBezTo>
                    <a:lnTo>
                      <a:pt x="3194463" y="1555668"/>
                    </a:lnTo>
                    <a:cubicBezTo>
                      <a:pt x="3198421" y="1595252"/>
                      <a:pt x="3200289" y="1635102"/>
                      <a:pt x="3206338" y="1674421"/>
                    </a:cubicBezTo>
                    <a:cubicBezTo>
                      <a:pt x="3208682" y="1689659"/>
                      <a:pt x="3241274" y="1767584"/>
                      <a:pt x="3241964" y="1769424"/>
                    </a:cubicBezTo>
                    <a:cubicBezTo>
                      <a:pt x="3257613" y="1811155"/>
                      <a:pt x="3255591" y="1813806"/>
                      <a:pt x="3265715" y="1864426"/>
                    </a:cubicBezTo>
                    <a:cubicBezTo>
                      <a:pt x="3269673" y="1911927"/>
                      <a:pt x="3272021" y="1959590"/>
                      <a:pt x="3277590" y="2006930"/>
                    </a:cubicBezTo>
                    <a:cubicBezTo>
                      <a:pt x="3279948" y="2026976"/>
                      <a:pt x="3286797" y="2046300"/>
                      <a:pt x="3289465" y="2066307"/>
                    </a:cubicBezTo>
                    <a:cubicBezTo>
                      <a:pt x="3294723" y="2105740"/>
                      <a:pt x="3288760" y="2147320"/>
                      <a:pt x="3301340" y="2185060"/>
                    </a:cubicBezTo>
                    <a:cubicBezTo>
                      <a:pt x="3305853" y="2198600"/>
                      <a:pt x="3325091" y="2200894"/>
                      <a:pt x="3336966" y="2208811"/>
                    </a:cubicBezTo>
                    <a:cubicBezTo>
                      <a:pt x="3344883" y="2232561"/>
                      <a:pt x="3350549" y="2257185"/>
                      <a:pt x="3360717" y="2280062"/>
                    </a:cubicBezTo>
                    <a:cubicBezTo>
                      <a:pt x="3393888" y="2354694"/>
                      <a:pt x="3377783" y="2277072"/>
                      <a:pt x="3396343" y="2351314"/>
                    </a:cubicBezTo>
                    <a:cubicBezTo>
                      <a:pt x="3406117" y="2390413"/>
                      <a:pt x="3413038" y="2443138"/>
                      <a:pt x="3420094" y="2481943"/>
                    </a:cubicBezTo>
                    <a:cubicBezTo>
                      <a:pt x="3423705" y="2501802"/>
                      <a:pt x="3424882" y="2522421"/>
                      <a:pt x="3431969" y="2541320"/>
                    </a:cubicBezTo>
                    <a:cubicBezTo>
                      <a:pt x="3436980" y="2554684"/>
                      <a:pt x="3447803" y="2565071"/>
                      <a:pt x="3455720" y="2576946"/>
                    </a:cubicBezTo>
                    <a:cubicBezTo>
                      <a:pt x="3458755" y="2622476"/>
                      <a:pt x="3470839" y="2825289"/>
                      <a:pt x="3479470" y="2885704"/>
                    </a:cubicBezTo>
                    <a:cubicBezTo>
                      <a:pt x="3486308" y="2933568"/>
                      <a:pt x="3495293" y="2912399"/>
                      <a:pt x="3515096" y="2956956"/>
                    </a:cubicBezTo>
                    <a:cubicBezTo>
                      <a:pt x="3525264" y="2979834"/>
                      <a:pt x="3538847" y="3028208"/>
                      <a:pt x="3538847" y="3028208"/>
                    </a:cubicBezTo>
                    <a:lnTo>
                      <a:pt x="3503221" y="3135086"/>
                    </a:lnTo>
                    <a:cubicBezTo>
                      <a:pt x="3499263" y="3146961"/>
                      <a:pt x="3498290" y="3160297"/>
                      <a:pt x="3491346" y="3170712"/>
                    </a:cubicBezTo>
                    <a:lnTo>
                      <a:pt x="3467595" y="3206338"/>
                    </a:lnTo>
                    <a:cubicBezTo>
                      <a:pt x="3463637" y="3226130"/>
                      <a:pt x="3464747" y="3247661"/>
                      <a:pt x="3455720" y="3265714"/>
                    </a:cubicBezTo>
                    <a:cubicBezTo>
                      <a:pt x="3448209" y="3280735"/>
                      <a:pt x="3430585" y="3288226"/>
                      <a:pt x="3420094" y="3301340"/>
                    </a:cubicBezTo>
                    <a:cubicBezTo>
                      <a:pt x="3414564" y="3308252"/>
                      <a:pt x="3412177" y="3317174"/>
                      <a:pt x="3408218" y="3325091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636928" y="4616488"/>
                <a:ext cx="967316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6789327" y="4182020"/>
              <a:ext cx="1197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Heap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5498157" y="4382075"/>
            <a:ext cx="2375434" cy="15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35608" y="1267264"/>
            <a:ext cx="7498080" cy="14509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80655" y="2802330"/>
            <a:ext cx="3705101" cy="700644"/>
          </a:xfrm>
          <a:prstGeom prst="roundRect">
            <a:avLst/>
          </a:prstGeom>
          <a:solidFill>
            <a:srgbClr val="84AA33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80655" y="4203618"/>
            <a:ext cx="3705101" cy="700644"/>
          </a:xfrm>
          <a:prstGeom prst="roundRect">
            <a:avLst/>
          </a:prstGeom>
          <a:solidFill>
            <a:srgbClr val="84AA33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80655" y="5604906"/>
            <a:ext cx="3705101" cy="700644"/>
          </a:xfrm>
          <a:prstGeom prst="roundRect">
            <a:avLst/>
          </a:prstGeom>
          <a:solidFill>
            <a:srgbClr val="84AA33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0655" y="3502974"/>
            <a:ext cx="3705101" cy="700644"/>
          </a:xfrm>
          <a:prstGeom prst="roundRect">
            <a:avLst/>
          </a:prstGeom>
          <a:solidFill>
            <a:srgbClr val="3943A5">
              <a:alpha val="2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80655" y="4904262"/>
            <a:ext cx="3705101" cy="700644"/>
          </a:xfrm>
          <a:prstGeom prst="roundRect">
            <a:avLst/>
          </a:prstGeom>
          <a:solidFill>
            <a:srgbClr val="3943A5">
              <a:alpha val="2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80655" y="6305550"/>
            <a:ext cx="3705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Stack</a:t>
            </a:r>
            <a:endParaRPr 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8587" y="6365557"/>
            <a:ext cx="3705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Heap</a:t>
            </a:r>
            <a:endParaRPr lang="en-US" sz="2600" dirty="0"/>
          </a:p>
        </p:txBody>
      </p:sp>
      <p:sp>
        <p:nvSpPr>
          <p:cNvPr id="17" name="Freeform 16"/>
          <p:cNvSpPr/>
          <p:nvPr/>
        </p:nvSpPr>
        <p:spPr>
          <a:xfrm>
            <a:off x="5593279" y="3004457"/>
            <a:ext cx="3538847" cy="3325091"/>
          </a:xfrm>
          <a:custGeom>
            <a:avLst/>
            <a:gdLst>
              <a:gd name="connsiteX0" fmla="*/ 0 w 3538847"/>
              <a:gd name="connsiteY0" fmla="*/ 3241964 h 3325091"/>
              <a:gd name="connsiteX1" fmla="*/ 11876 w 3538847"/>
              <a:gd name="connsiteY1" fmla="*/ 3040083 h 3325091"/>
              <a:gd name="connsiteX2" fmla="*/ 35626 w 3538847"/>
              <a:gd name="connsiteY2" fmla="*/ 2838203 h 3325091"/>
              <a:gd name="connsiteX3" fmla="*/ 130629 w 3538847"/>
              <a:gd name="connsiteY3" fmla="*/ 2731325 h 3325091"/>
              <a:gd name="connsiteX4" fmla="*/ 154379 w 3538847"/>
              <a:gd name="connsiteY4" fmla="*/ 2695699 h 3325091"/>
              <a:gd name="connsiteX5" fmla="*/ 166255 w 3538847"/>
              <a:gd name="connsiteY5" fmla="*/ 2648198 h 3325091"/>
              <a:gd name="connsiteX6" fmla="*/ 190005 w 3538847"/>
              <a:gd name="connsiteY6" fmla="*/ 2612572 h 3325091"/>
              <a:gd name="connsiteX7" fmla="*/ 213756 w 3538847"/>
              <a:gd name="connsiteY7" fmla="*/ 2565070 h 3325091"/>
              <a:gd name="connsiteX8" fmla="*/ 213756 w 3538847"/>
              <a:gd name="connsiteY8" fmla="*/ 2434442 h 3325091"/>
              <a:gd name="connsiteX9" fmla="*/ 237507 w 3538847"/>
              <a:gd name="connsiteY9" fmla="*/ 2327564 h 3325091"/>
              <a:gd name="connsiteX10" fmla="*/ 249382 w 3538847"/>
              <a:gd name="connsiteY10" fmla="*/ 2291938 h 3325091"/>
              <a:gd name="connsiteX11" fmla="*/ 273133 w 3538847"/>
              <a:gd name="connsiteY11" fmla="*/ 2256312 h 3325091"/>
              <a:gd name="connsiteX12" fmla="*/ 285008 w 3538847"/>
              <a:gd name="connsiteY12" fmla="*/ 2220686 h 3325091"/>
              <a:gd name="connsiteX13" fmla="*/ 308759 w 3538847"/>
              <a:gd name="connsiteY13" fmla="*/ 2185060 h 3325091"/>
              <a:gd name="connsiteX14" fmla="*/ 296883 w 3538847"/>
              <a:gd name="connsiteY14" fmla="*/ 1971304 h 3325091"/>
              <a:gd name="connsiteX15" fmla="*/ 308759 w 3538847"/>
              <a:gd name="connsiteY15" fmla="*/ 1793174 h 3325091"/>
              <a:gd name="connsiteX16" fmla="*/ 344385 w 3538847"/>
              <a:gd name="connsiteY16" fmla="*/ 1769424 h 3325091"/>
              <a:gd name="connsiteX17" fmla="*/ 403761 w 3538847"/>
              <a:gd name="connsiteY17" fmla="*/ 1686296 h 3325091"/>
              <a:gd name="connsiteX18" fmla="*/ 415637 w 3538847"/>
              <a:gd name="connsiteY18" fmla="*/ 1650670 h 3325091"/>
              <a:gd name="connsiteX19" fmla="*/ 451263 w 3538847"/>
              <a:gd name="connsiteY19" fmla="*/ 1615044 h 3325091"/>
              <a:gd name="connsiteX20" fmla="*/ 463138 w 3538847"/>
              <a:gd name="connsiteY20" fmla="*/ 1567543 h 3325091"/>
              <a:gd name="connsiteX21" fmla="*/ 486889 w 3538847"/>
              <a:gd name="connsiteY21" fmla="*/ 1496291 h 3325091"/>
              <a:gd name="connsiteX22" fmla="*/ 498764 w 3538847"/>
              <a:gd name="connsiteY22" fmla="*/ 1151907 h 3325091"/>
              <a:gd name="connsiteX23" fmla="*/ 522515 w 3538847"/>
              <a:gd name="connsiteY23" fmla="*/ 1080655 h 3325091"/>
              <a:gd name="connsiteX24" fmla="*/ 546265 w 3538847"/>
              <a:gd name="connsiteY24" fmla="*/ 985652 h 3325091"/>
              <a:gd name="connsiteX25" fmla="*/ 558140 w 3538847"/>
              <a:gd name="connsiteY25" fmla="*/ 653143 h 3325091"/>
              <a:gd name="connsiteX26" fmla="*/ 676894 w 3538847"/>
              <a:gd name="connsiteY26" fmla="*/ 558140 h 3325091"/>
              <a:gd name="connsiteX27" fmla="*/ 1246909 w 3538847"/>
              <a:gd name="connsiteY27" fmla="*/ 534390 h 3325091"/>
              <a:gd name="connsiteX28" fmla="*/ 1258785 w 3538847"/>
              <a:gd name="connsiteY28" fmla="*/ 486888 h 3325091"/>
              <a:gd name="connsiteX29" fmla="*/ 1330037 w 3538847"/>
              <a:gd name="connsiteY29" fmla="*/ 380011 h 3325091"/>
              <a:gd name="connsiteX30" fmla="*/ 1401289 w 3538847"/>
              <a:gd name="connsiteY30" fmla="*/ 308759 h 3325091"/>
              <a:gd name="connsiteX31" fmla="*/ 1508166 w 3538847"/>
              <a:gd name="connsiteY31" fmla="*/ 273133 h 3325091"/>
              <a:gd name="connsiteX32" fmla="*/ 1543792 w 3538847"/>
              <a:gd name="connsiteY32" fmla="*/ 261257 h 3325091"/>
              <a:gd name="connsiteX33" fmla="*/ 1603169 w 3538847"/>
              <a:gd name="connsiteY33" fmla="*/ 237507 h 3325091"/>
              <a:gd name="connsiteX34" fmla="*/ 1650670 w 3538847"/>
              <a:gd name="connsiteY34" fmla="*/ 213756 h 3325091"/>
              <a:gd name="connsiteX35" fmla="*/ 1721922 w 3538847"/>
              <a:gd name="connsiteY35" fmla="*/ 190005 h 3325091"/>
              <a:gd name="connsiteX36" fmla="*/ 1781299 w 3538847"/>
              <a:gd name="connsiteY36" fmla="*/ 166255 h 3325091"/>
              <a:gd name="connsiteX37" fmla="*/ 1816925 w 3538847"/>
              <a:gd name="connsiteY37" fmla="*/ 154379 h 3325091"/>
              <a:gd name="connsiteX38" fmla="*/ 1852551 w 3538847"/>
              <a:gd name="connsiteY38" fmla="*/ 130629 h 3325091"/>
              <a:gd name="connsiteX39" fmla="*/ 1911927 w 3538847"/>
              <a:gd name="connsiteY39" fmla="*/ 47501 h 3325091"/>
              <a:gd name="connsiteX40" fmla="*/ 1983179 w 3538847"/>
              <a:gd name="connsiteY40" fmla="*/ 0 h 3325091"/>
              <a:gd name="connsiteX41" fmla="*/ 2244437 w 3538847"/>
              <a:gd name="connsiteY41" fmla="*/ 11875 h 3325091"/>
              <a:gd name="connsiteX42" fmla="*/ 2327564 w 3538847"/>
              <a:gd name="connsiteY42" fmla="*/ 71252 h 3325091"/>
              <a:gd name="connsiteX43" fmla="*/ 2363190 w 3538847"/>
              <a:gd name="connsiteY43" fmla="*/ 83127 h 3325091"/>
              <a:gd name="connsiteX44" fmla="*/ 2446317 w 3538847"/>
              <a:gd name="connsiteY44" fmla="*/ 166255 h 3325091"/>
              <a:gd name="connsiteX45" fmla="*/ 2481943 w 3538847"/>
              <a:gd name="connsiteY45" fmla="*/ 201881 h 3325091"/>
              <a:gd name="connsiteX46" fmla="*/ 2505694 w 3538847"/>
              <a:gd name="connsiteY46" fmla="*/ 249382 h 3325091"/>
              <a:gd name="connsiteX47" fmla="*/ 2517569 w 3538847"/>
              <a:gd name="connsiteY47" fmla="*/ 285008 h 3325091"/>
              <a:gd name="connsiteX48" fmla="*/ 2553195 w 3538847"/>
              <a:gd name="connsiteY48" fmla="*/ 320634 h 3325091"/>
              <a:gd name="connsiteX49" fmla="*/ 2600696 w 3538847"/>
              <a:gd name="connsiteY49" fmla="*/ 391886 h 3325091"/>
              <a:gd name="connsiteX50" fmla="*/ 2660073 w 3538847"/>
              <a:gd name="connsiteY50" fmla="*/ 486888 h 3325091"/>
              <a:gd name="connsiteX51" fmla="*/ 2695699 w 3538847"/>
              <a:gd name="connsiteY51" fmla="*/ 522514 h 3325091"/>
              <a:gd name="connsiteX52" fmla="*/ 2755076 w 3538847"/>
              <a:gd name="connsiteY52" fmla="*/ 605642 h 3325091"/>
              <a:gd name="connsiteX53" fmla="*/ 2850078 w 3538847"/>
              <a:gd name="connsiteY53" fmla="*/ 629392 h 3325091"/>
              <a:gd name="connsiteX54" fmla="*/ 2873829 w 3538847"/>
              <a:gd name="connsiteY54" fmla="*/ 665018 h 3325091"/>
              <a:gd name="connsiteX55" fmla="*/ 2861953 w 3538847"/>
              <a:gd name="connsiteY55" fmla="*/ 736270 h 3325091"/>
              <a:gd name="connsiteX56" fmla="*/ 2838203 w 3538847"/>
              <a:gd name="connsiteY56" fmla="*/ 819398 h 3325091"/>
              <a:gd name="connsiteX57" fmla="*/ 2850078 w 3538847"/>
              <a:gd name="connsiteY57" fmla="*/ 926275 h 3325091"/>
              <a:gd name="connsiteX58" fmla="*/ 2897579 w 3538847"/>
              <a:gd name="connsiteY58" fmla="*/ 997527 h 3325091"/>
              <a:gd name="connsiteX59" fmla="*/ 2968831 w 3538847"/>
              <a:gd name="connsiteY59" fmla="*/ 1092530 h 3325091"/>
              <a:gd name="connsiteX60" fmla="*/ 3028208 w 3538847"/>
              <a:gd name="connsiteY60" fmla="*/ 1163782 h 3325091"/>
              <a:gd name="connsiteX61" fmla="*/ 3063834 w 3538847"/>
              <a:gd name="connsiteY61" fmla="*/ 1258785 h 3325091"/>
              <a:gd name="connsiteX62" fmla="*/ 3123211 w 3538847"/>
              <a:gd name="connsiteY62" fmla="*/ 1401288 h 3325091"/>
              <a:gd name="connsiteX63" fmla="*/ 3146961 w 3538847"/>
              <a:gd name="connsiteY63" fmla="*/ 1436914 h 3325091"/>
              <a:gd name="connsiteX64" fmla="*/ 3170712 w 3538847"/>
              <a:gd name="connsiteY64" fmla="*/ 1508166 h 3325091"/>
              <a:gd name="connsiteX65" fmla="*/ 3194463 w 3538847"/>
              <a:gd name="connsiteY65" fmla="*/ 1555668 h 3325091"/>
              <a:gd name="connsiteX66" fmla="*/ 3206338 w 3538847"/>
              <a:gd name="connsiteY66" fmla="*/ 1674421 h 3325091"/>
              <a:gd name="connsiteX67" fmla="*/ 3241964 w 3538847"/>
              <a:gd name="connsiteY67" fmla="*/ 1769424 h 3325091"/>
              <a:gd name="connsiteX68" fmla="*/ 3265715 w 3538847"/>
              <a:gd name="connsiteY68" fmla="*/ 1864426 h 3325091"/>
              <a:gd name="connsiteX69" fmla="*/ 3277590 w 3538847"/>
              <a:gd name="connsiteY69" fmla="*/ 2006930 h 3325091"/>
              <a:gd name="connsiteX70" fmla="*/ 3289465 w 3538847"/>
              <a:gd name="connsiteY70" fmla="*/ 2066307 h 3325091"/>
              <a:gd name="connsiteX71" fmla="*/ 3301340 w 3538847"/>
              <a:gd name="connsiteY71" fmla="*/ 2185060 h 3325091"/>
              <a:gd name="connsiteX72" fmla="*/ 3336966 w 3538847"/>
              <a:gd name="connsiteY72" fmla="*/ 2208811 h 3325091"/>
              <a:gd name="connsiteX73" fmla="*/ 3360717 w 3538847"/>
              <a:gd name="connsiteY73" fmla="*/ 2280062 h 3325091"/>
              <a:gd name="connsiteX74" fmla="*/ 3396343 w 3538847"/>
              <a:gd name="connsiteY74" fmla="*/ 2351314 h 3325091"/>
              <a:gd name="connsiteX75" fmla="*/ 3420094 w 3538847"/>
              <a:gd name="connsiteY75" fmla="*/ 2481943 h 3325091"/>
              <a:gd name="connsiteX76" fmla="*/ 3431969 w 3538847"/>
              <a:gd name="connsiteY76" fmla="*/ 2541320 h 3325091"/>
              <a:gd name="connsiteX77" fmla="*/ 3455720 w 3538847"/>
              <a:gd name="connsiteY77" fmla="*/ 2576946 h 3325091"/>
              <a:gd name="connsiteX78" fmla="*/ 3479470 w 3538847"/>
              <a:gd name="connsiteY78" fmla="*/ 2885704 h 3325091"/>
              <a:gd name="connsiteX79" fmla="*/ 3515096 w 3538847"/>
              <a:gd name="connsiteY79" fmla="*/ 2956956 h 3325091"/>
              <a:gd name="connsiteX80" fmla="*/ 3538847 w 3538847"/>
              <a:gd name="connsiteY80" fmla="*/ 3028208 h 3325091"/>
              <a:gd name="connsiteX81" fmla="*/ 3503221 w 3538847"/>
              <a:gd name="connsiteY81" fmla="*/ 3135086 h 3325091"/>
              <a:gd name="connsiteX82" fmla="*/ 3491346 w 3538847"/>
              <a:gd name="connsiteY82" fmla="*/ 3170712 h 3325091"/>
              <a:gd name="connsiteX83" fmla="*/ 3467595 w 3538847"/>
              <a:gd name="connsiteY83" fmla="*/ 3206338 h 3325091"/>
              <a:gd name="connsiteX84" fmla="*/ 3455720 w 3538847"/>
              <a:gd name="connsiteY84" fmla="*/ 3265714 h 3325091"/>
              <a:gd name="connsiteX85" fmla="*/ 3420094 w 3538847"/>
              <a:gd name="connsiteY85" fmla="*/ 3301340 h 3325091"/>
              <a:gd name="connsiteX86" fmla="*/ 3408218 w 3538847"/>
              <a:gd name="connsiteY86" fmla="*/ 3325091 h 332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538847" h="3325091">
                <a:moveTo>
                  <a:pt x="0" y="3241964"/>
                </a:moveTo>
                <a:cubicBezTo>
                  <a:pt x="3959" y="3174670"/>
                  <a:pt x="7536" y="3107353"/>
                  <a:pt x="11876" y="3040083"/>
                </a:cubicBezTo>
                <a:cubicBezTo>
                  <a:pt x="13543" y="3014239"/>
                  <a:pt x="8683" y="2892089"/>
                  <a:pt x="35626" y="2838203"/>
                </a:cubicBezTo>
                <a:cubicBezTo>
                  <a:pt x="70191" y="2769073"/>
                  <a:pt x="67682" y="2825747"/>
                  <a:pt x="130629" y="2731325"/>
                </a:cubicBezTo>
                <a:lnTo>
                  <a:pt x="154379" y="2695699"/>
                </a:lnTo>
                <a:cubicBezTo>
                  <a:pt x="158338" y="2679865"/>
                  <a:pt x="159826" y="2663199"/>
                  <a:pt x="166255" y="2648198"/>
                </a:cubicBezTo>
                <a:cubicBezTo>
                  <a:pt x="171877" y="2635080"/>
                  <a:pt x="182924" y="2624964"/>
                  <a:pt x="190005" y="2612572"/>
                </a:cubicBezTo>
                <a:cubicBezTo>
                  <a:pt x="198788" y="2597201"/>
                  <a:pt x="205839" y="2580904"/>
                  <a:pt x="213756" y="2565070"/>
                </a:cubicBezTo>
                <a:cubicBezTo>
                  <a:pt x="248271" y="2427006"/>
                  <a:pt x="200753" y="2642471"/>
                  <a:pt x="213756" y="2434442"/>
                </a:cubicBezTo>
                <a:cubicBezTo>
                  <a:pt x="216033" y="2398018"/>
                  <a:pt x="228656" y="2362969"/>
                  <a:pt x="237507" y="2327564"/>
                </a:cubicBezTo>
                <a:cubicBezTo>
                  <a:pt x="240543" y="2315420"/>
                  <a:pt x="243784" y="2303134"/>
                  <a:pt x="249382" y="2291938"/>
                </a:cubicBezTo>
                <a:cubicBezTo>
                  <a:pt x="255765" y="2279172"/>
                  <a:pt x="265216" y="2268187"/>
                  <a:pt x="273133" y="2256312"/>
                </a:cubicBezTo>
                <a:cubicBezTo>
                  <a:pt x="277091" y="2244437"/>
                  <a:pt x="279410" y="2231882"/>
                  <a:pt x="285008" y="2220686"/>
                </a:cubicBezTo>
                <a:cubicBezTo>
                  <a:pt x="291391" y="2207920"/>
                  <a:pt x="308080" y="2199316"/>
                  <a:pt x="308759" y="2185060"/>
                </a:cubicBezTo>
                <a:cubicBezTo>
                  <a:pt x="312153" y="2113779"/>
                  <a:pt x="300842" y="2042556"/>
                  <a:pt x="296883" y="1971304"/>
                </a:cubicBezTo>
                <a:cubicBezTo>
                  <a:pt x="300842" y="1911927"/>
                  <a:pt x="295129" y="1851101"/>
                  <a:pt x="308759" y="1793174"/>
                </a:cubicBezTo>
                <a:cubicBezTo>
                  <a:pt x="312028" y="1779281"/>
                  <a:pt x="334293" y="1779516"/>
                  <a:pt x="344385" y="1769424"/>
                </a:cubicBezTo>
                <a:cubicBezTo>
                  <a:pt x="349765" y="1764044"/>
                  <a:pt x="397017" y="1699783"/>
                  <a:pt x="403761" y="1686296"/>
                </a:cubicBezTo>
                <a:cubicBezTo>
                  <a:pt x="409359" y="1675100"/>
                  <a:pt x="408693" y="1661085"/>
                  <a:pt x="415637" y="1650670"/>
                </a:cubicBezTo>
                <a:cubicBezTo>
                  <a:pt x="424953" y="1636696"/>
                  <a:pt x="439388" y="1626919"/>
                  <a:pt x="451263" y="1615044"/>
                </a:cubicBezTo>
                <a:cubicBezTo>
                  <a:pt x="455221" y="1599210"/>
                  <a:pt x="458448" y="1583176"/>
                  <a:pt x="463138" y="1567543"/>
                </a:cubicBezTo>
                <a:cubicBezTo>
                  <a:pt x="470332" y="1543563"/>
                  <a:pt x="486889" y="1496291"/>
                  <a:pt x="486889" y="1496291"/>
                </a:cubicBezTo>
                <a:cubicBezTo>
                  <a:pt x="490847" y="1381496"/>
                  <a:pt x="488955" y="1266350"/>
                  <a:pt x="498764" y="1151907"/>
                </a:cubicBezTo>
                <a:cubicBezTo>
                  <a:pt x="500902" y="1126963"/>
                  <a:pt x="514598" y="1104406"/>
                  <a:pt x="522515" y="1080655"/>
                </a:cubicBezTo>
                <a:cubicBezTo>
                  <a:pt x="540772" y="1025884"/>
                  <a:pt x="531936" y="1057297"/>
                  <a:pt x="546265" y="985652"/>
                </a:cubicBezTo>
                <a:cubicBezTo>
                  <a:pt x="550223" y="874816"/>
                  <a:pt x="533427" y="761262"/>
                  <a:pt x="558140" y="653143"/>
                </a:cubicBezTo>
                <a:cubicBezTo>
                  <a:pt x="563701" y="628814"/>
                  <a:pt x="631698" y="560799"/>
                  <a:pt x="676894" y="558140"/>
                </a:cubicBezTo>
                <a:cubicBezTo>
                  <a:pt x="866736" y="546973"/>
                  <a:pt x="1056904" y="542307"/>
                  <a:pt x="1246909" y="534390"/>
                </a:cubicBezTo>
                <a:cubicBezTo>
                  <a:pt x="1250868" y="518556"/>
                  <a:pt x="1252156" y="501803"/>
                  <a:pt x="1258785" y="486888"/>
                </a:cubicBezTo>
                <a:cubicBezTo>
                  <a:pt x="1269873" y="461941"/>
                  <a:pt x="1310335" y="401902"/>
                  <a:pt x="1330037" y="380011"/>
                </a:cubicBezTo>
                <a:cubicBezTo>
                  <a:pt x="1352507" y="355045"/>
                  <a:pt x="1369424" y="319381"/>
                  <a:pt x="1401289" y="308759"/>
                </a:cubicBezTo>
                <a:lnTo>
                  <a:pt x="1508166" y="273133"/>
                </a:lnTo>
                <a:cubicBezTo>
                  <a:pt x="1520041" y="269174"/>
                  <a:pt x="1532169" y="265906"/>
                  <a:pt x="1543792" y="261257"/>
                </a:cubicBezTo>
                <a:cubicBezTo>
                  <a:pt x="1563584" y="253340"/>
                  <a:pt x="1583689" y="246165"/>
                  <a:pt x="1603169" y="237507"/>
                </a:cubicBezTo>
                <a:cubicBezTo>
                  <a:pt x="1619346" y="230317"/>
                  <a:pt x="1634234" y="220331"/>
                  <a:pt x="1650670" y="213756"/>
                </a:cubicBezTo>
                <a:cubicBezTo>
                  <a:pt x="1673915" y="204458"/>
                  <a:pt x="1698394" y="198561"/>
                  <a:pt x="1721922" y="190005"/>
                </a:cubicBezTo>
                <a:cubicBezTo>
                  <a:pt x="1741956" y="182720"/>
                  <a:pt x="1761339" y="173740"/>
                  <a:pt x="1781299" y="166255"/>
                </a:cubicBezTo>
                <a:cubicBezTo>
                  <a:pt x="1793020" y="161860"/>
                  <a:pt x="1805729" y="159977"/>
                  <a:pt x="1816925" y="154379"/>
                </a:cubicBezTo>
                <a:cubicBezTo>
                  <a:pt x="1829690" y="147996"/>
                  <a:pt x="1840676" y="138546"/>
                  <a:pt x="1852551" y="130629"/>
                </a:cubicBezTo>
                <a:cubicBezTo>
                  <a:pt x="1868643" y="82352"/>
                  <a:pt x="1860698" y="88485"/>
                  <a:pt x="1911927" y="47501"/>
                </a:cubicBezTo>
                <a:cubicBezTo>
                  <a:pt x="1934217" y="29669"/>
                  <a:pt x="1983179" y="0"/>
                  <a:pt x="1983179" y="0"/>
                </a:cubicBezTo>
                <a:cubicBezTo>
                  <a:pt x="2070265" y="3958"/>
                  <a:pt x="2157836" y="1883"/>
                  <a:pt x="2244437" y="11875"/>
                </a:cubicBezTo>
                <a:cubicBezTo>
                  <a:pt x="2294023" y="17596"/>
                  <a:pt x="2291693" y="47338"/>
                  <a:pt x="2327564" y="71252"/>
                </a:cubicBezTo>
                <a:cubicBezTo>
                  <a:pt x="2337979" y="78196"/>
                  <a:pt x="2351315" y="79169"/>
                  <a:pt x="2363190" y="83127"/>
                </a:cubicBezTo>
                <a:lnTo>
                  <a:pt x="2446317" y="166255"/>
                </a:lnTo>
                <a:cubicBezTo>
                  <a:pt x="2458192" y="178130"/>
                  <a:pt x="2474432" y="186860"/>
                  <a:pt x="2481943" y="201881"/>
                </a:cubicBezTo>
                <a:cubicBezTo>
                  <a:pt x="2489860" y="217715"/>
                  <a:pt x="2498721" y="233111"/>
                  <a:pt x="2505694" y="249382"/>
                </a:cubicBezTo>
                <a:cubicBezTo>
                  <a:pt x="2510625" y="260888"/>
                  <a:pt x="2510625" y="274593"/>
                  <a:pt x="2517569" y="285008"/>
                </a:cubicBezTo>
                <a:cubicBezTo>
                  <a:pt x="2526885" y="298982"/>
                  <a:pt x="2541320" y="308759"/>
                  <a:pt x="2553195" y="320634"/>
                </a:cubicBezTo>
                <a:cubicBezTo>
                  <a:pt x="2573394" y="381233"/>
                  <a:pt x="2552176" y="335279"/>
                  <a:pt x="2600696" y="391886"/>
                </a:cubicBezTo>
                <a:cubicBezTo>
                  <a:pt x="2707638" y="516652"/>
                  <a:pt x="2573183" y="365244"/>
                  <a:pt x="2660073" y="486888"/>
                </a:cubicBezTo>
                <a:cubicBezTo>
                  <a:pt x="2669835" y="500554"/>
                  <a:pt x="2684948" y="509612"/>
                  <a:pt x="2695699" y="522514"/>
                </a:cubicBezTo>
                <a:cubicBezTo>
                  <a:pt x="2707989" y="537261"/>
                  <a:pt x="2742006" y="598513"/>
                  <a:pt x="2755076" y="605642"/>
                </a:cubicBezTo>
                <a:cubicBezTo>
                  <a:pt x="2783732" y="621273"/>
                  <a:pt x="2850078" y="629392"/>
                  <a:pt x="2850078" y="629392"/>
                </a:cubicBezTo>
                <a:cubicBezTo>
                  <a:pt x="2857995" y="641267"/>
                  <a:pt x="2872253" y="650833"/>
                  <a:pt x="2873829" y="665018"/>
                </a:cubicBezTo>
                <a:cubicBezTo>
                  <a:pt x="2876488" y="688949"/>
                  <a:pt x="2866675" y="712659"/>
                  <a:pt x="2861953" y="736270"/>
                </a:cubicBezTo>
                <a:cubicBezTo>
                  <a:pt x="2854496" y="773552"/>
                  <a:pt x="2849522" y="785440"/>
                  <a:pt x="2838203" y="819398"/>
                </a:cubicBezTo>
                <a:cubicBezTo>
                  <a:pt x="2842161" y="855024"/>
                  <a:pt x="2838743" y="892270"/>
                  <a:pt x="2850078" y="926275"/>
                </a:cubicBezTo>
                <a:cubicBezTo>
                  <a:pt x="2859105" y="953355"/>
                  <a:pt x="2880452" y="974691"/>
                  <a:pt x="2897579" y="997527"/>
                </a:cubicBezTo>
                <a:cubicBezTo>
                  <a:pt x="2921330" y="1029195"/>
                  <a:pt x="2940841" y="1064540"/>
                  <a:pt x="2968831" y="1092530"/>
                </a:cubicBezTo>
                <a:cubicBezTo>
                  <a:pt x="3014549" y="1138248"/>
                  <a:pt x="2995141" y="1114182"/>
                  <a:pt x="3028208" y="1163782"/>
                </a:cubicBezTo>
                <a:cubicBezTo>
                  <a:pt x="3058326" y="1314376"/>
                  <a:pt x="3017966" y="1151761"/>
                  <a:pt x="3063834" y="1258785"/>
                </a:cubicBezTo>
                <a:cubicBezTo>
                  <a:pt x="3110069" y="1366666"/>
                  <a:pt x="3012500" y="1235217"/>
                  <a:pt x="3123211" y="1401288"/>
                </a:cubicBezTo>
                <a:cubicBezTo>
                  <a:pt x="3131128" y="1413163"/>
                  <a:pt x="3141165" y="1423872"/>
                  <a:pt x="3146961" y="1436914"/>
                </a:cubicBezTo>
                <a:cubicBezTo>
                  <a:pt x="3157129" y="1459792"/>
                  <a:pt x="3159516" y="1485774"/>
                  <a:pt x="3170712" y="1508166"/>
                </a:cubicBezTo>
                <a:lnTo>
                  <a:pt x="3194463" y="1555668"/>
                </a:lnTo>
                <a:cubicBezTo>
                  <a:pt x="3198421" y="1595252"/>
                  <a:pt x="3200289" y="1635102"/>
                  <a:pt x="3206338" y="1674421"/>
                </a:cubicBezTo>
                <a:cubicBezTo>
                  <a:pt x="3208682" y="1689659"/>
                  <a:pt x="3241274" y="1767584"/>
                  <a:pt x="3241964" y="1769424"/>
                </a:cubicBezTo>
                <a:cubicBezTo>
                  <a:pt x="3257613" y="1811155"/>
                  <a:pt x="3255591" y="1813806"/>
                  <a:pt x="3265715" y="1864426"/>
                </a:cubicBezTo>
                <a:cubicBezTo>
                  <a:pt x="3269673" y="1911927"/>
                  <a:pt x="3272021" y="1959590"/>
                  <a:pt x="3277590" y="2006930"/>
                </a:cubicBezTo>
                <a:cubicBezTo>
                  <a:pt x="3279948" y="2026976"/>
                  <a:pt x="3286797" y="2046300"/>
                  <a:pt x="3289465" y="2066307"/>
                </a:cubicBezTo>
                <a:cubicBezTo>
                  <a:pt x="3294723" y="2105740"/>
                  <a:pt x="3288760" y="2147320"/>
                  <a:pt x="3301340" y="2185060"/>
                </a:cubicBezTo>
                <a:cubicBezTo>
                  <a:pt x="3305853" y="2198600"/>
                  <a:pt x="3325091" y="2200894"/>
                  <a:pt x="3336966" y="2208811"/>
                </a:cubicBezTo>
                <a:cubicBezTo>
                  <a:pt x="3344883" y="2232561"/>
                  <a:pt x="3350549" y="2257185"/>
                  <a:pt x="3360717" y="2280062"/>
                </a:cubicBezTo>
                <a:cubicBezTo>
                  <a:pt x="3393888" y="2354694"/>
                  <a:pt x="3377783" y="2277072"/>
                  <a:pt x="3396343" y="2351314"/>
                </a:cubicBezTo>
                <a:cubicBezTo>
                  <a:pt x="3406117" y="2390413"/>
                  <a:pt x="3413038" y="2443138"/>
                  <a:pt x="3420094" y="2481943"/>
                </a:cubicBezTo>
                <a:cubicBezTo>
                  <a:pt x="3423705" y="2501802"/>
                  <a:pt x="3424882" y="2522421"/>
                  <a:pt x="3431969" y="2541320"/>
                </a:cubicBezTo>
                <a:cubicBezTo>
                  <a:pt x="3436980" y="2554684"/>
                  <a:pt x="3447803" y="2565071"/>
                  <a:pt x="3455720" y="2576946"/>
                </a:cubicBezTo>
                <a:cubicBezTo>
                  <a:pt x="3458755" y="2622476"/>
                  <a:pt x="3470839" y="2825289"/>
                  <a:pt x="3479470" y="2885704"/>
                </a:cubicBezTo>
                <a:cubicBezTo>
                  <a:pt x="3486308" y="2933568"/>
                  <a:pt x="3495293" y="2912399"/>
                  <a:pt x="3515096" y="2956956"/>
                </a:cubicBezTo>
                <a:cubicBezTo>
                  <a:pt x="3525264" y="2979834"/>
                  <a:pt x="3538847" y="3028208"/>
                  <a:pt x="3538847" y="3028208"/>
                </a:cubicBezTo>
                <a:lnTo>
                  <a:pt x="3503221" y="3135086"/>
                </a:lnTo>
                <a:cubicBezTo>
                  <a:pt x="3499263" y="3146961"/>
                  <a:pt x="3498290" y="3160297"/>
                  <a:pt x="3491346" y="3170712"/>
                </a:cubicBezTo>
                <a:lnTo>
                  <a:pt x="3467595" y="3206338"/>
                </a:lnTo>
                <a:cubicBezTo>
                  <a:pt x="3463637" y="3226130"/>
                  <a:pt x="3464747" y="3247661"/>
                  <a:pt x="3455720" y="3265714"/>
                </a:cubicBezTo>
                <a:cubicBezTo>
                  <a:pt x="3448209" y="3280735"/>
                  <a:pt x="3430585" y="3288226"/>
                  <a:pt x="3420094" y="3301340"/>
                </a:cubicBezTo>
                <a:cubicBezTo>
                  <a:pt x="3414564" y="3308252"/>
                  <a:pt x="3412177" y="3317174"/>
                  <a:pt x="3408218" y="3325091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0"/>
            <a:endCxn id="17" idx="85"/>
          </p:cNvCxnSpPr>
          <p:nvPr/>
        </p:nvCxnSpPr>
        <p:spPr>
          <a:xfrm>
            <a:off x="5593279" y="6246422"/>
            <a:ext cx="3420095" cy="59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435608" y="1267264"/>
            <a:ext cx="7498080" cy="7253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5;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secondInt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firstInt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0655" y="2802330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firstInt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80655" y="3133642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secondInt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35608" y="1992856"/>
            <a:ext cx="7498080" cy="7253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spike = new </a:t>
            </a: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smtClean="0">
                <a:solidFill>
                  <a:srgbClr val="2B91A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spot = spike;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0655" y="3502974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spike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80655" y="3834286"/>
            <a:ext cx="370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spot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431969" y="3669475"/>
            <a:ext cx="3372592" cy="76002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31969" y="4049486"/>
            <a:ext cx="3372592" cy="5828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nerysfurryfeatheredfriends.com/yahoo_site_admin/assets/images/funny-dog-you-got-it1.159221417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561" y="4203618"/>
            <a:ext cx="1722370" cy="1408712"/>
          </a:xfrm>
          <a:prstGeom prst="rect">
            <a:avLst/>
          </a:prstGeom>
          <a:noFill/>
        </p:spPr>
      </p:pic>
      <p:sp>
        <p:nvSpPr>
          <p:cNvPr id="4" name="Line Callout 1 3"/>
          <p:cNvSpPr/>
          <p:nvPr/>
        </p:nvSpPr>
        <p:spPr>
          <a:xfrm flipH="1">
            <a:off x="145144" y="2744274"/>
            <a:ext cx="1393372" cy="700644"/>
          </a:xfrm>
          <a:prstGeom prst="borderCallout1">
            <a:avLst>
              <a:gd name="adj1" fmla="val 18750"/>
              <a:gd name="adj2" fmla="val -8333"/>
              <a:gd name="adj3" fmla="val 52425"/>
              <a:gd name="adj4" fmla="val -414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6" name="Line Callout 1 25"/>
          <p:cNvSpPr/>
          <p:nvPr/>
        </p:nvSpPr>
        <p:spPr>
          <a:xfrm flipH="1">
            <a:off x="304799" y="3678134"/>
            <a:ext cx="1393371" cy="751361"/>
          </a:xfrm>
          <a:prstGeom prst="borderCallout1">
            <a:avLst>
              <a:gd name="adj1" fmla="val 18750"/>
              <a:gd name="adj2" fmla="val -8333"/>
              <a:gd name="adj3" fmla="val 13065"/>
              <a:gd name="adj4" fmla="val -38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</a:p>
          <a:p>
            <a:pPr algn="ctr"/>
            <a:r>
              <a:rPr lang="en-US" dirty="0" smtClean="0"/>
              <a:t>Types</a:t>
            </a:r>
          </a:p>
        </p:txBody>
      </p:sp>
      <p:sp>
        <p:nvSpPr>
          <p:cNvPr id="30" name="Line Callout 1 29"/>
          <p:cNvSpPr/>
          <p:nvPr/>
        </p:nvSpPr>
        <p:spPr>
          <a:xfrm flipH="1">
            <a:off x="2605312" y="4528581"/>
            <a:ext cx="1393371" cy="1076325"/>
          </a:xfrm>
          <a:prstGeom prst="borderCallout1">
            <a:avLst>
              <a:gd name="adj1" fmla="val -6872"/>
              <a:gd name="adj2" fmla="val 38542"/>
              <a:gd name="adj3" fmla="val -36830"/>
              <a:gd name="adj4" fmla="val 30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address (pointer)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 build="p"/>
      <p:bldP spid="21" grpId="0"/>
      <p:bldP spid="21" grpId="1"/>
      <p:bldP spid="22" grpId="0"/>
      <p:bldP spid="22" grpId="1"/>
      <p:bldP spid="23" grpId="0" build="p"/>
      <p:bldP spid="24" grpId="0"/>
      <p:bldP spid="24" grpId="1"/>
      <p:bldP spid="25" grpId="0"/>
      <p:bldP spid="25" grpId="1"/>
      <p:bldP spid="4" grpId="0" animBg="1"/>
      <p:bldP spid="4" grpId="1" animBg="1"/>
      <p:bldP spid="26" grpId="0" animBg="1"/>
      <p:bldP spid="26" grpId="1" animBg="1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370114" y="615792"/>
            <a:ext cx="234156" cy="245316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603684" y="835386"/>
            <a:ext cx="234156" cy="201397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754856" y="2322919"/>
            <a:ext cx="400908" cy="610599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98215" y="1990158"/>
            <a:ext cx="400908" cy="127611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879226" y="2809146"/>
            <a:ext cx="1021620" cy="258855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743633" y="1844556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359549" y="1795964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512753" y="2613676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700664" y="2919695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657090" y="3770189"/>
            <a:ext cx="602203" cy="18338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235105" y="2760544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476532" y="3519117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525371" y="4638472"/>
            <a:ext cx="602203" cy="97277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64489" y="3996631"/>
            <a:ext cx="738391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826774" y="2939873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104174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582017" y="195945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707243" y="1959452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062657" y="2828672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93285" y="2828672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722967" y="3449384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713665" y="282867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613604" y="2828672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817139" y="2828672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713665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644783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96519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65403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713665" y="5124399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001966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93285" y="4988211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040991"/>
            <a:ext cx="9144000" cy="3740809"/>
          </a:xfrm>
          <a:prstGeom prst="rect">
            <a:avLst/>
          </a:prstGeom>
          <a:solidFill>
            <a:srgbClr val="000000">
              <a:alpha val="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29B85-57EF-492F-8477-3E946EBAC67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Converting Types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66939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Boxing:</a:t>
            </a:r>
            <a:r>
              <a:rPr lang="en-US" sz="2400" dirty="0" smtClean="0"/>
              <a:t> Value </a:t>
            </a:r>
            <a:r>
              <a:rPr lang="en-US" sz="2400" dirty="0" smtClean="0">
                <a:sym typeface="Wingdings" pitchFamily="2" charset="2"/>
              </a:rPr>
              <a:t> Reference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Implicit conversion works</a:t>
            </a:r>
          </a:p>
          <a:p>
            <a:r>
              <a:rPr lang="en-US" sz="2400" b="1" dirty="0" err="1" smtClean="0"/>
              <a:t>Unboxing</a:t>
            </a:r>
            <a:r>
              <a:rPr lang="en-US" sz="2400" b="1" dirty="0" smtClean="0"/>
              <a:t>:</a:t>
            </a:r>
            <a:r>
              <a:rPr lang="en-US" sz="2400" dirty="0" smtClean="0"/>
              <a:t> Reference </a:t>
            </a:r>
            <a:r>
              <a:rPr lang="en-US" sz="2400" dirty="0" smtClean="0">
                <a:sym typeface="Wingdings" pitchFamily="2" charset="2"/>
              </a:rPr>
              <a:t> Value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Must be explicit</a:t>
            </a:r>
          </a:p>
          <a:p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1402608" y="4700742"/>
            <a:ext cx="3705101" cy="348290"/>
          </a:xfrm>
          <a:prstGeom prst="roundRect">
            <a:avLst/>
          </a:prstGeom>
          <a:solidFill>
            <a:srgbClr val="84AA33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myIntegerVar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12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02608" y="5416776"/>
            <a:ext cx="3705101" cy="348290"/>
          </a:xfrm>
          <a:prstGeom prst="roundRect">
            <a:avLst/>
          </a:prstGeom>
          <a:solidFill>
            <a:srgbClr val="84AA33">
              <a:alpha val="3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myDifferentIntVar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12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02608" y="5068486"/>
            <a:ext cx="3705101" cy="348290"/>
          </a:xfrm>
          <a:prstGeom prst="roundRect">
            <a:avLst/>
          </a:prstGeom>
          <a:solidFill>
            <a:srgbClr val="3943A5">
              <a:alpha val="29804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myObjectVar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02608" y="4208299"/>
            <a:ext cx="37051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Stack</a:t>
            </a:r>
            <a:endParaRPr lang="en-US" sz="26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53413" y="4700742"/>
            <a:ext cx="2142123" cy="1334198"/>
            <a:chOff x="6453413" y="4824312"/>
            <a:chExt cx="2142123" cy="1334198"/>
          </a:xfrm>
        </p:grpSpPr>
        <p:sp>
          <p:nvSpPr>
            <p:cNvPr id="32" name="Freeform 31"/>
            <p:cNvSpPr/>
            <p:nvPr/>
          </p:nvSpPr>
          <p:spPr>
            <a:xfrm>
              <a:off x="6453413" y="4824312"/>
              <a:ext cx="2142123" cy="1334198"/>
            </a:xfrm>
            <a:custGeom>
              <a:avLst/>
              <a:gdLst>
                <a:gd name="connsiteX0" fmla="*/ 0 w 3538847"/>
                <a:gd name="connsiteY0" fmla="*/ 3241964 h 3325091"/>
                <a:gd name="connsiteX1" fmla="*/ 11876 w 3538847"/>
                <a:gd name="connsiteY1" fmla="*/ 3040083 h 3325091"/>
                <a:gd name="connsiteX2" fmla="*/ 35626 w 3538847"/>
                <a:gd name="connsiteY2" fmla="*/ 2838203 h 3325091"/>
                <a:gd name="connsiteX3" fmla="*/ 130629 w 3538847"/>
                <a:gd name="connsiteY3" fmla="*/ 2731325 h 3325091"/>
                <a:gd name="connsiteX4" fmla="*/ 154379 w 3538847"/>
                <a:gd name="connsiteY4" fmla="*/ 2695699 h 3325091"/>
                <a:gd name="connsiteX5" fmla="*/ 166255 w 3538847"/>
                <a:gd name="connsiteY5" fmla="*/ 2648198 h 3325091"/>
                <a:gd name="connsiteX6" fmla="*/ 190005 w 3538847"/>
                <a:gd name="connsiteY6" fmla="*/ 2612572 h 3325091"/>
                <a:gd name="connsiteX7" fmla="*/ 213756 w 3538847"/>
                <a:gd name="connsiteY7" fmla="*/ 2565070 h 3325091"/>
                <a:gd name="connsiteX8" fmla="*/ 213756 w 3538847"/>
                <a:gd name="connsiteY8" fmla="*/ 2434442 h 3325091"/>
                <a:gd name="connsiteX9" fmla="*/ 237507 w 3538847"/>
                <a:gd name="connsiteY9" fmla="*/ 2327564 h 3325091"/>
                <a:gd name="connsiteX10" fmla="*/ 249382 w 3538847"/>
                <a:gd name="connsiteY10" fmla="*/ 2291938 h 3325091"/>
                <a:gd name="connsiteX11" fmla="*/ 273133 w 3538847"/>
                <a:gd name="connsiteY11" fmla="*/ 2256312 h 3325091"/>
                <a:gd name="connsiteX12" fmla="*/ 285008 w 3538847"/>
                <a:gd name="connsiteY12" fmla="*/ 2220686 h 3325091"/>
                <a:gd name="connsiteX13" fmla="*/ 308759 w 3538847"/>
                <a:gd name="connsiteY13" fmla="*/ 2185060 h 3325091"/>
                <a:gd name="connsiteX14" fmla="*/ 296883 w 3538847"/>
                <a:gd name="connsiteY14" fmla="*/ 1971304 h 3325091"/>
                <a:gd name="connsiteX15" fmla="*/ 308759 w 3538847"/>
                <a:gd name="connsiteY15" fmla="*/ 1793174 h 3325091"/>
                <a:gd name="connsiteX16" fmla="*/ 344385 w 3538847"/>
                <a:gd name="connsiteY16" fmla="*/ 1769424 h 3325091"/>
                <a:gd name="connsiteX17" fmla="*/ 403761 w 3538847"/>
                <a:gd name="connsiteY17" fmla="*/ 1686296 h 3325091"/>
                <a:gd name="connsiteX18" fmla="*/ 415637 w 3538847"/>
                <a:gd name="connsiteY18" fmla="*/ 1650670 h 3325091"/>
                <a:gd name="connsiteX19" fmla="*/ 451263 w 3538847"/>
                <a:gd name="connsiteY19" fmla="*/ 1615044 h 3325091"/>
                <a:gd name="connsiteX20" fmla="*/ 463138 w 3538847"/>
                <a:gd name="connsiteY20" fmla="*/ 1567543 h 3325091"/>
                <a:gd name="connsiteX21" fmla="*/ 486889 w 3538847"/>
                <a:gd name="connsiteY21" fmla="*/ 1496291 h 3325091"/>
                <a:gd name="connsiteX22" fmla="*/ 498764 w 3538847"/>
                <a:gd name="connsiteY22" fmla="*/ 1151907 h 3325091"/>
                <a:gd name="connsiteX23" fmla="*/ 522515 w 3538847"/>
                <a:gd name="connsiteY23" fmla="*/ 1080655 h 3325091"/>
                <a:gd name="connsiteX24" fmla="*/ 546265 w 3538847"/>
                <a:gd name="connsiteY24" fmla="*/ 985652 h 3325091"/>
                <a:gd name="connsiteX25" fmla="*/ 558140 w 3538847"/>
                <a:gd name="connsiteY25" fmla="*/ 653143 h 3325091"/>
                <a:gd name="connsiteX26" fmla="*/ 676894 w 3538847"/>
                <a:gd name="connsiteY26" fmla="*/ 558140 h 3325091"/>
                <a:gd name="connsiteX27" fmla="*/ 1246909 w 3538847"/>
                <a:gd name="connsiteY27" fmla="*/ 534390 h 3325091"/>
                <a:gd name="connsiteX28" fmla="*/ 1258785 w 3538847"/>
                <a:gd name="connsiteY28" fmla="*/ 486888 h 3325091"/>
                <a:gd name="connsiteX29" fmla="*/ 1330037 w 3538847"/>
                <a:gd name="connsiteY29" fmla="*/ 380011 h 3325091"/>
                <a:gd name="connsiteX30" fmla="*/ 1401289 w 3538847"/>
                <a:gd name="connsiteY30" fmla="*/ 308759 h 3325091"/>
                <a:gd name="connsiteX31" fmla="*/ 1508166 w 3538847"/>
                <a:gd name="connsiteY31" fmla="*/ 273133 h 3325091"/>
                <a:gd name="connsiteX32" fmla="*/ 1543792 w 3538847"/>
                <a:gd name="connsiteY32" fmla="*/ 261257 h 3325091"/>
                <a:gd name="connsiteX33" fmla="*/ 1603169 w 3538847"/>
                <a:gd name="connsiteY33" fmla="*/ 237507 h 3325091"/>
                <a:gd name="connsiteX34" fmla="*/ 1650670 w 3538847"/>
                <a:gd name="connsiteY34" fmla="*/ 213756 h 3325091"/>
                <a:gd name="connsiteX35" fmla="*/ 1721922 w 3538847"/>
                <a:gd name="connsiteY35" fmla="*/ 190005 h 3325091"/>
                <a:gd name="connsiteX36" fmla="*/ 1781299 w 3538847"/>
                <a:gd name="connsiteY36" fmla="*/ 166255 h 3325091"/>
                <a:gd name="connsiteX37" fmla="*/ 1816925 w 3538847"/>
                <a:gd name="connsiteY37" fmla="*/ 154379 h 3325091"/>
                <a:gd name="connsiteX38" fmla="*/ 1852551 w 3538847"/>
                <a:gd name="connsiteY38" fmla="*/ 130629 h 3325091"/>
                <a:gd name="connsiteX39" fmla="*/ 1911927 w 3538847"/>
                <a:gd name="connsiteY39" fmla="*/ 47501 h 3325091"/>
                <a:gd name="connsiteX40" fmla="*/ 1983179 w 3538847"/>
                <a:gd name="connsiteY40" fmla="*/ 0 h 3325091"/>
                <a:gd name="connsiteX41" fmla="*/ 2244437 w 3538847"/>
                <a:gd name="connsiteY41" fmla="*/ 11875 h 3325091"/>
                <a:gd name="connsiteX42" fmla="*/ 2327564 w 3538847"/>
                <a:gd name="connsiteY42" fmla="*/ 71252 h 3325091"/>
                <a:gd name="connsiteX43" fmla="*/ 2363190 w 3538847"/>
                <a:gd name="connsiteY43" fmla="*/ 83127 h 3325091"/>
                <a:gd name="connsiteX44" fmla="*/ 2446317 w 3538847"/>
                <a:gd name="connsiteY44" fmla="*/ 166255 h 3325091"/>
                <a:gd name="connsiteX45" fmla="*/ 2481943 w 3538847"/>
                <a:gd name="connsiteY45" fmla="*/ 201881 h 3325091"/>
                <a:gd name="connsiteX46" fmla="*/ 2505694 w 3538847"/>
                <a:gd name="connsiteY46" fmla="*/ 249382 h 3325091"/>
                <a:gd name="connsiteX47" fmla="*/ 2517569 w 3538847"/>
                <a:gd name="connsiteY47" fmla="*/ 285008 h 3325091"/>
                <a:gd name="connsiteX48" fmla="*/ 2553195 w 3538847"/>
                <a:gd name="connsiteY48" fmla="*/ 320634 h 3325091"/>
                <a:gd name="connsiteX49" fmla="*/ 2600696 w 3538847"/>
                <a:gd name="connsiteY49" fmla="*/ 391886 h 3325091"/>
                <a:gd name="connsiteX50" fmla="*/ 2660073 w 3538847"/>
                <a:gd name="connsiteY50" fmla="*/ 486888 h 3325091"/>
                <a:gd name="connsiteX51" fmla="*/ 2695699 w 3538847"/>
                <a:gd name="connsiteY51" fmla="*/ 522514 h 3325091"/>
                <a:gd name="connsiteX52" fmla="*/ 2755076 w 3538847"/>
                <a:gd name="connsiteY52" fmla="*/ 605642 h 3325091"/>
                <a:gd name="connsiteX53" fmla="*/ 2850078 w 3538847"/>
                <a:gd name="connsiteY53" fmla="*/ 629392 h 3325091"/>
                <a:gd name="connsiteX54" fmla="*/ 2873829 w 3538847"/>
                <a:gd name="connsiteY54" fmla="*/ 665018 h 3325091"/>
                <a:gd name="connsiteX55" fmla="*/ 2861953 w 3538847"/>
                <a:gd name="connsiteY55" fmla="*/ 736270 h 3325091"/>
                <a:gd name="connsiteX56" fmla="*/ 2838203 w 3538847"/>
                <a:gd name="connsiteY56" fmla="*/ 819398 h 3325091"/>
                <a:gd name="connsiteX57" fmla="*/ 2850078 w 3538847"/>
                <a:gd name="connsiteY57" fmla="*/ 926275 h 3325091"/>
                <a:gd name="connsiteX58" fmla="*/ 2897579 w 3538847"/>
                <a:gd name="connsiteY58" fmla="*/ 997527 h 3325091"/>
                <a:gd name="connsiteX59" fmla="*/ 2968831 w 3538847"/>
                <a:gd name="connsiteY59" fmla="*/ 1092530 h 3325091"/>
                <a:gd name="connsiteX60" fmla="*/ 3028208 w 3538847"/>
                <a:gd name="connsiteY60" fmla="*/ 1163782 h 3325091"/>
                <a:gd name="connsiteX61" fmla="*/ 3063834 w 3538847"/>
                <a:gd name="connsiteY61" fmla="*/ 1258785 h 3325091"/>
                <a:gd name="connsiteX62" fmla="*/ 3123211 w 3538847"/>
                <a:gd name="connsiteY62" fmla="*/ 1401288 h 3325091"/>
                <a:gd name="connsiteX63" fmla="*/ 3146961 w 3538847"/>
                <a:gd name="connsiteY63" fmla="*/ 1436914 h 3325091"/>
                <a:gd name="connsiteX64" fmla="*/ 3170712 w 3538847"/>
                <a:gd name="connsiteY64" fmla="*/ 1508166 h 3325091"/>
                <a:gd name="connsiteX65" fmla="*/ 3194463 w 3538847"/>
                <a:gd name="connsiteY65" fmla="*/ 1555668 h 3325091"/>
                <a:gd name="connsiteX66" fmla="*/ 3206338 w 3538847"/>
                <a:gd name="connsiteY66" fmla="*/ 1674421 h 3325091"/>
                <a:gd name="connsiteX67" fmla="*/ 3241964 w 3538847"/>
                <a:gd name="connsiteY67" fmla="*/ 1769424 h 3325091"/>
                <a:gd name="connsiteX68" fmla="*/ 3265715 w 3538847"/>
                <a:gd name="connsiteY68" fmla="*/ 1864426 h 3325091"/>
                <a:gd name="connsiteX69" fmla="*/ 3277590 w 3538847"/>
                <a:gd name="connsiteY69" fmla="*/ 2006930 h 3325091"/>
                <a:gd name="connsiteX70" fmla="*/ 3289465 w 3538847"/>
                <a:gd name="connsiteY70" fmla="*/ 2066307 h 3325091"/>
                <a:gd name="connsiteX71" fmla="*/ 3301340 w 3538847"/>
                <a:gd name="connsiteY71" fmla="*/ 2185060 h 3325091"/>
                <a:gd name="connsiteX72" fmla="*/ 3336966 w 3538847"/>
                <a:gd name="connsiteY72" fmla="*/ 2208811 h 3325091"/>
                <a:gd name="connsiteX73" fmla="*/ 3360717 w 3538847"/>
                <a:gd name="connsiteY73" fmla="*/ 2280062 h 3325091"/>
                <a:gd name="connsiteX74" fmla="*/ 3396343 w 3538847"/>
                <a:gd name="connsiteY74" fmla="*/ 2351314 h 3325091"/>
                <a:gd name="connsiteX75" fmla="*/ 3420094 w 3538847"/>
                <a:gd name="connsiteY75" fmla="*/ 2481943 h 3325091"/>
                <a:gd name="connsiteX76" fmla="*/ 3431969 w 3538847"/>
                <a:gd name="connsiteY76" fmla="*/ 2541320 h 3325091"/>
                <a:gd name="connsiteX77" fmla="*/ 3455720 w 3538847"/>
                <a:gd name="connsiteY77" fmla="*/ 2576946 h 3325091"/>
                <a:gd name="connsiteX78" fmla="*/ 3479470 w 3538847"/>
                <a:gd name="connsiteY78" fmla="*/ 2885704 h 3325091"/>
                <a:gd name="connsiteX79" fmla="*/ 3515096 w 3538847"/>
                <a:gd name="connsiteY79" fmla="*/ 2956956 h 3325091"/>
                <a:gd name="connsiteX80" fmla="*/ 3538847 w 3538847"/>
                <a:gd name="connsiteY80" fmla="*/ 3028208 h 3325091"/>
                <a:gd name="connsiteX81" fmla="*/ 3503221 w 3538847"/>
                <a:gd name="connsiteY81" fmla="*/ 3135086 h 3325091"/>
                <a:gd name="connsiteX82" fmla="*/ 3491346 w 3538847"/>
                <a:gd name="connsiteY82" fmla="*/ 3170712 h 3325091"/>
                <a:gd name="connsiteX83" fmla="*/ 3467595 w 3538847"/>
                <a:gd name="connsiteY83" fmla="*/ 3206338 h 3325091"/>
                <a:gd name="connsiteX84" fmla="*/ 3455720 w 3538847"/>
                <a:gd name="connsiteY84" fmla="*/ 3265714 h 3325091"/>
                <a:gd name="connsiteX85" fmla="*/ 3420094 w 3538847"/>
                <a:gd name="connsiteY85" fmla="*/ 3301340 h 3325091"/>
                <a:gd name="connsiteX86" fmla="*/ 3408218 w 3538847"/>
                <a:gd name="connsiteY86" fmla="*/ 3325091 h 33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538847" h="3325091">
                  <a:moveTo>
                    <a:pt x="0" y="3241964"/>
                  </a:moveTo>
                  <a:cubicBezTo>
                    <a:pt x="3959" y="3174670"/>
                    <a:pt x="7536" y="3107353"/>
                    <a:pt x="11876" y="3040083"/>
                  </a:cubicBezTo>
                  <a:cubicBezTo>
                    <a:pt x="13543" y="3014239"/>
                    <a:pt x="8683" y="2892089"/>
                    <a:pt x="35626" y="2838203"/>
                  </a:cubicBezTo>
                  <a:cubicBezTo>
                    <a:pt x="70191" y="2769073"/>
                    <a:pt x="67682" y="2825747"/>
                    <a:pt x="130629" y="2731325"/>
                  </a:cubicBezTo>
                  <a:lnTo>
                    <a:pt x="154379" y="2695699"/>
                  </a:lnTo>
                  <a:cubicBezTo>
                    <a:pt x="158338" y="2679865"/>
                    <a:pt x="159826" y="2663199"/>
                    <a:pt x="166255" y="2648198"/>
                  </a:cubicBezTo>
                  <a:cubicBezTo>
                    <a:pt x="171877" y="2635080"/>
                    <a:pt x="182924" y="2624964"/>
                    <a:pt x="190005" y="2612572"/>
                  </a:cubicBezTo>
                  <a:cubicBezTo>
                    <a:pt x="198788" y="2597201"/>
                    <a:pt x="205839" y="2580904"/>
                    <a:pt x="213756" y="2565070"/>
                  </a:cubicBezTo>
                  <a:cubicBezTo>
                    <a:pt x="248271" y="2427006"/>
                    <a:pt x="200753" y="2642471"/>
                    <a:pt x="213756" y="2434442"/>
                  </a:cubicBezTo>
                  <a:cubicBezTo>
                    <a:pt x="216033" y="2398018"/>
                    <a:pt x="228656" y="2362969"/>
                    <a:pt x="237507" y="2327564"/>
                  </a:cubicBezTo>
                  <a:cubicBezTo>
                    <a:pt x="240543" y="2315420"/>
                    <a:pt x="243784" y="2303134"/>
                    <a:pt x="249382" y="2291938"/>
                  </a:cubicBezTo>
                  <a:cubicBezTo>
                    <a:pt x="255765" y="2279172"/>
                    <a:pt x="265216" y="2268187"/>
                    <a:pt x="273133" y="2256312"/>
                  </a:cubicBezTo>
                  <a:cubicBezTo>
                    <a:pt x="277091" y="2244437"/>
                    <a:pt x="279410" y="2231882"/>
                    <a:pt x="285008" y="2220686"/>
                  </a:cubicBezTo>
                  <a:cubicBezTo>
                    <a:pt x="291391" y="2207920"/>
                    <a:pt x="308080" y="2199316"/>
                    <a:pt x="308759" y="2185060"/>
                  </a:cubicBezTo>
                  <a:cubicBezTo>
                    <a:pt x="312153" y="2113779"/>
                    <a:pt x="300842" y="2042556"/>
                    <a:pt x="296883" y="1971304"/>
                  </a:cubicBezTo>
                  <a:cubicBezTo>
                    <a:pt x="300842" y="1911927"/>
                    <a:pt x="295129" y="1851101"/>
                    <a:pt x="308759" y="1793174"/>
                  </a:cubicBezTo>
                  <a:cubicBezTo>
                    <a:pt x="312028" y="1779281"/>
                    <a:pt x="334293" y="1779516"/>
                    <a:pt x="344385" y="1769424"/>
                  </a:cubicBezTo>
                  <a:cubicBezTo>
                    <a:pt x="349765" y="1764044"/>
                    <a:pt x="397017" y="1699783"/>
                    <a:pt x="403761" y="1686296"/>
                  </a:cubicBezTo>
                  <a:cubicBezTo>
                    <a:pt x="409359" y="1675100"/>
                    <a:pt x="408693" y="1661085"/>
                    <a:pt x="415637" y="1650670"/>
                  </a:cubicBezTo>
                  <a:cubicBezTo>
                    <a:pt x="424953" y="1636696"/>
                    <a:pt x="439388" y="1626919"/>
                    <a:pt x="451263" y="1615044"/>
                  </a:cubicBezTo>
                  <a:cubicBezTo>
                    <a:pt x="455221" y="1599210"/>
                    <a:pt x="458448" y="1583176"/>
                    <a:pt x="463138" y="1567543"/>
                  </a:cubicBezTo>
                  <a:cubicBezTo>
                    <a:pt x="470332" y="1543563"/>
                    <a:pt x="486889" y="1496291"/>
                    <a:pt x="486889" y="1496291"/>
                  </a:cubicBezTo>
                  <a:cubicBezTo>
                    <a:pt x="490847" y="1381496"/>
                    <a:pt x="488955" y="1266350"/>
                    <a:pt x="498764" y="1151907"/>
                  </a:cubicBezTo>
                  <a:cubicBezTo>
                    <a:pt x="500902" y="1126963"/>
                    <a:pt x="514598" y="1104406"/>
                    <a:pt x="522515" y="1080655"/>
                  </a:cubicBezTo>
                  <a:cubicBezTo>
                    <a:pt x="540772" y="1025884"/>
                    <a:pt x="531936" y="1057297"/>
                    <a:pt x="546265" y="985652"/>
                  </a:cubicBezTo>
                  <a:cubicBezTo>
                    <a:pt x="550223" y="874816"/>
                    <a:pt x="533427" y="761262"/>
                    <a:pt x="558140" y="653143"/>
                  </a:cubicBezTo>
                  <a:cubicBezTo>
                    <a:pt x="563701" y="628814"/>
                    <a:pt x="631698" y="560799"/>
                    <a:pt x="676894" y="558140"/>
                  </a:cubicBezTo>
                  <a:cubicBezTo>
                    <a:pt x="866736" y="546973"/>
                    <a:pt x="1056904" y="542307"/>
                    <a:pt x="1246909" y="534390"/>
                  </a:cubicBezTo>
                  <a:cubicBezTo>
                    <a:pt x="1250868" y="518556"/>
                    <a:pt x="1252156" y="501803"/>
                    <a:pt x="1258785" y="486888"/>
                  </a:cubicBezTo>
                  <a:cubicBezTo>
                    <a:pt x="1269873" y="461941"/>
                    <a:pt x="1310335" y="401902"/>
                    <a:pt x="1330037" y="380011"/>
                  </a:cubicBezTo>
                  <a:cubicBezTo>
                    <a:pt x="1352507" y="355045"/>
                    <a:pt x="1369424" y="319381"/>
                    <a:pt x="1401289" y="308759"/>
                  </a:cubicBezTo>
                  <a:lnTo>
                    <a:pt x="1508166" y="273133"/>
                  </a:lnTo>
                  <a:cubicBezTo>
                    <a:pt x="1520041" y="269174"/>
                    <a:pt x="1532169" y="265906"/>
                    <a:pt x="1543792" y="261257"/>
                  </a:cubicBezTo>
                  <a:cubicBezTo>
                    <a:pt x="1563584" y="253340"/>
                    <a:pt x="1583689" y="246165"/>
                    <a:pt x="1603169" y="237507"/>
                  </a:cubicBezTo>
                  <a:cubicBezTo>
                    <a:pt x="1619346" y="230317"/>
                    <a:pt x="1634234" y="220331"/>
                    <a:pt x="1650670" y="213756"/>
                  </a:cubicBezTo>
                  <a:cubicBezTo>
                    <a:pt x="1673915" y="204458"/>
                    <a:pt x="1698394" y="198561"/>
                    <a:pt x="1721922" y="190005"/>
                  </a:cubicBezTo>
                  <a:cubicBezTo>
                    <a:pt x="1741956" y="182720"/>
                    <a:pt x="1761339" y="173740"/>
                    <a:pt x="1781299" y="166255"/>
                  </a:cubicBezTo>
                  <a:cubicBezTo>
                    <a:pt x="1793020" y="161860"/>
                    <a:pt x="1805729" y="159977"/>
                    <a:pt x="1816925" y="154379"/>
                  </a:cubicBezTo>
                  <a:cubicBezTo>
                    <a:pt x="1829690" y="147996"/>
                    <a:pt x="1840676" y="138546"/>
                    <a:pt x="1852551" y="130629"/>
                  </a:cubicBezTo>
                  <a:cubicBezTo>
                    <a:pt x="1868643" y="82352"/>
                    <a:pt x="1860698" y="88485"/>
                    <a:pt x="1911927" y="47501"/>
                  </a:cubicBezTo>
                  <a:cubicBezTo>
                    <a:pt x="1934217" y="29669"/>
                    <a:pt x="1983179" y="0"/>
                    <a:pt x="1983179" y="0"/>
                  </a:cubicBezTo>
                  <a:cubicBezTo>
                    <a:pt x="2070265" y="3958"/>
                    <a:pt x="2157836" y="1883"/>
                    <a:pt x="2244437" y="11875"/>
                  </a:cubicBezTo>
                  <a:cubicBezTo>
                    <a:pt x="2294023" y="17596"/>
                    <a:pt x="2291693" y="47338"/>
                    <a:pt x="2327564" y="71252"/>
                  </a:cubicBezTo>
                  <a:cubicBezTo>
                    <a:pt x="2337979" y="78196"/>
                    <a:pt x="2351315" y="79169"/>
                    <a:pt x="2363190" y="83127"/>
                  </a:cubicBezTo>
                  <a:lnTo>
                    <a:pt x="2446317" y="166255"/>
                  </a:lnTo>
                  <a:cubicBezTo>
                    <a:pt x="2458192" y="178130"/>
                    <a:pt x="2474432" y="186860"/>
                    <a:pt x="2481943" y="201881"/>
                  </a:cubicBezTo>
                  <a:cubicBezTo>
                    <a:pt x="2489860" y="217715"/>
                    <a:pt x="2498721" y="233111"/>
                    <a:pt x="2505694" y="249382"/>
                  </a:cubicBezTo>
                  <a:cubicBezTo>
                    <a:pt x="2510625" y="260888"/>
                    <a:pt x="2510625" y="274593"/>
                    <a:pt x="2517569" y="285008"/>
                  </a:cubicBezTo>
                  <a:cubicBezTo>
                    <a:pt x="2526885" y="298982"/>
                    <a:pt x="2541320" y="308759"/>
                    <a:pt x="2553195" y="320634"/>
                  </a:cubicBezTo>
                  <a:cubicBezTo>
                    <a:pt x="2573394" y="381233"/>
                    <a:pt x="2552176" y="335279"/>
                    <a:pt x="2600696" y="391886"/>
                  </a:cubicBezTo>
                  <a:cubicBezTo>
                    <a:pt x="2707638" y="516652"/>
                    <a:pt x="2573183" y="365244"/>
                    <a:pt x="2660073" y="486888"/>
                  </a:cubicBezTo>
                  <a:cubicBezTo>
                    <a:pt x="2669835" y="500554"/>
                    <a:pt x="2684948" y="509612"/>
                    <a:pt x="2695699" y="522514"/>
                  </a:cubicBezTo>
                  <a:cubicBezTo>
                    <a:pt x="2707989" y="537261"/>
                    <a:pt x="2742006" y="598513"/>
                    <a:pt x="2755076" y="605642"/>
                  </a:cubicBezTo>
                  <a:cubicBezTo>
                    <a:pt x="2783732" y="621273"/>
                    <a:pt x="2850078" y="629392"/>
                    <a:pt x="2850078" y="629392"/>
                  </a:cubicBezTo>
                  <a:cubicBezTo>
                    <a:pt x="2857995" y="641267"/>
                    <a:pt x="2872253" y="650833"/>
                    <a:pt x="2873829" y="665018"/>
                  </a:cubicBezTo>
                  <a:cubicBezTo>
                    <a:pt x="2876488" y="688949"/>
                    <a:pt x="2866675" y="712659"/>
                    <a:pt x="2861953" y="736270"/>
                  </a:cubicBezTo>
                  <a:cubicBezTo>
                    <a:pt x="2854496" y="773552"/>
                    <a:pt x="2849522" y="785440"/>
                    <a:pt x="2838203" y="819398"/>
                  </a:cubicBezTo>
                  <a:cubicBezTo>
                    <a:pt x="2842161" y="855024"/>
                    <a:pt x="2838743" y="892270"/>
                    <a:pt x="2850078" y="926275"/>
                  </a:cubicBezTo>
                  <a:cubicBezTo>
                    <a:pt x="2859105" y="953355"/>
                    <a:pt x="2880452" y="974691"/>
                    <a:pt x="2897579" y="997527"/>
                  </a:cubicBezTo>
                  <a:cubicBezTo>
                    <a:pt x="2921330" y="1029195"/>
                    <a:pt x="2940841" y="1064540"/>
                    <a:pt x="2968831" y="1092530"/>
                  </a:cubicBezTo>
                  <a:cubicBezTo>
                    <a:pt x="3014549" y="1138248"/>
                    <a:pt x="2995141" y="1114182"/>
                    <a:pt x="3028208" y="1163782"/>
                  </a:cubicBezTo>
                  <a:cubicBezTo>
                    <a:pt x="3058326" y="1314376"/>
                    <a:pt x="3017966" y="1151761"/>
                    <a:pt x="3063834" y="1258785"/>
                  </a:cubicBezTo>
                  <a:cubicBezTo>
                    <a:pt x="3110069" y="1366666"/>
                    <a:pt x="3012500" y="1235217"/>
                    <a:pt x="3123211" y="1401288"/>
                  </a:cubicBezTo>
                  <a:cubicBezTo>
                    <a:pt x="3131128" y="1413163"/>
                    <a:pt x="3141165" y="1423872"/>
                    <a:pt x="3146961" y="1436914"/>
                  </a:cubicBezTo>
                  <a:cubicBezTo>
                    <a:pt x="3157129" y="1459792"/>
                    <a:pt x="3159516" y="1485774"/>
                    <a:pt x="3170712" y="1508166"/>
                  </a:cubicBezTo>
                  <a:lnTo>
                    <a:pt x="3194463" y="1555668"/>
                  </a:lnTo>
                  <a:cubicBezTo>
                    <a:pt x="3198421" y="1595252"/>
                    <a:pt x="3200289" y="1635102"/>
                    <a:pt x="3206338" y="1674421"/>
                  </a:cubicBezTo>
                  <a:cubicBezTo>
                    <a:pt x="3208682" y="1689659"/>
                    <a:pt x="3241274" y="1767584"/>
                    <a:pt x="3241964" y="1769424"/>
                  </a:cubicBezTo>
                  <a:cubicBezTo>
                    <a:pt x="3257613" y="1811155"/>
                    <a:pt x="3255591" y="1813806"/>
                    <a:pt x="3265715" y="1864426"/>
                  </a:cubicBezTo>
                  <a:cubicBezTo>
                    <a:pt x="3269673" y="1911927"/>
                    <a:pt x="3272021" y="1959590"/>
                    <a:pt x="3277590" y="2006930"/>
                  </a:cubicBezTo>
                  <a:cubicBezTo>
                    <a:pt x="3279948" y="2026976"/>
                    <a:pt x="3286797" y="2046300"/>
                    <a:pt x="3289465" y="2066307"/>
                  </a:cubicBezTo>
                  <a:cubicBezTo>
                    <a:pt x="3294723" y="2105740"/>
                    <a:pt x="3288760" y="2147320"/>
                    <a:pt x="3301340" y="2185060"/>
                  </a:cubicBezTo>
                  <a:cubicBezTo>
                    <a:pt x="3305853" y="2198600"/>
                    <a:pt x="3325091" y="2200894"/>
                    <a:pt x="3336966" y="2208811"/>
                  </a:cubicBezTo>
                  <a:cubicBezTo>
                    <a:pt x="3344883" y="2232561"/>
                    <a:pt x="3350549" y="2257185"/>
                    <a:pt x="3360717" y="2280062"/>
                  </a:cubicBezTo>
                  <a:cubicBezTo>
                    <a:pt x="3393888" y="2354694"/>
                    <a:pt x="3377783" y="2277072"/>
                    <a:pt x="3396343" y="2351314"/>
                  </a:cubicBezTo>
                  <a:cubicBezTo>
                    <a:pt x="3406117" y="2390413"/>
                    <a:pt x="3413038" y="2443138"/>
                    <a:pt x="3420094" y="2481943"/>
                  </a:cubicBezTo>
                  <a:cubicBezTo>
                    <a:pt x="3423705" y="2501802"/>
                    <a:pt x="3424882" y="2522421"/>
                    <a:pt x="3431969" y="2541320"/>
                  </a:cubicBezTo>
                  <a:cubicBezTo>
                    <a:pt x="3436980" y="2554684"/>
                    <a:pt x="3447803" y="2565071"/>
                    <a:pt x="3455720" y="2576946"/>
                  </a:cubicBezTo>
                  <a:cubicBezTo>
                    <a:pt x="3458755" y="2622476"/>
                    <a:pt x="3470839" y="2825289"/>
                    <a:pt x="3479470" y="2885704"/>
                  </a:cubicBezTo>
                  <a:cubicBezTo>
                    <a:pt x="3486308" y="2933568"/>
                    <a:pt x="3495293" y="2912399"/>
                    <a:pt x="3515096" y="2956956"/>
                  </a:cubicBezTo>
                  <a:cubicBezTo>
                    <a:pt x="3525264" y="2979834"/>
                    <a:pt x="3538847" y="3028208"/>
                    <a:pt x="3538847" y="3028208"/>
                  </a:cubicBezTo>
                  <a:lnTo>
                    <a:pt x="3503221" y="3135086"/>
                  </a:lnTo>
                  <a:cubicBezTo>
                    <a:pt x="3499263" y="3146961"/>
                    <a:pt x="3498290" y="3160297"/>
                    <a:pt x="3491346" y="3170712"/>
                  </a:cubicBezTo>
                  <a:lnTo>
                    <a:pt x="3467595" y="3206338"/>
                  </a:lnTo>
                  <a:cubicBezTo>
                    <a:pt x="3463637" y="3226130"/>
                    <a:pt x="3464747" y="3247661"/>
                    <a:pt x="3455720" y="3265714"/>
                  </a:cubicBezTo>
                  <a:cubicBezTo>
                    <a:pt x="3448209" y="3280735"/>
                    <a:pt x="3430585" y="3288226"/>
                    <a:pt x="3420094" y="3301340"/>
                  </a:cubicBezTo>
                  <a:cubicBezTo>
                    <a:pt x="3414564" y="3308252"/>
                    <a:pt x="3412177" y="3317174"/>
                    <a:pt x="3408218" y="3325091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0"/>
              <a:endCxn id="32" idx="85"/>
            </p:cNvCxnSpPr>
            <p:nvPr/>
          </p:nvCxnSpPr>
          <p:spPr>
            <a:xfrm>
              <a:off x="6453413" y="6125156"/>
              <a:ext cx="2070240" cy="238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>
            <a:off x="4085863" y="5253938"/>
            <a:ext cx="3175509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49056" y="5078892"/>
            <a:ext cx="7475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36156" y="4208299"/>
            <a:ext cx="3059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Heap</a:t>
            </a:r>
            <a:endParaRPr lang="en-US" sz="26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5586467" y="5416777"/>
            <a:ext cx="1265547" cy="618164"/>
          </a:xfrm>
          <a:prstGeom prst="wedgeRoundRectCallout">
            <a:avLst>
              <a:gd name="adj1" fmla="val -113422"/>
              <a:gd name="adj2" fmla="val -2229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Unboxed Integer</a:t>
            </a:r>
            <a:endParaRPr lang="en-US" dirty="0"/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964724" y="3198530"/>
            <a:ext cx="6968963" cy="923330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myIntegerVar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12;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object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myObjectVar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myIntegerVar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myDifferentIntVar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myObjectVar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4675764" y="2946260"/>
            <a:ext cx="2057400" cy="341861"/>
          </a:xfrm>
          <a:prstGeom prst="wedgeRoundRectCallout">
            <a:avLst>
              <a:gd name="adj1" fmla="val -20388"/>
              <a:gd name="adj2" fmla="val 1234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Boxing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6852014" y="2946260"/>
            <a:ext cx="1761634" cy="341861"/>
          </a:xfrm>
          <a:prstGeom prst="wedgeRoundRectCallout">
            <a:avLst>
              <a:gd name="adj1" fmla="val -55086"/>
              <a:gd name="adj2" fmla="val 1930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Unboxing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7707360" y="3763591"/>
            <a:ext cx="1363488" cy="716537"/>
          </a:xfrm>
          <a:prstGeom prst="wedgeRoundRectCallout">
            <a:avLst>
              <a:gd name="adj1" fmla="val -52669"/>
              <a:gd name="adj2" fmla="val 1261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Boxed Integer</a:t>
            </a:r>
            <a:endParaRPr lang="en-US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0" y="2266950"/>
            <a:ext cx="1590816" cy="1021171"/>
          </a:xfrm>
          <a:prstGeom prst="wedgeRoundRectCallout">
            <a:avLst>
              <a:gd name="adj1" fmla="val 74214"/>
              <a:gd name="adj2" fmla="val 8616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reference type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/>
      <p:bldP spid="35" grpId="0" animBg="1"/>
      <p:bldP spid="36" grpId="0"/>
      <p:bldP spid="38" grpId="0" animBg="1"/>
      <p:bldP spid="60417" grpId="0" uiExpand="1" build="p" animBg="1"/>
      <p:bldP spid="26" grpId="0" animBg="1"/>
      <p:bldP spid="27" grpId="0" animBg="1"/>
      <p:bldP spid="3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Structuring Code</a:t>
            </a:r>
          </a:p>
          <a:p>
            <a:r>
              <a:rPr lang="en-US" dirty="0" smtClean="0"/>
              <a:t>Interacting with the Console</a:t>
            </a:r>
          </a:p>
          <a:p>
            <a:r>
              <a:rPr lang="en-US" dirty="0" smtClean="0"/>
              <a:t>Using Data Types</a:t>
            </a:r>
          </a:p>
          <a:p>
            <a:r>
              <a:rPr lang="en-US" dirty="0" smtClean="0"/>
              <a:t>Defining Variables and Constants</a:t>
            </a:r>
          </a:p>
          <a:p>
            <a:r>
              <a:rPr lang="en-US" dirty="0" smtClean="0"/>
              <a:t>Defining Enumerations</a:t>
            </a:r>
          </a:p>
          <a:p>
            <a:r>
              <a:rPr lang="en-US" dirty="0" smtClean="0"/>
              <a:t>Defining Nullable Types</a:t>
            </a:r>
          </a:p>
          <a:p>
            <a:r>
              <a:rPr lang="en-US" dirty="0" smtClean="0"/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370114" y="615792"/>
            <a:ext cx="234156" cy="245316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603684" y="835386"/>
            <a:ext cx="234156" cy="201397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754856" y="2322919"/>
            <a:ext cx="400908" cy="61059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98215" y="1990158"/>
            <a:ext cx="400908" cy="127611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879226" y="2809146"/>
            <a:ext cx="1021620" cy="258855"/>
          </a:xfrm>
          <a:prstGeom prst="line">
            <a:avLst/>
          </a:prstGeom>
          <a:ln w="2540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743633" y="1844556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359549" y="1795964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512753" y="2613676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700664" y="2919695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657090" y="3770189"/>
            <a:ext cx="602203" cy="18338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235105" y="2760544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476532" y="3519117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525371" y="4638472"/>
            <a:ext cx="602203" cy="9727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64489" y="3996631"/>
            <a:ext cx="738391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826774" y="2939873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104174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582017" y="195945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707243" y="1959452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062657" y="2828672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93285" y="2828672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722967" y="3449384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713665" y="282867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613604" y="2828672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817139" y="2828672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713665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644783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96519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65403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713665" y="5124399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001966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93285" y="4988211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Integral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1679643" y="2023569"/>
          <a:ext cx="6684031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71008"/>
                <a:gridCol w="1671008"/>
                <a:gridCol w="2026832"/>
                <a:gridCol w="13151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Signed?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sbyte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long 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ushort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(U)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ulong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(UL)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ounded Rectangular Callout 47"/>
          <p:cNvSpPr/>
          <p:nvPr/>
        </p:nvSpPr>
        <p:spPr>
          <a:xfrm>
            <a:off x="199032" y="2591713"/>
            <a:ext cx="1363040" cy="382165"/>
          </a:xfrm>
          <a:prstGeom prst="wedgeRoundRectCallout">
            <a:avLst>
              <a:gd name="adj1" fmla="val 52860"/>
              <a:gd name="adj2" fmla="val 1372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9643" y="5688281"/>
            <a:ext cx="6684030" cy="819397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intOne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5;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Assumes default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endParaRPr lang="en-US" dirty="0" smtClean="0">
              <a:solidFill>
                <a:srgbClr val="008000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uint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0" dirty="0" err="1" smtClean="0">
                <a:latin typeface="Consolas" pitchFamily="49" charset="0"/>
                <a:cs typeface="Consolas" pitchFamily="49" charset="0"/>
              </a:rPr>
              <a:t>intTwo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 = 10</a:t>
            </a:r>
            <a:r>
              <a:rPr lang="en-US" b="1" noProof="0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Unsigned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endParaRPr lang="en-US" dirty="0" smtClean="0">
              <a:solidFill>
                <a:srgbClr val="008000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1679639" y="2023569"/>
          <a:ext cx="6934008" cy="1483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33502"/>
                <a:gridCol w="1733502"/>
                <a:gridCol w="1855406"/>
                <a:gridCol w="16115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float (F)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sig. figs.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double (D)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sig. figs.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decimal 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 sig. figs.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ounded Rectangular Callout 47"/>
          <p:cNvSpPr/>
          <p:nvPr/>
        </p:nvSpPr>
        <p:spPr>
          <a:xfrm>
            <a:off x="199032" y="2209548"/>
            <a:ext cx="1363040" cy="382165"/>
          </a:xfrm>
          <a:prstGeom prst="wedgeRoundRectCallout">
            <a:avLst>
              <a:gd name="adj1" fmla="val 52860"/>
              <a:gd name="adj2" fmla="val 13723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9638" y="3776353"/>
            <a:ext cx="6934009" cy="819397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double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dub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One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9.1;  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Assumes default double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float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floatOne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 = 10.813</a:t>
            </a:r>
            <a:r>
              <a:rPr lang="en-US" b="1" noProof="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float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</a:p>
          <a:p>
            <a:pPr lvl="1"/>
            <a:r>
              <a:rPr lang="en-US" b="1" dirty="0" smtClean="0"/>
              <a:t>Small </a:t>
            </a:r>
            <a:r>
              <a:rPr lang="en-US" b="1" dirty="0" smtClean="0">
                <a:sym typeface="Wingdings" pitchFamily="2" charset="2"/>
              </a:rPr>
              <a:t> Large:</a:t>
            </a:r>
            <a:r>
              <a:rPr lang="en-US" dirty="0" smtClean="0">
                <a:sym typeface="Wingdings" pitchFamily="2" charset="2"/>
              </a:rPr>
              <a:t> Implicit OK</a:t>
            </a:r>
          </a:p>
          <a:p>
            <a:pPr lvl="1"/>
            <a:r>
              <a:rPr lang="en-US" b="1" dirty="0" smtClean="0">
                <a:sym typeface="Wingdings" pitchFamily="2" charset="2"/>
              </a:rPr>
              <a:t>Large  Small:</a:t>
            </a:r>
            <a:r>
              <a:rPr lang="en-US" dirty="0" smtClean="0">
                <a:sym typeface="Wingdings" pitchFamily="2" charset="2"/>
              </a:rPr>
              <a:t> Explicit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438510" y="3219855"/>
            <a:ext cx="3175138" cy="768485"/>
          </a:xfrm>
          <a:prstGeom prst="wedgeRoundRectCallout">
            <a:avLst>
              <a:gd name="adj1" fmla="val -40119"/>
              <a:gd name="adj2" fmla="val -787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Bytes could be truncated off of the value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15858" y="4179126"/>
            <a:ext cx="7317830" cy="1379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x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123456;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long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 = x;        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Implicit conversion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short</a:t>
            </a:r>
            <a:r>
              <a:rPr lang="en-US" noProof="0" dirty="0" smtClean="0">
                <a:latin typeface="Consolas" pitchFamily="49" charset="0"/>
                <a:cs typeface="Consolas" pitchFamily="49" charset="0"/>
              </a:rPr>
              <a:t> z = (short) x;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Explicit conversion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92350" algn="l"/>
              </a:tabLst>
              <a:defRPr/>
            </a:pPr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9FE236-5ECF-4C41-B0D1-8C817C4B3F04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435608" y="1417638"/>
          <a:ext cx="534746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6964"/>
                <a:gridCol w="1393489"/>
                <a:gridCol w="238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(minimum)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void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N/A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435608" y="1417638"/>
          <a:ext cx="534746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6964"/>
                <a:gridCol w="1393489"/>
                <a:gridCol w="238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(minimum)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void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N/A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180109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92350" algn="l"/>
              </a:tabLst>
              <a:defRPr/>
            </a:pPr>
            <a:r>
              <a:rPr lang="en-US" dirty="0" smtClean="0"/>
              <a:t>Other Types: </a:t>
            </a:r>
            <a:r>
              <a:rPr lang="en-US" b="1" dirty="0" smtClean="0"/>
              <a:t>char</a:t>
            </a:r>
            <a:endParaRPr lang="en-US" b="1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9FE236-5ECF-4C41-B0D1-8C817C4B3F04}" type="slidenum">
              <a:rPr lang="en-US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56835"/>
            <a:ext cx="9144000" cy="470116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6008" y="2438400"/>
            <a:ext cx="7787640" cy="4343400"/>
          </a:xfrm>
          <a:prstGeom prst="roundRect">
            <a:avLst>
              <a:gd name="adj" fmla="val 77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Enclosed in _____ quotes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Unicode</a:t>
            </a:r>
          </a:p>
          <a:p>
            <a:pPr lvl="1"/>
            <a:r>
              <a:rPr lang="en-US" dirty="0" smtClean="0"/>
              <a:t>Escape characters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7910" y="2560204"/>
            <a:ext cx="1527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single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32192" y="4638609"/>
          <a:ext cx="7178041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63237"/>
                <a:gridCol w="1836784"/>
                <a:gridCol w="1879182"/>
                <a:gridCol w="1998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Mapping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\'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quote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\f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feed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\"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\n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\\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Backslash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Carriage 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\t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tab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435608" y="1417638"/>
          <a:ext cx="534746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6964"/>
                <a:gridCol w="1393489"/>
                <a:gridCol w="238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(minimum)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void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N/A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9FE236-5ECF-4C41-B0D1-8C817C4B3F04}" type="slidenum">
              <a:rPr lang="en-US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175164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521527"/>
            <a:ext cx="9144000" cy="433647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92350" algn="l"/>
              </a:tabLst>
              <a:defRPr/>
            </a:pPr>
            <a:r>
              <a:rPr lang="en-US" dirty="0" smtClean="0"/>
              <a:t>Other Types: </a:t>
            </a:r>
            <a:r>
              <a:rPr lang="en-US" b="1" dirty="0" err="1" smtClean="0"/>
              <a:t>bool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6008" y="2908386"/>
            <a:ext cx="7787640" cy="1468583"/>
          </a:xfrm>
          <a:prstGeom prst="roundRect">
            <a:avLst>
              <a:gd name="adj" fmla="val 77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Can be </a:t>
            </a:r>
            <a:r>
              <a:rPr lang="en-US" b="1" dirty="0" smtClean="0"/>
              <a:t>True</a:t>
            </a:r>
            <a:r>
              <a:rPr lang="en-US" dirty="0" smtClean="0"/>
              <a:t> or </a:t>
            </a:r>
            <a:r>
              <a:rPr lang="en-US" b="1" dirty="0" smtClean="0"/>
              <a:t>False</a:t>
            </a:r>
          </a:p>
          <a:p>
            <a:r>
              <a:rPr lang="en-US" b="1" dirty="0" smtClean="0"/>
              <a:t>False</a:t>
            </a:r>
            <a:r>
              <a:rPr lang="en-US" dirty="0" smtClean="0"/>
              <a:t> by default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435608" y="1417638"/>
          <a:ext cx="534746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6964"/>
                <a:gridCol w="1393489"/>
                <a:gridCol w="238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(minimum)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void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N/A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9FE236-5ECF-4C41-B0D1-8C817C4B3F04}" type="slidenum">
              <a:rPr lang="en-US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252080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895600"/>
            <a:ext cx="9144000" cy="39624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92350" algn="l"/>
              </a:tabLst>
              <a:defRPr/>
            </a:pPr>
            <a:r>
              <a:rPr lang="en-US" dirty="0" smtClean="0"/>
              <a:t>Other Types: </a:t>
            </a:r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3051750"/>
            <a:ext cx="8419338" cy="3333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Enclosed in double quotes</a:t>
            </a:r>
          </a:p>
          <a:p>
            <a:r>
              <a:rPr lang="en-US" dirty="0" smtClean="0"/>
              <a:t>Use _ to use the string verbatim</a:t>
            </a:r>
          </a:p>
          <a:p>
            <a:pPr lvl="1"/>
            <a:r>
              <a:rPr lang="en-US" dirty="0" smtClean="0"/>
              <a:t>Some escape characters not needed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46398" y="373062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@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4350" y="1143000"/>
            <a:ext cx="8419338" cy="13223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type, ___ a value type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Immutable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6092" y="1182400"/>
            <a:ext cx="1203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NOT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189698" y="4892077"/>
            <a:ext cx="7178040" cy="1200329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Equivalent strings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normal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"\\\\server\\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fileshare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verbatim 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@"\\server\fileshare"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8" grpId="0"/>
      <p:bldP spid="952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9FE236-5ECF-4C41-B0D1-8C817C4B3F04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435608" y="1417638"/>
          <a:ext cx="5347460" cy="1854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566964"/>
                <a:gridCol w="1393489"/>
                <a:gridCol w="238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C#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(minimum)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void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N/A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28956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271838"/>
            <a:ext cx="9144000" cy="35861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292350" algn="l"/>
              </a:tabLst>
              <a:defRPr/>
            </a:pPr>
            <a:r>
              <a:rPr lang="en-US" dirty="0" smtClean="0"/>
              <a:t>Other Types: </a:t>
            </a:r>
            <a:r>
              <a:rPr lang="en-US" b="1" dirty="0" smtClean="0"/>
              <a:t>void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5568" y="3449782"/>
            <a:ext cx="7498080" cy="24023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Special return type for methods where _______ is returned.</a:t>
            </a:r>
          </a:p>
          <a:p>
            <a:r>
              <a:rPr lang="en-US" dirty="0" smtClean="0"/>
              <a:t>Methods will be covered in the </a:t>
            </a:r>
            <a:r>
              <a:rPr lang="en-US" b="1" dirty="0" smtClean="0"/>
              <a:t>branching</a:t>
            </a:r>
            <a:r>
              <a:rPr lang="en-US" dirty="0" smtClean="0"/>
              <a:t> section of this lesson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67378" y="4021640"/>
            <a:ext cx="2081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no value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most appropriate data type?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10U</a:t>
            </a:r>
          </a:p>
          <a:p>
            <a:pPr lvl="1"/>
            <a:r>
              <a:rPr lang="en-US" dirty="0" smtClean="0"/>
              <a:t>15.605</a:t>
            </a:r>
          </a:p>
          <a:p>
            <a:pPr lvl="1"/>
            <a:r>
              <a:rPr lang="en-US" dirty="0" smtClean="0"/>
              <a:t>15F</a:t>
            </a:r>
          </a:p>
          <a:p>
            <a:pPr lvl="1"/>
            <a:r>
              <a:rPr lang="en-US" dirty="0" smtClean="0"/>
              <a:t>'\n'</a:t>
            </a:r>
          </a:p>
          <a:p>
            <a:pPr lvl="1"/>
            <a:r>
              <a:rPr lang="en-US" dirty="0" smtClean="0"/>
              <a:t>"This is not </a:t>
            </a:r>
            <a:r>
              <a:rPr lang="en-US" dirty="0" err="1" smtClean="0"/>
              <a:t>not</a:t>
            </a:r>
            <a:r>
              <a:rPr lang="en-US" dirty="0" smtClean="0"/>
              <a:t> a string"</a:t>
            </a:r>
          </a:p>
          <a:p>
            <a:pPr lvl="1"/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4026" y="2528079"/>
            <a:ext cx="1390124" cy="3570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50"/>
              </a:spcBef>
            </a:pP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2800" dirty="0" err="1" smtClean="0">
                <a:solidFill>
                  <a:srgbClr val="C00000"/>
                </a:solidFill>
              </a:rPr>
              <a:t>uint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double</a:t>
            </a:r>
          </a:p>
          <a:p>
            <a:pPr>
              <a:spcBef>
                <a:spcPts val="55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float</a:t>
            </a:r>
          </a:p>
          <a:p>
            <a:pPr>
              <a:spcBef>
                <a:spcPts val="55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char</a:t>
            </a:r>
          </a:p>
          <a:p>
            <a:pPr>
              <a:spcBef>
                <a:spcPts val="55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string</a:t>
            </a:r>
          </a:p>
          <a:p>
            <a:pPr>
              <a:spcBef>
                <a:spcPts val="550"/>
              </a:spcBef>
            </a:pPr>
            <a:r>
              <a:rPr lang="en-US" sz="2800" dirty="0" err="1" smtClean="0">
                <a:solidFill>
                  <a:srgbClr val="C00000"/>
                </a:solidFill>
              </a:rPr>
              <a:t>bool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29B85-57EF-492F-8477-3E946EBAC67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graphicFrame>
        <p:nvGraphicFramePr>
          <p:cNvPr id="13" name="Group 22"/>
          <p:cNvGraphicFramePr>
            <a:graphicFrameLocks/>
          </p:cNvGraphicFramePr>
          <p:nvPr/>
        </p:nvGraphicFramePr>
        <p:xfrm>
          <a:off x="1435608" y="1698171"/>
          <a:ext cx="7498080" cy="3822192"/>
        </p:xfrm>
        <a:graphic>
          <a:graphicData uri="http://schemas.openxmlformats.org/drawingml/2006/table">
            <a:tbl>
              <a:tblPr/>
              <a:tblGrid>
                <a:gridCol w="2567432"/>
                <a:gridCol w="4930648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line of code in C#. Every one must end with a semicolon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group of statements enclosed in braces: {}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Can be used in place of a statement.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2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Statements that evaluate to a value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1435608" y="1698171"/>
            <a:ext cx="2073003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800" dirty="0" smtClean="0">
                <a:solidFill>
                  <a:schemeClr val="accent3"/>
                </a:solidFill>
              </a:rPr>
              <a:t>Statement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435608" y="3085742"/>
            <a:ext cx="2073003" cy="95410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800" dirty="0" smtClean="0">
                <a:solidFill>
                  <a:schemeClr val="accent3"/>
                </a:solidFill>
              </a:rPr>
              <a:t>Statement</a:t>
            </a:r>
          </a:p>
          <a:p>
            <a:r>
              <a:rPr kumimoji="1" lang="en-US" sz="2800" dirty="0" smtClean="0">
                <a:solidFill>
                  <a:schemeClr val="accent3"/>
                </a:solidFill>
              </a:rPr>
              <a:t>block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435608" y="4706706"/>
            <a:ext cx="2323072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800" dirty="0" smtClean="0">
                <a:solidFill>
                  <a:schemeClr val="accent3"/>
                </a:solidFill>
              </a:rPr>
              <a:t>Expressions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Data Types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Defining Variables and Constants</a:t>
            </a:r>
          </a:p>
          <a:p>
            <a:r>
              <a:rPr lang="en-US" dirty="0" smtClean="0"/>
              <a:t>Defining Enumerations</a:t>
            </a:r>
          </a:p>
          <a:p>
            <a:r>
              <a:rPr lang="en-US" dirty="0" smtClean="0"/>
              <a:t>Defining Nullable Types</a:t>
            </a:r>
          </a:p>
          <a:p>
            <a:r>
              <a:rPr lang="en-US" dirty="0" smtClean="0"/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used to name entities in the system</a:t>
            </a:r>
          </a:p>
          <a:p>
            <a:pPr lvl="1"/>
            <a:r>
              <a:rPr lang="en-US" dirty="0" smtClean="0"/>
              <a:t>constants, types, variables, etc…</a:t>
            </a:r>
          </a:p>
          <a:p>
            <a:r>
              <a:rPr lang="en-US" dirty="0" smtClean="0"/>
              <a:t>Whole words starting with a letter or underscore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Two styles:</a:t>
            </a:r>
          </a:p>
          <a:p>
            <a:pPr lvl="1"/>
            <a:r>
              <a:rPr lang="en-US" dirty="0" smtClean="0"/>
              <a:t>___________________</a:t>
            </a:r>
          </a:p>
          <a:p>
            <a:pPr lvl="1"/>
            <a:r>
              <a:rPr lang="en-US" dirty="0" smtClean="0"/>
              <a:t>___________________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04177" y="5139168"/>
            <a:ext cx="4457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37744"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Camel case (</a:t>
            </a:r>
            <a:r>
              <a:rPr lang="en-US" sz="2800" dirty="0" err="1" smtClean="0">
                <a:solidFill>
                  <a:srgbClr val="C00000"/>
                </a:solidFill>
              </a:rPr>
              <a:t>myButton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21819" y="5666515"/>
            <a:ext cx="4401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37744"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Pascal case (</a:t>
            </a:r>
            <a:r>
              <a:rPr lang="en-US" sz="2800" dirty="0" err="1" smtClean="0">
                <a:solidFill>
                  <a:srgbClr val="C00000"/>
                </a:solidFill>
              </a:rPr>
              <a:t>MyButton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cannot change</a:t>
            </a:r>
          </a:p>
          <a:p>
            <a:r>
              <a:rPr lang="en-US" dirty="0" smtClean="0"/>
              <a:t>Use the ____ keyword</a:t>
            </a:r>
          </a:p>
          <a:p>
            <a:r>
              <a:rPr lang="en-US" dirty="0" smtClean="0"/>
              <a:t>Always Pascal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14595" y="2055704"/>
            <a:ext cx="114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const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4520" y="3352800"/>
            <a:ext cx="4582316" cy="461665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const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float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TaxRate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5.5;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with type and identifier</a:t>
            </a:r>
          </a:p>
          <a:p>
            <a:r>
              <a:rPr lang="en-US" dirty="0" smtClean="0"/>
              <a:t>Identifier is camel case</a:t>
            </a:r>
          </a:p>
          <a:p>
            <a:r>
              <a:rPr lang="en-US" dirty="0" smtClean="0"/>
              <a:t>May assign an initial value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 a value before use, or it _____________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24519" y="3380509"/>
            <a:ext cx="6215975" cy="830997"/>
          </a:xfrm>
          <a:prstGeom prst="rect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patientAge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patientName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"Sickly, Sam"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769834" y="3241958"/>
            <a:ext cx="2725476" cy="360211"/>
          </a:xfrm>
          <a:prstGeom prst="wedgeRoundRectCallout">
            <a:avLst>
              <a:gd name="adj1" fmla="val -62797"/>
              <a:gd name="adj2" fmla="val 5454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value assigned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1803774" y="4708741"/>
            <a:ext cx="3403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will not compile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41782" indent="-514350"/>
            <a:r>
              <a:rPr lang="en-US" dirty="0" smtClean="0"/>
              <a:t>Simple Console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92680"/>
            <a:ext cx="9144000" cy="10937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229552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57388" y="2566988"/>
            <a:ext cx="1423987" cy="3381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Project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909638" y="2652713"/>
            <a:ext cx="1047750" cy="83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 (p 37)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6631" y="1447800"/>
            <a:ext cx="7727057" cy="53340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is the name convention for local variables? </a:t>
            </a:r>
          </a:p>
          <a:p>
            <a:pPr marL="870966" lvl="1" indent="-514350"/>
            <a:r>
              <a:rPr lang="en-US" b="1" dirty="0" err="1" smtClean="0">
                <a:solidFill>
                  <a:srgbClr val="FF0000"/>
                </a:solidFill>
              </a:rPr>
              <a:t>camelCase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is the name convention for constants? </a:t>
            </a:r>
          </a:p>
          <a:p>
            <a:pPr marL="870966" lvl="1" indent="-514350"/>
            <a:r>
              <a:rPr lang="en-US" b="1" dirty="0" err="1" smtClean="0">
                <a:solidFill>
                  <a:srgbClr val="FF0000"/>
                </a:solidFill>
              </a:rPr>
              <a:t>PascalCase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/>
              <a:t>Up (p </a:t>
            </a:r>
            <a:r>
              <a:rPr lang="en-US" dirty="0" smtClean="0"/>
              <a:t>37)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12657"/>
          </a:xfrm>
        </p:spPr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rabicPeriod" startAt="3"/>
            </a:pPr>
            <a:r>
              <a:rPr lang="en-US" dirty="0" smtClean="0"/>
              <a:t>What is the purpose of a namespace? </a:t>
            </a:r>
          </a:p>
          <a:p>
            <a:pPr marL="870966" lvl="1" indent="-514350"/>
            <a:r>
              <a:rPr lang="en-US" b="1" dirty="0" smtClean="0">
                <a:solidFill>
                  <a:srgbClr val="FF0000"/>
                </a:solidFill>
              </a:rPr>
              <a:t>Logically divides categories of code</a:t>
            </a:r>
          </a:p>
          <a:p>
            <a:pPr marL="596646" indent="-514350">
              <a:buFont typeface="+mj-lt"/>
              <a:buAutoNum type="arabicPeriod" startAt="4"/>
            </a:pPr>
            <a:r>
              <a:rPr lang="en-US" dirty="0" smtClean="0"/>
              <a:t>Number the following in the order that they appear in the namespace </a:t>
            </a:r>
          </a:p>
          <a:p>
            <a:pPr marL="870966" lvl="1" indent="-514350"/>
            <a:r>
              <a:rPr lang="en-US" dirty="0" smtClean="0"/>
              <a:t>Platform:</a:t>
            </a:r>
          </a:p>
          <a:p>
            <a:pPr marL="870966" lvl="1" indent="-514350"/>
            <a:r>
              <a:rPr lang="en-US" dirty="0" smtClean="0"/>
              <a:t>Epic:</a:t>
            </a:r>
          </a:p>
          <a:p>
            <a:pPr marL="870966" lvl="1" indent="-514350"/>
            <a:r>
              <a:rPr lang="en-US" dirty="0" smtClean="0"/>
              <a:t>Application:</a:t>
            </a:r>
          </a:p>
          <a:p>
            <a:pPr marL="870966" lvl="1" indent="-514350"/>
            <a:r>
              <a:rPr lang="en-US" dirty="0" smtClean="0"/>
              <a:t>Owner:</a:t>
            </a:r>
          </a:p>
          <a:p>
            <a:pPr marL="870966" lvl="1" indent="-514350"/>
            <a:r>
              <a:rPr lang="en-US" dirty="0" smtClean="0"/>
              <a:t>Functional Area: </a:t>
            </a:r>
          </a:p>
          <a:p>
            <a:pPr marL="596646" indent="-514350"/>
            <a:r>
              <a:rPr lang="en-US" dirty="0" smtClean="0"/>
              <a:t>Which parts of the namespace are optional? </a:t>
            </a:r>
          </a:p>
          <a:p>
            <a:pPr marL="870966" lvl="1" indent="-514350"/>
            <a:r>
              <a:rPr lang="en-US" b="1" dirty="0" smtClean="0">
                <a:solidFill>
                  <a:srgbClr val="FF0000"/>
                </a:solidFill>
              </a:rPr>
              <a:t>Platform</a:t>
            </a:r>
          </a:p>
          <a:p>
            <a:pPr marL="870966" lvl="1" indent="-514350"/>
            <a:r>
              <a:rPr lang="en-US" b="1" dirty="0" smtClean="0">
                <a:solidFill>
                  <a:srgbClr val="FF0000"/>
                </a:solidFill>
              </a:rPr>
              <a:t>Functional Area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7344" y="2955221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3228" y="332455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3400" y="369388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41400" y="4070865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57486" y="4418817"/>
            <a:ext cx="1454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0966" lvl="1" indent="-514350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Data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Variables and Constants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Defining Enumerations</a:t>
            </a:r>
          </a:p>
          <a:p>
            <a:r>
              <a:rPr lang="en-US" dirty="0" smtClean="0"/>
              <a:t>Defining Nullable Types</a:t>
            </a:r>
          </a:p>
          <a:p>
            <a:r>
              <a:rPr lang="en-US" dirty="0" smtClean="0"/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370114" y="615792"/>
            <a:ext cx="234156" cy="245316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603684" y="835386"/>
            <a:ext cx="234156" cy="201397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754856" y="2322919"/>
            <a:ext cx="400908" cy="61059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98215" y="1990158"/>
            <a:ext cx="400908" cy="127611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879226" y="2809146"/>
            <a:ext cx="1021620" cy="258855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743633" y="1844556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359549" y="1795964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512753" y="2613676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700664" y="2919695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657090" y="3770189"/>
            <a:ext cx="602203" cy="18338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235105" y="2760544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476532" y="3519117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525371" y="4638472"/>
            <a:ext cx="602203" cy="9727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64489" y="3996631"/>
            <a:ext cx="738391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826774" y="2939873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104174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582017" y="195945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707243" y="1959452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1062657" y="2828672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93285" y="2828672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722967" y="3449384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713665" y="2828672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613604" y="2828672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817139" y="2828672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713665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644783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96519" y="391769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265403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713665" y="5124399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001966" y="4988211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93285" y="4988211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space allowed</a:t>
            </a:r>
          </a:p>
          <a:p>
            <a:r>
              <a:rPr lang="en-US" dirty="0" smtClean="0"/>
              <a:t>No line continuation character</a:t>
            </a:r>
          </a:p>
          <a:p>
            <a:r>
              <a:rPr lang="en-US" dirty="0" smtClean="0"/>
              <a:t>Three styles of comments:</a:t>
            </a:r>
          </a:p>
          <a:p>
            <a:pPr lvl="1">
              <a:tabLst>
                <a:tab pos="6738938" algn="l"/>
              </a:tabLs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435608" y="3369501"/>
            <a:ext cx="7498080" cy="311167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/* This is a block comment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  It can span multiple lines!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8000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Single line (end of line) comment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/>
              <a:buNone/>
              <a:tabLst/>
              <a:defRPr/>
            </a:pPr>
            <a:endParaRPr lang="en-US" sz="2400" dirty="0" smtClean="0">
              <a:solidFill>
                <a:srgbClr val="008000"/>
              </a:solidFill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&lt;summary&gt;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XML document comment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&lt;/summary&gt;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named constants</a:t>
            </a:r>
          </a:p>
          <a:p>
            <a:r>
              <a:rPr lang="en-US" dirty="0" smtClean="0"/>
              <a:t>Keyword: ____ </a:t>
            </a:r>
          </a:p>
          <a:p>
            <a:r>
              <a:rPr lang="en-US" dirty="0" smtClean="0"/>
              <a:t>_______ separate members</a:t>
            </a:r>
          </a:p>
          <a:p>
            <a:r>
              <a:rPr lang="en-US" dirty="0" smtClean="0"/>
              <a:t>Pascal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8106" y="1962206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</a:rPr>
              <a:t>enum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551" y="2546981"/>
            <a:ext cx="1978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Commas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04799" y="3855990"/>
            <a:ext cx="5922100" cy="2308324"/>
          </a:xfrm>
          <a:prstGeom prst="rect">
            <a:avLst/>
          </a:prstGeom>
          <a:ln w="317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ea typeface="MS Mincho" pitchFamily="49" charset="-128"/>
                <a:cs typeface="Consolas" pitchFamily="49" charset="0"/>
              </a:rPr>
              <a:t>Definition: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enum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Size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Small,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Assumes a value of 0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Regular,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Assumes a value of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Large = 5,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Gigantic,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Assumes a value of 6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10305" y="3532824"/>
            <a:ext cx="4460543" cy="646331"/>
          </a:xfrm>
          <a:prstGeom prst="rect">
            <a:avLst/>
          </a:prstGeom>
          <a:ln w="3175"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Mincho" pitchFamily="49" charset="-128"/>
                <a:cs typeface="Consolas" pitchFamily="49" charset="0"/>
              </a:rPr>
              <a:t>Example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MS Mincho" pitchFamily="49" charset="-128"/>
                <a:cs typeface="Consolas" pitchFamily="49" charset="0"/>
              </a:rPr>
              <a:t> Use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Mincho" pitchFamily="49" charset="-128"/>
                <a:cs typeface="Consolas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shirtSize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Size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.Gigantic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Data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Variables and Constants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Enumerations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Defining Nullable Types</a:t>
            </a:r>
          </a:p>
          <a:p>
            <a:r>
              <a:rPr lang="en-US" dirty="0" smtClean="0"/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Value types </a:t>
            </a:r>
            <a:r>
              <a:rPr lang="en-US" dirty="0" smtClean="0"/>
              <a:t>that allow an empty (null)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1454599" y="2525390"/>
            <a:ext cx="7159049" cy="1578597"/>
            <a:chOff x="2565118" y="2284803"/>
            <a:chExt cx="5243825" cy="115628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565118" y="2284803"/>
              <a:ext cx="5243825" cy="1156283"/>
              <a:chOff x="2565118" y="2166293"/>
              <a:chExt cx="5243825" cy="1156283"/>
            </a:xfrm>
          </p:grpSpPr>
          <p:cxnSp>
            <p:nvCxnSpPr>
              <p:cNvPr id="5" name="Straight Connector 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005413" y="1701337"/>
                <a:ext cx="359769" cy="208619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" name="Straight Connector 5"/>
              <p:cNvCxnSpPr>
                <a:stCxn id="22" idx="0"/>
                <a:endCxn id="20" idx="2"/>
              </p:cNvCxnSpPr>
              <p:nvPr/>
            </p:nvCxnSpPr>
            <p:spPr>
              <a:xfrm rot="16200000" flipV="1">
                <a:off x="5904861" y="1888084"/>
                <a:ext cx="359769" cy="171270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0" name="Rectangle 35"/>
              <p:cNvSpPr>
                <a:spLocks noChangeArrowheads="1"/>
              </p:cNvSpPr>
              <p:nvPr/>
            </p:nvSpPr>
            <p:spPr bwMode="auto">
              <a:xfrm>
                <a:off x="4709984" y="2166293"/>
                <a:ext cx="1036819" cy="398257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 spc="-100" dirty="0" smtClean="0"/>
                  <a:t>Type</a:t>
                </a:r>
                <a:endParaRPr lang="en-US" sz="2000" spc="-100" dirty="0"/>
              </a:p>
            </p:txBody>
          </p:sp>
          <p:sp>
            <p:nvSpPr>
              <p:cNvPr id="21" name="Rectangle 35"/>
              <p:cNvSpPr>
                <a:spLocks noChangeArrowheads="1"/>
              </p:cNvSpPr>
              <p:nvPr/>
            </p:nvSpPr>
            <p:spPr bwMode="auto">
              <a:xfrm>
                <a:off x="2565118" y="2924319"/>
                <a:ext cx="1154161" cy="398257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 spc="-100" dirty="0" smtClean="0"/>
                  <a:t>Value Types</a:t>
                </a:r>
                <a:endParaRPr lang="en-US" sz="2000" spc="-100" dirty="0"/>
              </a:p>
            </p:txBody>
          </p:sp>
          <p:sp>
            <p:nvSpPr>
              <p:cNvPr id="22" name="Rectangle 35"/>
              <p:cNvSpPr>
                <a:spLocks noChangeArrowheads="1"/>
              </p:cNvSpPr>
              <p:nvPr/>
            </p:nvSpPr>
            <p:spPr bwMode="auto">
              <a:xfrm>
                <a:off x="6073248" y="2924319"/>
                <a:ext cx="1735695" cy="398257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 spc="-100" dirty="0" smtClean="0"/>
                  <a:t>Reference Types</a:t>
                </a:r>
                <a:endParaRPr lang="en-US" sz="2000" spc="-100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719280" y="2683059"/>
              <a:ext cx="2027523" cy="758027"/>
              <a:chOff x="3719280" y="2564548"/>
              <a:chExt cx="2027523" cy="758027"/>
            </a:xfrm>
          </p:grpSpPr>
          <p:sp>
            <p:nvSpPr>
              <p:cNvPr id="99" name="Rectangle 35"/>
              <p:cNvSpPr>
                <a:spLocks noChangeArrowheads="1"/>
              </p:cNvSpPr>
              <p:nvPr/>
            </p:nvSpPr>
            <p:spPr bwMode="auto">
              <a:xfrm>
                <a:off x="4709984" y="2924318"/>
                <a:ext cx="1036819" cy="398257"/>
              </a:xfrm>
              <a:prstGeom prst="flowChartTerminator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r>
                  <a:rPr lang="en-US" sz="2000" b="1" spc="-100" dirty="0" smtClean="0"/>
                  <a:t>nullable</a:t>
                </a:r>
                <a:endParaRPr lang="en-US" sz="2000" b="1" spc="-100" dirty="0"/>
              </a:p>
            </p:txBody>
          </p:sp>
          <p:cxnSp>
            <p:nvCxnSpPr>
              <p:cNvPr id="100" name="Straight Connector 99"/>
              <p:cNvCxnSpPr>
                <a:stCxn id="20" idx="2"/>
                <a:endCxn id="99" idx="0"/>
              </p:cNvCxnSpPr>
              <p:nvPr/>
            </p:nvCxnSpPr>
            <p:spPr>
              <a:xfrm rot="5400000">
                <a:off x="5048510" y="2744433"/>
                <a:ext cx="35976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  <a:tailEnd type="arrow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Straight Connector 102"/>
              <p:cNvCxnSpPr>
                <a:stCxn id="99" idx="1"/>
                <a:endCxn id="21" idx="3"/>
              </p:cNvCxnSpPr>
              <p:nvPr/>
            </p:nvCxnSpPr>
            <p:spPr>
              <a:xfrm rot="10800000">
                <a:off x="3719280" y="3123447"/>
                <a:ext cx="99070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  <a:tailEnd type="arrow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09" name="Rounded Rectangle 108"/>
          <p:cNvSpPr/>
          <p:nvPr/>
        </p:nvSpPr>
        <p:spPr>
          <a:xfrm>
            <a:off x="1454599" y="4423719"/>
            <a:ext cx="7159049" cy="2162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Why use nullable types?</a:t>
            </a:r>
          </a:p>
          <a:p>
            <a:r>
              <a:rPr lang="en-US" sz="2000" dirty="0" smtClean="0"/>
              <a:t>Think about a patient's age:</a:t>
            </a:r>
          </a:p>
          <a:p>
            <a:pPr marL="346075" indent="-234950">
              <a:buFont typeface="Arial" pitchFamily="34" charset="0"/>
              <a:buChar char="•"/>
            </a:pPr>
            <a:r>
              <a:rPr lang="en-US" sz="2000" dirty="0" smtClean="0"/>
              <a:t>What does </a:t>
            </a:r>
            <a:r>
              <a:rPr lang="en-US" sz="2000" b="1" dirty="0" smtClean="0"/>
              <a:t>0</a:t>
            </a:r>
            <a:r>
              <a:rPr lang="en-US" sz="2000" dirty="0" smtClean="0"/>
              <a:t> (the default for </a:t>
            </a:r>
            <a:r>
              <a:rPr lang="en-US" sz="2000" dirty="0" err="1" smtClean="0"/>
              <a:t>int</a:t>
            </a:r>
            <a:r>
              <a:rPr lang="en-US" sz="2000" dirty="0" smtClean="0"/>
              <a:t>) mean?</a:t>
            </a:r>
          </a:p>
          <a:p>
            <a:pPr marL="803275" lvl="1" indent="-234950"/>
            <a:r>
              <a:rPr lang="en-US" sz="2000" b="1" dirty="0" smtClean="0">
                <a:solidFill>
                  <a:srgbClr val="FF0000"/>
                </a:solidFill>
              </a:rPr>
              <a:t>The patient was just born</a:t>
            </a:r>
          </a:p>
          <a:p>
            <a:pPr marL="346075" indent="-234950">
              <a:buFont typeface="Arial" pitchFamily="34" charset="0"/>
              <a:buChar char="•"/>
            </a:pPr>
            <a:r>
              <a:rPr lang="en-US" sz="2000" dirty="0" smtClean="0"/>
              <a:t>What does </a:t>
            </a:r>
            <a:r>
              <a:rPr lang="en-US" sz="2000" b="1" dirty="0" smtClean="0"/>
              <a:t>null</a:t>
            </a:r>
            <a:r>
              <a:rPr lang="en-US" sz="2000" dirty="0" smtClean="0"/>
              <a:t> mean?</a:t>
            </a:r>
          </a:p>
          <a:p>
            <a:pPr marL="803275" lvl="1" indent="-234950"/>
            <a:r>
              <a:rPr lang="en-US" sz="2000" b="1" dirty="0" smtClean="0">
                <a:solidFill>
                  <a:srgbClr val="FF0000"/>
                </a:solidFill>
              </a:rPr>
              <a:t>We don't know the patient's age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T? variable[ = value]</a:t>
            </a:r>
          </a:p>
          <a:p>
            <a:r>
              <a:rPr lang="en-US" dirty="0" smtClean="0">
                <a:cs typeface="Courier New" pitchFamily="49" charset="0"/>
              </a:rPr>
              <a:t>Example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890794" y="2781300"/>
            <a:ext cx="6722854" cy="2308324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age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(age 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"Age unknown"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age = 25;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age.HasValue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"Now the age is {0}"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, age);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381500" y="2273300"/>
            <a:ext cx="2832100" cy="508000"/>
          </a:xfrm>
          <a:prstGeom prst="wedgeRoundRectCallout">
            <a:avLst>
              <a:gd name="adj1" fmla="val -64779"/>
              <a:gd name="adj2" fmla="val 1250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against null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33900" y="3733800"/>
            <a:ext cx="3822700" cy="355600"/>
          </a:xfrm>
          <a:prstGeom prst="wedgeRoundRectCallout">
            <a:avLst>
              <a:gd name="adj1" fmla="val -63065"/>
              <a:gd name="adj2" fmla="val 1071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to </a:t>
            </a:r>
            <a:r>
              <a:rPr lang="en-US" b="1" dirty="0" smtClean="0"/>
              <a:t>age != null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 animBg="1"/>
      <p:bldP spid="7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</a:t>
            </a:r>
            <a:r>
              <a:rPr lang="en-US" dirty="0" err="1" smtClean="0"/>
              <a:t>Nullable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</a:t>
            </a:r>
            <a:r>
              <a:rPr lang="en-US" dirty="0" smtClean="0"/>
              <a:t> and </a:t>
            </a:r>
            <a:r>
              <a:rPr lang="en-US" b="1" dirty="0" smtClean="0"/>
              <a:t>T? </a:t>
            </a:r>
            <a:r>
              <a:rPr lang="en-US" dirty="0" smtClean="0"/>
              <a:t>are ____ the same 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 can be _________cast to </a:t>
            </a:r>
            <a:r>
              <a:rPr lang="en-US" b="1" dirty="0" smtClean="0"/>
              <a:t>T?</a:t>
            </a:r>
          </a:p>
          <a:p>
            <a:r>
              <a:rPr lang="en-US" b="1" dirty="0" smtClean="0"/>
              <a:t>T? </a:t>
            </a:r>
            <a:r>
              <a:rPr lang="en-US" dirty="0" smtClean="0"/>
              <a:t>must be ________cast to </a:t>
            </a:r>
            <a:r>
              <a:rPr lang="en-US" b="1" dirty="0" smtClean="0"/>
              <a:t>T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T?</a:t>
            </a:r>
            <a:r>
              <a:rPr lang="en-US" dirty="0" smtClean="0"/>
              <a:t> is null, then __________.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646723" y="4265865"/>
            <a:ext cx="6118687" cy="1938992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? age;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knownAge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age;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knownAge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)age;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knownAge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age ?? -1;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knownAge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age ??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default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6203" y="3113708"/>
            <a:ext cx="2478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cast fails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6625" y="2590488"/>
            <a:ext cx="1768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explicitly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04641" y="2023726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implicitly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838" y="1500506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933310" y="3757865"/>
            <a:ext cx="2832100" cy="508000"/>
          </a:xfrm>
          <a:prstGeom prst="wedgeRoundRectCallout">
            <a:avLst>
              <a:gd name="adj1" fmla="val -64779"/>
              <a:gd name="adj2" fmla="val 1450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Will not compile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753019" y="4418265"/>
            <a:ext cx="2832100" cy="508000"/>
          </a:xfrm>
          <a:prstGeom prst="wedgeRoundRectCallout">
            <a:avLst>
              <a:gd name="adj1" fmla="val -81179"/>
              <a:gd name="adj2" fmla="val 1135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Fails if age is null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965718" y="5332665"/>
            <a:ext cx="2967970" cy="508000"/>
          </a:xfrm>
          <a:prstGeom prst="wedgeRoundRectCallout">
            <a:avLst>
              <a:gd name="adj1" fmla="val -82204"/>
              <a:gd name="adj2" fmla="val 1357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Assigns -1 if age is null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1" y="6273800"/>
            <a:ext cx="4803648" cy="508000"/>
          </a:xfrm>
          <a:prstGeom prst="wedgeRoundRectCallout">
            <a:avLst>
              <a:gd name="adj1" fmla="val -34909"/>
              <a:gd name="adj2" fmla="val -8357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Assigns default (0 for </a:t>
            </a:r>
            <a:r>
              <a:rPr lang="en-US" dirty="0" err="1" smtClean="0"/>
              <a:t>int</a:t>
            </a:r>
            <a:r>
              <a:rPr lang="en-US" dirty="0" smtClean="0"/>
              <a:t>) if age is null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1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Data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Variables and Constants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Enumerations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Nullable Types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2"/>
          <p:cNvGraphicFramePr>
            <a:graphicFrameLocks/>
          </p:cNvGraphicFramePr>
          <p:nvPr/>
        </p:nvGraphicFramePr>
        <p:xfrm>
          <a:off x="2309827" y="1670564"/>
          <a:ext cx="4266071" cy="2590800"/>
        </p:xfrm>
        <a:graphic>
          <a:graphicData uri="http://schemas.openxmlformats.org/drawingml/2006/table">
            <a:tbl>
              <a:tblPr/>
              <a:tblGrid>
                <a:gridCol w="1163146"/>
                <a:gridCol w="3102925"/>
              </a:tblGrid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Multiplication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Division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Modulus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Addition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Subtraction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Operators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 value for division depends on dividend &amp; divisor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00593" y="1707279"/>
            <a:ext cx="378629" cy="25160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75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75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75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%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75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75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Shorthand assignment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*=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/=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%=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+=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-=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24519" y="4679333"/>
            <a:ext cx="621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 *= 10</a:t>
            </a:r>
          </a:p>
          <a:p>
            <a:r>
              <a:rPr lang="en-US" sz="2400" dirty="0" smtClean="0">
                <a:cs typeface="Courier New" pitchFamily="49" charset="0"/>
              </a:rPr>
              <a:t>is equivalent to: ______________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9347" y="4925555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= x * 10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Operators: ++, --</a:t>
            </a:r>
          </a:p>
          <a:p>
            <a:r>
              <a:rPr lang="en-US" sz="2800" dirty="0" smtClean="0"/>
              <a:t>May be _____ or ______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is the output?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Increment/Decrement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6917" y="1892221"/>
            <a:ext cx="1361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prefix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3897" y="189222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postfix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435608" y="2651164"/>
            <a:ext cx="717804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value++;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Increments by 1 AFTER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use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value--;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Decrements by 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AFTER use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++value;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Increments by 1 BEFORE use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--value;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MS Mincho" pitchFamily="49" charset="-128"/>
                <a:cs typeface="Consolas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 Decrements by 1 BEFORE use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5608" y="4540786"/>
            <a:ext cx="7178040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x = 2;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y = 2;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"x = {0}"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x++);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"y = {0}"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++y);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4745" y="521063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 "</a:t>
            </a:r>
            <a:r>
              <a:rPr lang="en-US" b="1" dirty="0" smtClean="0">
                <a:solidFill>
                  <a:srgbClr val="FF0000"/>
                </a:solidFill>
              </a:rPr>
              <a:t>X = 2"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4745" y="553798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 "Y</a:t>
            </a:r>
            <a:r>
              <a:rPr lang="en-US" b="1" dirty="0" smtClean="0">
                <a:solidFill>
                  <a:srgbClr val="FF0000"/>
                </a:solidFill>
              </a:rPr>
              <a:t> = 3"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29B85-57EF-492F-8477-3E946EBAC67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11" name="Group 22"/>
          <p:cNvGraphicFramePr>
            <a:graphicFrameLocks/>
          </p:cNvGraphicFramePr>
          <p:nvPr/>
        </p:nvGraphicFramePr>
        <p:xfrm>
          <a:off x="2309827" y="1670564"/>
          <a:ext cx="4645450" cy="3108960"/>
        </p:xfrm>
        <a:graphic>
          <a:graphicData uri="http://schemas.openxmlformats.org/drawingml/2006/table">
            <a:tbl>
              <a:tblPr/>
              <a:tblGrid>
                <a:gridCol w="1115095"/>
                <a:gridCol w="3530355"/>
              </a:tblGrid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Equal to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 equal to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than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than or equal to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than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than or equal to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504225" y="1721793"/>
            <a:ext cx="771365" cy="30623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==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!=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&gt;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&gt;=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&lt;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&lt;=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code documentation</a:t>
            </a:r>
          </a:p>
          <a:p>
            <a:r>
              <a:rPr lang="en-US" dirty="0" smtClean="0"/>
              <a:t>Start with __</a:t>
            </a:r>
          </a:p>
          <a:p>
            <a:r>
              <a:rPr lang="en-US" dirty="0" smtClean="0"/>
              <a:t>Can be applied to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Members</a:t>
            </a:r>
          </a:p>
          <a:p>
            <a:r>
              <a:rPr lang="en-US" dirty="0" smtClean="0"/>
              <a:t>Some predefined XML tags:</a:t>
            </a:r>
          </a:p>
          <a:p>
            <a:pPr lvl="1"/>
            <a:r>
              <a:rPr lang="en-US" i="1" dirty="0" smtClean="0"/>
              <a:t>&lt;summary&gt;, &lt;</a:t>
            </a:r>
            <a:r>
              <a:rPr lang="en-US" i="1" dirty="0" err="1" smtClean="0"/>
              <a:t>param</a:t>
            </a:r>
            <a:r>
              <a:rPr lang="en-US" i="1" dirty="0" smtClean="0"/>
              <a:t>&gt;</a:t>
            </a:r>
          </a:p>
          <a:p>
            <a:pPr lvl="1"/>
            <a:r>
              <a:rPr lang="en-US" i="1" dirty="0" smtClean="0"/>
              <a:t>&lt;returns&gt;,&lt;exception&gt;,&lt;example&gt;</a:t>
            </a:r>
          </a:p>
          <a:p>
            <a:pPr lvl="1"/>
            <a:r>
              <a:rPr lang="en-US" i="1" dirty="0" smtClean="0"/>
              <a:t>&lt;value&gt;,&lt;remarks&gt;, etc…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8069" y="1974713"/>
            <a:ext cx="742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///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 will short circuit</a:t>
            </a:r>
            <a:endParaRPr lang="en-US" dirty="0"/>
          </a:p>
        </p:txBody>
      </p:sp>
      <p:graphicFrame>
        <p:nvGraphicFramePr>
          <p:cNvPr id="13" name="Group 22"/>
          <p:cNvGraphicFramePr>
            <a:graphicFrameLocks/>
          </p:cNvGraphicFramePr>
          <p:nvPr/>
        </p:nvGraphicFramePr>
        <p:xfrm>
          <a:off x="2309827" y="1670564"/>
          <a:ext cx="4645450" cy="1554480"/>
        </p:xfrm>
        <a:graphic>
          <a:graphicData uri="http://schemas.openxmlformats.org/drawingml/2006/table">
            <a:tbl>
              <a:tblPr/>
              <a:tblGrid>
                <a:gridCol w="1115095"/>
                <a:gridCol w="3530355"/>
              </a:tblGrid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536285" y="1692609"/>
            <a:ext cx="707245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&amp;&amp;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||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800" dirty="0" smtClean="0">
                <a:solidFill>
                  <a:srgbClr val="C00000"/>
                </a:solidFill>
              </a:rPr>
              <a:t>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Order of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6" name="Group 22"/>
          <p:cNvGraphicFramePr>
            <a:graphicFrameLocks/>
          </p:cNvGraphicFramePr>
          <p:nvPr/>
        </p:nvGraphicFramePr>
        <p:xfrm>
          <a:off x="1435607" y="1558174"/>
          <a:ext cx="6667533" cy="4414968"/>
        </p:xfrm>
        <a:graphic>
          <a:graphicData uri="http://schemas.openxmlformats.org/drawingml/2006/table">
            <a:tbl>
              <a:tblPr/>
              <a:tblGrid>
                <a:gridCol w="2776470"/>
                <a:gridCol w="3891063"/>
              </a:tblGrid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Unary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      -      !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Multiplicative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*      /      %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Additive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      -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Bit Shift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&lt;&lt;    &gt;&gt;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Relational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      &gt;     &lt;=     &gt;= 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Equality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==     !=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Bitwise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logicals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    then ^    then |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Conditional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logicals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&amp;&amp;  then ||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Assignment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=, *=, /=, %=, +=, -=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Activity 3: </a:t>
            </a:r>
            <a:br>
              <a:rPr lang="en-US" sz="4000" dirty="0" smtClean="0"/>
            </a:br>
            <a:r>
              <a:rPr lang="en-US" sz="4000" dirty="0" smtClean="0"/>
              <a:t>Evaluating Expressions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55486"/>
          </a:xfrm>
        </p:spPr>
        <p:txBody>
          <a:bodyPr>
            <a:normAutofit/>
          </a:bodyPr>
          <a:lstStyle/>
          <a:p>
            <a:r>
              <a:rPr lang="en-US" dirty="0" smtClean="0"/>
              <a:t>Evaluate the following expressions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6 + 2 * 3 - 4/2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3 * 4/2 + 3 - 1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6 + 2 * (3 - 4)/2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3 * 4/ (2 + 2) –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(1 &lt; 3) &amp;&amp; (9 &gt; 3)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(3 &gt; 4) || (1 &lt; 2)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(9 != 1)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!(3 ==2)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080" y="2298921"/>
            <a:ext cx="110871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10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8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5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2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True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True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True</a:t>
            </a:r>
          </a:p>
          <a:p>
            <a:pPr marL="0" lvl="1" indent="-237744" algn="ctr">
              <a:spcBef>
                <a:spcPts val="600"/>
              </a:spcBef>
              <a:buClr>
                <a:srgbClr val="FFC000"/>
              </a:buClr>
            </a:pPr>
            <a:r>
              <a:rPr lang="en-US" sz="2600" dirty="0" smtClean="0">
                <a:solidFill>
                  <a:srgbClr val="C00000"/>
                </a:solidFill>
              </a:rPr>
              <a:t>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Data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Variables and Constants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Enumerations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Nullable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Operators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Branch?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Conditional:</a:t>
            </a:r>
          </a:p>
          <a:p>
            <a:pPr lvl="1"/>
            <a:r>
              <a:rPr lang="en-US" dirty="0" smtClean="0"/>
              <a:t>Execute code that fits the situation</a:t>
            </a:r>
          </a:p>
          <a:p>
            <a:r>
              <a:rPr lang="en-US" dirty="0" smtClean="0"/>
              <a:t>Unconditional</a:t>
            </a:r>
          </a:p>
          <a:p>
            <a:pPr lvl="1"/>
            <a:r>
              <a:rPr lang="en-US" dirty="0" smtClean="0"/>
              <a:t>Promotes Code Reuse</a:t>
            </a:r>
          </a:p>
          <a:p>
            <a:pPr lvl="1"/>
            <a:r>
              <a:rPr lang="en-US" dirty="0" smtClean="0"/>
              <a:t>Promotes Maintainability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Branching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method is called</a:t>
            </a:r>
          </a:p>
          <a:p>
            <a:r>
              <a:rPr lang="en-US" dirty="0" smtClean="0"/>
              <a:t>Return to calling code when done</a:t>
            </a:r>
          </a:p>
          <a:p>
            <a:r>
              <a:rPr lang="en-US" dirty="0" smtClean="0"/>
              <a:t>Done when:</a:t>
            </a:r>
          </a:p>
          <a:p>
            <a:pPr lvl="1"/>
            <a:r>
              <a:rPr lang="en-US" dirty="0" smtClean="0"/>
              <a:t>End of method is reached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Keyword </a:t>
            </a:r>
            <a:r>
              <a:rPr lang="en-US" b="1" dirty="0" smtClean="0">
                <a:cs typeface="Courier New" pitchFamily="49" charset="0"/>
              </a:rPr>
              <a:t>return</a:t>
            </a:r>
            <a:r>
              <a:rPr lang="en-US" dirty="0" smtClean="0">
                <a:cs typeface="Courier New" pitchFamily="49" charset="0"/>
              </a:rPr>
              <a:t> encountered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__ after method name</a:t>
            </a:r>
          </a:p>
          <a:p>
            <a:r>
              <a:rPr lang="en-US" dirty="0" smtClean="0"/>
              <a:t>Use __________ to call methods in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6708" y="1345068"/>
            <a:ext cx="556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()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8481" y="2002413"/>
            <a:ext cx="2839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dot notation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5843" y="3145063"/>
            <a:ext cx="6350000" cy="168507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PromptUserForInput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prompt)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(prompt);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.ReadLine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1848" y="5003571"/>
            <a:ext cx="7213600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In the same class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name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PromptUserForInput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"Enter your name: 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// In a different class</a:t>
            </a: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"Your name is {0}"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name);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87757" y="5815172"/>
            <a:ext cx="4161034" cy="534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Why not expose </a:t>
            </a:r>
            <a:r>
              <a:rPr lang="en-US" sz="2000" dirty="0" err="1" smtClean="0"/>
              <a:t>BurnGas</a:t>
            </a:r>
            <a:r>
              <a:rPr lang="en-US" sz="2000" dirty="0" smtClean="0"/>
              <a:t>?</a:t>
            </a: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Behavior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is contained in </a:t>
            </a:r>
            <a:r>
              <a:rPr lang="en-US" u="sng" dirty="0" smtClean="0"/>
              <a:t>_______</a:t>
            </a:r>
          </a:p>
          <a:p>
            <a:r>
              <a:rPr lang="en-US" dirty="0" smtClean="0"/>
              <a:t>Levers to pull that do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7835" y="3277453"/>
            <a:ext cx="2876765" cy="2876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6062" y="3513761"/>
            <a:ext cx="2219216" cy="1715783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703084"/>
              </a:avLst>
            </a:prstTxWarp>
            <a:spAutoFit/>
          </a:bodyPr>
          <a:lstStyle/>
          <a:p>
            <a:pPr algn="ctr"/>
            <a:r>
              <a:rPr lang="en-US" dirty="0" smtClean="0"/>
              <a:t>Exposed Fields</a:t>
            </a:r>
            <a:endParaRPr lang="en-US" dirty="0"/>
          </a:p>
        </p:txBody>
      </p:sp>
      <p:sp>
        <p:nvSpPr>
          <p:cNvPr id="41" name="Left Arrow 40"/>
          <p:cNvSpPr/>
          <p:nvPr/>
        </p:nvSpPr>
        <p:spPr>
          <a:xfrm rot="16200000">
            <a:off x="2825383" y="5676471"/>
            <a:ext cx="1582221" cy="78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16861" y="6342847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4776905" y="2871038"/>
            <a:ext cx="1720343" cy="646331"/>
          </a:xfrm>
          <a:prstGeom prst="borderCallout1">
            <a:avLst>
              <a:gd name="adj1" fmla="val 110948"/>
              <a:gd name="adj2" fmla="val 47256"/>
              <a:gd name="adj3" fmla="val 182443"/>
              <a:gd name="adj4" fmla="val 3076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Encapsulated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02118" y="4195031"/>
            <a:ext cx="1962364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80915" y="4246266"/>
            <a:ext cx="162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BurnGas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(){}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80915" y="5204128"/>
            <a:ext cx="167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Drive() {}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7044753" y="4030306"/>
            <a:ext cx="1188147" cy="646331"/>
          </a:xfrm>
          <a:prstGeom prst="borderCallout1">
            <a:avLst>
              <a:gd name="adj1" fmla="val 112538"/>
              <a:gd name="adj2" fmla="val 23965"/>
              <a:gd name="adj3" fmla="val 164957"/>
              <a:gd name="adj4" fmla="val 44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Exposed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32315" y="1428108"/>
            <a:ext cx="201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methods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43188" y="3842534"/>
            <a:ext cx="4202142" cy="176715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76087" y="5210461"/>
            <a:ext cx="3400746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50" name="Oval 4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1181516" y="4345112"/>
            <a:ext cx="1736335" cy="780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set</a:t>
            </a:r>
            <a:r>
              <a:rPr lang="en-US" sz="1600" dirty="0" smtClean="0"/>
              <a:t>  |  </a:t>
            </a:r>
            <a:r>
              <a:rPr lang="en-US" sz="1600" b="1" dirty="0" smtClean="0"/>
              <a:t>get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496241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5609690"/>
            <a:ext cx="9144000" cy="124831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4962418"/>
            <a:ext cx="4550979" cy="64727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2885" y="274639"/>
            <a:ext cx="8322068" cy="2596399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Reusing Method Names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Why?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Possible if _____________________ is different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This feature is known as __________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85380" y="1268382"/>
            <a:ext cx="4854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signature (parameter list)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63575" y="2109497"/>
            <a:ext cx="2283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overloading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0981" y="2643603"/>
            <a:ext cx="7888594" cy="207441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Drive(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miles)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gasUsed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Math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.Min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miles /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milesDriven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*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gasUsed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milage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milesDriven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BurnGas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gasUsed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milesDriven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973" y="5729331"/>
            <a:ext cx="6350000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Drive(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averageSpeed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time)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Drive(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averageSpeed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* time / 60.0);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979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  <p:bldP spid="30" grpId="0" animBg="1"/>
      <p:bldP spid="3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87757" y="5815172"/>
            <a:ext cx="4161034" cy="534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Why not expose </a:t>
            </a:r>
            <a:r>
              <a:rPr lang="en-US" sz="2000" dirty="0" err="1" smtClean="0"/>
              <a:t>BurnGas</a:t>
            </a:r>
            <a:r>
              <a:rPr lang="en-US" sz="2000" dirty="0" smtClean="0"/>
              <a:t>?</a:t>
            </a: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Behavior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is contained in </a:t>
            </a:r>
            <a:r>
              <a:rPr lang="en-US" u="sng" dirty="0" smtClean="0"/>
              <a:t>_______</a:t>
            </a:r>
          </a:p>
          <a:p>
            <a:r>
              <a:rPr lang="en-US" dirty="0" smtClean="0"/>
              <a:t>Levers to pull that do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7835" y="3277453"/>
            <a:ext cx="2876765" cy="2876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6062" y="3513761"/>
            <a:ext cx="2219216" cy="1715783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703084"/>
              </a:avLst>
            </a:prstTxWarp>
            <a:spAutoFit/>
          </a:bodyPr>
          <a:lstStyle/>
          <a:p>
            <a:pPr algn="ctr"/>
            <a:r>
              <a:rPr lang="en-US" dirty="0" smtClean="0"/>
              <a:t>Exposed Fields</a:t>
            </a:r>
            <a:endParaRPr lang="en-US" dirty="0"/>
          </a:p>
        </p:txBody>
      </p:sp>
      <p:sp>
        <p:nvSpPr>
          <p:cNvPr id="41" name="Left Arrow 40"/>
          <p:cNvSpPr/>
          <p:nvPr/>
        </p:nvSpPr>
        <p:spPr>
          <a:xfrm rot="16200000">
            <a:off x="2825383" y="5676471"/>
            <a:ext cx="1582221" cy="78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16861" y="6342847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4776905" y="2871038"/>
            <a:ext cx="1720343" cy="646331"/>
          </a:xfrm>
          <a:prstGeom prst="borderCallout1">
            <a:avLst>
              <a:gd name="adj1" fmla="val 110948"/>
              <a:gd name="adj2" fmla="val 47256"/>
              <a:gd name="adj3" fmla="val 182443"/>
              <a:gd name="adj4" fmla="val 3076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Encapsulated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02118" y="4195031"/>
            <a:ext cx="1962364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80915" y="4246266"/>
            <a:ext cx="162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BurnGas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(){}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80915" y="5204128"/>
            <a:ext cx="167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Drive() {}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7044753" y="4030306"/>
            <a:ext cx="1188147" cy="646331"/>
          </a:xfrm>
          <a:prstGeom prst="borderCallout1">
            <a:avLst>
              <a:gd name="adj1" fmla="val 112538"/>
              <a:gd name="adj2" fmla="val 23965"/>
              <a:gd name="adj3" fmla="val 164957"/>
              <a:gd name="adj4" fmla="val 44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Exposed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32315" y="1428108"/>
            <a:ext cx="201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methods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43188" y="3842534"/>
            <a:ext cx="4202142" cy="176715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76087" y="5210461"/>
            <a:ext cx="3400746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50" name="Oval 4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1181516" y="4345112"/>
            <a:ext cx="1736335" cy="780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set</a:t>
            </a:r>
            <a:r>
              <a:rPr lang="en-US" sz="1600" dirty="0" smtClean="0"/>
              <a:t>  |  </a:t>
            </a:r>
            <a:r>
              <a:rPr lang="en-US" sz="1600" b="1" dirty="0" smtClean="0"/>
              <a:t>get</a:t>
            </a:r>
            <a:endParaRPr lang="en-US" sz="1600" b="1" dirty="0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9144000" cy="496241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5609690"/>
            <a:ext cx="9144000" cy="124831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4962418"/>
            <a:ext cx="4550979" cy="64727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40575" y="149600"/>
            <a:ext cx="8322068" cy="2110715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Passing Data with Parameters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By default, input only (passed by value)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For output parameters use ___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For IO parameters use ___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36374" y="1591636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ref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3379" y="1150652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out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574" y="2082644"/>
            <a:ext cx="8693113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bool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TryDrive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milesDesired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out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gasRequired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 {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gasRequired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milesDesired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/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gasRequired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&lt;=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 {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Drive(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milesDesired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true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}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false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659325" y="3831476"/>
            <a:ext cx="6186724" cy="10556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Include ref/out when defining </a:t>
            </a:r>
            <a:r>
              <a:rPr lang="en-US" sz="2800" b="1" dirty="0" smtClean="0"/>
              <a:t>and</a:t>
            </a:r>
            <a:r>
              <a:rPr lang="en-US" sz="2800" dirty="0" smtClean="0"/>
              <a:t> using these </a:t>
            </a:r>
            <a:r>
              <a:rPr lang="en-US" sz="2800" dirty="0" err="1" smtClean="0"/>
              <a:t>params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076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/>
      <p:bldP spid="30" grpId="0" animBg="1"/>
      <p:bldP spid="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Boolean Expression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/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Based on other data types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8075" y="1308963"/>
            <a:ext cx="7237879" cy="5078313"/>
          </a:xfrm>
          <a:prstGeom prst="rect">
            <a:avLst/>
          </a:prstGeom>
          <a:ln w="3175"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&lt;summary&gt;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Calculate the factorial of a number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&lt;/summary&gt;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param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name="number"&gt;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The number to calculate the factorial of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param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///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&lt;returns&gt;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The factorial of the number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&lt;/returns&gt;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Factorial(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number)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answer = 1;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= 2;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&lt;= number;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++)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    answer *=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 answer;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is not required</a:t>
            </a:r>
          </a:p>
          <a:p>
            <a:r>
              <a:rPr lang="en-US" dirty="0" smtClean="0"/>
              <a:t>Epic style is to ______________ 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7954" y="1955800"/>
            <a:ext cx="3846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always include {}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2752582"/>
            <a:ext cx="6540500" cy="391491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(value1 &gt; value2)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"First is bigger"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else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(value1 &lt; value2)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"Second is bigger"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else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"Values are equal"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using code snippets!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76644" y="2870165"/>
            <a:ext cx="738065" cy="48967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950329" y="2851275"/>
            <a:ext cx="738065" cy="48967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19" y="2957858"/>
            <a:ext cx="2314286" cy="4571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938" y="2875879"/>
            <a:ext cx="1857143" cy="657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021" y="2957858"/>
            <a:ext cx="2009524" cy="314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30" y="2943571"/>
            <a:ext cx="342857" cy="3428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using code snippets!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Predefined code templates</a:t>
            </a:r>
          </a:p>
          <a:p>
            <a:r>
              <a:rPr lang="en-US" dirty="0" smtClean="0"/>
              <a:t>Like smart text for source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will be introduced as they become relevant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5936" y="2823357"/>
            <a:ext cx="7277712" cy="1330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986" y="2986646"/>
            <a:ext cx="961716" cy="89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5176106" y="2853902"/>
            <a:ext cx="738065" cy="48967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603121" y="2853902"/>
            <a:ext cx="738065" cy="48967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r="65941" b="73981"/>
          <a:stretch>
            <a:fillRect/>
          </a:stretch>
        </p:blipFill>
        <p:spPr bwMode="auto">
          <a:xfrm>
            <a:off x="6148527" y="2986646"/>
            <a:ext cx="327555" cy="23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 r="65941" b="73981"/>
          <a:stretch>
            <a:fillRect/>
          </a:stretch>
        </p:blipFill>
        <p:spPr bwMode="auto">
          <a:xfrm>
            <a:off x="1597186" y="2986646"/>
            <a:ext cx="327555" cy="23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18" b="12102"/>
          <a:stretch/>
        </p:blipFill>
        <p:spPr bwMode="auto">
          <a:xfrm>
            <a:off x="1389797" y="2986646"/>
            <a:ext cx="2585304" cy="75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87" t="19394"/>
          <a:stretch/>
        </p:blipFill>
        <p:spPr bwMode="auto">
          <a:xfrm>
            <a:off x="3351335" y="2873503"/>
            <a:ext cx="1723171" cy="690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924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value of one expression</a:t>
            </a:r>
          </a:p>
          <a:p>
            <a:r>
              <a:rPr lang="en-US" dirty="0" smtClean="0"/>
              <a:t>Compared to set of constants</a:t>
            </a:r>
          </a:p>
          <a:p>
            <a:r>
              <a:rPr lang="en-US" dirty="0" smtClean="0"/>
              <a:t>Optional </a:t>
            </a:r>
            <a:r>
              <a:rPr lang="en-US" b="1" dirty="0" smtClean="0"/>
              <a:t>default</a:t>
            </a:r>
            <a:r>
              <a:rPr lang="en-US" dirty="0" smtClean="0"/>
              <a:t> case</a:t>
            </a:r>
          </a:p>
          <a:p>
            <a:r>
              <a:rPr lang="en-US" dirty="0" smtClean="0"/>
              <a:t>Allowed data types: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, char, string,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uint</a:t>
            </a:r>
            <a:r>
              <a:rPr lang="en-US" dirty="0" smtClean="0"/>
              <a:t>, long, </a:t>
            </a:r>
            <a:r>
              <a:rPr lang="en-US" dirty="0" err="1" smtClean="0"/>
              <a:t>ulong</a:t>
            </a:r>
            <a:endParaRPr lang="en-US" dirty="0" smtClean="0"/>
          </a:p>
          <a:p>
            <a:pPr lvl="1"/>
            <a:r>
              <a:rPr lang="en-US" dirty="0" err="1" smtClean="0"/>
              <a:t>Nullable</a:t>
            </a:r>
            <a:r>
              <a:rPr lang="en-US" dirty="0" smtClean="0"/>
              <a:t> version of above types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854200" y="5334000"/>
            <a:ext cx="3390900" cy="69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Snippet: </a:t>
            </a:r>
            <a:r>
              <a:rPr lang="en-US" sz="2800" b="1" dirty="0" smtClean="0"/>
              <a:t>switch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_____ to end a case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3263" y="1417638"/>
            <a:ext cx="1495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break;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3700" y="2091127"/>
            <a:ext cx="6350000" cy="42144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Random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random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Random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//Number gen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roll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random.Next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(1, 20);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switch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(roll)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case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1: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"Terrible roll!"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break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case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20: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"You roll twenties!"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break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default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: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"so-so"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break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Interacting with the Console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Data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Variables and Constants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Enumerations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Defining Nullable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Using Operators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Branching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Loop?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</a:p>
          <a:p>
            <a:r>
              <a:rPr lang="en-US" dirty="0" smtClean="0"/>
              <a:t>Saves space (amount of code) and time (copying and pasting)</a:t>
            </a:r>
          </a:p>
          <a:p>
            <a:r>
              <a:rPr lang="en-US" dirty="0" smtClean="0"/>
              <a:t>Certain tasks require it.</a:t>
            </a:r>
          </a:p>
          <a:p>
            <a:r>
              <a:rPr lang="en-US" dirty="0" smtClean="0"/>
              <a:t>Three constructs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While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Do-While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_______ style loop</a:t>
            </a:r>
          </a:p>
          <a:p>
            <a:r>
              <a:rPr lang="en-US" dirty="0" smtClean="0"/>
              <a:t>Body may not execute at all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9532" y="1417638"/>
            <a:ext cx="1819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Pre-test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7600" y="2794000"/>
            <a:ext cx="7864348" cy="232217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number;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"Enter an integer: 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while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(!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</a:t>
            </a:r>
            <a:r>
              <a:rPr lang="en-US" b="1" dirty="0" err="1" smtClean="0">
                <a:latin typeface="Consolas"/>
                <a:ea typeface="MS Mincho"/>
                <a:cs typeface="Times New Roman"/>
              </a:rPr>
              <a:t>TryParse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.ReadLine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(), 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out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number))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"That is not an integer."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"Enter an integer: 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54200" y="5334000"/>
            <a:ext cx="3390900" cy="69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Snippet: </a:t>
            </a:r>
            <a:r>
              <a:rPr lang="en-US" sz="2800" b="1" dirty="0" smtClean="0"/>
              <a:t>while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_______ style loop</a:t>
            </a:r>
          </a:p>
          <a:p>
            <a:r>
              <a:rPr lang="en-US" dirty="0" smtClean="0"/>
              <a:t>Loop body executes at least once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262" y="1447800"/>
            <a:ext cx="2005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Post-test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600" y="2780080"/>
            <a:ext cx="7816088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number;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"Enter an integer: 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.TryParse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.ReadLine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(),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out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number))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break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//Exit the loop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"That is not an integer."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while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true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54200" y="5683250"/>
            <a:ext cx="3390900" cy="69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Snippet: </a:t>
            </a:r>
            <a:r>
              <a:rPr lang="en-US" sz="2800" b="1" dirty="0" smtClean="0"/>
              <a:t>do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Iterative, pre-test loop</a:t>
            </a:r>
          </a:p>
          <a:p>
            <a:r>
              <a:rPr lang="en-US" dirty="0" smtClean="0"/>
              <a:t>All parts are _______</a:t>
            </a:r>
          </a:p>
          <a:p>
            <a:r>
              <a:rPr lang="en-US" dirty="0" smtClean="0"/>
              <a:t>________ jumps to next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3599" y="1981200"/>
            <a:ext cx="1830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optional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9447" y="2565975"/>
            <a:ext cx="2130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continue;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447" y="4711700"/>
            <a:ext cx="6350000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counter = 0; counter &lt; 10; counter++)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"counter: {0}"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counter);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260499" y="3428307"/>
            <a:ext cx="2463800" cy="1068186"/>
          </a:xfrm>
          <a:prstGeom prst="wedgeRoundRectCallout">
            <a:avLst>
              <a:gd name="adj1" fmla="val 38437"/>
              <a:gd name="adj2" fmla="val 781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Part 1: Initialize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Pre-execute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Just once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840749" y="3428307"/>
            <a:ext cx="2463800" cy="1068186"/>
          </a:xfrm>
          <a:prstGeom prst="wedgeRoundRectCallout">
            <a:avLst>
              <a:gd name="adj1" fmla="val 27097"/>
              <a:gd name="adj2" fmla="val 745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Part 2: Test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Pre-execute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Every iteration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69888" y="3428307"/>
            <a:ext cx="2463800" cy="1068186"/>
          </a:xfrm>
          <a:prstGeom prst="wedgeRoundRectCallout">
            <a:avLst>
              <a:gd name="adj1" fmla="val -29604"/>
              <a:gd name="adj2" fmla="val 781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Part 3: Iterate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Post-execute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Every iteration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851" y="5899150"/>
            <a:ext cx="3390900" cy="698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Snippet: </a:t>
            </a:r>
            <a:r>
              <a:rPr lang="en-US" sz="2800" b="1" dirty="0" smtClean="0"/>
              <a:t>for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Collapsible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that collapses to a heading</a:t>
            </a:r>
          </a:p>
          <a:p>
            <a:r>
              <a:rPr lang="en-US" dirty="0" smtClean="0"/>
              <a:t>Useful for outlining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3298" y="2844713"/>
            <a:ext cx="280035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4759890" y="3231715"/>
            <a:ext cx="839244" cy="651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0" y="2844713"/>
            <a:ext cx="3238500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Validating user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is an enumerated type?</a:t>
            </a:r>
          </a:p>
          <a:p>
            <a:pPr marL="870966" lvl="1" indent="-514350"/>
            <a:r>
              <a:rPr lang="en-US" dirty="0" smtClean="0"/>
              <a:t>Why would you use one?</a:t>
            </a:r>
          </a:p>
          <a:p>
            <a:pPr marL="356616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It is a discrete set of options.  Limits available values and makes code easier to read.</a:t>
            </a:r>
          </a:p>
          <a:p>
            <a:pPr marL="870966" lvl="1" indent="-514350"/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is a </a:t>
            </a:r>
            <a:r>
              <a:rPr lang="en-US" dirty="0" err="1" smtClean="0"/>
              <a:t>nullable</a:t>
            </a:r>
            <a:r>
              <a:rPr lang="en-US" dirty="0" smtClean="0"/>
              <a:t> type?</a:t>
            </a:r>
          </a:p>
          <a:p>
            <a:pPr marL="870966" lvl="1" indent="-514350"/>
            <a:r>
              <a:rPr lang="en-US" dirty="0" smtClean="0"/>
              <a:t>Why would you use one?</a:t>
            </a:r>
          </a:p>
          <a:p>
            <a:pPr marL="40005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 value type that also allows null.  Use to represent the absence of data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7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55" y="1809750"/>
            <a:ext cx="7161213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73" y="2676525"/>
            <a:ext cx="58578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2920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Structuring Code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Interacting with the Console</a:t>
            </a:r>
          </a:p>
          <a:p>
            <a:r>
              <a:rPr lang="en-US" dirty="0" smtClean="0"/>
              <a:t>Using Data Types</a:t>
            </a:r>
          </a:p>
          <a:p>
            <a:r>
              <a:rPr lang="en-US" dirty="0" smtClean="0"/>
              <a:t>Defining Variables and Constants</a:t>
            </a:r>
          </a:p>
          <a:p>
            <a:r>
              <a:rPr lang="en-US" dirty="0" smtClean="0"/>
              <a:t>Defining Enumerations</a:t>
            </a:r>
          </a:p>
          <a:p>
            <a:r>
              <a:rPr lang="en-US" dirty="0" smtClean="0"/>
              <a:t>Defining Nullable Types</a:t>
            </a:r>
          </a:p>
          <a:p>
            <a:r>
              <a:rPr lang="en-US" dirty="0" smtClean="0"/>
              <a:t>Using Operators</a:t>
            </a:r>
          </a:p>
          <a:p>
            <a:r>
              <a:rPr lang="en-US" dirty="0" smtClean="0"/>
              <a:t>Branching</a:t>
            </a:r>
          </a:p>
          <a:p>
            <a:r>
              <a:rPr lang="en-US" dirty="0" smtClean="0"/>
              <a:t>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during training</a:t>
            </a:r>
          </a:p>
          <a:p>
            <a:r>
              <a:rPr lang="en-US" dirty="0" smtClean="0"/>
              <a:t>Good for debugging</a:t>
            </a:r>
          </a:p>
          <a:p>
            <a:r>
              <a:rPr lang="en-US" dirty="0" smtClean="0"/>
              <a:t>Include ___________</a:t>
            </a:r>
          </a:p>
          <a:p>
            <a:r>
              <a:rPr lang="en-US" dirty="0" smtClean="0"/>
              <a:t>To display output: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385" y="2544381"/>
            <a:ext cx="29354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using System;</a:t>
            </a:r>
            <a:endParaRPr lang="en-US" sz="30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22"/>
          <p:cNvGraphicFramePr>
            <a:graphicFrameLocks/>
          </p:cNvGraphicFramePr>
          <p:nvPr/>
        </p:nvGraphicFramePr>
        <p:xfrm>
          <a:off x="1424610" y="3856878"/>
          <a:ext cx="7499350" cy="2304288"/>
        </p:xfrm>
        <a:graphic>
          <a:graphicData uri="http://schemas.openxmlformats.org/drawingml/2006/table">
            <a:tbl>
              <a:tblPr/>
              <a:tblGrid>
                <a:gridCol w="2048164"/>
                <a:gridCol w="5451186"/>
              </a:tblGrid>
              <a:tr h="10990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Write a string to the Console, keeping the cursor on the same line.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Console.Write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("Enter name: ");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Write a string to the Console and move the cursor to the next line.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Console.WriteLine</a:t>
                      </a: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("Hello world!");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425880" y="3856879"/>
            <a:ext cx="1134349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2800" dirty="0" smtClean="0">
                <a:solidFill>
                  <a:schemeClr val="accent3"/>
                </a:solidFill>
              </a:rPr>
              <a:t>Write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425880" y="5012024"/>
            <a:ext cx="1873333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800" dirty="0" err="1" smtClean="0">
                <a:solidFill>
                  <a:schemeClr val="accent3"/>
                </a:solidFill>
              </a:rPr>
              <a:t>WriteLine</a:t>
            </a:r>
            <a:endParaRPr kumimoji="1" lang="en-US" sz="2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3&#10;Right Arrow 8&#10;Picture 2"/>
  <p:tag name="URN:EPIC:TRAINING:SLIDES:OFFICE:IMAGES:DEFAULTIMAGENAME:BORDER" val="False"/>
  <p:tag name="URN:EPIC:TRAINING:SLIDES:OFFICE:IMAGES:DEFAULTIMAGENAME:URI" val="U:\Images\2010 RELEASE\1500001To1600000\156048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ight Arrow 8&#10;Right Arrow 9&#10;Picture 17&#10;Picture 15&#10;Picture 18&#10;Picture 19"/>
  <p:tag name="URN:EPIC:TRAINING:SLIDES:OFFICE:IMAGES:DEFAULTIMAGENAME:BORDER" val="True"/>
  <p:tag name="URN:EPIC:TRAINING:SLIDES:OFFICE:IMAGES:DEFAULTIMAGENAME:URI" val="U:\Images\2010 RELEASE\1500001To1600000\1567220.p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ight Arrow 8&#10;Picture 3&#10;Right Arrow 9&#10;Rectangle 4&#10;Picture 2"/>
  <p:tag name="URN:EPIC:TRAINING:SLIDES:OFFICE:IMAGES:DEFAULTIMAGENAME:BORDER" val="False"/>
  <p:tag name="URN:EPIC:TRAINING:SLIDES:OFFICE:IMAGES:DEFAULTIMAGENAME:URI" val="U:\Images\2010 RELEASE\1500001To1600000\1567220.p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3&#10;Picture 4"/>
  <p:tag name="URN:EPIC:TRAINING:SLIDES:OFFICE:IMAGES:DEFAULTIMAGENAME:BORDER" val="False"/>
  <p:tag name="URN:EPIC:TRAINING:SLIDES:OFFICE:IMAGES:DEFAULTIMAGENAME:URI" val="U:\Images\2010 RELEASE\1500001To1600000\1567716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ounded Rectangle 4&#10;Rounded Rectangle 5&#10;Rounded Rectangle 6&#10;Rounded Rectangle 7&#10;Rounded Rectangle 8&#10;TextBox 14&#10;Freeform 16&#10;Straight Connector 18&#10;TextBox 20&#10;TextBox 21&#10;TextBox 23&#10;TextBox 24&#10;Straight Arrow Connector 26&#10;Straight Arrow Connector 28&#10;Picture 2&#10;Line Callout 1 3&#10;Line Callout 1 25&#10;Line Callout 1 29&#10;TextBox 15"/>
  <p:tag name="URN:EPIC:TRAINING:SLIDES:OFFICE:IMAGES:DEFAULTIMAGENAME:BORDER" val="False"/>
  <p:tag name="URN:EPIC:TRAINING:SLIDES:OFFICE:IMAGES:DEFAULTIMAGENAME:URI" val="U:\Images\Summer09\1200001To1300000\1299606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2&#10;Rectangle 2&#10;Straight Arrow Connector 6&#10;Rectangle 5"/>
  <p:tag name="URN:EPIC:TRAINING:SLIDES:OFFICE:IMAGES:DEFAULTIMAGENAME:BORDER" val="False"/>
  <p:tag name="URN:EPIC:TRAINING:SLIDES:OFFICE:IMAGES:DEFAULTIMAGENAME:URI" val="U:\Images\2010 RELEASE\1500001To1600000\1566260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Group 111"/>
  <p:tag name="URN:EPIC:TRAINING:SLIDES:OFFICE:IMAGES:DEFAULTIMAGENAME:BORDER" val="False"/>
  <p:tag name="URN:EPIC:TRAINING:SLIDES:OFFICE:IMAGES:DEFAULTIMAGENAME:URI" val="U:\Images\2010 RELEASE\1500001To1600000\1566211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10191</TotalTime>
  <Words>3051</Words>
  <Application>Microsoft Office PowerPoint</Application>
  <PresentationFormat>On-screen Show (4:3)</PresentationFormat>
  <Paragraphs>1064</Paragraphs>
  <Slides>72</Slides>
  <Notes>12</Notes>
  <HiddenSlides>68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MS Mincho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Wingdings 2</vt:lpstr>
      <vt:lpstr>bren</vt:lpstr>
      <vt:lpstr>Lesson 1</vt:lpstr>
      <vt:lpstr>Agenda</vt:lpstr>
      <vt:lpstr>Statements</vt:lpstr>
      <vt:lpstr>General Structure</vt:lpstr>
      <vt:lpstr>XML Documentation</vt:lpstr>
      <vt:lpstr>XML Documentation</vt:lpstr>
      <vt:lpstr>Defining Collapsible Regions</vt:lpstr>
      <vt:lpstr>Agenda</vt:lpstr>
      <vt:lpstr>Console</vt:lpstr>
      <vt:lpstr>Kinds of Strings to Display</vt:lpstr>
      <vt:lpstr>Collecting Input</vt:lpstr>
      <vt:lpstr>Parsing Input</vt:lpstr>
      <vt:lpstr>Agenda</vt:lpstr>
      <vt:lpstr>The Big Picture</vt:lpstr>
      <vt:lpstr>The Big Picture</vt:lpstr>
      <vt:lpstr>Value vs. Reference</vt:lpstr>
      <vt:lpstr>Data Types Example</vt:lpstr>
      <vt:lpstr>The Big Picture</vt:lpstr>
      <vt:lpstr>Converting Types</vt:lpstr>
      <vt:lpstr>The Big Picture</vt:lpstr>
      <vt:lpstr>Numeric Types</vt:lpstr>
      <vt:lpstr>Numeric Types</vt:lpstr>
      <vt:lpstr>Numeric Types</vt:lpstr>
      <vt:lpstr>Other Types</vt:lpstr>
      <vt:lpstr>Other Types: char</vt:lpstr>
      <vt:lpstr>Other Types: bool</vt:lpstr>
      <vt:lpstr>Other Types: string</vt:lpstr>
      <vt:lpstr>Other Types: void</vt:lpstr>
      <vt:lpstr>Activity 1: Data Types</vt:lpstr>
      <vt:lpstr>Agenda</vt:lpstr>
      <vt:lpstr>Identifiers</vt:lpstr>
      <vt:lpstr>Constants</vt:lpstr>
      <vt:lpstr>Local Variables</vt:lpstr>
      <vt:lpstr>Activity 2</vt:lpstr>
      <vt:lpstr>PowerPoint Presentation</vt:lpstr>
      <vt:lpstr>Wrap Up (p 37)</vt:lpstr>
      <vt:lpstr>Wrap Up (p 37)</vt:lpstr>
      <vt:lpstr>Agenda</vt:lpstr>
      <vt:lpstr>The Big Picture</vt:lpstr>
      <vt:lpstr>Enumerations</vt:lpstr>
      <vt:lpstr>Agenda</vt:lpstr>
      <vt:lpstr>Nullable Types</vt:lpstr>
      <vt:lpstr>Syntax</vt:lpstr>
      <vt:lpstr>Casting Nullable Types</vt:lpstr>
      <vt:lpstr>Agenda</vt:lpstr>
      <vt:lpstr>Math Operators</vt:lpstr>
      <vt:lpstr>Assignment</vt:lpstr>
      <vt:lpstr>Increment/Decrement</vt:lpstr>
      <vt:lpstr>Relational Operators</vt:lpstr>
      <vt:lpstr>Logical Operators</vt:lpstr>
      <vt:lpstr>Full Order of Operations</vt:lpstr>
      <vt:lpstr>Activity 3:  Evaluating Expressions</vt:lpstr>
      <vt:lpstr>Agenda</vt:lpstr>
      <vt:lpstr>Why Branch?</vt:lpstr>
      <vt:lpstr>Unconditional Branching</vt:lpstr>
      <vt:lpstr>Unconditional Branching</vt:lpstr>
      <vt:lpstr>Adding Behavior</vt:lpstr>
      <vt:lpstr>Adding Behavior</vt:lpstr>
      <vt:lpstr>Conditional Branching</vt:lpstr>
      <vt:lpstr>If/Else Statement</vt:lpstr>
      <vt:lpstr>Try using code snippets!</vt:lpstr>
      <vt:lpstr>Try using code snippets!</vt:lpstr>
      <vt:lpstr>Switch Statement</vt:lpstr>
      <vt:lpstr>Switch Statement</vt:lpstr>
      <vt:lpstr>Agenda</vt:lpstr>
      <vt:lpstr>Why Loop?</vt:lpstr>
      <vt:lpstr>While Loop</vt:lpstr>
      <vt:lpstr>Do-While Loop</vt:lpstr>
      <vt:lpstr>For Loop</vt:lpstr>
      <vt:lpstr>Activity 4</vt:lpstr>
      <vt:lpstr>Additional Questions</vt:lpstr>
      <vt:lpstr>PowerPoint Presentation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Matt Balestrino</dc:creator>
  <cp:lastModifiedBy>Bren Mochocki</cp:lastModifiedBy>
  <cp:revision>780</cp:revision>
  <dcterms:created xsi:type="dcterms:W3CDTF">2008-06-30T21:06:06Z</dcterms:created>
  <dcterms:modified xsi:type="dcterms:W3CDTF">2016-08-25T18:41:32Z</dcterms:modified>
</cp:coreProperties>
</file>