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75" r:id="rId3"/>
    <p:sldId id="434" r:id="rId4"/>
    <p:sldId id="421" r:id="rId5"/>
    <p:sldId id="428" r:id="rId6"/>
    <p:sldId id="272" r:id="rId7"/>
    <p:sldId id="363" r:id="rId8"/>
    <p:sldId id="364" r:id="rId9"/>
    <p:sldId id="432" r:id="rId10"/>
    <p:sldId id="433" r:id="rId11"/>
    <p:sldId id="361" r:id="rId12"/>
    <p:sldId id="365" r:id="rId13"/>
    <p:sldId id="373" r:id="rId14"/>
    <p:sldId id="367" r:id="rId15"/>
    <p:sldId id="418" r:id="rId16"/>
    <p:sldId id="391" r:id="rId17"/>
    <p:sldId id="366" r:id="rId18"/>
    <p:sldId id="429" r:id="rId19"/>
    <p:sldId id="368" r:id="rId20"/>
    <p:sldId id="384" r:id="rId21"/>
    <p:sldId id="386" r:id="rId22"/>
    <p:sldId id="369" r:id="rId23"/>
    <p:sldId id="387" r:id="rId24"/>
    <p:sldId id="395" r:id="rId25"/>
    <p:sldId id="430" r:id="rId26"/>
    <p:sldId id="431" r:id="rId27"/>
    <p:sldId id="392" r:id="rId28"/>
    <p:sldId id="396" r:id="rId29"/>
    <p:sldId id="393" r:id="rId30"/>
    <p:sldId id="419" r:id="rId31"/>
    <p:sldId id="389" r:id="rId32"/>
    <p:sldId id="397" r:id="rId33"/>
    <p:sldId id="415" r:id="rId34"/>
    <p:sldId id="398" r:id="rId35"/>
    <p:sldId id="401" r:id="rId36"/>
    <p:sldId id="416" r:id="rId37"/>
    <p:sldId id="420" r:id="rId38"/>
    <p:sldId id="417" r:id="rId39"/>
    <p:sldId id="404" r:id="rId40"/>
    <p:sldId id="358" r:id="rId41"/>
    <p:sldId id="422" r:id="rId42"/>
    <p:sldId id="423" r:id="rId43"/>
    <p:sldId id="424" r:id="rId44"/>
    <p:sldId id="425" r:id="rId45"/>
    <p:sldId id="426" r:id="rId46"/>
    <p:sldId id="42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0">
          <p15:clr>
            <a:srgbClr val="A4A3A4"/>
          </p15:clr>
        </p15:guide>
        <p15:guide id="2" pos="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891A7"/>
    <a:srgbClr val="84AA33"/>
    <a:srgbClr val="C32D2E"/>
    <a:srgbClr val="26697A"/>
    <a:srgbClr val="FFFFFF"/>
    <a:srgbClr val="5F5F5F"/>
    <a:srgbClr val="2D7383"/>
    <a:srgbClr val="242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7" autoAdjust="0"/>
    <p:restoredTop sz="93690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152" y="72"/>
      </p:cViewPr>
      <p:guideLst>
        <p:guide orient="horz" pos="3050"/>
        <p:guide pos="723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D9AA1-556A-4BB2-8E8F-03E01A338E35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01-C8C8-4957-BEFF-2FCE3A4CD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Add slidees that show where to take notes….</a:t>
            </a:r>
          </a:p>
        </p:txBody>
      </p:sp>
    </p:spTree>
    <p:extLst>
      <p:ext uri="{BB962C8B-B14F-4D97-AF65-F5344CB8AC3E}">
        <p14:creationId xmlns:p14="http://schemas.microsoft.com/office/powerpoint/2010/main" val="1096871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3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6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3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Write-only</a:t>
            </a:r>
            <a:r>
              <a:rPr lang="en-US" baseline="0" dirty="0" smtClean="0"/>
              <a:t> properties are not up to Epic’s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Write-only</a:t>
            </a:r>
            <a:r>
              <a:rPr lang="en-US" baseline="0" dirty="0" smtClean="0"/>
              <a:t> properties are not up to Epic’s 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4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beyondbasics</a:t>
            </a:r>
            <a:r>
              <a:rPr lang="en-US" baseline="0" dirty="0" smtClean="0"/>
              <a:t> box for snippets </a:t>
            </a:r>
            <a:r>
              <a:rPr lang="en-US" baseline="0" dirty="0" err="1" smtClean="0"/>
              <a:t>propfull</a:t>
            </a:r>
            <a:r>
              <a:rPr lang="en-US" baseline="0" dirty="0" smtClean="0"/>
              <a:t>/prop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Create a new project for</a:t>
            </a:r>
            <a:r>
              <a:rPr lang="en-US" baseline="0" dirty="0" smtClean="0"/>
              <a:t> the program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project for the Employee business logic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Introduce public/internal for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8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01-C8C8-4957-BEFF-2FCE3A4CDF0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8C0D53-DE92-4510-867F-6C5FFFE13E69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EB85D7-9473-4637-A1B3-091094847D74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003300" cy="6858000"/>
          </a:xfrm>
          <a:prstGeom prst="rect">
            <a:avLst/>
          </a:prstGeom>
          <a:solidFill>
            <a:srgbClr val="242D4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accent2"/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99750" y="0"/>
            <a:ext cx="659796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9050" cap="flat">
                  <a:solidFill>
                    <a:schemeClr val="accent6">
                      <a:alpha val="20000"/>
                    </a:schemeClr>
                  </a:solidFill>
                  <a:bevel/>
                </a:ln>
                <a:solidFill>
                  <a:srgbClr val="2D7383"/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Structures</a:t>
            </a:r>
            <a:endParaRPr lang="en-US" sz="3600" dirty="0">
              <a:ln w="19050" cap="flat">
                <a:solidFill>
                  <a:schemeClr val="accent6">
                    <a:alpha val="20000"/>
                  </a:schemeClr>
                </a:solidFill>
                <a:bevel/>
              </a:ln>
              <a:solidFill>
                <a:srgbClr val="2D7383"/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19175" y="0"/>
            <a:ext cx="812482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8DD90-05C7-4E9C-A287-BAC0CE579E1B}" type="datetime1">
              <a:rPr lang="en-US" smtClean="0"/>
              <a:pPr>
                <a:defRPr/>
              </a:pPr>
              <a:t>8/25/2016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2BEC7C-9989-492E-BDE3-6158FEB095B2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0F40AF-45A2-4C6D-988B-D9EAE6000FAE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AD500A-B1BE-4E15-822E-16448D1CF729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dirty="0" smtClean="0"/>
              <a:t>Click to add text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8C0D53-DE92-4510-867F-6C5FFFE13E69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026" name="Picture 19" descr="MCj02418710000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2751797"/>
            <a:ext cx="1735138" cy="325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>
              <a:ln>
                <a:solidFill>
                  <a:schemeClr val="tx1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77F945-C8F6-4B90-9783-91ACBD1E9DDD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extBox 12"/>
          <p:cNvSpPr txBox="1"/>
          <p:nvPr/>
        </p:nvSpPr>
        <p:spPr>
          <a:xfrm rot="10800000">
            <a:off x="212894" y="0"/>
            <a:ext cx="633507" cy="457200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n w="19050" cap="flat">
                  <a:solidFill>
                    <a:schemeClr val="bg2">
                      <a:lumMod val="50000"/>
                      <a:alpha val="20000"/>
                    </a:schemeClr>
                  </a:solidFill>
                  <a:bevel/>
                </a:ln>
                <a:solidFill>
                  <a:schemeClr val="bg2">
                    <a:lumMod val="75000"/>
                    <a:alpha val="7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30000"/>
                    </a:prstClr>
                  </a:outerShdw>
                </a:effectLst>
                <a:latin typeface="+mn-lt"/>
              </a:rPr>
              <a:t>Structures</a:t>
            </a:r>
            <a:endParaRPr lang="en-US" sz="4400" dirty="0">
              <a:ln w="19050" cap="flat">
                <a:solidFill>
                  <a:schemeClr val="bg2">
                    <a:lumMod val="50000"/>
                    <a:alpha val="20000"/>
                  </a:schemeClr>
                </a:solidFill>
                <a:bevel/>
              </a:ln>
              <a:solidFill>
                <a:schemeClr val="bg2">
                  <a:lumMod val="75000"/>
                  <a:alpha val="7000"/>
                </a:schemeClr>
              </a:solidFill>
              <a:effectLst>
                <a:outerShdw blurRad="50800" dist="38100" dir="8100000" algn="tr" rotWithShape="0">
                  <a:prstClr val="black">
                    <a:alpha val="30000"/>
                  </a:prstClr>
                </a:outerShdw>
              </a:effectLst>
              <a:latin typeface="+mn-lt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8648700" y="6362700"/>
            <a:ext cx="381000" cy="60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066DE5-ECE0-460C-9F84-9AC3FC05B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  <p:sldLayoutId id="2147483669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ln>
            <a:solidFill>
              <a:schemeClr val="bg2">
                <a:lumMod val="25000"/>
              </a:schemeClr>
            </a:solidFill>
          </a:ln>
          <a:solidFill>
            <a:schemeClr val="accent2">
              <a:lumMod val="60000"/>
              <a:lumOff val="4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rgbClr val="FFC000"/>
        </a:buClr>
        <a:buFont typeface="Wingdings" pitchFamily="2" charset="2"/>
        <a:buChar char="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533400" y="205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Structuring Behavior and Data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>
              <a:defRPr/>
            </a:pPr>
            <a:r>
              <a:rPr lang="en-US" sz="4100" dirty="0" smtClean="0"/>
              <a:t>Lesson 2</a:t>
            </a:r>
            <a:endParaRPr lang="en-US" sz="4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42DF7-EE07-4E9D-8C74-92D97AF2058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859623" y="5713747"/>
            <a:ext cx="6192178" cy="5792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Behavior describes what an object can do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9622" y="3128819"/>
            <a:ext cx="6192178" cy="2308324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Dragon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Class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Body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endParaRPr lang="en-US" sz="2400" dirty="0">
              <a:latin typeface="Calibri"/>
              <a:ea typeface="MS Mincho"/>
              <a:cs typeface="Times New Roman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2171" y="4244506"/>
            <a:ext cx="360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Fly();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BreatheFire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EatSlaveTrader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1435608" y="1254231"/>
            <a:ext cx="7498080" cy="4820292"/>
          </a:xfrm>
        </p:spPr>
        <p:txBody>
          <a:bodyPr>
            <a:normAutofit/>
          </a:bodyPr>
          <a:lstStyle/>
          <a:p>
            <a:r>
              <a:rPr lang="en-US" sz="2600" dirty="0"/>
              <a:t>A template defining a custom data </a:t>
            </a:r>
            <a:r>
              <a:rPr lang="en-US" sz="2600" dirty="0" smtClean="0"/>
              <a:t>type</a:t>
            </a:r>
          </a:p>
          <a:p>
            <a:r>
              <a:rPr lang="en-US" sz="2600" dirty="0" smtClean="0"/>
              <a:t>Defines both the _____ and ________ of the custom type</a:t>
            </a:r>
          </a:p>
          <a:p>
            <a:r>
              <a:rPr lang="en-US" sz="2600" dirty="0" smtClean="0"/>
              <a:t>An ______ is an instance of that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73790" y="1724794"/>
            <a:ext cx="1294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state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3721" y="1723446"/>
            <a:ext cx="19914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behavior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9175" y="2590374"/>
            <a:ext cx="1294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object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151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both the _____ and ________ of a set of objects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65851" y="1428108"/>
            <a:ext cx="129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state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62363" y="1919555"/>
            <a:ext cx="1991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behavior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59622" y="2907588"/>
            <a:ext cx="6020657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Class Body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797977" y="4458987"/>
            <a:ext cx="6113124" cy="5792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What kind of state does a car have?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977" y="5205331"/>
            <a:ext cx="6113124" cy="5792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What is the behavior of a car?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75" grpId="0" animBg="1"/>
      <p:bldP spid="7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State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stored in class-level variables called _____</a:t>
            </a:r>
            <a:endParaRPr lang="en-US" b="1" u="sng" dirty="0" smtClean="0"/>
          </a:p>
          <a:p>
            <a:r>
              <a:rPr lang="en-US" dirty="0" smtClean="0"/>
              <a:t>Are </a:t>
            </a:r>
            <a:r>
              <a:rPr lang="en-US" u="sng" dirty="0" smtClean="0"/>
              <a:t>___________</a:t>
            </a:r>
            <a:r>
              <a:rPr lang="en-US" dirty="0" smtClean="0"/>
              <a:t> or _______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167835" y="3277453"/>
            <a:ext cx="2876765" cy="2876765"/>
            <a:chOff x="2167835" y="3277453"/>
            <a:chExt cx="2876765" cy="2876765"/>
          </a:xfrm>
        </p:grpSpPr>
        <p:sp>
          <p:nvSpPr>
            <p:cNvPr id="29" name="Oval 28"/>
            <p:cNvSpPr/>
            <p:nvPr/>
          </p:nvSpPr>
          <p:spPr>
            <a:xfrm>
              <a:off x="2167835" y="3277453"/>
              <a:ext cx="2876765" cy="28767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6062" y="3513761"/>
              <a:ext cx="2219216" cy="1715783"/>
            </a:xfrm>
            <a:prstGeom prst="rect">
              <a:avLst/>
            </a:prstGeom>
          </p:spPr>
          <p:txBody>
            <a:bodyPr wrap="none">
              <a:prstTxWarp prst="textArchUp">
                <a:avLst>
                  <a:gd name="adj" fmla="val 10703084"/>
                </a:avLst>
              </a:prstTxWarp>
              <a:spAutoFit/>
            </a:bodyPr>
            <a:lstStyle/>
            <a:p>
              <a:pPr algn="ctr"/>
              <a:r>
                <a:rPr lang="en-US" dirty="0" smtClean="0"/>
                <a:t>Exposed Fields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19389" y="3918733"/>
            <a:ext cx="1582220" cy="1582220"/>
            <a:chOff x="3959832" y="3569413"/>
            <a:chExt cx="1582220" cy="1582220"/>
          </a:xfrm>
        </p:grpSpPr>
        <p:sp>
          <p:nvSpPr>
            <p:cNvPr id="40" name="Oval 39"/>
            <p:cNvSpPr/>
            <p:nvPr/>
          </p:nvSpPr>
          <p:spPr>
            <a:xfrm>
              <a:off x="3959832" y="3569413"/>
              <a:ext cx="1582220" cy="15822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58460" y="3755204"/>
              <a:ext cx="1191803" cy="1284270"/>
            </a:xfrm>
            <a:prstGeom prst="rect">
              <a:avLst/>
            </a:prstGeom>
          </p:spPr>
          <p:txBody>
            <a:bodyPr wrap="square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Encapsulated</a:t>
              </a: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Fields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Line Callout 1 45"/>
          <p:cNvSpPr/>
          <p:nvPr/>
        </p:nvSpPr>
        <p:spPr>
          <a:xfrm>
            <a:off x="4838549" y="3148441"/>
            <a:ext cx="2702682" cy="646331"/>
          </a:xfrm>
          <a:prstGeom prst="borderCallout1">
            <a:avLst>
              <a:gd name="adj1" fmla="val 58490"/>
              <a:gd name="adj2" fmla="val -2909"/>
              <a:gd name="adj3" fmla="val 147631"/>
              <a:gd name="adj4" fmla="val -2808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/>
              <a:t>Not</a:t>
            </a:r>
            <a:r>
              <a:rPr lang="en-US" u="sng" dirty="0" smtClean="0"/>
              <a:t> </a:t>
            </a:r>
            <a:r>
              <a:rPr lang="en-US" b="1" u="sng" dirty="0" smtClean="0"/>
              <a:t>visible</a:t>
            </a:r>
            <a:r>
              <a:rPr lang="en-US" dirty="0" smtClean="0"/>
              <a:t> to consuming code</a:t>
            </a:r>
          </a:p>
        </p:txBody>
      </p:sp>
      <p:sp>
        <p:nvSpPr>
          <p:cNvPr id="47" name="Line Callout 1 46"/>
          <p:cNvSpPr/>
          <p:nvPr/>
        </p:nvSpPr>
        <p:spPr>
          <a:xfrm>
            <a:off x="0" y="3043987"/>
            <a:ext cx="2116476" cy="646331"/>
          </a:xfrm>
          <a:prstGeom prst="borderCallout1">
            <a:avLst>
              <a:gd name="adj1" fmla="val 52132"/>
              <a:gd name="adj2" fmla="val 104540"/>
              <a:gd name="adj3" fmla="val 82457"/>
              <a:gd name="adj4" fmla="val 1371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/>
              <a:t>Visible</a:t>
            </a:r>
            <a:r>
              <a:rPr lang="en-US" dirty="0" smtClean="0"/>
              <a:t> to consuming code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78174" y="1941816"/>
            <a:ext cx="1304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fields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10665" y="2494908"/>
            <a:ext cx="300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encapsulated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4699" y="2493197"/>
            <a:ext cx="197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exposed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157626" y="3893905"/>
            <a:ext cx="3914454" cy="7191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Why not expose everything?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4313610" y="4726112"/>
            <a:ext cx="4693910" cy="179126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CarNickname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0;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readonly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21" name="Line Callout 1 20"/>
          <p:cNvSpPr/>
          <p:nvPr/>
        </p:nvSpPr>
        <p:spPr>
          <a:xfrm flipH="1">
            <a:off x="6960359" y="4684783"/>
            <a:ext cx="1665027" cy="646331"/>
          </a:xfrm>
          <a:prstGeom prst="borderCallout1">
            <a:avLst>
              <a:gd name="adj1" fmla="val 111660"/>
              <a:gd name="adj2" fmla="val 22566"/>
              <a:gd name="adj3" fmla="val 145378"/>
              <a:gd name="adj4" fmla="val 247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Optionally initialize</a:t>
            </a:r>
          </a:p>
        </p:txBody>
      </p:sp>
      <p:sp>
        <p:nvSpPr>
          <p:cNvPr id="27" name="Line Callout 1 26"/>
          <p:cNvSpPr/>
          <p:nvPr/>
        </p:nvSpPr>
        <p:spPr>
          <a:xfrm flipH="1">
            <a:off x="274320" y="5594042"/>
            <a:ext cx="3640434" cy="923330"/>
          </a:xfrm>
          <a:prstGeom prst="borderCallout1">
            <a:avLst>
              <a:gd name="adj1" fmla="val 69376"/>
              <a:gd name="adj2" fmla="val -2135"/>
              <a:gd name="adj3" fmla="val 57473"/>
              <a:gd name="adj4" fmla="val -452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err="1" smtClean="0"/>
              <a:t>readonly</a:t>
            </a:r>
            <a:endParaRPr lang="en-US" b="1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dirty="0" smtClean="0"/>
              <a:t>Must initialize when created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dirty="0" smtClean="0"/>
              <a:t>Cannot change later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/>
      <p:bldP spid="49" grpId="0"/>
      <p:bldP spid="50" grpId="0"/>
      <p:bldP spid="51" grpId="0" animBg="1"/>
      <p:bldP spid="53" grpId="0" animBg="1"/>
      <p:bldP spid="21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State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stored in class-level variables called _____</a:t>
            </a:r>
            <a:endParaRPr lang="en-US" b="1" u="sng" dirty="0" smtClean="0"/>
          </a:p>
          <a:p>
            <a:r>
              <a:rPr lang="en-US" dirty="0" smtClean="0"/>
              <a:t>Are </a:t>
            </a:r>
            <a:r>
              <a:rPr lang="en-US" u="sng" dirty="0" smtClean="0"/>
              <a:t>___________</a:t>
            </a:r>
            <a:r>
              <a:rPr lang="en-US" dirty="0" smtClean="0"/>
              <a:t> or _______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" name="Group 51"/>
          <p:cNvGrpSpPr/>
          <p:nvPr/>
        </p:nvGrpSpPr>
        <p:grpSpPr>
          <a:xfrm>
            <a:off x="2167835" y="3277453"/>
            <a:ext cx="2876765" cy="2876765"/>
            <a:chOff x="2167835" y="3277453"/>
            <a:chExt cx="2876765" cy="2876765"/>
          </a:xfrm>
        </p:grpSpPr>
        <p:sp>
          <p:nvSpPr>
            <p:cNvPr id="29" name="Oval 28"/>
            <p:cNvSpPr/>
            <p:nvPr/>
          </p:nvSpPr>
          <p:spPr>
            <a:xfrm>
              <a:off x="2167835" y="3277453"/>
              <a:ext cx="2876765" cy="287676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6062" y="3513761"/>
              <a:ext cx="2219216" cy="1715783"/>
            </a:xfrm>
            <a:prstGeom prst="rect">
              <a:avLst/>
            </a:prstGeom>
          </p:spPr>
          <p:txBody>
            <a:bodyPr wrap="none">
              <a:prstTxWarp prst="textArchUp">
                <a:avLst>
                  <a:gd name="adj" fmla="val 10703084"/>
                </a:avLst>
              </a:prstTxWarp>
              <a:spAutoFit/>
            </a:bodyPr>
            <a:lstStyle/>
            <a:p>
              <a:pPr algn="ctr"/>
              <a:r>
                <a:rPr lang="en-US" dirty="0" smtClean="0"/>
                <a:t>Exposed Fields</a:t>
              </a:r>
              <a:endParaRPr lang="en-US" dirty="0"/>
            </a:p>
          </p:txBody>
        </p:sp>
      </p:grpSp>
      <p:grpSp>
        <p:nvGrpSpPr>
          <p:cNvPr id="3" name="Group 38"/>
          <p:cNvGrpSpPr/>
          <p:nvPr/>
        </p:nvGrpSpPr>
        <p:grpSpPr>
          <a:xfrm>
            <a:off x="2819389" y="3918733"/>
            <a:ext cx="1582220" cy="1582220"/>
            <a:chOff x="3959832" y="3569413"/>
            <a:chExt cx="1582220" cy="1582220"/>
          </a:xfrm>
        </p:grpSpPr>
        <p:sp>
          <p:nvSpPr>
            <p:cNvPr id="40" name="Oval 39"/>
            <p:cNvSpPr/>
            <p:nvPr/>
          </p:nvSpPr>
          <p:spPr>
            <a:xfrm>
              <a:off x="3959832" y="3569413"/>
              <a:ext cx="1582220" cy="15822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58460" y="3755204"/>
              <a:ext cx="1191803" cy="1284270"/>
            </a:xfrm>
            <a:prstGeom prst="rect">
              <a:avLst/>
            </a:prstGeom>
          </p:spPr>
          <p:txBody>
            <a:bodyPr wrap="square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Encapsulated</a:t>
              </a: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Fields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Line Callout 1 45"/>
          <p:cNvSpPr/>
          <p:nvPr/>
        </p:nvSpPr>
        <p:spPr>
          <a:xfrm>
            <a:off x="4838549" y="3148441"/>
            <a:ext cx="2702682" cy="646331"/>
          </a:xfrm>
          <a:prstGeom prst="borderCallout1">
            <a:avLst>
              <a:gd name="adj1" fmla="val 58490"/>
              <a:gd name="adj2" fmla="val -2909"/>
              <a:gd name="adj3" fmla="val 147631"/>
              <a:gd name="adj4" fmla="val -2808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/>
              <a:t>Not</a:t>
            </a:r>
            <a:r>
              <a:rPr lang="en-US" u="sng" dirty="0" smtClean="0"/>
              <a:t> </a:t>
            </a:r>
            <a:r>
              <a:rPr lang="en-US" b="1" u="sng" dirty="0" smtClean="0"/>
              <a:t>visible</a:t>
            </a:r>
            <a:r>
              <a:rPr lang="en-US" dirty="0" smtClean="0"/>
              <a:t> to consuming code</a:t>
            </a:r>
          </a:p>
        </p:txBody>
      </p:sp>
      <p:sp>
        <p:nvSpPr>
          <p:cNvPr id="47" name="Line Callout 1 46"/>
          <p:cNvSpPr/>
          <p:nvPr/>
        </p:nvSpPr>
        <p:spPr>
          <a:xfrm>
            <a:off x="0" y="3043987"/>
            <a:ext cx="2116476" cy="646331"/>
          </a:xfrm>
          <a:prstGeom prst="borderCallout1">
            <a:avLst>
              <a:gd name="adj1" fmla="val 52132"/>
              <a:gd name="adj2" fmla="val 104540"/>
              <a:gd name="adj3" fmla="val 82457"/>
              <a:gd name="adj4" fmla="val 1371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/>
              <a:t>Visible</a:t>
            </a:r>
            <a:r>
              <a:rPr lang="en-US" dirty="0" smtClean="0"/>
              <a:t> to consuming code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78174" y="1941816"/>
            <a:ext cx="1304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fields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10665" y="2494908"/>
            <a:ext cx="300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encapsulated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4699" y="2493197"/>
            <a:ext cx="197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exposed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157626" y="3893905"/>
            <a:ext cx="3914454" cy="7191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Why encapsulate fields?</a:t>
            </a:r>
          </a:p>
          <a:p>
            <a:r>
              <a:rPr lang="en-US" sz="2000" dirty="0" smtClean="0"/>
              <a:t>Why not expose everything?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4313610" y="4726112"/>
            <a:ext cx="4693910" cy="179126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class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CarNickname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0;</a:t>
            </a: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readonly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21" name="Line Callout 1 20"/>
          <p:cNvSpPr/>
          <p:nvPr/>
        </p:nvSpPr>
        <p:spPr>
          <a:xfrm flipH="1">
            <a:off x="6960359" y="4684783"/>
            <a:ext cx="1665027" cy="646331"/>
          </a:xfrm>
          <a:prstGeom prst="borderCallout1">
            <a:avLst>
              <a:gd name="adj1" fmla="val 111660"/>
              <a:gd name="adj2" fmla="val 22566"/>
              <a:gd name="adj3" fmla="val 145378"/>
              <a:gd name="adj4" fmla="val 2470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Optionally initialize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1"/>
            <a:ext cx="9144000" cy="533111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ne Callout 1 38"/>
          <p:cNvSpPr/>
          <p:nvPr/>
        </p:nvSpPr>
        <p:spPr>
          <a:xfrm flipH="1">
            <a:off x="274320" y="5594042"/>
            <a:ext cx="3640434" cy="923330"/>
          </a:xfrm>
          <a:prstGeom prst="borderCallout1">
            <a:avLst>
              <a:gd name="adj1" fmla="val 69376"/>
              <a:gd name="adj2" fmla="val -2135"/>
              <a:gd name="adj3" fmla="val 57473"/>
              <a:gd name="adj4" fmla="val -452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err="1" smtClean="0"/>
              <a:t>readonly</a:t>
            </a:r>
            <a:endParaRPr lang="en-US" b="1" dirty="0" smtClean="0"/>
          </a:p>
          <a:p>
            <a:pPr marL="119063" indent="-119063">
              <a:buFont typeface="Arial" pitchFamily="34" charset="0"/>
              <a:buChar char="•"/>
            </a:pPr>
            <a:r>
              <a:rPr lang="en-US" dirty="0" smtClean="0"/>
              <a:t>Must initialize when created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dirty="0" smtClean="0"/>
              <a:t>Cannot change later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5331114"/>
            <a:ext cx="4313610" cy="91728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82885" y="79432"/>
            <a:ext cx="8322068" cy="5114156"/>
          </a:xfrm>
          <a:prstGeom prst="roundRect">
            <a:avLst>
              <a:gd name="adj" fmla="val 484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Bef>
                <a:spcPct val="0"/>
              </a:spcBef>
            </a:pPr>
            <a:r>
              <a:rPr lang="en-US" sz="36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Controlling Access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Access based on ______ of member and ______ of consuming code.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5 different options: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By default, members are ______</a:t>
            </a:r>
          </a:p>
          <a:p>
            <a:endParaRPr lang="en-US" sz="3200" dirty="0" smtClean="0"/>
          </a:p>
          <a:p>
            <a:endParaRPr lang="en-US" sz="3200" b="1" dirty="0"/>
          </a:p>
        </p:txBody>
      </p:sp>
      <p:sp>
        <p:nvSpPr>
          <p:cNvPr id="32" name="Rectangle 31"/>
          <p:cNvSpPr/>
          <p:nvPr/>
        </p:nvSpPr>
        <p:spPr>
          <a:xfrm>
            <a:off x="3810987" y="688938"/>
            <a:ext cx="1665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modifier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6044" y="1113034"/>
            <a:ext cx="1526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context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34" name="Group 22"/>
          <p:cNvGraphicFramePr>
            <a:graphicFrameLocks/>
          </p:cNvGraphicFramePr>
          <p:nvPr/>
        </p:nvGraphicFramePr>
        <p:xfrm>
          <a:off x="688369" y="2183208"/>
          <a:ext cx="7713538" cy="2209044"/>
        </p:xfrm>
        <a:graphic>
          <a:graphicData uri="http://schemas.openxmlformats.org/drawingml/2006/table">
            <a:tbl>
              <a:tblPr/>
              <a:tblGrid>
                <a:gridCol w="2424701"/>
                <a:gridCol w="5288837"/>
              </a:tblGrid>
              <a:tr h="2882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Access Modifier</a:t>
                      </a: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Exposed to Context</a:t>
                      </a:r>
                      <a:endParaRPr lang="en-US" b="1" dirty="0"/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2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Any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2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Only members of class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2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Members of class / derived class (see later lesson)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2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All methods in same assembly (project)</a:t>
                      </a: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2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C605F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2775" marR="92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Methods of the class / derived class or assembly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92775" marR="92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655407" y="2524984"/>
            <a:ext cx="3865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37744">
              <a:spcAft>
                <a:spcPts val="500"/>
              </a:spcAft>
              <a:buClr>
                <a:srgbClr val="FFC000"/>
              </a:buClr>
            </a:pPr>
            <a:r>
              <a:rPr lang="en-US" sz="2000" dirty="0" smtClean="0">
                <a:solidFill>
                  <a:srgbClr val="C00000"/>
                </a:solidFill>
              </a:rPr>
              <a:t>public</a:t>
            </a:r>
          </a:p>
          <a:p>
            <a:pPr marL="0" lvl="1" indent="-237744">
              <a:spcAft>
                <a:spcPts val="500"/>
              </a:spcAft>
              <a:buClr>
                <a:srgbClr val="FFC000"/>
              </a:buClr>
            </a:pPr>
            <a:r>
              <a:rPr lang="en-US" sz="2000" dirty="0" smtClean="0">
                <a:solidFill>
                  <a:srgbClr val="C00000"/>
                </a:solidFill>
              </a:rPr>
              <a:t>private</a:t>
            </a:r>
          </a:p>
          <a:p>
            <a:pPr marL="0" lvl="1" indent="-237744">
              <a:spcAft>
                <a:spcPts val="500"/>
              </a:spcAft>
              <a:buClr>
                <a:srgbClr val="FFC000"/>
              </a:buClr>
            </a:pPr>
            <a:r>
              <a:rPr lang="en-US" sz="2000" dirty="0" smtClean="0">
                <a:solidFill>
                  <a:srgbClr val="C00000"/>
                </a:solidFill>
              </a:rPr>
              <a:t>protected</a:t>
            </a:r>
          </a:p>
          <a:p>
            <a:pPr marL="0" lvl="1" indent="-237744">
              <a:spcAft>
                <a:spcPts val="500"/>
              </a:spcAft>
              <a:buClr>
                <a:srgbClr val="FFC000"/>
              </a:buClr>
            </a:pPr>
            <a:r>
              <a:rPr lang="en-US" sz="2000" dirty="0" smtClean="0">
                <a:solidFill>
                  <a:srgbClr val="C00000"/>
                </a:solidFill>
              </a:rPr>
              <a:t>internal</a:t>
            </a:r>
          </a:p>
          <a:p>
            <a:pPr marL="0" lvl="1" indent="-237744">
              <a:spcAft>
                <a:spcPts val="500"/>
              </a:spcAft>
              <a:buClr>
                <a:srgbClr val="FFC000"/>
              </a:buClr>
            </a:pPr>
            <a:r>
              <a:rPr lang="en-US" sz="2000" dirty="0" smtClean="0">
                <a:solidFill>
                  <a:srgbClr val="C00000"/>
                </a:solidFill>
              </a:rPr>
              <a:t>protected internal</a:t>
            </a:r>
          </a:p>
        </p:txBody>
      </p:sp>
      <p:sp>
        <p:nvSpPr>
          <p:cNvPr id="36" name="Line Callout 1 35"/>
          <p:cNvSpPr/>
          <p:nvPr/>
        </p:nvSpPr>
        <p:spPr>
          <a:xfrm>
            <a:off x="975470" y="5388794"/>
            <a:ext cx="2042547" cy="646331"/>
          </a:xfrm>
          <a:prstGeom prst="borderCallout1">
            <a:avLst>
              <a:gd name="adj1" fmla="val 13982"/>
              <a:gd name="adj2" fmla="val 103638"/>
              <a:gd name="adj3" fmla="val 11957"/>
              <a:gd name="adj4" fmla="val 172049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Public fields use</a:t>
            </a:r>
          </a:p>
          <a:p>
            <a:pPr algn="ctr"/>
            <a:r>
              <a:rPr lang="en-US" dirty="0" smtClean="0"/>
              <a:t> </a:t>
            </a:r>
            <a:r>
              <a:rPr lang="en-US" b="1" u="sng" dirty="0" smtClean="0"/>
              <a:t>Pascal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7" name="Line Callout 1 36"/>
          <p:cNvSpPr/>
          <p:nvPr/>
        </p:nvSpPr>
        <p:spPr>
          <a:xfrm>
            <a:off x="3929609" y="6135469"/>
            <a:ext cx="3094438" cy="646331"/>
          </a:xfrm>
          <a:prstGeom prst="borderCallout1">
            <a:avLst>
              <a:gd name="adj1" fmla="val 45774"/>
              <a:gd name="adj2" fmla="val 103638"/>
              <a:gd name="adj3" fmla="val 7188"/>
              <a:gd name="adj4" fmla="val 12647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Private fields use </a:t>
            </a:r>
            <a:r>
              <a:rPr lang="en-US" b="1" u="sng" dirty="0" smtClean="0"/>
              <a:t>camel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case and prefix with "_"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51918" y="4558286"/>
            <a:ext cx="1437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private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build="p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Class State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Encapsulated fields can be accessed through </a:t>
            </a:r>
            <a:r>
              <a:rPr lang="en-US" u="sng" dirty="0" smtClean="0"/>
              <a:t>_________</a:t>
            </a:r>
            <a:endParaRPr lang="en-US" dirty="0" smtClean="0"/>
          </a:p>
          <a:p>
            <a:r>
              <a:rPr lang="en-US" dirty="0" smtClean="0"/>
              <a:t>Properties include </a:t>
            </a:r>
            <a:r>
              <a:rPr lang="en-US" u="sng" dirty="0" smtClean="0"/>
              <a:t>____________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167835" y="3277453"/>
            <a:ext cx="2876765" cy="28767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476062" y="3513761"/>
            <a:ext cx="2219216" cy="1715783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703084"/>
              </a:avLst>
            </a:prstTxWarp>
            <a:spAutoFit/>
          </a:bodyPr>
          <a:lstStyle/>
          <a:p>
            <a:pPr algn="ctr"/>
            <a:r>
              <a:rPr lang="en-US" dirty="0" smtClean="0"/>
              <a:t>Exposed Fields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16200000">
            <a:off x="2825383" y="5676471"/>
            <a:ext cx="1582221" cy="780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Line Callout 1 13"/>
          <p:cNvSpPr/>
          <p:nvPr/>
        </p:nvSpPr>
        <p:spPr>
          <a:xfrm>
            <a:off x="1359661" y="5905340"/>
            <a:ext cx="1349216" cy="646331"/>
          </a:xfrm>
          <a:prstGeom prst="borderCallout1">
            <a:avLst>
              <a:gd name="adj1" fmla="val 63259"/>
              <a:gd name="adj2" fmla="val 109698"/>
              <a:gd name="adj3" fmla="val 55273"/>
              <a:gd name="adj4" fmla="val 14823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Read-only</a:t>
            </a:r>
          </a:p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849448" y="3273443"/>
            <a:ext cx="1441548" cy="646331"/>
          </a:xfrm>
          <a:prstGeom prst="borderCallout1">
            <a:avLst>
              <a:gd name="adj1" fmla="val 110948"/>
              <a:gd name="adj2" fmla="val 47256"/>
              <a:gd name="adj3" fmla="val 177674"/>
              <a:gd name="adj4" fmla="val 6247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Read-write</a:t>
            </a:r>
          </a:p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grpSp>
        <p:nvGrpSpPr>
          <p:cNvPr id="2" name="Group 38"/>
          <p:cNvGrpSpPr/>
          <p:nvPr/>
        </p:nvGrpSpPr>
        <p:grpSpPr>
          <a:xfrm>
            <a:off x="2819389" y="3918733"/>
            <a:ext cx="1582220" cy="1582220"/>
            <a:chOff x="3959832" y="3569413"/>
            <a:chExt cx="1582220" cy="1582220"/>
          </a:xfrm>
        </p:grpSpPr>
        <p:sp>
          <p:nvSpPr>
            <p:cNvPr id="40" name="Oval 39"/>
            <p:cNvSpPr/>
            <p:nvPr/>
          </p:nvSpPr>
          <p:spPr>
            <a:xfrm>
              <a:off x="3959832" y="3569413"/>
              <a:ext cx="1582220" cy="15822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58460" y="3755204"/>
              <a:ext cx="1191803" cy="1284270"/>
            </a:xfrm>
            <a:prstGeom prst="rect">
              <a:avLst/>
            </a:prstGeom>
          </p:spPr>
          <p:txBody>
            <a:bodyPr wrap="square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Encapsulated</a:t>
              </a: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Fields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316153" y="6342847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1181516" y="4345112"/>
            <a:ext cx="1736335" cy="7808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</a:t>
            </a:r>
            <a:r>
              <a:rPr lang="en-US" sz="1600" b="1" dirty="0" smtClean="0"/>
              <a:t>et</a:t>
            </a:r>
            <a:r>
              <a:rPr lang="en-US" sz="1600" dirty="0" smtClean="0"/>
              <a:t>  |  s</a:t>
            </a:r>
            <a:r>
              <a:rPr lang="en-US" sz="1600" b="1" dirty="0" smtClean="0"/>
              <a:t>et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89142" y="2494909"/>
            <a:ext cx="348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some behavior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18252" y="1928117"/>
            <a:ext cx="232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properties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0979" y="3174124"/>
            <a:ext cx="4319752" cy="319004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 set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value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&gt;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else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value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&gt;= 0)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value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27" name="Line Callout 1 26"/>
          <p:cNvSpPr/>
          <p:nvPr/>
        </p:nvSpPr>
        <p:spPr>
          <a:xfrm>
            <a:off x="2861893" y="4304016"/>
            <a:ext cx="1833385" cy="646331"/>
          </a:xfrm>
          <a:prstGeom prst="borderCallout1">
            <a:avLst>
              <a:gd name="adj1" fmla="val 26698"/>
              <a:gd name="adj2" fmla="val 111069"/>
              <a:gd name="adj3" fmla="val -363"/>
              <a:gd name="adj4" fmla="val 15204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Value assign to property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  <p:bldP spid="18" grpId="0"/>
      <p:bldP spid="19" grpId="0"/>
      <p:bldP spid="22" grpId="0" uiExpand="1" build="allAtOnce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Class State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Encapsulated fields can be accessed through </a:t>
            </a:r>
            <a:r>
              <a:rPr lang="en-US" u="sng" dirty="0" smtClean="0"/>
              <a:t>_________</a:t>
            </a:r>
            <a:endParaRPr lang="en-US" dirty="0" smtClean="0"/>
          </a:p>
          <a:p>
            <a:r>
              <a:rPr lang="en-US" dirty="0" smtClean="0"/>
              <a:t>Properties include </a:t>
            </a:r>
            <a:r>
              <a:rPr lang="en-US" u="sng" dirty="0" smtClean="0"/>
              <a:t>____________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167835" y="3277453"/>
            <a:ext cx="2876765" cy="28767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476062" y="3513761"/>
            <a:ext cx="2219216" cy="1715783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703084"/>
              </a:avLst>
            </a:prstTxWarp>
            <a:spAutoFit/>
          </a:bodyPr>
          <a:lstStyle/>
          <a:p>
            <a:pPr algn="ctr"/>
            <a:r>
              <a:rPr lang="en-US" dirty="0" smtClean="0"/>
              <a:t>Exposed Fields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16200000">
            <a:off x="2825383" y="5676471"/>
            <a:ext cx="1582221" cy="780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Line Callout 1 13"/>
          <p:cNvSpPr/>
          <p:nvPr/>
        </p:nvSpPr>
        <p:spPr>
          <a:xfrm>
            <a:off x="1359661" y="5905340"/>
            <a:ext cx="1349216" cy="646331"/>
          </a:xfrm>
          <a:prstGeom prst="borderCallout1">
            <a:avLst>
              <a:gd name="adj1" fmla="val 63259"/>
              <a:gd name="adj2" fmla="val 109698"/>
              <a:gd name="adj3" fmla="val 55273"/>
              <a:gd name="adj4" fmla="val 14823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Read-only</a:t>
            </a:r>
          </a:p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849448" y="3273443"/>
            <a:ext cx="1441548" cy="646331"/>
          </a:xfrm>
          <a:prstGeom prst="borderCallout1">
            <a:avLst>
              <a:gd name="adj1" fmla="val 110948"/>
              <a:gd name="adj2" fmla="val 47256"/>
              <a:gd name="adj3" fmla="val 177674"/>
              <a:gd name="adj4" fmla="val 6247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Read-write</a:t>
            </a:r>
          </a:p>
          <a:p>
            <a:pPr algn="ctr"/>
            <a:r>
              <a:rPr lang="en-US" dirty="0" smtClean="0"/>
              <a:t>property</a:t>
            </a:r>
            <a:endParaRPr lang="en-US" dirty="0"/>
          </a:p>
        </p:txBody>
      </p:sp>
      <p:grpSp>
        <p:nvGrpSpPr>
          <p:cNvPr id="2" name="Group 38"/>
          <p:cNvGrpSpPr/>
          <p:nvPr/>
        </p:nvGrpSpPr>
        <p:grpSpPr>
          <a:xfrm>
            <a:off x="2819389" y="3918733"/>
            <a:ext cx="1582220" cy="1582220"/>
            <a:chOff x="3959832" y="3569413"/>
            <a:chExt cx="1582220" cy="1582220"/>
          </a:xfrm>
        </p:grpSpPr>
        <p:sp>
          <p:nvSpPr>
            <p:cNvPr id="40" name="Oval 39"/>
            <p:cNvSpPr/>
            <p:nvPr/>
          </p:nvSpPr>
          <p:spPr>
            <a:xfrm>
              <a:off x="3959832" y="3569413"/>
              <a:ext cx="1582220" cy="15822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158460" y="3755204"/>
              <a:ext cx="1191803" cy="1284270"/>
            </a:xfrm>
            <a:prstGeom prst="rect">
              <a:avLst/>
            </a:prstGeom>
          </p:spPr>
          <p:txBody>
            <a:bodyPr wrap="square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Encapsulated</a:t>
              </a: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Fields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316153" y="6342847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1181516" y="4345112"/>
            <a:ext cx="1736335" cy="7808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set</a:t>
            </a:r>
            <a:r>
              <a:rPr lang="en-US" sz="1600" dirty="0" smtClean="0"/>
              <a:t>  |  </a:t>
            </a:r>
            <a:r>
              <a:rPr lang="en-US" sz="1600" b="1" dirty="0" smtClean="0"/>
              <a:t>get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89142" y="2494909"/>
            <a:ext cx="348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some behavior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18252" y="1928117"/>
            <a:ext cx="232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properties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0979" y="3174124"/>
            <a:ext cx="4319752" cy="319004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 set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value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&gt;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else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value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&gt;= 0)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value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27" name="Line Callout 1 26"/>
          <p:cNvSpPr/>
          <p:nvPr/>
        </p:nvSpPr>
        <p:spPr>
          <a:xfrm>
            <a:off x="2861893" y="4304016"/>
            <a:ext cx="1833385" cy="646331"/>
          </a:xfrm>
          <a:prstGeom prst="borderCallout1">
            <a:avLst>
              <a:gd name="adj1" fmla="val 26698"/>
              <a:gd name="adj2" fmla="val 111069"/>
              <a:gd name="adj3" fmla="val -363"/>
              <a:gd name="adj4" fmla="val 15204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Value assign to property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1"/>
            <a:ext cx="9144000" cy="317412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073702"/>
            <a:ext cx="9144000" cy="278429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-1" y="3174124"/>
            <a:ext cx="4550979" cy="8995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ne Callout 1 25"/>
          <p:cNvSpPr/>
          <p:nvPr/>
        </p:nvSpPr>
        <p:spPr>
          <a:xfrm>
            <a:off x="180856" y="2433353"/>
            <a:ext cx="3965508" cy="646331"/>
          </a:xfrm>
          <a:prstGeom prst="borderCallout1">
            <a:avLst>
              <a:gd name="adj1" fmla="val 93113"/>
              <a:gd name="adj2" fmla="val 102555"/>
              <a:gd name="adj3" fmla="val 123055"/>
              <a:gd name="adj4" fmla="val 112651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Access level set to property is the </a:t>
            </a:r>
            <a:r>
              <a:rPr lang="en-US" b="1" u="sng" dirty="0" smtClean="0"/>
              <a:t>default</a:t>
            </a:r>
            <a:r>
              <a:rPr lang="en-US" dirty="0" smtClean="0"/>
              <a:t> for both </a:t>
            </a:r>
            <a:r>
              <a:rPr lang="en-US" i="1" dirty="0" smtClean="0"/>
              <a:t>get</a:t>
            </a:r>
            <a:r>
              <a:rPr lang="en-US" dirty="0" smtClean="0"/>
              <a:t> and </a:t>
            </a:r>
            <a:r>
              <a:rPr lang="en-US" i="1" dirty="0" smtClean="0"/>
              <a:t>set</a:t>
            </a:r>
            <a:endParaRPr lang="en-US" i="1" dirty="0"/>
          </a:p>
        </p:txBody>
      </p:sp>
      <p:sp>
        <p:nvSpPr>
          <p:cNvPr id="28" name="Line Callout 1 27"/>
          <p:cNvSpPr/>
          <p:nvPr/>
        </p:nvSpPr>
        <p:spPr>
          <a:xfrm>
            <a:off x="1139259" y="4202618"/>
            <a:ext cx="3007105" cy="923330"/>
          </a:xfrm>
          <a:prstGeom prst="borderCallout1">
            <a:avLst>
              <a:gd name="adj1" fmla="val 25109"/>
              <a:gd name="adj2" fmla="val 102973"/>
              <a:gd name="adj3" fmla="val -19200"/>
              <a:gd name="adj4" fmla="val 13413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smtClean="0"/>
              <a:t>Can make </a:t>
            </a:r>
            <a:r>
              <a:rPr lang="en-US" b="1" u="sng" dirty="0" smtClean="0"/>
              <a:t>either</a:t>
            </a:r>
            <a:r>
              <a:rPr lang="en-US" dirty="0" smtClean="0"/>
              <a:t> </a:t>
            </a:r>
            <a:r>
              <a:rPr lang="en-US" i="1" dirty="0" smtClean="0"/>
              <a:t>set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or </a:t>
            </a:r>
            <a:r>
              <a:rPr lang="en-US" i="1" dirty="0" smtClean="0"/>
              <a:t>get</a:t>
            </a:r>
            <a:r>
              <a:rPr lang="en-US" b="1" dirty="0" smtClean="0"/>
              <a:t> </a:t>
            </a:r>
            <a:r>
              <a:rPr lang="en-US" dirty="0" smtClean="0"/>
              <a:t>more restrictive, </a:t>
            </a:r>
            <a:br>
              <a:rPr lang="en-US" dirty="0" smtClean="0"/>
            </a:br>
            <a:r>
              <a:rPr lang="en-US" b="1" u="sng" dirty="0" smtClean="0"/>
              <a:t>but not both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Simple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shorthand notation for simple get/set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51034" y="2681823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Public field: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51034" y="3051155"/>
            <a:ext cx="3443991" cy="410882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CarNickname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MS Mincho"/>
                <a:cs typeface="Times New Roman"/>
              </a:rPr>
              <a:t>;</a:t>
            </a:r>
            <a:endParaRPr lang="en-US" sz="12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3937" y="3051155"/>
            <a:ext cx="4319751" cy="200362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carNickname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CarNickname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carNickname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{ 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carNickname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value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13937" y="2681823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Full Property: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51034" y="5650328"/>
            <a:ext cx="5234152" cy="410882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string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CarNickname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1034" y="5280996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Shorthand:</a:t>
            </a:r>
            <a:endParaRPr lang="en-US" b="1" dirty="0"/>
          </a:p>
        </p:txBody>
      </p:sp>
      <p:sp>
        <p:nvSpPr>
          <p:cNvPr id="15" name="Line Callout 1 14"/>
          <p:cNvSpPr/>
          <p:nvPr/>
        </p:nvSpPr>
        <p:spPr>
          <a:xfrm>
            <a:off x="1287339" y="3916007"/>
            <a:ext cx="2702682" cy="1200329"/>
          </a:xfrm>
          <a:prstGeom prst="borderCallout1">
            <a:avLst>
              <a:gd name="adj1" fmla="val -9351"/>
              <a:gd name="adj2" fmla="val 68559"/>
              <a:gd name="adj3" fmla="val -46180"/>
              <a:gd name="adj4" fmla="val 7395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/>
              <a:t>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Flexible; get/set must have equal access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5689601" y="4705730"/>
            <a:ext cx="3381248" cy="646331"/>
          </a:xfrm>
          <a:prstGeom prst="borderCallout1">
            <a:avLst>
              <a:gd name="adj1" fmla="val 45173"/>
              <a:gd name="adj2" fmla="val -4429"/>
              <a:gd name="adj3" fmla="val -1918"/>
              <a:gd name="adj4" fmla="val -1664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/>
              <a:t>Problem</a:t>
            </a:r>
          </a:p>
          <a:p>
            <a:r>
              <a:rPr lang="en-US" dirty="0" smtClean="0"/>
              <a:t>Full properties are verbose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6215290" y="5786735"/>
            <a:ext cx="2398358" cy="646331"/>
          </a:xfrm>
          <a:prstGeom prst="borderCallout1">
            <a:avLst>
              <a:gd name="adj1" fmla="val 70607"/>
              <a:gd name="adj2" fmla="val -2630"/>
              <a:gd name="adj3" fmla="val 32579"/>
              <a:gd name="adj4" fmla="val -244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Auto-implements private field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Behavior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is contained in </a:t>
            </a:r>
            <a:r>
              <a:rPr lang="en-US" u="sng" dirty="0" smtClean="0"/>
              <a:t>_______</a:t>
            </a:r>
          </a:p>
          <a:p>
            <a:r>
              <a:rPr lang="en-US" dirty="0" smtClean="0"/>
              <a:t>Levers to pull that do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167835" y="3277453"/>
            <a:ext cx="2876765" cy="28767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476062" y="3513761"/>
            <a:ext cx="2219216" cy="1715783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703084"/>
              </a:avLst>
            </a:prstTxWarp>
            <a:spAutoFit/>
          </a:bodyPr>
          <a:lstStyle/>
          <a:p>
            <a:pPr algn="ctr"/>
            <a:r>
              <a:rPr lang="en-US" dirty="0" smtClean="0"/>
              <a:t>Exposed Fields</a:t>
            </a:r>
            <a:endParaRPr lang="en-US" dirty="0"/>
          </a:p>
        </p:txBody>
      </p:sp>
      <p:sp>
        <p:nvSpPr>
          <p:cNvPr id="41" name="Left Arrow 40"/>
          <p:cNvSpPr/>
          <p:nvPr/>
        </p:nvSpPr>
        <p:spPr>
          <a:xfrm rot="16200000">
            <a:off x="2825383" y="5676471"/>
            <a:ext cx="1582221" cy="780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3316861" y="6342847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Line Callout 1 45"/>
          <p:cNvSpPr/>
          <p:nvPr/>
        </p:nvSpPr>
        <p:spPr>
          <a:xfrm>
            <a:off x="4776905" y="2871038"/>
            <a:ext cx="1720343" cy="646331"/>
          </a:xfrm>
          <a:prstGeom prst="borderCallout1">
            <a:avLst>
              <a:gd name="adj1" fmla="val 110948"/>
              <a:gd name="adj2" fmla="val 47256"/>
              <a:gd name="adj3" fmla="val 182443"/>
              <a:gd name="adj4" fmla="val 3076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Encapsulated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02118" y="4195031"/>
            <a:ext cx="1962364" cy="1588"/>
          </a:xfrm>
          <a:prstGeom prst="straightConnector1">
            <a:avLst/>
          </a:prstGeom>
          <a:ln w="76200">
            <a:tailEnd type="oval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280915" y="4246266"/>
            <a:ext cx="1623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BurnGas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(){}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80915" y="5204128"/>
            <a:ext cx="1674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Drive() {}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Callout 1 53"/>
          <p:cNvSpPr/>
          <p:nvPr/>
        </p:nvSpPr>
        <p:spPr>
          <a:xfrm>
            <a:off x="7044753" y="4030306"/>
            <a:ext cx="1188147" cy="646331"/>
          </a:xfrm>
          <a:prstGeom prst="borderCallout1">
            <a:avLst>
              <a:gd name="adj1" fmla="val 112538"/>
              <a:gd name="adj2" fmla="val 23965"/>
              <a:gd name="adj3" fmla="val 164957"/>
              <a:gd name="adj4" fmla="val 448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Exposed</a:t>
            </a:r>
          </a:p>
          <a:p>
            <a:pPr algn="ctr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32315" y="1428108"/>
            <a:ext cx="201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methods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43188" y="3842534"/>
            <a:ext cx="4202142" cy="176715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76087" y="5210461"/>
            <a:ext cx="3400746" cy="1588"/>
          </a:xfrm>
          <a:prstGeom prst="straightConnector1">
            <a:avLst/>
          </a:prstGeom>
          <a:ln w="76200">
            <a:tailEnd type="oval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819389" y="3918733"/>
            <a:ext cx="1582220" cy="1582220"/>
            <a:chOff x="3959832" y="3569413"/>
            <a:chExt cx="1582220" cy="1582220"/>
          </a:xfrm>
        </p:grpSpPr>
        <p:sp>
          <p:nvSpPr>
            <p:cNvPr id="50" name="Oval 49"/>
            <p:cNvSpPr/>
            <p:nvPr/>
          </p:nvSpPr>
          <p:spPr>
            <a:xfrm>
              <a:off x="3959832" y="3569413"/>
              <a:ext cx="1582220" cy="15822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58460" y="3755204"/>
              <a:ext cx="1191803" cy="1284270"/>
            </a:xfrm>
            <a:prstGeom prst="rect">
              <a:avLst/>
            </a:prstGeom>
          </p:spPr>
          <p:txBody>
            <a:bodyPr wrap="square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Encapsulated</a:t>
              </a:r>
            </a:p>
            <a:p>
              <a:pPr algn="ctr"/>
              <a:endParaRPr lang="en-US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Fields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Left-Right Arrow 42"/>
          <p:cNvSpPr/>
          <p:nvPr/>
        </p:nvSpPr>
        <p:spPr>
          <a:xfrm>
            <a:off x="1181516" y="4345112"/>
            <a:ext cx="1736335" cy="7808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get</a:t>
            </a:r>
            <a:r>
              <a:rPr lang="en-US" sz="1600" dirty="0" smtClean="0"/>
              <a:t>  |  s</a:t>
            </a:r>
            <a:r>
              <a:rPr lang="en-US" sz="1600" b="1" dirty="0" smtClean="0"/>
              <a:t>et</a:t>
            </a:r>
            <a:endParaRPr lang="en-US" sz="16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4787757" y="5815172"/>
            <a:ext cx="4161034" cy="534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Why not expose </a:t>
            </a:r>
            <a:r>
              <a:rPr lang="en-US" sz="2000" dirty="0" err="1" smtClean="0"/>
              <a:t>BurnGas</a:t>
            </a:r>
            <a:r>
              <a:rPr lang="en-US" sz="2000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2" grpId="0"/>
      <p:bldP spid="53" grpId="0"/>
      <p:bldP spid="54" grpId="0" animBg="1"/>
      <p:bldP spid="59" grpId="0"/>
      <p:bldP spid="55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787757" y="5815172"/>
            <a:ext cx="4161034" cy="534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prstClr val="black"/>
                </a:solidFill>
              </a:rPr>
              <a:t>Why not expose </a:t>
            </a:r>
            <a:r>
              <a:rPr lang="en-US" sz="2000" dirty="0" err="1" smtClean="0">
                <a:solidFill>
                  <a:prstClr val="black"/>
                </a:solidFill>
              </a:rPr>
              <a:t>BurnGas</a:t>
            </a:r>
            <a:r>
              <a:rPr lang="en-US" sz="2000" dirty="0" smtClean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Behavior</a:t>
            </a:r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 is contained in </a:t>
            </a:r>
            <a:r>
              <a:rPr lang="en-US" u="sng" dirty="0" smtClean="0"/>
              <a:t>_______</a:t>
            </a:r>
          </a:p>
          <a:p>
            <a:r>
              <a:rPr lang="en-US" dirty="0" smtClean="0"/>
              <a:t>Levers to pull that do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167835" y="3277453"/>
            <a:ext cx="2876765" cy="28767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76062" y="3513761"/>
            <a:ext cx="2219216" cy="1715783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703084"/>
              </a:avLst>
            </a:prstTxWarp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Exposed Fields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Left Arrow 40"/>
          <p:cNvSpPr/>
          <p:nvPr/>
        </p:nvSpPr>
        <p:spPr>
          <a:xfrm rot="16200000">
            <a:off x="2825383" y="5676471"/>
            <a:ext cx="1582221" cy="780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16861" y="6342847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</a:rPr>
              <a:t>get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46" name="Line Callout 1 45"/>
          <p:cNvSpPr/>
          <p:nvPr/>
        </p:nvSpPr>
        <p:spPr>
          <a:xfrm>
            <a:off x="4776905" y="2871038"/>
            <a:ext cx="1720343" cy="646331"/>
          </a:xfrm>
          <a:prstGeom prst="borderCallout1">
            <a:avLst>
              <a:gd name="adj1" fmla="val 110948"/>
              <a:gd name="adj2" fmla="val 47256"/>
              <a:gd name="adj3" fmla="val 182443"/>
              <a:gd name="adj4" fmla="val 3076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Encapsulated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methods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202118" y="4195031"/>
            <a:ext cx="1962364" cy="1588"/>
          </a:xfrm>
          <a:prstGeom prst="straightConnector1">
            <a:avLst/>
          </a:prstGeom>
          <a:ln w="76200">
            <a:tailEnd type="oval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280915" y="4246266"/>
            <a:ext cx="1623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BurnGas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(){}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80915" y="5204128"/>
            <a:ext cx="1674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Drive() {}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Callout 1 53"/>
          <p:cNvSpPr/>
          <p:nvPr/>
        </p:nvSpPr>
        <p:spPr>
          <a:xfrm>
            <a:off x="7044753" y="4030306"/>
            <a:ext cx="1188147" cy="646331"/>
          </a:xfrm>
          <a:prstGeom prst="borderCallout1">
            <a:avLst>
              <a:gd name="adj1" fmla="val 112538"/>
              <a:gd name="adj2" fmla="val 23965"/>
              <a:gd name="adj3" fmla="val 164957"/>
              <a:gd name="adj4" fmla="val 448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Exposed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methods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32315" y="1428108"/>
            <a:ext cx="201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methods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43188" y="3842534"/>
            <a:ext cx="4202142" cy="176715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prstClr val="black"/>
                </a:solidFill>
                <a:prstDash val="dash"/>
              </a:ln>
              <a:solidFill>
                <a:prstClr val="black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76087" y="5210461"/>
            <a:ext cx="3400746" cy="1588"/>
          </a:xfrm>
          <a:prstGeom prst="straightConnector1">
            <a:avLst/>
          </a:prstGeom>
          <a:ln w="76200">
            <a:tailEnd type="oval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8"/>
          <p:cNvGrpSpPr/>
          <p:nvPr/>
        </p:nvGrpSpPr>
        <p:grpSpPr>
          <a:xfrm>
            <a:off x="2819389" y="3918733"/>
            <a:ext cx="1582220" cy="1582220"/>
            <a:chOff x="3959832" y="3569413"/>
            <a:chExt cx="1582220" cy="1582220"/>
          </a:xfrm>
        </p:grpSpPr>
        <p:sp>
          <p:nvSpPr>
            <p:cNvPr id="50" name="Oval 49"/>
            <p:cNvSpPr/>
            <p:nvPr/>
          </p:nvSpPr>
          <p:spPr>
            <a:xfrm>
              <a:off x="3959832" y="3569413"/>
              <a:ext cx="1582220" cy="15822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58460" y="3755204"/>
              <a:ext cx="1191803" cy="1284270"/>
            </a:xfrm>
            <a:prstGeom prst="rect">
              <a:avLst/>
            </a:prstGeom>
          </p:spPr>
          <p:txBody>
            <a:bodyPr wrap="square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Encapsulated</a:t>
              </a:r>
            </a:p>
            <a:p>
              <a:pPr algn="ctr"/>
              <a:endParaRPr lang="en-US" b="1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b="1" dirty="0" smtClean="0">
                  <a:solidFill>
                    <a:prstClr val="white"/>
                  </a:solidFill>
                </a:rPr>
                <a:t>Fields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Left-Right Arrow 42"/>
          <p:cNvSpPr/>
          <p:nvPr/>
        </p:nvSpPr>
        <p:spPr>
          <a:xfrm>
            <a:off x="1181516" y="4345112"/>
            <a:ext cx="1736335" cy="7808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set</a:t>
            </a:r>
            <a:r>
              <a:rPr lang="en-US" sz="1600" dirty="0" smtClean="0">
                <a:solidFill>
                  <a:prstClr val="white"/>
                </a:solidFill>
              </a:rPr>
              <a:t>  |  </a:t>
            </a:r>
            <a:r>
              <a:rPr lang="en-US" sz="1600" b="1" dirty="0" smtClean="0">
                <a:solidFill>
                  <a:prstClr val="white"/>
                </a:solidFill>
              </a:rPr>
              <a:t>get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496241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5609690"/>
            <a:ext cx="9144000" cy="124831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4962418"/>
            <a:ext cx="9144000" cy="64727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0981" y="2643603"/>
            <a:ext cx="7888594" cy="2074414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Drive(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miles) {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gasUsed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Math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.Min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(_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gallonsOfGas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, miles / _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milesPerGallon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milesDriven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= _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milesPerGallon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*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gasUsed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_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milage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+=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milesDriven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BurnGas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gasUsed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milesDriven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973" y="5729331"/>
            <a:ext cx="6350000" cy="107721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BurnGas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gasUsed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GallonsOfGas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gasUsed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ProduceExhaust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gasUsed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541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 to create a class instance is called a __________</a:t>
            </a:r>
          </a:p>
          <a:p>
            <a:r>
              <a:rPr lang="en-US" sz="2800" dirty="0" smtClean="0"/>
              <a:t>Method name = _________</a:t>
            </a:r>
          </a:p>
          <a:p>
            <a:r>
              <a:rPr lang="en-US" sz="2800" dirty="0" smtClean="0"/>
              <a:t>___ return type is specified</a:t>
            </a:r>
          </a:p>
          <a:p>
            <a:r>
              <a:rPr lang="en-US" sz="2800" dirty="0" smtClean="0"/>
              <a:t>Call constructor using ___ keyword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90471" y="1869898"/>
            <a:ext cx="257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constructor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5769" y="2361343"/>
            <a:ext cx="257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class name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7294" y="2873340"/>
            <a:ext cx="77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4250" y="4099391"/>
            <a:ext cx="6350000" cy="179126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Example constructor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Car(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milesPerGallon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_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milesPerGallon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milesPerGallon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 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2692" y="4849403"/>
            <a:ext cx="4171308" cy="9417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Create some cars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hybrid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(9.0, 48.9);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suv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(25.0, 15.8);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9214" y="3354514"/>
            <a:ext cx="95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new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2" name="Line Callout 1 31"/>
          <p:cNvSpPr/>
          <p:nvPr/>
        </p:nvSpPr>
        <p:spPr>
          <a:xfrm flipH="1">
            <a:off x="150374" y="6135469"/>
            <a:ext cx="3493839" cy="646331"/>
          </a:xfrm>
          <a:prstGeom prst="borderCallout1">
            <a:avLst>
              <a:gd name="adj1" fmla="val -6925"/>
              <a:gd name="adj2" fmla="val 86672"/>
              <a:gd name="adj3" fmla="val -133282"/>
              <a:gd name="adj4" fmla="val 7469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Must initialize </a:t>
            </a:r>
            <a:r>
              <a:rPr lang="en-US" i="1" dirty="0" err="1" smtClean="0"/>
              <a:t>readonly</a:t>
            </a:r>
            <a:r>
              <a:rPr lang="en-US" dirty="0" smtClean="0"/>
              <a:t> fields in constructor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8" grpId="0" animBg="1"/>
      <p:bldP spid="30" grpId="0" animBg="1"/>
      <p:bldP spid="31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b="1" dirty="0" smtClean="0"/>
              <a:t>You will learn to:</a:t>
            </a:r>
          </a:p>
          <a:p>
            <a:r>
              <a:rPr lang="en-US" dirty="0" smtClean="0"/>
              <a:t>Create </a:t>
            </a:r>
            <a:r>
              <a:rPr lang="en-US" b="1" dirty="0" smtClean="0"/>
              <a:t>data models</a:t>
            </a:r>
            <a:endParaRPr lang="en-US" dirty="0" smtClean="0"/>
          </a:p>
          <a:p>
            <a:pPr lvl="1"/>
            <a:r>
              <a:rPr lang="en-US" dirty="0" smtClean="0"/>
              <a:t>Reusable structures to hold data for your application</a:t>
            </a:r>
          </a:p>
          <a:p>
            <a:pPr marL="82296" indent="0">
              <a:buNone/>
            </a:pPr>
            <a:r>
              <a:rPr lang="en-US" b="1" dirty="0" smtClean="0"/>
              <a:t>Why do you care?</a:t>
            </a:r>
            <a:endParaRPr lang="en-US" dirty="0" smtClean="0"/>
          </a:p>
          <a:p>
            <a:r>
              <a:rPr lang="en-US" dirty="0" smtClean="0"/>
              <a:t>Less work</a:t>
            </a:r>
          </a:p>
          <a:p>
            <a:r>
              <a:rPr lang="en-US" dirty="0"/>
              <a:t>F</a:t>
            </a:r>
            <a:r>
              <a:rPr lang="en-US" dirty="0" smtClean="0"/>
              <a:t>aster development</a:t>
            </a:r>
          </a:p>
          <a:p>
            <a:r>
              <a:rPr lang="en-US" dirty="0"/>
              <a:t>F</a:t>
            </a:r>
            <a:r>
              <a:rPr lang="en-US" dirty="0" smtClean="0"/>
              <a:t>ewer bugs </a:t>
            </a:r>
          </a:p>
          <a:p>
            <a:r>
              <a:rPr lang="en-US" dirty="0" smtClean="0"/>
              <a:t>Better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7129" y="1287353"/>
          <a:ext cx="8803720" cy="5236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026"/>
                <a:gridCol w="7303694"/>
              </a:tblGrid>
              <a:tr h="297642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2400" dirty="0" smtClean="0"/>
                        <a:t>A constructor without</a:t>
                      </a:r>
                      <a:r>
                        <a:rPr lang="en-US" sz="2400" baseline="0" dirty="0" smtClean="0"/>
                        <a:t> parameters.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Implicit if no other constructors defined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Otherwise, must be explicitly written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Required for serialization (covered later)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6013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5425" indent="-225425">
                        <a:buFont typeface="Arial" pitchFamily="34" charset="0"/>
                        <a:buNone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0" dirty="0" smtClean="0"/>
                        <a:t>akes an instance as its parameter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Duplicates passed instance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129" y="1287353"/>
            <a:ext cx="1484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Default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129" y="4274812"/>
            <a:ext cx="1484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Copy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4" y="2867186"/>
            <a:ext cx="6350000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noFill/>
          </a:ln>
          <a:effectLst/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Car() 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10.0;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milesPerGallon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25.0;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4" y="5085461"/>
            <a:ext cx="7017249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noFill/>
          </a:ln>
          <a:effectLst/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Car(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copyFrom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 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this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._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copyFrom.TankCapacity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  this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._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milesPerGallon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copyFrom.MilesPerGallon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Constructors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7129" y="1287353"/>
          <a:ext cx="8803720" cy="5236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026"/>
                <a:gridCol w="7303694"/>
              </a:tblGrid>
              <a:tr h="297642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5425" indent="-225425"/>
                      <a:r>
                        <a:rPr lang="en-US" sz="2400" dirty="0" smtClean="0"/>
                        <a:t>A constructor without</a:t>
                      </a:r>
                      <a:r>
                        <a:rPr lang="en-US" sz="2400" baseline="0" dirty="0" smtClean="0"/>
                        <a:t> parameters.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Implicit if no other constructors defined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Otherwise, must be explicitly written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Required for serialization (covered later)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26013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5425" indent="-225425">
                        <a:buFont typeface="Arial" pitchFamily="34" charset="0"/>
                        <a:buNone/>
                      </a:pPr>
                      <a:r>
                        <a:rPr lang="en-US" sz="2400" dirty="0" smtClean="0"/>
                        <a:t>T</a:t>
                      </a:r>
                      <a:r>
                        <a:rPr lang="en-US" sz="2400" baseline="0" dirty="0" smtClean="0"/>
                        <a:t>akes an instance as its parameter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Duplicates passed instance in another object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129" y="1287353"/>
            <a:ext cx="1484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Default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129" y="4274812"/>
            <a:ext cx="1484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Copy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4" y="2867186"/>
            <a:ext cx="6350000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noFill/>
          </a:ln>
          <a:effectLst/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Car() 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10.0;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milesPerGallon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25.0;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4" y="5085461"/>
            <a:ext cx="7017249" cy="1366528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noFill/>
          </a:ln>
          <a:effectLst/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Car(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copyFrom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 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this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._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tankCapacity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copyFrom.TankCapacity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this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._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milesPerGallon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copyFrom.MilesPerGallon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544530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072026"/>
            <a:ext cx="9144000" cy="78597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1620" y="2867186"/>
            <a:ext cx="8322068" cy="2480584"/>
          </a:xfrm>
          <a:prstGeom prst="roundRect">
            <a:avLst>
              <a:gd name="adj" fmla="val 484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Bef>
                <a:spcPct val="0"/>
              </a:spcBef>
            </a:pPr>
            <a:r>
              <a:rPr lang="en-US" sz="36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Referring to the Instance You Are In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Use the ___ keyword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Useful to:</a:t>
            </a:r>
          </a:p>
          <a:p>
            <a:pPr marL="682625" lvl="1" indent="-225425">
              <a:buClr>
                <a:schemeClr val="accent4"/>
              </a:buClr>
              <a:buFont typeface="Arial" pitchFamily="34" charset="0"/>
              <a:buChar char="•"/>
            </a:pPr>
            <a:r>
              <a:rPr lang="en-US" sz="2400" dirty="0" smtClean="0"/>
              <a:t>Distinguish instance from parameters</a:t>
            </a:r>
          </a:p>
          <a:p>
            <a:pPr marL="682625" lvl="1" indent="-225425">
              <a:buClr>
                <a:schemeClr val="accent4"/>
              </a:buClr>
              <a:buFont typeface="Arial" pitchFamily="34" charset="0"/>
              <a:buChar char="•"/>
            </a:pPr>
            <a:r>
              <a:rPr lang="en-US" sz="2400" dirty="0" smtClean="0"/>
              <a:t>Pass a reference to the current instance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7921" y="3457254"/>
            <a:ext cx="95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94418" y="1346697"/>
            <a:ext cx="7739270" cy="3596369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Create some cars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 Car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hybrid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(9.0, 48.9) {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CarNickname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Hybi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};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 Car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suv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(25.0, 15.8) {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CarNickname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"Roller"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};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Fill up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hybrid.AddFuel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(9);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suv.AddFuel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(25);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See how far they go! (method)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"{0} drove {1:0.0} miles"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hybrid.CarNickname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hybrid.Drive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(500));</a:t>
            </a:r>
            <a:endParaRPr lang="en-US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"{0} drove {1:0.0} miles"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suv.CarNickname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suv.Drive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(500));</a:t>
            </a:r>
            <a:endParaRPr lang="en-US" dirty="0" smtClean="0">
              <a:latin typeface="Calibri"/>
              <a:ea typeface="MS Mincho"/>
              <a:cs typeface="Times New Roman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918457" y="2512804"/>
            <a:ext cx="2138727" cy="646331"/>
          </a:xfrm>
          <a:prstGeom prst="borderCallout1">
            <a:avLst>
              <a:gd name="adj1" fmla="val 114127"/>
              <a:gd name="adj2" fmla="val 32844"/>
              <a:gd name="adj3" fmla="val 168551"/>
              <a:gd name="adj4" fmla="val 3272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Limit output to 1</a:t>
            </a:r>
          </a:p>
          <a:p>
            <a:pPr algn="ctr"/>
            <a:r>
              <a:rPr lang="en-US" dirty="0" smtClean="0"/>
              <a:t>decimal place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4418" y="5128597"/>
            <a:ext cx="5862766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Hybi</a:t>
            </a:r>
            <a:r>
              <a:rPr lang="en-US" sz="2800" dirty="0" smtClean="0"/>
              <a:t> drove 440.1 miles </a:t>
            </a:r>
          </a:p>
          <a:p>
            <a:r>
              <a:rPr lang="en-US" sz="2800" dirty="0" smtClean="0"/>
              <a:t>Roller </a:t>
            </a:r>
            <a:r>
              <a:rPr lang="en-US" sz="2800" smtClean="0"/>
              <a:t>drove 395.0 </a:t>
            </a:r>
            <a:r>
              <a:rPr lang="en-US" sz="2800" dirty="0" smtClean="0"/>
              <a:t>miles</a:t>
            </a:r>
            <a:endParaRPr lang="en-US" sz="2800" dirty="0"/>
          </a:p>
        </p:txBody>
      </p:sp>
      <p:sp>
        <p:nvSpPr>
          <p:cNvPr id="10" name="Line Callout 1 9"/>
          <p:cNvSpPr/>
          <p:nvPr/>
        </p:nvSpPr>
        <p:spPr>
          <a:xfrm>
            <a:off x="5906199" y="539360"/>
            <a:ext cx="3164649" cy="923330"/>
          </a:xfrm>
          <a:prstGeom prst="borderCallout1">
            <a:avLst>
              <a:gd name="adj1" fmla="val 102645"/>
              <a:gd name="adj2" fmla="val 44988"/>
              <a:gd name="adj3" fmla="val 133695"/>
              <a:gd name="adj4" fmla="val 4492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Can set public properties </a:t>
            </a:r>
            <a:br>
              <a:rPr lang="en-US" dirty="0" smtClean="0"/>
            </a:br>
            <a:r>
              <a:rPr lang="en-US" dirty="0" smtClean="0"/>
              <a:t>during creation using </a:t>
            </a:r>
            <a:br>
              <a:rPr lang="en-US" dirty="0" smtClean="0"/>
            </a:br>
            <a:r>
              <a:rPr lang="en-US" b="1" u="sng" dirty="0" err="1" smtClean="0"/>
              <a:t>initializer</a:t>
            </a:r>
            <a:r>
              <a:rPr lang="en-US" dirty="0" smtClean="0"/>
              <a:t> syntax.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6" grpId="0" animBg="1"/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Defining Custom Types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Sharing Between Instances</a:t>
            </a:r>
          </a:p>
          <a:p>
            <a:r>
              <a:rPr lang="en-US" dirty="0"/>
              <a:t>Making Your Types Easy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Share State?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want to track the total # of cars on the road.</a:t>
            </a:r>
          </a:p>
          <a:p>
            <a:r>
              <a:rPr lang="en-US" dirty="0" smtClean="0"/>
              <a:t>Should you store a copy of this with every instance of </a:t>
            </a:r>
            <a:r>
              <a:rPr lang="en-US" b="1" dirty="0" smtClean="0"/>
              <a:t>Car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Shared Behavior and State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98448" y="1173480"/>
            <a:ext cx="7936992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Certain aspects of a class are not specific to an instance</a:t>
            </a:r>
          </a:p>
          <a:p>
            <a:r>
              <a:rPr lang="en-US" sz="2800" dirty="0" smtClean="0"/>
              <a:t>Called _____ members</a:t>
            </a:r>
          </a:p>
          <a:p>
            <a:r>
              <a:rPr lang="en-US" sz="2800" dirty="0" smtClean="0"/>
              <a:t>Indicate using keyword _____</a:t>
            </a:r>
          </a:p>
          <a:p>
            <a:r>
              <a:rPr lang="en-US" sz="2800" dirty="0" smtClean="0"/>
              <a:t>Call these by referring to the ____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6184" y="2068997"/>
            <a:ext cx="1284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class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5621" y="2592217"/>
            <a:ext cx="139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static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254" y="3573663"/>
            <a:ext cx="7762434" cy="2640723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CarsOnRoad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; }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CalcAverageMilesPerGallon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params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[] cars) {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total = 0.0;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(cars ==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||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cars.Length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== 0)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0.0; }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foreach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c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cars) {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      total +=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c._milesPerGallon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  }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total / 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)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cars.Length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9490" y="3097149"/>
            <a:ext cx="139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class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35282" y="5858470"/>
            <a:ext cx="5535566" cy="92333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class members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.CalcAverageMilesPerGallon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(car1, car2);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.CarsOnRoad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193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/>
      <p:bldP spid="8" grpId="0" uiExpand="1"/>
      <p:bldP spid="9" grpId="0" uiExpand="1" build="p" animBg="1"/>
      <p:bldP spid="10" grpId="0" uiExpand="1"/>
      <p:bldP spid="11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903770" y="3097149"/>
            <a:ext cx="139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class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464" y="2068997"/>
            <a:ext cx="1284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class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9901" y="2592217"/>
            <a:ext cx="139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static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Behavior and State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idx="1"/>
          </p:nvPr>
        </p:nvSpPr>
        <p:spPr>
          <a:xfrm>
            <a:off x="1252728" y="1173480"/>
            <a:ext cx="7891272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Certain aspects of a class are not specific to an instance</a:t>
            </a:r>
          </a:p>
          <a:p>
            <a:r>
              <a:rPr lang="en-US" sz="2800" dirty="0" smtClean="0"/>
              <a:t>Called _____ members</a:t>
            </a:r>
          </a:p>
          <a:p>
            <a:r>
              <a:rPr lang="en-US" sz="2800" dirty="0" smtClean="0"/>
              <a:t>Indicate using keyword _____</a:t>
            </a:r>
          </a:p>
          <a:p>
            <a:r>
              <a:rPr lang="en-US" sz="2800" dirty="0" smtClean="0"/>
              <a:t>Call these by referring to the ____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57366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913" y="1422979"/>
            <a:ext cx="8502174" cy="1957364"/>
          </a:xfrm>
          <a:prstGeom prst="roundRect">
            <a:avLst>
              <a:gd name="adj" fmla="val 484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Bef>
                <a:spcPct val="0"/>
              </a:spcBef>
            </a:pPr>
            <a:r>
              <a:rPr lang="en-US" sz="3600" dirty="0" smtClean="0">
                <a:ln>
                  <a:solidFill>
                    <a:srgbClr val="E7DEC9">
                      <a:lumMod val="25000"/>
                    </a:srgbClr>
                  </a:solidFill>
                </a:ln>
                <a:solidFill>
                  <a:srgbClr val="FEB80A">
                    <a:lumMod val="60000"/>
                    <a:lumOff val="40000"/>
                  </a:srgb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ahoma"/>
              </a:rPr>
              <a:t>Referring to the Instance You Are In</a:t>
            </a:r>
          </a:p>
          <a:p>
            <a:pPr marL="225425" indent="-225425">
              <a:buClr>
                <a:srgbClr val="3891A7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What is the keyword? ___ </a:t>
            </a:r>
          </a:p>
          <a:p>
            <a:pPr marL="225425" indent="-225425">
              <a:buClr>
                <a:srgbClr val="3891A7"/>
              </a:buClr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Will </a:t>
            </a:r>
            <a:r>
              <a:rPr lang="en-US" sz="2800" b="1" dirty="0" smtClean="0">
                <a:solidFill>
                  <a:prstClr val="black"/>
                </a:solidFill>
              </a:rPr>
              <a:t>this</a:t>
            </a:r>
            <a:r>
              <a:rPr lang="en-US" sz="2800" dirty="0" smtClean="0">
                <a:solidFill>
                  <a:prstClr val="black"/>
                </a:solidFill>
              </a:rPr>
              <a:t> work from within a </a:t>
            </a:r>
            <a:r>
              <a:rPr lang="en-US" sz="2800" b="1" dirty="0" smtClean="0">
                <a:solidFill>
                  <a:prstClr val="black"/>
                </a:solidFill>
              </a:rPr>
              <a:t>class </a:t>
            </a:r>
            <a:r>
              <a:rPr lang="en-US" sz="2800" dirty="0" smtClean="0">
                <a:solidFill>
                  <a:prstClr val="black"/>
                </a:solidFill>
              </a:rPr>
              <a:t>member?</a:t>
            </a:r>
          </a:p>
          <a:p>
            <a:pPr marL="225425" indent="-225425">
              <a:buClr>
                <a:srgbClr val="3891A7"/>
              </a:buCl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0000"/>
                </a:solidFill>
              </a:rPr>
              <a:t>No.</a:t>
            </a:r>
            <a:r>
              <a:rPr lang="en-US" sz="2800" i="1" dirty="0" smtClean="0">
                <a:solidFill>
                  <a:srgbClr val="FF0000"/>
                </a:solidFill>
              </a:rPr>
              <a:t> There is no instance to reference</a:t>
            </a:r>
            <a:endParaRPr lang="en-US" sz="2400" i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26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254" y="3573663"/>
            <a:ext cx="7762434" cy="2640723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CarsOnRoad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; }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CalcAverageMilesPerGallon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params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[] cars) {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total = 0.0;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(cars ==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||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cars.Length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== 0)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0.0; }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foreach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c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cars) {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      total +=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c._milesPerGallon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  }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 total / 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)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cars.Length</a:t>
            </a: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prstClr val="black"/>
                </a:solidFill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14386"/>
            <a:ext cx="9144000" cy="66028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573663"/>
            <a:ext cx="1171254" cy="264072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53582" y="3573663"/>
            <a:ext cx="390418" cy="264072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4656" y="2001686"/>
            <a:ext cx="95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5282" y="5858470"/>
            <a:ext cx="5535566" cy="92333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Use class members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.CalcAverageMilesPerGallon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(car1, car2);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.CarsOnRoad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prstClr val="black"/>
              </a:solidFill>
              <a:latin typeface="Calibri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1442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Behavior and State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Certain aspects of a class are not specific to one specific instance</a:t>
            </a:r>
          </a:p>
          <a:p>
            <a:r>
              <a:rPr lang="en-US" sz="2800" dirty="0" smtClean="0"/>
              <a:t>Called _____ members</a:t>
            </a:r>
          </a:p>
          <a:p>
            <a:r>
              <a:rPr lang="en-US" sz="2800" dirty="0" smtClean="0"/>
              <a:t>Indicate using keyword 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3344" y="2343317"/>
            <a:ext cx="1284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class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2781" y="2866537"/>
            <a:ext cx="139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static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254" y="3482223"/>
            <a:ext cx="7762434" cy="319004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CarsOnRoad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CalcAverageMilesPerGallon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params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[] cars)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total = 0.0;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(cars ==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||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cars.Length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== 0)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0.0;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foreach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cars)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  total +=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c._milesPerGallon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total / 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cars.Length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Behavior and State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Certain aspects of a class are not specific to one specific instance</a:t>
            </a:r>
          </a:p>
          <a:p>
            <a:r>
              <a:rPr lang="en-US" sz="2800" dirty="0" smtClean="0"/>
              <a:t>Called _____ members</a:t>
            </a:r>
          </a:p>
          <a:p>
            <a:r>
              <a:rPr lang="en-US" sz="2800" dirty="0" smtClean="0"/>
              <a:t>Indicate using keyword 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3344" y="2343317"/>
            <a:ext cx="1284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class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2781" y="2866537"/>
            <a:ext cx="139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static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1254" y="3482223"/>
            <a:ext cx="7762434" cy="319004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smtClean="0">
                <a:latin typeface="Consolas"/>
                <a:ea typeface="MS Mincho"/>
                <a:cs typeface="Times New Roman"/>
              </a:rPr>
              <a:t>CarsOnRoad 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private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CalcAverageMilesPerGallon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params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[] cars)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total = 0.0;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(cars ==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null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||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cars.Length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== 0)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0.0;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foreach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cars)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    total +=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c._milesPerGallon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total / 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cars.Length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348222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672263"/>
            <a:ext cx="9144000" cy="20240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3482222"/>
            <a:ext cx="1171254" cy="3190039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53582" y="3482224"/>
            <a:ext cx="390418" cy="3190039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0913" y="1422979"/>
            <a:ext cx="8502174" cy="1957364"/>
          </a:xfrm>
          <a:prstGeom prst="roundRect">
            <a:avLst>
              <a:gd name="adj" fmla="val 484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Bef>
                <a:spcPct val="0"/>
              </a:spcBef>
            </a:pPr>
            <a:r>
              <a:rPr lang="en-US" sz="36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Referring to the Instance You Are In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What is the keyword? ___ 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Will </a:t>
            </a:r>
            <a:r>
              <a:rPr lang="en-US" sz="2800" b="1" dirty="0" smtClean="0"/>
              <a:t>this</a:t>
            </a:r>
            <a:r>
              <a:rPr lang="en-US" sz="2800" dirty="0" smtClean="0"/>
              <a:t> work from within a </a:t>
            </a:r>
            <a:r>
              <a:rPr lang="en-US" sz="2800" b="1" dirty="0" smtClean="0"/>
              <a:t>class </a:t>
            </a:r>
            <a:r>
              <a:rPr lang="en-US" sz="2800" dirty="0" smtClean="0"/>
              <a:t>member?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FF0000"/>
                </a:solidFill>
              </a:rPr>
              <a:t>No.</a:t>
            </a:r>
            <a:r>
              <a:rPr lang="en-US" sz="2800" i="1" dirty="0" smtClean="0">
                <a:solidFill>
                  <a:srgbClr val="FF0000"/>
                </a:solidFill>
              </a:rPr>
              <a:t> There is no instance to reference</a:t>
            </a:r>
            <a:endParaRPr lang="en-US" sz="2400" i="1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6096" y="2001686"/>
            <a:ext cx="95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this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an Employee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</a:p>
          <a:p>
            <a:r>
              <a:rPr lang="en-US" dirty="0" smtClean="0"/>
              <a:t>State </a:t>
            </a:r>
          </a:p>
          <a:p>
            <a:pPr lvl="1"/>
            <a:r>
              <a:rPr lang="en-US" dirty="0" smtClean="0"/>
              <a:t>Fields / properties</a:t>
            </a:r>
            <a:endParaRPr lang="en-US" dirty="0"/>
          </a:p>
          <a:p>
            <a:r>
              <a:rPr lang="en-US" dirty="0" smtClean="0"/>
              <a:t>Behavior - methods </a:t>
            </a:r>
            <a:endParaRPr lang="en-US" dirty="0"/>
          </a:p>
          <a:p>
            <a:pPr lvl="1"/>
            <a:r>
              <a:rPr lang="en-US" dirty="0" smtClean="0"/>
              <a:t>functions / subroutines</a:t>
            </a:r>
            <a:endParaRPr lang="en-US" dirty="0"/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6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00300"/>
            <a:ext cx="9144000" cy="1600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9350"/>
            <a:ext cx="2162175" cy="158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Defining Custom Types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Sharing Between Instances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Making Your Types Easy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code easy to use?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likely to be used</a:t>
            </a:r>
          </a:p>
          <a:p>
            <a:r>
              <a:rPr lang="en-US" dirty="0" smtClean="0"/>
              <a:t>More likely to be used correctly</a:t>
            </a:r>
          </a:p>
          <a:p>
            <a:pPr lvl="1"/>
            <a:r>
              <a:rPr lang="en-US" dirty="0" smtClean="0"/>
              <a:t>Faster development</a:t>
            </a:r>
          </a:p>
          <a:p>
            <a:pPr lvl="1"/>
            <a:r>
              <a:rPr lang="en-US" dirty="0" smtClean="0"/>
              <a:t>Fewer bugs</a:t>
            </a:r>
          </a:p>
          <a:p>
            <a:pPr lvl="1"/>
            <a:r>
              <a:rPr lang="en-US" dirty="0" smtClean="0"/>
              <a:t>Easier to read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918934" y="4318129"/>
            <a:ext cx="5982229" cy="1987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Think </a:t>
            </a:r>
            <a:r>
              <a:rPr lang="en-US" sz="2800" b="1" dirty="0" smtClean="0"/>
              <a:t>DUET</a:t>
            </a:r>
          </a:p>
          <a:p>
            <a:endParaRPr lang="en-US" b="1" dirty="0" smtClean="0"/>
          </a:p>
          <a:p>
            <a:r>
              <a:rPr lang="en-US" b="1" dirty="0" smtClean="0"/>
              <a:t>D</a:t>
            </a:r>
            <a:r>
              <a:rPr lang="en-US" dirty="0" smtClean="0"/>
              <a:t>ifficult for 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s = Class creator</a:t>
            </a:r>
          </a:p>
          <a:p>
            <a:r>
              <a:rPr lang="en-US" b="1" dirty="0" smtClean="0"/>
              <a:t>E</a:t>
            </a:r>
            <a:r>
              <a:rPr lang="en-US" dirty="0" smtClean="0"/>
              <a:t>asy for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hem = Class consumer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Improve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 common operators </a:t>
            </a:r>
          </a:p>
          <a:p>
            <a:r>
              <a:rPr lang="en-US" dirty="0" smtClean="0"/>
              <a:t>Enable casting between types</a:t>
            </a:r>
          </a:p>
          <a:p>
            <a:r>
              <a:rPr lang="en-US" dirty="0" smtClean="0"/>
              <a:t>Only if it </a:t>
            </a:r>
            <a:r>
              <a:rPr lang="en-US" b="1" dirty="0" smtClean="0"/>
              <a:t>makes sense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6119" y="3537771"/>
            <a:ext cx="6350000" cy="72943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a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(2,3), b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(4,5);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c = a + b;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120" y="5247313"/>
            <a:ext cx="6350000" cy="72943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hybrid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(),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suv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Car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hybridSuv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hybrid +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suv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6119" y="3137661"/>
            <a:ext cx="3470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Does this make sense?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126119" y="4847203"/>
            <a:ext cx="2529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How about this?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610631" y="3137661"/>
            <a:ext cx="696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Yes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5979" y="4847203"/>
            <a:ext cx="5414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Uhm</a:t>
            </a:r>
            <a:r>
              <a:rPr lang="en-US" sz="2000" b="1" dirty="0" smtClean="0">
                <a:solidFill>
                  <a:srgbClr val="FF0000"/>
                </a:solidFill>
              </a:rPr>
              <a:t>… kind of?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86674" y="3974123"/>
            <a:ext cx="5547014" cy="6810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/>
              <a:t>Just like this, but easier!</a:t>
            </a:r>
          </a:p>
          <a:p>
            <a:r>
              <a:rPr lang="en-US" sz="1600" b="1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c =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b="1" dirty="0" err="1" smtClean="0">
                <a:latin typeface="Consolas"/>
                <a:ea typeface="MS Mincho"/>
                <a:cs typeface="Times New Roman"/>
              </a:rPr>
              <a:t>a.X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+ </a:t>
            </a:r>
            <a:r>
              <a:rPr lang="en-US" sz="1600" b="1" dirty="0" err="1" smtClean="0">
                <a:latin typeface="Consolas"/>
                <a:ea typeface="MS Mincho"/>
                <a:cs typeface="Times New Roman"/>
              </a:rPr>
              <a:t>b.X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b="1" dirty="0" err="1" smtClean="0">
                <a:latin typeface="Consolas"/>
                <a:ea typeface="MS Mincho"/>
                <a:cs typeface="Times New Roman"/>
              </a:rPr>
              <a:t>a.Y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 + </a:t>
            </a:r>
            <a:r>
              <a:rPr lang="en-US" sz="1600" b="1" dirty="0" err="1" smtClean="0">
                <a:latin typeface="Consolas"/>
                <a:ea typeface="MS Mincho"/>
                <a:cs typeface="Times New Roman"/>
              </a:rPr>
              <a:t>b.Y</a:t>
            </a:r>
            <a:r>
              <a:rPr lang="en-US" sz="1600" b="1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b="1" dirty="0" smtClean="0">
              <a:latin typeface="Calibri"/>
              <a:ea typeface="MS Mincho"/>
              <a:cs typeface="Times New Roman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2460" y="5698001"/>
            <a:ext cx="3028454" cy="7150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If you're not sure, the</a:t>
            </a:r>
            <a:br>
              <a:rPr lang="en-US" dirty="0" smtClean="0"/>
            </a:br>
            <a:r>
              <a:rPr lang="en-US" dirty="0" smtClean="0"/>
              <a:t>answer is probably </a:t>
            </a:r>
            <a:r>
              <a:rPr lang="en-US" b="1" dirty="0" smtClean="0"/>
              <a:t>NO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are class methods</a:t>
            </a:r>
          </a:p>
          <a:p>
            <a:r>
              <a:rPr lang="en-US" dirty="0" smtClean="0"/>
              <a:t>Single value returned as result</a:t>
            </a:r>
          </a:p>
          <a:p>
            <a:r>
              <a:rPr lang="en-US" dirty="0" smtClean="0"/>
              <a:t>Parameters are 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9139" y="3238267"/>
            <a:ext cx="6377353" cy="2640723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operator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+(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lhs,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lhs.X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+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rhs.X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lhs.Y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+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rhs.Y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operator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-(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lhs,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lhs.X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-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rhs.X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lhs.Y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-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rhs.Y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operator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-(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(-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rhs.X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, -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rhs.Y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0675" y="98404"/>
            <a:ext cx="1871634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 w="3175">
            <a:prstDash val="solid"/>
          </a:ln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143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Operators</a:t>
            </a:r>
          </a:p>
          <a:p>
            <a:pPr marL="169863" indent="-114300">
              <a:buFont typeface="Arial" pitchFamily="34" charset="0"/>
              <a:buChar char="•"/>
            </a:pPr>
            <a:r>
              <a:rPr lang="en-US" dirty="0" smtClean="0"/>
              <a:t>Conversion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Always </a:t>
            </a:r>
            <a:r>
              <a:rPr lang="en-US" sz="2800" smtClean="0"/>
              <a:t>overload related </a:t>
            </a:r>
            <a:r>
              <a:rPr lang="en-US" sz="2800" dirty="0" smtClean="0"/>
              <a:t>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31772" y="2153783"/>
          <a:ext cx="6681876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212"/>
                <a:gridCol w="35226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you overload this…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Also overload this…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==</a:t>
                      </a:r>
                      <a:endParaRPr lang="en-US" sz="2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!=</a:t>
                      </a:r>
                    </a:p>
                    <a:p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Equals()</a:t>
                      </a:r>
                    </a:p>
                    <a:p>
                      <a:r>
                        <a:rPr lang="en-US" sz="2800" dirty="0" err="1" smtClean="0">
                          <a:latin typeface="Consolas" pitchFamily="49" charset="0"/>
                          <a:cs typeface="Consolas" pitchFamily="49" charset="0"/>
                        </a:rPr>
                        <a:t>GetHashCode</a:t>
                      </a:r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en-US" sz="2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endParaRPr lang="en-US" sz="2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endParaRPr lang="en-US" sz="2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&lt;=</a:t>
                      </a:r>
                      <a:endParaRPr lang="en-US" sz="2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itchFamily="49" charset="0"/>
                          <a:cs typeface="Consolas" pitchFamily="49" charset="0"/>
                        </a:rPr>
                        <a:t>&gt;=</a:t>
                      </a:r>
                      <a:endParaRPr lang="en-US" sz="2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ine Callout 1 5"/>
          <p:cNvSpPr/>
          <p:nvPr/>
        </p:nvSpPr>
        <p:spPr>
          <a:xfrm>
            <a:off x="5770605" y="4286211"/>
            <a:ext cx="3163083" cy="646331"/>
          </a:xfrm>
          <a:prstGeom prst="borderCallout1">
            <a:avLst>
              <a:gd name="adj1" fmla="val -9803"/>
              <a:gd name="adj2" fmla="val 15828"/>
              <a:gd name="adj3" fmla="val -53134"/>
              <a:gd name="adj4" fmla="val 1143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Type could be used as a hash-table key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5697" y="3418114"/>
            <a:ext cx="2598748" cy="440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31772" y="5035891"/>
            <a:ext cx="6681876" cy="11237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1775" indent="-231775"/>
            <a:r>
              <a:rPr lang="en-US" sz="2000" b="1" dirty="0" smtClean="0">
                <a:cs typeface="Consolas" pitchFamily="49" charset="0"/>
              </a:rPr>
              <a:t>When writing </a:t>
            </a:r>
            <a:r>
              <a:rPr lang="en-US" sz="2000" b="1" dirty="0" err="1" smtClean="0">
                <a:cs typeface="Consolas" pitchFamily="49" charset="0"/>
              </a:rPr>
              <a:t>GetHashCode</a:t>
            </a:r>
            <a:r>
              <a:rPr lang="en-US" sz="2000" b="1" dirty="0" smtClean="0">
                <a:cs typeface="Consolas" pitchFamily="49" charset="0"/>
              </a:rPr>
              <a:t>()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 == b </a:t>
            </a:r>
            <a:r>
              <a:rPr lang="en-US" sz="2000" dirty="0" smtClean="0">
                <a:sym typeface="Symbol"/>
              </a:rPr>
              <a:t>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a.GetHashCode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b.GetHashCode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2000" dirty="0" smtClean="0">
              <a:cs typeface="Consolas" pitchFamily="49" charset="0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000" dirty="0" smtClean="0">
                <a:cs typeface="Consolas" pitchFamily="49" charset="0"/>
              </a:rPr>
              <a:t>Reverse is not necessarily true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40675" y="98404"/>
            <a:ext cx="1871634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 w="3175">
            <a:prstDash val="solid"/>
          </a:ln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143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Operators</a:t>
            </a:r>
          </a:p>
          <a:p>
            <a:pPr marL="169863" indent="-114300">
              <a:buFont typeface="Arial" pitchFamily="34" charset="0"/>
              <a:buChar char="•"/>
            </a:pPr>
            <a:r>
              <a:rPr lang="en-US" dirty="0" smtClean="0"/>
              <a:t>Conversion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==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7718" y="1362329"/>
            <a:ext cx="5858235" cy="3584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VIN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7719" y="1841679"/>
            <a:ext cx="5858235" cy="9417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operator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==(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lhs,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.Equals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(lhs,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6001555" y="1232654"/>
            <a:ext cx="2455615" cy="369332"/>
          </a:xfrm>
          <a:prstGeom prst="borderCallout1">
            <a:avLst>
              <a:gd name="adj1" fmla="val 59938"/>
              <a:gd name="adj2" fmla="val -2839"/>
              <a:gd name="adj3" fmla="val 82862"/>
              <a:gd name="adj4" fmla="val -182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Unique ID for cars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001555" y="2162902"/>
            <a:ext cx="2455615" cy="646331"/>
          </a:xfrm>
          <a:prstGeom prst="borderCallout1">
            <a:avLst>
              <a:gd name="adj1" fmla="val 23573"/>
              <a:gd name="adj2" fmla="val -5573"/>
              <a:gd name="adj3" fmla="val 22586"/>
              <a:gd name="adj4" fmla="val -394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Uses default logic if </a:t>
            </a:r>
            <a:r>
              <a:rPr lang="en-US" b="1" dirty="0" smtClean="0">
                <a:cs typeface="Consolas" pitchFamily="49" charset="0"/>
              </a:rPr>
              <a:t>lhs</a:t>
            </a:r>
            <a:r>
              <a:rPr lang="en-US" dirty="0" smtClean="0">
                <a:cs typeface="Consolas" pitchFamily="49" charset="0"/>
              </a:rPr>
              <a:t> or </a:t>
            </a:r>
            <a:r>
              <a:rPr lang="en-US" b="1" dirty="0" err="1" smtClean="0">
                <a:cs typeface="Consolas" pitchFamily="49" charset="0"/>
              </a:rPr>
              <a:t>rhs</a:t>
            </a:r>
            <a:r>
              <a:rPr lang="en-US" b="1" dirty="0" smtClean="0"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is </a:t>
            </a:r>
            <a:r>
              <a:rPr lang="en-US" b="1" dirty="0" smtClean="0">
                <a:cs typeface="Consolas" pitchFamily="49" charset="0"/>
              </a:rPr>
              <a:t>null</a:t>
            </a:r>
            <a:r>
              <a:rPr lang="en-US" dirty="0" smtClean="0">
                <a:cs typeface="Consolas" pitchFamily="49" charset="0"/>
              </a:rPr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0675" y="98404"/>
            <a:ext cx="1871634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 w="3175">
            <a:prstDash val="solid"/>
          </a:ln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143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Operators</a:t>
            </a:r>
          </a:p>
          <a:p>
            <a:pPr marL="169863" indent="-114300">
              <a:buFont typeface="Arial" pitchFamily="34" charset="0"/>
              <a:buChar char="•"/>
            </a:pPr>
            <a:r>
              <a:rPr lang="en-US" dirty="0" smtClean="0"/>
              <a:t>Conversion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57718" y="3265056"/>
          <a:ext cx="7875969" cy="26176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55991"/>
                <a:gridCol w="2230582"/>
                <a:gridCol w="4389396"/>
              </a:tblGrid>
              <a:tr h="558799">
                <a:tc>
                  <a:txBody>
                    <a:bodyPr/>
                    <a:lstStyle/>
                    <a:p>
                      <a:r>
                        <a:rPr lang="en-US" dirty="0" smtClean="0"/>
                        <a:t>lhs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 of </a:t>
                      </a:r>
                    </a:p>
                    <a:p>
                      <a:r>
                        <a:rPr lang="en-US" dirty="0" err="1" smtClean="0">
                          <a:latin typeface="Consolas" pitchFamily="49" charset="0"/>
                        </a:rPr>
                        <a:t>object.Equals</a:t>
                      </a:r>
                      <a:r>
                        <a:rPr lang="en-US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dirty="0" err="1" smtClean="0">
                          <a:latin typeface="Consolas" pitchFamily="49" charset="0"/>
                        </a:rPr>
                        <a:t>lhs,rhs</a:t>
                      </a:r>
                      <a:r>
                        <a:rPr lang="en-US" dirty="0" smtClean="0">
                          <a:latin typeface="Consolas" pitchFamily="49" charset="0"/>
                        </a:rPr>
                        <a:t>)</a:t>
                      </a:r>
                      <a:endParaRPr lang="en-US" dirty="0">
                        <a:latin typeface="Consolas" pitchFamily="49" charset="0"/>
                      </a:endParaRPr>
                    </a:p>
                  </a:txBody>
                  <a:tcPr/>
                </a:tc>
              </a:tr>
              <a:tr h="494399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94399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94399"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94399"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itchFamily="49" charset="0"/>
                        </a:rPr>
                        <a:t>lhs.Equals</a:t>
                      </a:r>
                      <a:r>
                        <a:rPr lang="en-US" dirty="0" smtClean="0">
                          <a:latin typeface="Consolas" pitchFamily="49" charset="0"/>
                        </a:rPr>
                        <a:t>(</a:t>
                      </a:r>
                      <a:r>
                        <a:rPr lang="en-US" dirty="0" err="1" smtClean="0">
                          <a:latin typeface="Consolas" pitchFamily="49" charset="0"/>
                        </a:rPr>
                        <a:t>rhs</a:t>
                      </a:r>
                      <a:r>
                        <a:rPr lang="en-US" dirty="0" smtClean="0">
                          <a:latin typeface="Consolas" pitchFamily="49" charset="0"/>
                        </a:rPr>
                        <a:t>)</a:t>
                      </a:r>
                      <a:endParaRPr lang="en-US" b="1" dirty="0">
                        <a:latin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Line Callout 1 23"/>
          <p:cNvSpPr/>
          <p:nvPr/>
        </p:nvSpPr>
        <p:spPr>
          <a:xfrm>
            <a:off x="6867745" y="5439646"/>
            <a:ext cx="2203103" cy="646331"/>
          </a:xfrm>
          <a:prstGeom prst="borderCallout1">
            <a:avLst>
              <a:gd name="adj1" fmla="val 23573"/>
              <a:gd name="adj2" fmla="val -5573"/>
              <a:gd name="adj3" fmla="val 24308"/>
              <a:gd name="adj4" fmla="val -1414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Overload </a:t>
            </a:r>
            <a:r>
              <a:rPr lang="en-US" b="1" dirty="0" smtClean="0">
                <a:cs typeface="Consolas" pitchFamily="49" charset="0"/>
              </a:rPr>
              <a:t>Equals</a:t>
            </a:r>
            <a:r>
              <a:rPr lang="en-US" dirty="0" smtClean="0">
                <a:cs typeface="Consolas" pitchFamily="49" charset="0"/>
              </a:rPr>
              <a:t> in Car class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9" grpId="0" animBg="1"/>
      <p:bldP spid="20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==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7718" y="1362329"/>
            <a:ext cx="5858235" cy="3584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VIN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7719" y="4468123"/>
            <a:ext cx="5858235" cy="9417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operator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!=(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lhs,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!(lhs ==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7718" y="5492544"/>
            <a:ext cx="5858235" cy="9417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GetHashCode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VIN.GetHashCode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7719" y="1841679"/>
            <a:ext cx="5858235" cy="9417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operator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==(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lhs,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.Equals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(lhs,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7718" y="2871989"/>
            <a:ext cx="5858235" cy="150810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Equals(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obj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obj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(car ==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.VIN == car.VIN;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6001555" y="1232654"/>
            <a:ext cx="2455615" cy="369332"/>
          </a:xfrm>
          <a:prstGeom prst="borderCallout1">
            <a:avLst>
              <a:gd name="adj1" fmla="val 59938"/>
              <a:gd name="adj2" fmla="val -2839"/>
              <a:gd name="adj3" fmla="val 82862"/>
              <a:gd name="adj4" fmla="val -182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Unique ID for cars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001555" y="2162902"/>
            <a:ext cx="2455615" cy="646331"/>
          </a:xfrm>
          <a:prstGeom prst="borderCallout1">
            <a:avLst>
              <a:gd name="adj1" fmla="val 23573"/>
              <a:gd name="adj2" fmla="val -5573"/>
              <a:gd name="adj3" fmla="val 22586"/>
              <a:gd name="adj4" fmla="val -394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Uses default logic if </a:t>
            </a:r>
            <a:r>
              <a:rPr lang="en-US" b="1" dirty="0" smtClean="0">
                <a:cs typeface="Consolas" pitchFamily="49" charset="0"/>
              </a:rPr>
              <a:t>lhs</a:t>
            </a:r>
            <a:r>
              <a:rPr lang="en-US" dirty="0" smtClean="0">
                <a:cs typeface="Consolas" pitchFamily="49" charset="0"/>
              </a:rPr>
              <a:t> or </a:t>
            </a:r>
            <a:r>
              <a:rPr lang="en-US" b="1" dirty="0" err="1" smtClean="0">
                <a:cs typeface="Consolas" pitchFamily="49" charset="0"/>
              </a:rPr>
              <a:t>rhs</a:t>
            </a:r>
            <a:r>
              <a:rPr lang="en-US" b="1" dirty="0" smtClean="0"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is </a:t>
            </a:r>
            <a:r>
              <a:rPr lang="en-US" b="1" dirty="0" smtClean="0">
                <a:cs typeface="Consolas" pitchFamily="49" charset="0"/>
              </a:rPr>
              <a:t>null</a:t>
            </a:r>
            <a:r>
              <a:rPr lang="en-US" dirty="0" smtClean="0">
                <a:cs typeface="Consolas" pitchFamily="49" charset="0"/>
              </a:rPr>
              <a:t>…</a:t>
            </a:r>
          </a:p>
        </p:txBody>
      </p:sp>
      <p:sp>
        <p:nvSpPr>
          <p:cNvPr id="23" name="Line Callout 1 22"/>
          <p:cNvSpPr/>
          <p:nvPr/>
        </p:nvSpPr>
        <p:spPr>
          <a:xfrm>
            <a:off x="6001555" y="2992271"/>
            <a:ext cx="3069293" cy="646331"/>
          </a:xfrm>
          <a:prstGeom prst="borderCallout1">
            <a:avLst>
              <a:gd name="adj1" fmla="val 15205"/>
              <a:gd name="adj2" fmla="val -3137"/>
              <a:gd name="adj3" fmla="val 13520"/>
              <a:gd name="adj4" fmla="val -930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object.Equals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(lhs,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calls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lhs.Equals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6" name="Line Callout 1 25"/>
          <p:cNvSpPr/>
          <p:nvPr/>
        </p:nvSpPr>
        <p:spPr>
          <a:xfrm>
            <a:off x="5066089" y="4948254"/>
            <a:ext cx="3215026" cy="369332"/>
          </a:xfrm>
          <a:prstGeom prst="borderCallout1">
            <a:avLst>
              <a:gd name="adj1" fmla="val 12415"/>
              <a:gd name="adj2" fmla="val -3137"/>
              <a:gd name="adj3" fmla="val 10730"/>
              <a:gd name="adj4" fmla="val -3790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Define != in terms of ==</a:t>
            </a:r>
          </a:p>
        </p:txBody>
      </p:sp>
      <p:sp>
        <p:nvSpPr>
          <p:cNvPr id="28" name="Line Callout 1 27"/>
          <p:cNvSpPr/>
          <p:nvPr/>
        </p:nvSpPr>
        <p:spPr>
          <a:xfrm flipH="1">
            <a:off x="90153" y="3238632"/>
            <a:ext cx="1023869" cy="923330"/>
          </a:xfrm>
          <a:prstGeom prst="borderCallout1">
            <a:avLst>
              <a:gd name="adj1" fmla="val 15205"/>
              <a:gd name="adj2" fmla="val -4395"/>
              <a:gd name="adj3" fmla="val 13919"/>
              <a:gd name="adj4" fmla="val -4380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Safely cast to Car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Callout 1 28"/>
          <p:cNvSpPr/>
          <p:nvPr/>
        </p:nvSpPr>
        <p:spPr>
          <a:xfrm>
            <a:off x="6001555" y="3907551"/>
            <a:ext cx="3069293" cy="646331"/>
          </a:xfrm>
          <a:prstGeom prst="borderCallout1">
            <a:avLst>
              <a:gd name="adj1" fmla="val 15205"/>
              <a:gd name="adj2" fmla="val -4395"/>
              <a:gd name="adj3" fmla="val 1963"/>
              <a:gd name="adj4" fmla="val -4422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Cars are the same if the VIN is the same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0675" y="98404"/>
            <a:ext cx="1871634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 w="3175">
            <a:prstDash val="solid"/>
          </a:ln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143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Operators</a:t>
            </a:r>
          </a:p>
          <a:p>
            <a:pPr marL="169863" indent="-114300">
              <a:buFont typeface="Arial" pitchFamily="34" charset="0"/>
              <a:buChar char="•"/>
            </a:pPr>
            <a:r>
              <a:rPr lang="en-US" dirty="0" smtClean="0"/>
              <a:t>Conversion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2786529" y="6249674"/>
            <a:ext cx="3907782" cy="369332"/>
          </a:xfrm>
          <a:prstGeom prst="borderCallout1">
            <a:avLst>
              <a:gd name="adj1" fmla="val 12415"/>
              <a:gd name="adj2" fmla="val -3137"/>
              <a:gd name="adj3" fmla="val -40529"/>
              <a:gd name="adj4" fmla="val -998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Hash code of VIN meets criteria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23" grpId="0" animBg="1"/>
      <p:bldP spid="26" grpId="0" animBg="1"/>
      <p:bldP spid="28" grpId="0" animBg="1"/>
      <p:bldP spid="29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7340675" y="98404"/>
            <a:ext cx="1871634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 w="3175">
            <a:prstDash val="solid"/>
          </a:ln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143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Operators</a:t>
            </a:r>
          </a:p>
          <a:p>
            <a:pPr marL="169863" indent="-114300">
              <a:buFont typeface="Arial" pitchFamily="34" charset="0"/>
              <a:buChar char="•"/>
            </a:pPr>
            <a:r>
              <a:rPr lang="en-US" dirty="0" smtClean="0"/>
              <a:t>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==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7718" y="1362329"/>
            <a:ext cx="5858235" cy="37548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VIN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7719" y="4468123"/>
            <a:ext cx="5858235" cy="9417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operator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!=(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lhs,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!(lhs ==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7718" y="5492544"/>
            <a:ext cx="5858235" cy="9417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u="sng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GetHashCode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 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VIN.GetHashCode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7719" y="1841679"/>
            <a:ext cx="5858235" cy="9417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operator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==(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lhs,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.Equals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(lhs,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rhs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7718" y="2871989"/>
            <a:ext cx="5858235" cy="150810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b="1" u="sng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Equals(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object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obj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obj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(car ==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 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.VIN == car.VIN;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6001555" y="1232654"/>
            <a:ext cx="2455615" cy="369332"/>
          </a:xfrm>
          <a:prstGeom prst="borderCallout1">
            <a:avLst>
              <a:gd name="adj1" fmla="val 59938"/>
              <a:gd name="adj2" fmla="val -2839"/>
              <a:gd name="adj3" fmla="val 82862"/>
              <a:gd name="adj4" fmla="val -182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Unique ID for cars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001555" y="2162902"/>
            <a:ext cx="2455615" cy="646331"/>
          </a:xfrm>
          <a:prstGeom prst="borderCallout1">
            <a:avLst>
              <a:gd name="adj1" fmla="val 23573"/>
              <a:gd name="adj2" fmla="val -5573"/>
              <a:gd name="adj3" fmla="val 22586"/>
              <a:gd name="adj4" fmla="val -394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Uses default logic if </a:t>
            </a:r>
            <a:r>
              <a:rPr lang="en-US" b="1" dirty="0" smtClean="0">
                <a:cs typeface="Consolas" pitchFamily="49" charset="0"/>
              </a:rPr>
              <a:t>lhs</a:t>
            </a:r>
            <a:r>
              <a:rPr lang="en-US" dirty="0" smtClean="0">
                <a:cs typeface="Consolas" pitchFamily="49" charset="0"/>
              </a:rPr>
              <a:t> or </a:t>
            </a:r>
            <a:r>
              <a:rPr lang="en-US" b="1" dirty="0" err="1" smtClean="0">
                <a:cs typeface="Consolas" pitchFamily="49" charset="0"/>
              </a:rPr>
              <a:t>rhs</a:t>
            </a:r>
            <a:r>
              <a:rPr lang="en-US" b="1" dirty="0" smtClean="0">
                <a:cs typeface="Consolas" pitchFamily="49" charset="0"/>
              </a:rPr>
              <a:t> </a:t>
            </a:r>
            <a:r>
              <a:rPr lang="en-US" dirty="0" smtClean="0">
                <a:cs typeface="Consolas" pitchFamily="49" charset="0"/>
              </a:rPr>
              <a:t>is </a:t>
            </a:r>
            <a:r>
              <a:rPr lang="en-US" b="1" dirty="0" smtClean="0">
                <a:cs typeface="Consolas" pitchFamily="49" charset="0"/>
              </a:rPr>
              <a:t>null</a:t>
            </a:r>
            <a:r>
              <a:rPr lang="en-US" dirty="0" smtClean="0">
                <a:cs typeface="Consolas" pitchFamily="49" charset="0"/>
              </a:rPr>
              <a:t>…</a:t>
            </a:r>
          </a:p>
        </p:txBody>
      </p:sp>
      <p:sp>
        <p:nvSpPr>
          <p:cNvPr id="23" name="Line Callout 1 22"/>
          <p:cNvSpPr/>
          <p:nvPr/>
        </p:nvSpPr>
        <p:spPr>
          <a:xfrm>
            <a:off x="6001555" y="2922996"/>
            <a:ext cx="3069293" cy="923330"/>
          </a:xfrm>
          <a:prstGeom prst="borderCallout1">
            <a:avLst>
              <a:gd name="adj1" fmla="val 15205"/>
              <a:gd name="adj2" fmla="val -3137"/>
              <a:gd name="adj3" fmla="val 13520"/>
              <a:gd name="adj4" fmla="val -930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… otherwise,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object.Equals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(lhs,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calls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lhs.Equals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26" name="Line Callout 1 25"/>
          <p:cNvSpPr/>
          <p:nvPr/>
        </p:nvSpPr>
        <p:spPr>
          <a:xfrm>
            <a:off x="5066089" y="4948254"/>
            <a:ext cx="3215026" cy="369332"/>
          </a:xfrm>
          <a:prstGeom prst="borderCallout1">
            <a:avLst>
              <a:gd name="adj1" fmla="val 12415"/>
              <a:gd name="adj2" fmla="val -3137"/>
              <a:gd name="adj3" fmla="val 10730"/>
              <a:gd name="adj4" fmla="val -3790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Define != in terms of ==</a:t>
            </a:r>
          </a:p>
        </p:txBody>
      </p:sp>
      <p:sp>
        <p:nvSpPr>
          <p:cNvPr id="28" name="Line Callout 1 27"/>
          <p:cNvSpPr/>
          <p:nvPr/>
        </p:nvSpPr>
        <p:spPr>
          <a:xfrm flipH="1">
            <a:off x="90153" y="3238632"/>
            <a:ext cx="1023869" cy="923330"/>
          </a:xfrm>
          <a:prstGeom prst="borderCallout1">
            <a:avLst>
              <a:gd name="adj1" fmla="val 15205"/>
              <a:gd name="adj2" fmla="val -4395"/>
              <a:gd name="adj3" fmla="val 13919"/>
              <a:gd name="adj4" fmla="val -4380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Safely cast to Car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Line Callout 1 28"/>
          <p:cNvSpPr/>
          <p:nvPr/>
        </p:nvSpPr>
        <p:spPr>
          <a:xfrm>
            <a:off x="6001555" y="3907551"/>
            <a:ext cx="3069293" cy="646331"/>
          </a:xfrm>
          <a:prstGeom prst="borderCallout1">
            <a:avLst>
              <a:gd name="adj1" fmla="val 15205"/>
              <a:gd name="adj2" fmla="val -4395"/>
              <a:gd name="adj3" fmla="val 1963"/>
              <a:gd name="adj4" fmla="val -4422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Cars are the same if the VIN is the same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Callout 1 31"/>
          <p:cNvSpPr/>
          <p:nvPr/>
        </p:nvSpPr>
        <p:spPr>
          <a:xfrm>
            <a:off x="2786529" y="6249674"/>
            <a:ext cx="3215026" cy="369332"/>
          </a:xfrm>
          <a:prstGeom prst="borderCallout1">
            <a:avLst>
              <a:gd name="adj1" fmla="val 12415"/>
              <a:gd name="adj2" fmla="val -3137"/>
              <a:gd name="adj3" fmla="val -31359"/>
              <a:gd name="adj4" fmla="val -1316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cs typeface="Consolas" pitchFamily="49" charset="0"/>
              </a:rPr>
              <a:t>Use hash code of VIN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879592"/>
            <a:ext cx="9144000" cy="97840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3238632"/>
            <a:ext cx="9144000" cy="225391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2871989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2871989"/>
            <a:ext cx="1057718" cy="36664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45848" y="2871989"/>
            <a:ext cx="3598152" cy="36664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73752" y="5492544"/>
            <a:ext cx="4270248" cy="38704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5492544"/>
            <a:ext cx="1057719" cy="38704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45998" y="539495"/>
            <a:ext cx="8322068" cy="2127133"/>
          </a:xfrm>
          <a:prstGeom prst="roundRect">
            <a:avLst>
              <a:gd name="adj" fmla="val 4848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>
              <a:spcBef>
                <a:spcPct val="0"/>
              </a:spcBef>
            </a:pPr>
            <a:r>
              <a:rPr lang="en-US" sz="36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Use </a:t>
            </a:r>
            <a:r>
              <a:rPr lang="en-US" sz="3600" b="1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override</a:t>
            </a:r>
            <a:r>
              <a:rPr lang="en-US" sz="36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when…</a:t>
            </a:r>
            <a:endParaRPr lang="en-US" sz="3600" dirty="0" smtClean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Method replaces behavior inherited from parent class (in this case, </a:t>
            </a:r>
            <a:r>
              <a:rPr lang="en-US" sz="2800" b="1" dirty="0" smtClean="0"/>
              <a:t>object</a:t>
            </a:r>
            <a:r>
              <a:rPr lang="en-US" sz="2800" dirty="0" smtClean="0"/>
              <a:t>)</a:t>
            </a:r>
          </a:p>
          <a:p>
            <a:pPr marL="225425" indent="-225425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See lesson on inheritance for details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</a:t>
            </a:r>
            <a:r>
              <a:rPr lang="en-US" smtClean="0"/>
              <a:t>it easy to </a:t>
            </a:r>
            <a:r>
              <a:rPr lang="en-US" dirty="0" smtClean="0"/>
              <a:t>use your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42632" y="82296"/>
            <a:ext cx="1874520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 w="3175">
            <a:prstDash val="solid"/>
          </a:ln>
          <a:scene3d>
            <a:camera prst="perspectiveHeroicExtremeLeftFacing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69863" indent="-114300"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Operators</a:t>
            </a:r>
          </a:p>
          <a:p>
            <a:pPr marL="169863" indent="-1143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Conversion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3401" y="2174265"/>
            <a:ext cx="2846568" cy="2846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3" idx="0"/>
            <a:endCxn id="13" idx="2"/>
          </p:cNvCxnSpPr>
          <p:nvPr/>
        </p:nvCxnSpPr>
        <p:spPr>
          <a:xfrm rot="16200000" flipH="1">
            <a:off x="123401" y="3597549"/>
            <a:ext cx="2846569" cy="191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1"/>
            <a:endCxn id="13" idx="3"/>
          </p:cNvCxnSpPr>
          <p:nvPr/>
        </p:nvCxnSpPr>
        <p:spPr>
          <a:xfrm rot="10800000" flipH="1">
            <a:off x="123401" y="3597549"/>
            <a:ext cx="2846568" cy="191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 flipV="1">
            <a:off x="2483129" y="2532234"/>
            <a:ext cx="55165" cy="551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0"/>
          </p:cNvCxnSpPr>
          <p:nvPr/>
        </p:nvCxnSpPr>
        <p:spPr>
          <a:xfrm rot="16200000" flipH="1">
            <a:off x="2005638" y="3092471"/>
            <a:ext cx="10101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2"/>
          </p:cNvCxnSpPr>
          <p:nvPr/>
        </p:nvCxnSpPr>
        <p:spPr>
          <a:xfrm rot="10800000">
            <a:off x="1545728" y="2559816"/>
            <a:ext cx="93740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flipH="1">
            <a:off x="2343563" y="3524633"/>
            <a:ext cx="293847" cy="30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1276785" y="2353796"/>
            <a:ext cx="293848" cy="30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y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23402" y="2174265"/>
            <a:ext cx="2846568" cy="2846569"/>
            <a:chOff x="123402" y="2850921"/>
            <a:chExt cx="2846568" cy="2846569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1508395" y="3293309"/>
              <a:ext cx="1020146" cy="9454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/>
            <p:cNvSpPr/>
            <p:nvPr/>
          </p:nvSpPr>
          <p:spPr>
            <a:xfrm rot="20013997">
              <a:off x="1747266" y="3984762"/>
              <a:ext cx="223946" cy="337198"/>
            </a:xfrm>
            <a:prstGeom prst="arc">
              <a:avLst>
                <a:gd name="adj1" fmla="val 16819542"/>
                <a:gd name="adj2" fmla="val 4322579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91205" y="3963680"/>
              <a:ext cx="550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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01945" y="3504465"/>
              <a:ext cx="550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Symbol"/>
                </a:rPr>
                <a:t>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23402" y="2850921"/>
              <a:ext cx="2846568" cy="284656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115274" y="2458924"/>
            <a:ext cx="3523346" cy="37548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Polar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pl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(5, 5);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18104" y="2046249"/>
            <a:ext cx="3520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Implicit (no data loss):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113357" y="2923470"/>
            <a:ext cx="5916168" cy="1508105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implicit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operator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Polar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p)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radius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Math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.Sqrt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p.X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*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p.X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+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p.Y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*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p.Y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angle =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Math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.Atan2(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p.X,p.Y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Polar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radius,angle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20021" y="5450555"/>
            <a:ext cx="5794988" cy="941796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static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explicit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operator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p) {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return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Math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.Sqrt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p.X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*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p.X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+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p.Y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* </a:t>
            </a:r>
            <a:r>
              <a:rPr lang="en-US" sz="1600" dirty="0" err="1" smtClean="0">
                <a:latin typeface="Consolas"/>
                <a:ea typeface="MS Mincho"/>
                <a:cs typeface="Times New Roman"/>
              </a:rPr>
              <a:t>p.Y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16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18104" y="4956196"/>
            <a:ext cx="5129784" cy="375487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radius = (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)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sz="1600" dirty="0" smtClean="0">
                <a:latin typeface="Consolas"/>
                <a:ea typeface="MS Mincho"/>
                <a:cs typeface="Times New Roman"/>
              </a:rPr>
              <a:t>(5, 5);</a:t>
            </a:r>
            <a:endParaRPr lang="en-US" sz="16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13357" y="4556086"/>
            <a:ext cx="3097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Explicit (data loss):</a:t>
            </a:r>
            <a:endParaRPr lang="en-US" sz="2000" b="1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2" grpId="0" animBg="1"/>
      <p:bldP spid="45" grpId="0" animBg="1"/>
      <p:bldP spid="46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328953"/>
              </p:ext>
            </p:extLst>
          </p:nvPr>
        </p:nvGraphicFramePr>
        <p:xfrm>
          <a:off x="140151" y="1405197"/>
          <a:ext cx="8793537" cy="432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Visio" r:id="rId4" imgW="6400800" imgH="3146357" progId="Visio.Drawing.11">
                  <p:embed/>
                </p:oleObj>
              </mc:Choice>
              <mc:Fallback>
                <p:oleObj name="Visio" r:id="rId4" imgW="6400800" imgH="31463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151" y="1405197"/>
                        <a:ext cx="8793537" cy="4322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11285" y="5385011"/>
            <a:ext cx="7383294" cy="7191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In the code you have been writing, what is the View?</a:t>
            </a:r>
            <a:endParaRPr lang="en-US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2256814" y="4085617"/>
            <a:ext cx="1410510" cy="6225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73748" y="2136842"/>
            <a:ext cx="1410510" cy="6225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10247" y="5945954"/>
            <a:ext cx="3304162" cy="7191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What is the Controller?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667325" y="5945954"/>
            <a:ext cx="4946324" cy="719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lesson </a:t>
            </a:r>
            <a:r>
              <a:rPr lang="en-US" sz="2000" dirty="0" smtClean="0">
                <a:sym typeface="Wingdings" pitchFamily="2" charset="2"/>
              </a:rPr>
              <a:t> Create a Data Model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5818760" y="4085617"/>
            <a:ext cx="1408891" cy="622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?</a:t>
            </a:r>
            <a:endParaRPr lang="en-US" b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38905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1782" indent="-514350">
              <a:buAutoNum type="arabicPeriod"/>
            </a:pPr>
            <a:r>
              <a:rPr lang="en-US" dirty="0" smtClean="0"/>
              <a:t> Overload operators for Employee</a:t>
            </a:r>
          </a:p>
          <a:p>
            <a:pPr marL="541782" indent="-514350"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[If you have time]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Read about custom value types, then </a:t>
            </a:r>
            <a:br>
              <a:rPr lang="en-US" dirty="0" smtClean="0"/>
            </a:br>
            <a:r>
              <a:rPr lang="en-US" dirty="0" smtClean="0"/>
              <a:t> create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Defining Custom Types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Sharing Between Instances</a:t>
            </a:r>
          </a:p>
          <a:p>
            <a:pPr>
              <a:buClr>
                <a:schemeClr val="accent4"/>
              </a:buClr>
              <a:buFont typeface="Wingdings" pitchFamily="2" charset="2"/>
              <a:buChar char="ü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Making Your Types Easy to Use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Defining Custom Value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78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33" name="Straight Connector 32"/>
          <p:cNvCxnSpPr>
            <a:stCxn id="18" idx="2"/>
            <a:endCxn id="19" idx="0"/>
          </p:cNvCxnSpPr>
          <p:nvPr/>
        </p:nvCxnSpPr>
        <p:spPr>
          <a:xfrm rot="5400000">
            <a:off x="3084313" y="809127"/>
            <a:ext cx="604020" cy="2436359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20" idx="0"/>
            <a:endCxn id="18" idx="2"/>
          </p:cNvCxnSpPr>
          <p:nvPr/>
        </p:nvCxnSpPr>
        <p:spPr>
          <a:xfrm rot="16200000" flipV="1">
            <a:off x="5317883" y="1011915"/>
            <a:ext cx="604020" cy="2030781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9" idx="2"/>
            <a:endCxn id="21" idx="0"/>
          </p:cNvCxnSpPr>
          <p:nvPr/>
        </p:nvCxnSpPr>
        <p:spPr>
          <a:xfrm rot="5400000">
            <a:off x="1662390" y="2692783"/>
            <a:ext cx="400908" cy="610599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22" idx="0"/>
            <a:endCxn id="19" idx="2"/>
          </p:cNvCxnSpPr>
          <p:nvPr/>
        </p:nvCxnSpPr>
        <p:spPr>
          <a:xfrm rot="16200000" flipV="1">
            <a:off x="2605749" y="2360022"/>
            <a:ext cx="400908" cy="1276119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19" idx="2"/>
            <a:endCxn id="23" idx="0"/>
          </p:cNvCxnSpPr>
          <p:nvPr/>
        </p:nvCxnSpPr>
        <p:spPr>
          <a:xfrm rot="16200000" flipH="1">
            <a:off x="1786760" y="3179010"/>
            <a:ext cx="1021620" cy="258855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20" idx="2"/>
            <a:endCxn id="25" idx="0"/>
          </p:cNvCxnSpPr>
          <p:nvPr/>
        </p:nvCxnSpPr>
        <p:spPr>
          <a:xfrm rot="5400000">
            <a:off x="5651167" y="2214420"/>
            <a:ext cx="400908" cy="15673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4" idx="0"/>
            <a:endCxn id="20" idx="2"/>
          </p:cNvCxnSpPr>
          <p:nvPr/>
        </p:nvCxnSpPr>
        <p:spPr>
          <a:xfrm rot="16200000" flipV="1">
            <a:off x="7267083" y="2165828"/>
            <a:ext cx="400908" cy="16645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20" idx="2"/>
            <a:endCxn id="26" idx="0"/>
          </p:cNvCxnSpPr>
          <p:nvPr/>
        </p:nvCxnSpPr>
        <p:spPr>
          <a:xfrm rot="5400000">
            <a:off x="6420287" y="2983540"/>
            <a:ext cx="400908" cy="2908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26" idx="2"/>
            <a:endCxn id="28" idx="0"/>
          </p:cNvCxnSpPr>
          <p:nvPr/>
        </p:nvCxnSpPr>
        <p:spPr>
          <a:xfrm rot="5400000">
            <a:off x="5608198" y="3289559"/>
            <a:ext cx="620712" cy="137529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29" idx="2"/>
            <a:endCxn id="30" idx="0"/>
          </p:cNvCxnSpPr>
          <p:nvPr/>
        </p:nvCxnSpPr>
        <p:spPr>
          <a:xfrm rot="5400000">
            <a:off x="5564624" y="4140053"/>
            <a:ext cx="602203" cy="1833840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27" idx="0"/>
            <a:endCxn id="26" idx="2"/>
          </p:cNvCxnSpPr>
          <p:nvPr/>
        </p:nvCxnSpPr>
        <p:spPr>
          <a:xfrm rot="16200000" flipV="1">
            <a:off x="7142639" y="3130408"/>
            <a:ext cx="620712" cy="1693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stCxn id="29" idx="0"/>
            <a:endCxn id="26" idx="2"/>
          </p:cNvCxnSpPr>
          <p:nvPr/>
        </p:nvCxnSpPr>
        <p:spPr>
          <a:xfrm rot="16200000" flipV="1">
            <a:off x="6384066" y="3888981"/>
            <a:ext cx="620712" cy="1764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32" idx="0"/>
            <a:endCxn id="29" idx="2"/>
          </p:cNvCxnSpPr>
          <p:nvPr/>
        </p:nvCxnSpPr>
        <p:spPr>
          <a:xfrm rot="5400000" flipH="1" flipV="1">
            <a:off x="6432905" y="5008336"/>
            <a:ext cx="602203" cy="97277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>
            <a:stCxn id="31" idx="0"/>
            <a:endCxn id="29" idx="2"/>
          </p:cNvCxnSpPr>
          <p:nvPr/>
        </p:nvCxnSpPr>
        <p:spPr>
          <a:xfrm rot="16200000" flipV="1">
            <a:off x="7240117" y="4298401"/>
            <a:ext cx="602203" cy="15171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rot="5400000">
            <a:off x="4734308" y="3309737"/>
            <a:ext cx="602203" cy="34944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3994902" y="1256984"/>
            <a:ext cx="121920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Type</a:t>
            </a:r>
            <a:endParaRPr lang="en-US" spc="-100" dirty="0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489551" y="232931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Value Types</a:t>
            </a:r>
            <a:endParaRPr lang="en-US" spc="-100" dirty="0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614777" y="2329316"/>
            <a:ext cx="204101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Reference Types</a:t>
            </a:r>
            <a:endParaRPr lang="en-US" spc="-100" dirty="0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970191" y="3198536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700819" y="3198536"/>
            <a:ext cx="1486885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  <a:endParaRPr lang="en-US" spc="-1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630501" y="3819248"/>
            <a:ext cx="159299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Enumerations</a:t>
            </a:r>
            <a:endParaRPr lang="en-US" spc="-100" dirty="0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7621199" y="319853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Interface</a:t>
            </a:r>
            <a:endParaRPr lang="en-US" spc="-100" dirty="0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521138" y="3198536"/>
            <a:ext cx="109364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Pointer</a:t>
            </a:r>
            <a:endParaRPr lang="en-US" spc="-100" dirty="0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5724673" y="3198536"/>
            <a:ext cx="176305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Self Describing</a:t>
            </a:r>
            <a:endParaRPr lang="en-US" spc="-100" dirty="0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7621199" y="4287560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Generics</a:t>
            </a:r>
            <a:endParaRPr lang="en-US" spc="-100" dirty="0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552317" y="4287560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Arrays</a:t>
            </a:r>
            <a:endParaRPr lang="en-US" spc="-100" dirty="0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6104053" y="4287560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Class</a:t>
            </a:r>
            <a:endParaRPr lang="en-US" spc="-100" dirty="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172937" y="5358075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</a:p>
          <a:p>
            <a:pPr algn="ctr" eaLnBrk="1" hangingPunct="1"/>
            <a:r>
              <a:rPr lang="en-US" spc="-100" dirty="0" smtClean="0"/>
              <a:t>Classes</a:t>
            </a:r>
            <a:endParaRPr lang="en-US" spc="-100" dirty="0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7621199" y="5358075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Delegates</a:t>
            </a:r>
            <a:endParaRPr lang="en-US" spc="-100" dirty="0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5909500" y="5358075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Boxed Value </a:t>
            </a:r>
          </a:p>
          <a:p>
            <a:pPr algn="ctr" eaLnBrk="1" hangingPunct="1"/>
            <a:r>
              <a:rPr lang="en-US" spc="-100" dirty="0" smtClean="0"/>
              <a:t>Types</a:t>
            </a:r>
            <a:endParaRPr lang="en-US" spc="-100" dirty="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700819" y="5358075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3994902" y="2325663"/>
            <a:ext cx="1216152" cy="466344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z="2000" spc="-100" dirty="0" smtClean="0"/>
              <a:t>nullable</a:t>
            </a:r>
            <a:endParaRPr lang="en-US" sz="2000" spc="-100" dirty="0"/>
          </a:p>
        </p:txBody>
      </p:sp>
      <p:cxnSp>
        <p:nvCxnSpPr>
          <p:cNvPr id="43" name="Straight Connector 42"/>
          <p:cNvCxnSpPr>
            <a:stCxn id="18" idx="2"/>
            <a:endCxn id="41" idx="0"/>
          </p:cNvCxnSpPr>
          <p:nvPr/>
        </p:nvCxnSpPr>
        <p:spPr>
          <a:xfrm rot="5400000">
            <a:off x="4303557" y="2024717"/>
            <a:ext cx="600367" cy="1524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41" idx="1"/>
            <a:endCxn id="19" idx="3"/>
          </p:cNvCxnSpPr>
          <p:nvPr/>
        </p:nvCxnSpPr>
        <p:spPr>
          <a:xfrm rot="10800000" flipV="1">
            <a:off x="2846734" y="2558834"/>
            <a:ext cx="1148168" cy="4637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414421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create custom value types instead of a reference type?</a:t>
            </a:r>
          </a:p>
          <a:p>
            <a:pPr lvl="1"/>
            <a:r>
              <a:rPr lang="en-US" dirty="0" smtClean="0"/>
              <a:t>Lighter-weight</a:t>
            </a:r>
          </a:p>
          <a:p>
            <a:pPr lvl="1"/>
            <a:r>
              <a:rPr lang="en-US" dirty="0" smtClean="0"/>
              <a:t>Can lead to </a:t>
            </a:r>
            <a:r>
              <a:rPr lang="en-US" b="1" dirty="0" smtClean="0"/>
              <a:t>faster code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(when used appropriately)</a:t>
            </a:r>
          </a:p>
          <a:p>
            <a:r>
              <a:rPr lang="en-US" dirty="0" smtClean="0"/>
              <a:t>Custom value type is a _____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43331" y="3903699"/>
            <a:ext cx="1369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struct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04254" y="4887130"/>
            <a:ext cx="7168565" cy="1539490"/>
            <a:chOff x="1204254" y="4887130"/>
            <a:chExt cx="7168565" cy="1539490"/>
          </a:xfrm>
        </p:grpSpPr>
        <p:sp>
          <p:nvSpPr>
            <p:cNvPr id="6" name="Rounded Rectangle 5"/>
            <p:cNvSpPr/>
            <p:nvPr/>
          </p:nvSpPr>
          <p:spPr>
            <a:xfrm>
              <a:off x="1641513" y="4968606"/>
              <a:ext cx="6731306" cy="133694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23938"/>
              <a:r>
                <a:rPr lang="en-US" dirty="0" err="1" smtClean="0"/>
                <a:t>Structs</a:t>
              </a:r>
              <a:r>
                <a:rPr lang="en-US" dirty="0" smtClean="0"/>
                <a:t> are seldom used at Epic, so the details of this topic are beyond the basics</a:t>
              </a:r>
              <a:endParaRPr lang="en-US" dirty="0"/>
            </a:p>
          </p:txBody>
        </p:sp>
        <p:pic>
          <p:nvPicPr>
            <p:cNvPr id="2050" name="Picture 2" descr="C:\Users\bmochock\AppData\Local\Microsoft\Windows\Temporary Internet Files\Content.IE5\RZYSHAVG\MC900442129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254" y="4887130"/>
              <a:ext cx="1549963" cy="1539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7045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Structs vs.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Structs lacks some features</a:t>
            </a:r>
            <a:endParaRPr lang="en-US" dirty="0"/>
          </a:p>
        </p:txBody>
      </p:sp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068044"/>
              </p:ext>
            </p:extLst>
          </p:nvPr>
        </p:nvGraphicFramePr>
        <p:xfrm>
          <a:off x="1435608" y="2160104"/>
          <a:ext cx="7203262" cy="376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096"/>
                <a:gridCol w="1590261"/>
                <a:gridCol w="2754905"/>
              </a:tblGrid>
              <a:tr h="47582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struct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5823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5823">
                <a:tc>
                  <a:txBody>
                    <a:bodyPr/>
                    <a:lstStyle/>
                    <a:p>
                      <a:r>
                        <a:rPr lang="en-US" dirty="0" smtClean="0"/>
                        <a:t>Fields, properties methods,</a:t>
                      </a:r>
                      <a:r>
                        <a:rPr lang="en-US" baseline="0" dirty="0" smtClean="0"/>
                        <a:t> operators, custom casting?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Wingdings" pitchFamily="2" charset="2"/>
                          <a:sym typeface="Wingdings"/>
                        </a:rPr>
                        <a:t></a:t>
                      </a:r>
                      <a:r>
                        <a:rPr lang="en-US" b="1" baseline="0" dirty="0" smtClean="0">
                          <a:latin typeface="Wingdings" pitchFamily="2" charset="2"/>
                        </a:rPr>
                        <a:t> </a:t>
                      </a:r>
                      <a:endParaRPr lang="en-US" b="1" dirty="0">
                        <a:latin typeface="Wingdings" pitchFamily="2" charset="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Wingdings" pitchFamily="2" charset="2"/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5823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Wingdings" pitchFamily="2" charset="2"/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>
                          <a:latin typeface="Wingdings" pitchFamily="2" charset="2"/>
                          <a:sym typeface="Wingdings"/>
                        </a:rPr>
                        <a:t></a:t>
                      </a:r>
                      <a:r>
                        <a:rPr lang="en-US" b="0" baseline="0" dirty="0" smtClean="0">
                          <a:latin typeface="+mn-lt"/>
                          <a:sym typeface="Wingdings"/>
                        </a:rPr>
                        <a:t> (</a:t>
                      </a:r>
                      <a:r>
                        <a:rPr lang="en-US" b="0" dirty="0" smtClean="0"/>
                        <a:t>Needs parameters)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5823">
                <a:tc>
                  <a:txBody>
                    <a:bodyPr/>
                    <a:lstStyle/>
                    <a:p>
                      <a:r>
                        <a:rPr lang="en-US" dirty="0" smtClean="0"/>
                        <a:t>Inheritance?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Wingdings" pitchFamily="2" charset="2"/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5823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Initializers?*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Wingdings" pitchFamily="2" charset="2"/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58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Finalizer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Wingdings" pitchFamily="2" charset="2"/>
                          <a:sym typeface="Wingdings"/>
                        </a:rPr>
                        <a:t>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Line Callout 1 19"/>
          <p:cNvSpPr/>
          <p:nvPr/>
        </p:nvSpPr>
        <p:spPr>
          <a:xfrm>
            <a:off x="6047085" y="5048071"/>
            <a:ext cx="2817069" cy="1200329"/>
          </a:xfrm>
          <a:prstGeom prst="borderCallout1">
            <a:avLst>
              <a:gd name="adj1" fmla="val -6215"/>
              <a:gd name="adj2" fmla="val 26648"/>
              <a:gd name="adj3" fmla="val -52574"/>
              <a:gd name="adj4" fmla="val 232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Default constructor automatically defined for structs and is </a:t>
            </a:r>
            <a:br>
              <a:rPr lang="en-US" dirty="0" smtClean="0"/>
            </a:br>
            <a:r>
              <a:rPr lang="en-US" b="1" dirty="0" smtClean="0"/>
              <a:t>not customizable</a:t>
            </a:r>
            <a:endParaRPr lang="en-US" b="1" dirty="0"/>
          </a:p>
        </p:txBody>
      </p:sp>
      <p:sp>
        <p:nvSpPr>
          <p:cNvPr id="7" name="Line Callout 1 6"/>
          <p:cNvSpPr/>
          <p:nvPr/>
        </p:nvSpPr>
        <p:spPr>
          <a:xfrm>
            <a:off x="2952083" y="5482482"/>
            <a:ext cx="2817069" cy="1200329"/>
          </a:xfrm>
          <a:prstGeom prst="borderCallout1">
            <a:avLst>
              <a:gd name="adj1" fmla="val -6215"/>
              <a:gd name="adj2" fmla="val 26648"/>
              <a:gd name="adj3" fmla="val -21960"/>
              <a:gd name="adj4" fmla="val 295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Structs</a:t>
            </a:r>
            <a:r>
              <a:rPr lang="en-US" dirty="0" smtClean="0"/>
              <a:t> allow </a:t>
            </a:r>
            <a:r>
              <a:rPr lang="en-US" i="1" dirty="0" smtClean="0"/>
              <a:t>object</a:t>
            </a:r>
            <a:r>
              <a:rPr lang="en-US" dirty="0" smtClean="0"/>
              <a:t> initializers, but not </a:t>
            </a:r>
            <a:r>
              <a:rPr lang="en-US" i="1" dirty="0" smtClean="0"/>
              <a:t>instance field</a:t>
            </a:r>
            <a:r>
              <a:rPr lang="en-US" dirty="0" smtClean="0"/>
              <a:t> initializers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14219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Structs vs.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Generally prefer classes</a:t>
            </a:r>
          </a:p>
          <a:p>
            <a:r>
              <a:rPr lang="en-US" dirty="0" smtClean="0"/>
              <a:t>Use structs when</a:t>
            </a:r>
          </a:p>
          <a:p>
            <a:pPr lvl="1"/>
            <a:r>
              <a:rPr lang="en-US" dirty="0" smtClean="0"/>
              <a:t>Data operates like a primitive type</a:t>
            </a:r>
          </a:p>
          <a:p>
            <a:pPr lvl="1"/>
            <a:r>
              <a:rPr lang="en-US" dirty="0" smtClean="0"/>
              <a:t>Data is small</a:t>
            </a:r>
          </a:p>
          <a:p>
            <a:pPr lvl="1"/>
            <a:r>
              <a:rPr lang="en-US" dirty="0" smtClean="0"/>
              <a:t>Data is normally immutable</a:t>
            </a:r>
          </a:p>
          <a:p>
            <a:pPr lvl="1"/>
            <a:r>
              <a:rPr lang="en-US" dirty="0" smtClean="0"/>
              <a:t>Missing class features are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6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Defining/Using a 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2209" y="1479636"/>
            <a:ext cx="6350000" cy="2959272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struct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X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Y {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get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set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; }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public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Point(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x,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y):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this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() {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this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.X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x;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this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.Y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= y;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  }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onsolas"/>
                <a:ea typeface="MS Mincho"/>
                <a:cs typeface="Times New Roman"/>
              </a:rPr>
              <a:t>}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2208" y="4769725"/>
            <a:ext cx="7661479" cy="729430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p = 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MS Mincho"/>
                <a:cs typeface="Times New Roman"/>
              </a:rPr>
              <a:t>new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Point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(5, 8);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 err="1" smtClean="0">
                <a:solidFill>
                  <a:srgbClr val="2B91AF"/>
                </a:solidFill>
                <a:latin typeface="Consolas"/>
                <a:ea typeface="MS Mincho"/>
                <a:cs typeface="Times New Roman"/>
              </a:rPr>
              <a:t>Console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.WriteLine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MS Mincho"/>
                <a:cs typeface="Times New Roman"/>
              </a:rPr>
              <a:t>"The point is at ({0},{1})."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p.X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, </a:t>
            </a:r>
            <a:r>
              <a:rPr lang="en-US" dirty="0" err="1" smtClean="0">
                <a:latin typeface="Consolas"/>
                <a:ea typeface="MS Mincho"/>
                <a:cs typeface="Times New Roman"/>
              </a:rPr>
              <a:t>p.Y</a:t>
            </a:r>
            <a:r>
              <a:rPr lang="en-US" dirty="0" smtClean="0">
                <a:latin typeface="Consolas"/>
                <a:ea typeface="MS Mincho"/>
                <a:cs typeface="Times New Roman"/>
              </a:rPr>
              <a:t>);</a:t>
            </a:r>
            <a:endParaRPr lang="en-US" sz="2400" dirty="0">
              <a:latin typeface="Calibri"/>
              <a:ea typeface="MS Mincho"/>
              <a:cs typeface="Times New Roman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096691" y="3648908"/>
            <a:ext cx="2817069" cy="923330"/>
          </a:xfrm>
          <a:prstGeom prst="borderCallout1">
            <a:avLst>
              <a:gd name="adj1" fmla="val -9803"/>
              <a:gd name="adj2" fmla="val 15828"/>
              <a:gd name="adj3" fmla="val -56958"/>
              <a:gd name="adj4" fmla="val 1083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Call implicitly-defined default constructor to initialize X and Y to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01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90883"/>
              </p:ext>
            </p:extLst>
          </p:nvPr>
        </p:nvGraphicFramePr>
        <p:xfrm>
          <a:off x="140151" y="1405197"/>
          <a:ext cx="8793537" cy="432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4" imgW="6400800" imgH="3146357" progId="Visio.Drawing.11">
                  <p:embed/>
                </p:oleObj>
              </mc:Choice>
              <mc:Fallback>
                <p:oleObj name="Visio" r:id="rId4" imgW="6400800" imgH="31463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151" y="1405197"/>
                        <a:ext cx="8793537" cy="4322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973748" y="2136842"/>
            <a:ext cx="1410510" cy="6225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908" y="27432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11285" y="5385011"/>
            <a:ext cx="7383294" cy="7191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In the code you have been writing, what is the View?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110247" y="5945954"/>
            <a:ext cx="3304162" cy="7191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What is the Controller?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667325" y="5945954"/>
            <a:ext cx="4946324" cy="719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This lesson </a:t>
            </a:r>
            <a:r>
              <a:rPr lang="en-US" sz="2000" dirty="0" smtClean="0">
                <a:sym typeface="Wingdings" pitchFamily="2" charset="2"/>
              </a:rPr>
              <a:t> Create a Data Model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56814" y="4085617"/>
            <a:ext cx="1410510" cy="6225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18760" y="4085617"/>
            <a:ext cx="1408891" cy="622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0" idx="1"/>
            <a:endCxn id="3" idx="3"/>
          </p:cNvCxnSpPr>
          <p:nvPr/>
        </p:nvCxnSpPr>
        <p:spPr>
          <a:xfrm flipH="1">
            <a:off x="3667324" y="4396902"/>
            <a:ext cx="2151436" cy="0"/>
          </a:xfrm>
          <a:prstGeom prst="straightConnector1">
            <a:avLst/>
          </a:prstGeom>
          <a:ln w="50800">
            <a:solidFill>
              <a:srgbClr val="FF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4900" y="1811992"/>
            <a:ext cx="7953248" cy="1828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8050" indent="-107950"/>
            <a:r>
              <a:rPr lang="en-US" sz="2000" b="1" dirty="0" smtClean="0">
                <a:solidFill>
                  <a:schemeClr val="tx1"/>
                </a:solidFill>
              </a:rPr>
              <a:t>Never access a view from a model</a:t>
            </a:r>
          </a:p>
          <a:p>
            <a:pPr marL="1257300" indent="-1143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Unless testing/debugging</a:t>
            </a:r>
          </a:p>
          <a:p>
            <a:pPr marL="1257300" indent="-1143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There are training examples that do this </a:t>
            </a:r>
          </a:p>
          <a:p>
            <a:pPr marL="1257300" indent="-1143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They are just for illustration </a:t>
            </a:r>
          </a:p>
          <a:p>
            <a:pPr marL="1257300" indent="-1143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would never be done in real code</a:t>
            </a:r>
          </a:p>
        </p:txBody>
      </p:sp>
      <p:pic>
        <p:nvPicPr>
          <p:cNvPr id="2050" name="Picture 2" descr="C:\Users\bmochock\AppData\Local\Microsoft\Windows\Temporary Internet Files\Content.IE5\RZYSHAVG\MC90043472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49" y="1616555"/>
            <a:ext cx="2285714" cy="22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116074" y="5238279"/>
            <a:ext cx="5930900" cy="707886"/>
          </a:xfrm>
          <a:prstGeom prst="borderCallout1">
            <a:avLst>
              <a:gd name="adj1" fmla="val -13543"/>
              <a:gd name="adj2" fmla="val 45628"/>
              <a:gd name="adj3" fmla="val -106378"/>
              <a:gd name="adj4" fmla="val 45393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4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4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&quot;No&quot; Symbol 14"/>
          <p:cNvSpPr/>
          <p:nvPr/>
        </p:nvSpPr>
        <p:spPr>
          <a:xfrm>
            <a:off x="4324213" y="3793652"/>
            <a:ext cx="1244058" cy="1206500"/>
          </a:xfrm>
          <a:prstGeom prst="noSmoking">
            <a:avLst>
              <a:gd name="adj" fmla="val 1347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70231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Defining Custom Types</a:t>
            </a:r>
          </a:p>
          <a:p>
            <a:r>
              <a:rPr lang="en-US" dirty="0" smtClean="0"/>
              <a:t>Sharing Between Instances</a:t>
            </a:r>
          </a:p>
          <a:p>
            <a:r>
              <a:rPr lang="en-US" dirty="0"/>
              <a:t>Making Your Types Easy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4DB53-87A1-4491-9E91-5A286E56A2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33" name="Straight Connector 32"/>
          <p:cNvCxnSpPr>
            <a:stCxn id="18" idx="2"/>
            <a:endCxn id="19" idx="0"/>
          </p:cNvCxnSpPr>
          <p:nvPr/>
        </p:nvCxnSpPr>
        <p:spPr>
          <a:xfrm rot="5400000">
            <a:off x="3084313" y="809127"/>
            <a:ext cx="604020" cy="2436359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20" idx="0"/>
            <a:endCxn id="18" idx="2"/>
          </p:cNvCxnSpPr>
          <p:nvPr/>
        </p:nvCxnSpPr>
        <p:spPr>
          <a:xfrm rot="16200000" flipV="1">
            <a:off x="5317883" y="1011915"/>
            <a:ext cx="604020" cy="2030781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9" idx="2"/>
            <a:endCxn id="21" idx="0"/>
          </p:cNvCxnSpPr>
          <p:nvPr/>
        </p:nvCxnSpPr>
        <p:spPr>
          <a:xfrm rot="5400000">
            <a:off x="1662390" y="2692783"/>
            <a:ext cx="400908" cy="610599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22" idx="0"/>
            <a:endCxn id="19" idx="2"/>
          </p:cNvCxnSpPr>
          <p:nvPr/>
        </p:nvCxnSpPr>
        <p:spPr>
          <a:xfrm rot="16200000" flipV="1">
            <a:off x="2605749" y="2360022"/>
            <a:ext cx="400908" cy="1276119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19" idx="2"/>
            <a:endCxn id="23" idx="0"/>
          </p:cNvCxnSpPr>
          <p:nvPr/>
        </p:nvCxnSpPr>
        <p:spPr>
          <a:xfrm rot="16200000" flipH="1">
            <a:off x="1786760" y="3179010"/>
            <a:ext cx="1021620" cy="258855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20" idx="2"/>
            <a:endCxn id="25" idx="0"/>
          </p:cNvCxnSpPr>
          <p:nvPr/>
        </p:nvCxnSpPr>
        <p:spPr>
          <a:xfrm rot="5400000">
            <a:off x="5651167" y="2214420"/>
            <a:ext cx="400908" cy="15673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4" idx="0"/>
            <a:endCxn id="20" idx="2"/>
          </p:cNvCxnSpPr>
          <p:nvPr/>
        </p:nvCxnSpPr>
        <p:spPr>
          <a:xfrm rot="16200000" flipV="1">
            <a:off x="7267083" y="2165828"/>
            <a:ext cx="400908" cy="16645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20" idx="2"/>
            <a:endCxn id="26" idx="0"/>
          </p:cNvCxnSpPr>
          <p:nvPr/>
        </p:nvCxnSpPr>
        <p:spPr>
          <a:xfrm rot="5400000">
            <a:off x="6420287" y="2983540"/>
            <a:ext cx="400908" cy="2908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26" idx="2"/>
            <a:endCxn id="28" idx="0"/>
          </p:cNvCxnSpPr>
          <p:nvPr/>
        </p:nvCxnSpPr>
        <p:spPr>
          <a:xfrm rot="5400000">
            <a:off x="5608198" y="3289559"/>
            <a:ext cx="620712" cy="137529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29" idx="2"/>
            <a:endCxn id="30" idx="0"/>
          </p:cNvCxnSpPr>
          <p:nvPr/>
        </p:nvCxnSpPr>
        <p:spPr>
          <a:xfrm rot="5400000">
            <a:off x="5564624" y="4140053"/>
            <a:ext cx="602203" cy="183384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27" idx="0"/>
            <a:endCxn id="26" idx="2"/>
          </p:cNvCxnSpPr>
          <p:nvPr/>
        </p:nvCxnSpPr>
        <p:spPr>
          <a:xfrm rot="16200000" flipV="1">
            <a:off x="7142639" y="3130408"/>
            <a:ext cx="620712" cy="1693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stCxn id="29" idx="0"/>
            <a:endCxn id="26" idx="2"/>
          </p:cNvCxnSpPr>
          <p:nvPr/>
        </p:nvCxnSpPr>
        <p:spPr>
          <a:xfrm rot="16200000" flipV="1">
            <a:off x="6384066" y="3888981"/>
            <a:ext cx="620712" cy="1764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32" idx="0"/>
            <a:endCxn id="29" idx="2"/>
          </p:cNvCxnSpPr>
          <p:nvPr/>
        </p:nvCxnSpPr>
        <p:spPr>
          <a:xfrm rot="5400000" flipH="1" flipV="1">
            <a:off x="6432905" y="5008336"/>
            <a:ext cx="602203" cy="97277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>
            <a:stCxn id="31" idx="0"/>
            <a:endCxn id="29" idx="2"/>
          </p:cNvCxnSpPr>
          <p:nvPr/>
        </p:nvCxnSpPr>
        <p:spPr>
          <a:xfrm rot="16200000" flipV="1">
            <a:off x="7240117" y="4298401"/>
            <a:ext cx="602203" cy="15171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rot="5400000">
            <a:off x="4734308" y="3309737"/>
            <a:ext cx="602203" cy="34944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3994902" y="1256984"/>
            <a:ext cx="121920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Type</a:t>
            </a:r>
            <a:endParaRPr lang="en-US" spc="-100" dirty="0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489551" y="232931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Value Types</a:t>
            </a:r>
            <a:endParaRPr lang="en-US" spc="-100" dirty="0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614777" y="2329316"/>
            <a:ext cx="204101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Reference Types</a:t>
            </a:r>
            <a:endParaRPr lang="en-US" spc="-100" dirty="0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970191" y="3198536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700819" y="3198536"/>
            <a:ext cx="1486885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  <a:endParaRPr lang="en-US" spc="-1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630501" y="3819248"/>
            <a:ext cx="159299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Enumerations</a:t>
            </a:r>
            <a:endParaRPr lang="en-US" spc="-100" dirty="0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7621199" y="319853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Interface</a:t>
            </a:r>
            <a:endParaRPr lang="en-US" spc="-100" dirty="0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521138" y="3198536"/>
            <a:ext cx="109364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Pointer</a:t>
            </a:r>
            <a:endParaRPr lang="en-US" spc="-100" dirty="0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5724673" y="3198536"/>
            <a:ext cx="176305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Self Describing</a:t>
            </a:r>
            <a:endParaRPr lang="en-US" spc="-100" dirty="0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7621199" y="4287560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Generics</a:t>
            </a:r>
            <a:endParaRPr lang="en-US" spc="-100" dirty="0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552317" y="4287560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Arrays</a:t>
            </a:r>
            <a:endParaRPr lang="en-US" spc="-100" dirty="0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6104053" y="4287560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Class</a:t>
            </a:r>
            <a:endParaRPr lang="en-US" spc="-100" dirty="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172937" y="5358075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</a:p>
          <a:p>
            <a:pPr algn="ctr" eaLnBrk="1" hangingPunct="1"/>
            <a:r>
              <a:rPr lang="en-US" spc="-100" dirty="0" smtClean="0"/>
              <a:t>Classes</a:t>
            </a:r>
            <a:endParaRPr lang="en-US" spc="-100" dirty="0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7621199" y="5358075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Delegates</a:t>
            </a:r>
            <a:endParaRPr lang="en-US" spc="-100" dirty="0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5909500" y="5358075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Boxed Value </a:t>
            </a:r>
          </a:p>
          <a:p>
            <a:pPr algn="ctr" eaLnBrk="1" hangingPunct="1"/>
            <a:r>
              <a:rPr lang="en-US" spc="-100" dirty="0" smtClean="0"/>
              <a:t>Types</a:t>
            </a:r>
            <a:endParaRPr lang="en-US" spc="-100" dirty="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700819" y="5358075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3994902" y="2325663"/>
            <a:ext cx="1216152" cy="466344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z="2000" spc="-100" dirty="0" smtClean="0"/>
              <a:t>nullable</a:t>
            </a:r>
            <a:endParaRPr lang="en-US" sz="2000" spc="-100" dirty="0"/>
          </a:p>
        </p:txBody>
      </p:sp>
      <p:cxnSp>
        <p:nvCxnSpPr>
          <p:cNvPr id="43" name="Straight Connector 42"/>
          <p:cNvCxnSpPr>
            <a:stCxn id="18" idx="2"/>
            <a:endCxn id="41" idx="0"/>
          </p:cNvCxnSpPr>
          <p:nvPr/>
        </p:nvCxnSpPr>
        <p:spPr>
          <a:xfrm rot="5400000">
            <a:off x="4303557" y="2024717"/>
            <a:ext cx="600367" cy="1524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41" idx="1"/>
            <a:endCxn id="19" idx="3"/>
          </p:cNvCxnSpPr>
          <p:nvPr/>
        </p:nvCxnSpPr>
        <p:spPr>
          <a:xfrm rot="10800000" flipV="1">
            <a:off x="2846734" y="2558834"/>
            <a:ext cx="1148168" cy="4637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33" name="Straight Connector 32"/>
          <p:cNvCxnSpPr>
            <a:stCxn id="18" idx="2"/>
            <a:endCxn id="19" idx="0"/>
          </p:cNvCxnSpPr>
          <p:nvPr/>
        </p:nvCxnSpPr>
        <p:spPr>
          <a:xfrm rot="5400000">
            <a:off x="3084313" y="809127"/>
            <a:ext cx="604020" cy="2436359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20" idx="0"/>
            <a:endCxn id="18" idx="2"/>
          </p:cNvCxnSpPr>
          <p:nvPr/>
        </p:nvCxnSpPr>
        <p:spPr>
          <a:xfrm rot="16200000" flipV="1">
            <a:off x="5317883" y="1011915"/>
            <a:ext cx="604020" cy="2030781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Connector 38"/>
          <p:cNvCxnSpPr>
            <a:stCxn id="19" idx="2"/>
            <a:endCxn id="21" idx="0"/>
          </p:cNvCxnSpPr>
          <p:nvPr/>
        </p:nvCxnSpPr>
        <p:spPr>
          <a:xfrm rot="5400000">
            <a:off x="1662390" y="2692783"/>
            <a:ext cx="400908" cy="610599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2" name="Straight Connector 41"/>
          <p:cNvCxnSpPr>
            <a:stCxn id="22" idx="0"/>
            <a:endCxn id="19" idx="2"/>
          </p:cNvCxnSpPr>
          <p:nvPr/>
        </p:nvCxnSpPr>
        <p:spPr>
          <a:xfrm rot="16200000" flipV="1">
            <a:off x="2605749" y="2360022"/>
            <a:ext cx="400908" cy="1276119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/>
          <p:cNvCxnSpPr>
            <a:stCxn id="19" idx="2"/>
            <a:endCxn id="23" idx="0"/>
          </p:cNvCxnSpPr>
          <p:nvPr/>
        </p:nvCxnSpPr>
        <p:spPr>
          <a:xfrm rot="16200000" flipH="1">
            <a:off x="1786760" y="3179010"/>
            <a:ext cx="1021620" cy="258855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/>
          <p:cNvCxnSpPr>
            <a:stCxn id="20" idx="2"/>
            <a:endCxn id="25" idx="0"/>
          </p:cNvCxnSpPr>
          <p:nvPr/>
        </p:nvCxnSpPr>
        <p:spPr>
          <a:xfrm rot="5400000">
            <a:off x="5651167" y="2214420"/>
            <a:ext cx="400908" cy="15673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24" idx="0"/>
            <a:endCxn id="20" idx="2"/>
          </p:cNvCxnSpPr>
          <p:nvPr/>
        </p:nvCxnSpPr>
        <p:spPr>
          <a:xfrm rot="16200000" flipV="1">
            <a:off x="7267083" y="2165828"/>
            <a:ext cx="400908" cy="166450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20" idx="2"/>
            <a:endCxn id="26" idx="0"/>
          </p:cNvCxnSpPr>
          <p:nvPr/>
        </p:nvCxnSpPr>
        <p:spPr>
          <a:xfrm rot="5400000">
            <a:off x="6420287" y="2983540"/>
            <a:ext cx="400908" cy="2908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Connector 56"/>
          <p:cNvCxnSpPr>
            <a:stCxn id="26" idx="2"/>
            <a:endCxn id="28" idx="0"/>
          </p:cNvCxnSpPr>
          <p:nvPr/>
        </p:nvCxnSpPr>
        <p:spPr>
          <a:xfrm rot="5400000">
            <a:off x="5608198" y="3289559"/>
            <a:ext cx="620712" cy="137529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29" idx="2"/>
            <a:endCxn id="30" idx="0"/>
          </p:cNvCxnSpPr>
          <p:nvPr/>
        </p:nvCxnSpPr>
        <p:spPr>
          <a:xfrm rot="5400000">
            <a:off x="5564624" y="4140053"/>
            <a:ext cx="602203" cy="1833840"/>
          </a:xfrm>
          <a:prstGeom prst="line">
            <a:avLst/>
          </a:prstGeom>
          <a:ln w="25400">
            <a:solidFill>
              <a:srgbClr val="FF0000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27" idx="0"/>
            <a:endCxn id="26" idx="2"/>
          </p:cNvCxnSpPr>
          <p:nvPr/>
        </p:nvCxnSpPr>
        <p:spPr>
          <a:xfrm rot="16200000" flipV="1">
            <a:off x="7142639" y="3130408"/>
            <a:ext cx="620712" cy="169359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stCxn id="29" idx="0"/>
            <a:endCxn id="26" idx="2"/>
          </p:cNvCxnSpPr>
          <p:nvPr/>
        </p:nvCxnSpPr>
        <p:spPr>
          <a:xfrm rot="16200000" flipV="1">
            <a:off x="6384066" y="3888981"/>
            <a:ext cx="620712" cy="1764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/>
          <p:cNvCxnSpPr>
            <a:stCxn id="32" idx="0"/>
            <a:endCxn id="29" idx="2"/>
          </p:cNvCxnSpPr>
          <p:nvPr/>
        </p:nvCxnSpPr>
        <p:spPr>
          <a:xfrm rot="5400000" flipH="1" flipV="1">
            <a:off x="6432905" y="5008336"/>
            <a:ext cx="602203" cy="97277"/>
          </a:xfrm>
          <a:prstGeom prst="line">
            <a:avLst/>
          </a:prstGeom>
          <a:ln w="25400">
            <a:solidFill>
              <a:schemeClr val="accent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Straight Connector 71"/>
          <p:cNvCxnSpPr>
            <a:stCxn id="31" idx="0"/>
            <a:endCxn id="29" idx="2"/>
          </p:cNvCxnSpPr>
          <p:nvPr/>
        </p:nvCxnSpPr>
        <p:spPr>
          <a:xfrm rot="16200000" flipV="1">
            <a:off x="7240117" y="4298401"/>
            <a:ext cx="602203" cy="151714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/>
          <p:cNvCxnSpPr>
            <a:stCxn id="29" idx="2"/>
            <a:endCxn id="34" idx="0"/>
          </p:cNvCxnSpPr>
          <p:nvPr/>
        </p:nvCxnSpPr>
        <p:spPr>
          <a:xfrm rot="5400000">
            <a:off x="4734308" y="3309737"/>
            <a:ext cx="602203" cy="349447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3994902" y="1256984"/>
            <a:ext cx="121920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Type</a:t>
            </a:r>
            <a:endParaRPr lang="en-US" spc="-100" dirty="0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489551" y="232931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Value Types</a:t>
            </a:r>
            <a:endParaRPr lang="en-US" spc="-100" dirty="0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5614777" y="2329316"/>
            <a:ext cx="204101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Reference Types</a:t>
            </a:r>
            <a:endParaRPr lang="en-US" spc="-100" dirty="0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970191" y="3198536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700819" y="3198536"/>
            <a:ext cx="1486885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  <a:endParaRPr lang="en-US" spc="-100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630501" y="3819248"/>
            <a:ext cx="159299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Enumerations</a:t>
            </a:r>
            <a:endParaRPr lang="en-US" spc="-100" dirty="0"/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7621199" y="3198536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Interface</a:t>
            </a:r>
            <a:endParaRPr lang="en-US" spc="-100" dirty="0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521138" y="3198536"/>
            <a:ext cx="1093640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Pointer</a:t>
            </a:r>
            <a:endParaRPr lang="en-US" spc="-100" dirty="0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5724673" y="3198536"/>
            <a:ext cx="1763052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Self Describing</a:t>
            </a:r>
            <a:endParaRPr lang="en-US" spc="-100" dirty="0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7621199" y="4287560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Generics</a:t>
            </a:r>
            <a:endParaRPr lang="en-US" spc="-100" dirty="0"/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4552317" y="4287560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Arrays</a:t>
            </a:r>
            <a:endParaRPr lang="en-US" spc="-100" dirty="0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6104053" y="4287560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Class</a:t>
            </a:r>
            <a:endParaRPr lang="en-US" spc="-100" dirty="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4172937" y="5358075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User-Defined</a:t>
            </a:r>
          </a:p>
          <a:p>
            <a:pPr algn="ctr" eaLnBrk="1" hangingPunct="1"/>
            <a:r>
              <a:rPr lang="en-US" spc="-100" dirty="0" smtClean="0"/>
              <a:t>Classes</a:t>
            </a:r>
            <a:endParaRPr lang="en-US" spc="-100" dirty="0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7621199" y="5358075"/>
            <a:ext cx="1357183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Delegates</a:t>
            </a:r>
            <a:endParaRPr lang="en-US" spc="-100" dirty="0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5909500" y="5358075"/>
            <a:ext cx="1551736" cy="740687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Boxed Value </a:t>
            </a:r>
          </a:p>
          <a:p>
            <a:pPr algn="ctr" eaLnBrk="1" hangingPunct="1"/>
            <a:r>
              <a:rPr lang="en-US" spc="-100" dirty="0" smtClean="0"/>
              <a:t>Types</a:t>
            </a:r>
            <a:endParaRPr lang="en-US" spc="-100" dirty="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700819" y="5358075"/>
            <a:ext cx="1174706" cy="468312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pc="-100" dirty="0" smtClean="0"/>
              <a:t>Built-in</a:t>
            </a:r>
            <a:endParaRPr lang="en-US" spc="-100" dirty="0"/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3994902" y="2325663"/>
            <a:ext cx="1216152" cy="466344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sysDot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sz="2000" spc="-100" dirty="0" smtClean="0"/>
              <a:t>nullable</a:t>
            </a:r>
            <a:endParaRPr lang="en-US" sz="2000" spc="-100" dirty="0"/>
          </a:p>
        </p:txBody>
      </p:sp>
      <p:cxnSp>
        <p:nvCxnSpPr>
          <p:cNvPr id="43" name="Straight Connector 42"/>
          <p:cNvCxnSpPr>
            <a:stCxn id="18" idx="2"/>
            <a:endCxn id="41" idx="0"/>
          </p:cNvCxnSpPr>
          <p:nvPr/>
        </p:nvCxnSpPr>
        <p:spPr>
          <a:xfrm rot="5400000">
            <a:off x="4303557" y="2024717"/>
            <a:ext cx="600367" cy="1524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4" name="Straight Connector 43"/>
          <p:cNvCxnSpPr>
            <a:stCxn id="41" idx="1"/>
            <a:endCxn id="19" idx="3"/>
          </p:cNvCxnSpPr>
          <p:nvPr/>
        </p:nvCxnSpPr>
        <p:spPr>
          <a:xfrm rot="10800000" flipV="1">
            <a:off x="2846734" y="2558834"/>
            <a:ext cx="1148168" cy="4637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608" y="1254231"/>
            <a:ext cx="7498080" cy="4820292"/>
          </a:xfrm>
        </p:spPr>
        <p:txBody>
          <a:bodyPr>
            <a:normAutofit/>
          </a:bodyPr>
          <a:lstStyle/>
          <a:p>
            <a:r>
              <a:rPr lang="en-US" sz="2600" dirty="0"/>
              <a:t>A template defining a custom data </a:t>
            </a:r>
            <a:r>
              <a:rPr lang="en-US" sz="2600" dirty="0" smtClean="0"/>
              <a:t>type</a:t>
            </a:r>
          </a:p>
          <a:p>
            <a:r>
              <a:rPr lang="en-US" sz="2600" dirty="0" smtClean="0"/>
              <a:t>Defines both the _____ and ________ of the custom type</a:t>
            </a:r>
          </a:p>
          <a:p>
            <a:r>
              <a:rPr lang="en-US" sz="2600" dirty="0" smtClean="0"/>
              <a:t>An ______ is an instance of that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66DE5-ECE0-460C-9F84-9AC3FC05B9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73790" y="1724794"/>
            <a:ext cx="1294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state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83721" y="1723446"/>
            <a:ext cx="19914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behavior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435608" y="1400176"/>
            <a:ext cx="7498080" cy="63682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rgbClr val="FFC000"/>
              </a:buClr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859622" y="3128819"/>
            <a:ext cx="6192178" cy="2308324"/>
          </a:xfrm>
          <a:prstGeom prst="rect">
            <a:avLst/>
          </a:prstGeom>
          <a:pattFill>
            <a:fgClr>
              <a:srgbClr val="FFFFFF"/>
            </a:fgClr>
            <a:bgClr>
              <a:srgbClr val="FFFFFF"/>
            </a:bgClr>
          </a:pattFill>
          <a:ln w="3175" cmpd="sng">
            <a:solidFill>
              <a:srgbClr val="000000"/>
            </a:solidFill>
          </a:ln>
          <a:effectLst>
            <a:outerShdw blurRad="50800" dist="38100" dir="2700000" algn="tl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Dragon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/>
                <a:ea typeface="MS Mincho"/>
                <a:cs typeface="Times New Roman"/>
              </a:rPr>
              <a:t>// Class Body</a:t>
            </a:r>
            <a:endParaRPr lang="en-US" sz="2400" dirty="0">
              <a:latin typeface="Calibri"/>
              <a:ea typeface="MS Mincho"/>
              <a:cs typeface="Times New Roman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2771" y="3928418"/>
            <a:ext cx="2892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Altitude;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FireRange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IsHungry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59622" y="5713747"/>
            <a:ext cx="6192178" cy="5792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000" dirty="0" smtClean="0"/>
              <a:t>State describes an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9175" y="2590374"/>
            <a:ext cx="1294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object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55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5" grpId="0"/>
      <p:bldP spid="26" grpId="0"/>
      <p:bldP spid="10" grpId="0"/>
      <p:bldP spid="13" grpId="0" animBg="1"/>
      <p:bldP spid="7" grpId="0"/>
      <p:bldP spid="20" grpId="0" animBg="1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Object 4"/>
  <p:tag name="URN:EPIC:TRAINING:SLIDES:OFFICE:IMAGES:DEFAULTIMAGENAME:BORDER" val="False"/>
  <p:tag name="URN:EPIC:TRAINING:SLIDES:OFFICE:IMAGES:DEFAULTIMAGENAME:URI" val="U:\Images\Denali\2200001To2300000\2226339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Straight Connector 32&#10;Straight Connector 35&#10;Straight Connector 38&#10;Straight Connector 41&#10;Straight Connector 44&#10;Straight Connector 47&#10;Straight Connector 50&#10;Straight Connector 53&#10;Straight Connector 56&#10;Straight Connector 59&#10;Straight Connector 62&#10;Straight Connector 65&#10;Straight Connector 68&#10;Straight Connector 71&#10;Straight Connector 34&#10;Rectangle 35"/>
  <p:tag name="URN:EPIC:TRAINING:SLIDES:OFFICE:IMAGES:DEFAULTIMAGENAME:BORDER" val="False"/>
  <p:tag name="URN:EPIC:TRAINING:SLIDES:OFFICE:IMAGES:DEFAULTIMAGENAME:URI" val="U:\Images\Summer09\1200001To1300000\1299553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Object 4"/>
  <p:tag name="URN:EPIC:TRAINING:SLIDES:OFFICE:IMAGES:DEFAULTIMAGENAME:BORDER" val="False"/>
  <p:tag name="URN:EPIC:TRAINING:SLIDES:OFFICE:IMAGES:DEFAULTIMAGENAME:URI" val="U:\Images\Denali\2200001To2300000\2226339.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Straight Connector 32&#10;Straight Connector 35&#10;Straight Connector 38&#10;Straight Connector 41&#10;Straight Connector 44&#10;Straight Connector 47&#10;Straight Connector 50&#10;Straight Connector 53&#10;Straight Connector 56&#10;Straight Connector 59&#10;Straight Connector 62&#10;Straight Connector 65&#10;Straight Connector 68&#10;Straight Connector 71&#10;Straight Connector 34&#10;Rectangle 35&#10;Straight Connector 42&#10;Straight Connector 43"/>
  <p:tag name="URN:EPIC:TRAINING:SLIDES:OFFICE:IMAGES:DEFAULTIMAGENAME:BORDER" val="False"/>
  <p:tag name="URN:EPIC:TRAINING:SLIDES:OFFICE:IMAGES:DEFAULTIMAGENAME:URI" val="U:\Images\2010 RELEASE\1500001To1600000\1572357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Straight Connector 32&#10;Straight Connector 35&#10;Straight Connector 38&#10;Straight Connector 41&#10;Straight Connector 44&#10;Straight Connector 47&#10;Straight Connector 50&#10;Straight Connector 53&#10;Straight Connector 56&#10;Straight Connector 59&#10;Straight Connector 62&#10;Straight Connector 65&#10;Straight Connector 68&#10;Straight Connector 71&#10;Straight Connector 34&#10;Rectangle 35"/>
  <p:tag name="URN:EPIC:TRAINING:SLIDES:OFFICE:IMAGES:DEFAULTIMAGENAME:BORDER" val="False"/>
  <p:tag name="URN:EPIC:TRAINING:SLIDES:OFFICE:IMAGES:DEFAULTIMAGENAME:URI" val="U:\Images\Summer09\1200001To1300000\1299553.p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Group 51&#10;Group 38"/>
  <p:tag name="URN:EPIC:TRAINING:SLIDES:OFFICE:IMAGES:DEFAULTIMAGENAME:BORDER" val="False"/>
  <p:tag name="URN:EPIC:TRAINING:SLIDES:OFFICE:IMAGES:DEFAULTIMAGENAME:URI" val="U:\Images\2010 RELEASE\1500001To1600000\1572364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Oval 28&#10;Rectangle 29&#10;Left Arrow 12&#10;Line Callout 1 13&#10;Line Callout 1 15&#10;Rectangle 34&#10;Left-Right Arrow 14&#10;Group 38"/>
  <p:tag name="URN:EPIC:TRAINING:SLIDES:OFFICE:IMAGES:DEFAULTIMAGENAME:BORDER" val="False"/>
  <p:tag name="URN:EPIC:TRAINING:SLIDES:OFFICE:IMAGES:DEFAULTIMAGENAME:URI" val="U:\Images\2010 RELEASE\1500001To1600000\1572370.p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Oval 38&#10;Rectangle 39&#10;Left Arrow 40&#10;Rectangle 44&#10;Line Callout 1 45&#10;Straight Arrow Connector 47&#10;Rectangle 51&#10;Rectangle 52&#10;Line Callout 1 53&#10;Rounded Rectangle 54&#10;Straight Arrow Connector 46&#10;Group 48&#10;Left-Right Arrow 42"/>
  <p:tag name="URN:EPIC:TRAINING:SLIDES:OFFICE:IMAGES:DEFAULTIMAGENAME:BORDER" val="False"/>
  <p:tag name="URN:EPIC:TRAINING:SLIDES:OFFICE:IMAGES:DEFAULTIMAGENAME:URI" val="U:\Images\2010 RELEASE\1500001To1600000\1572376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Picture 2&#10;Rectangle 5"/>
  <p:tag name="URN:EPIC:TRAINING:SLIDES:OFFICE:IMAGES:DEFAULTIMAGENAME:BORDER" val="False"/>
  <p:tag name="URN:EPIC:TRAINING:SLIDES:OFFICE:IMAGES:DEFAULTIMAGENAME:URI" val="U:\Images\2010 RELEASE\1500001To1600000\1572400.p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RN:EPIC:TRAINING:SLIDES:OFFICE:IMAGES" val="DefaultImageName"/>
  <p:tag name="URN:EPIC:TRAINING:SLIDES:OFFICE:IMAGES:DEFAULTIMAGENAME" val="Rectangle 12&#10;Straight Arrow Connector 8&#10;Straight Arrow Connector 9&#10;Oval 18&#10;Straight Connector 20&#10;Straight Connector 23&#10;TextBox 27&#10;TextBox 29&#10;Group 43"/>
  <p:tag name="URN:EPIC:TRAINING:SLIDES:OFFICE:IMAGES:DEFAULTIMAGENAME:BORDER" val="False"/>
  <p:tag name="URN:EPIC:TRAINING:SLIDES:OFFICE:IMAGES:DEFAULTIMAGENAME:URI" val="U:\Images\2010 RELEASE\1500001To1600000\1572428.p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Bren Custom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bren</Template>
  <TotalTime>13472</TotalTime>
  <Words>3038</Words>
  <Application>Microsoft Office PowerPoint</Application>
  <PresentationFormat>On-screen Show (4:3)</PresentationFormat>
  <Paragraphs>798</Paragraphs>
  <Slides>46</Slides>
  <Notes>11</Notes>
  <HiddenSlides>9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MS Mincho</vt:lpstr>
      <vt:lpstr>Arial</vt:lpstr>
      <vt:lpstr>Calibri</vt:lpstr>
      <vt:lpstr>Consolas</vt:lpstr>
      <vt:lpstr>Symbol</vt:lpstr>
      <vt:lpstr>Tahoma</vt:lpstr>
      <vt:lpstr>Times New Roman</vt:lpstr>
      <vt:lpstr>Verdana</vt:lpstr>
      <vt:lpstr>Wingdings</vt:lpstr>
      <vt:lpstr>Wingdings 2</vt:lpstr>
      <vt:lpstr>bren</vt:lpstr>
      <vt:lpstr>Visio</vt:lpstr>
      <vt:lpstr>Lesson 2</vt:lpstr>
      <vt:lpstr>Goal</vt:lpstr>
      <vt:lpstr>OOP Basics</vt:lpstr>
      <vt:lpstr>Model-View-Controller (MVC)</vt:lpstr>
      <vt:lpstr>Model-View-Controller (MVC)</vt:lpstr>
      <vt:lpstr>Agenda</vt:lpstr>
      <vt:lpstr>The Big Picture</vt:lpstr>
      <vt:lpstr>The Big Picture</vt:lpstr>
      <vt:lpstr>What is a class?</vt:lpstr>
      <vt:lpstr>What is a class?</vt:lpstr>
      <vt:lpstr>What is a class?</vt:lpstr>
      <vt:lpstr>Creating State</vt:lpstr>
      <vt:lpstr>Creating State</vt:lpstr>
      <vt:lpstr>Accessing Class State</vt:lpstr>
      <vt:lpstr>Accessing Class State</vt:lpstr>
      <vt:lpstr>Defining Simple Properties</vt:lpstr>
      <vt:lpstr>Adding Behavior</vt:lpstr>
      <vt:lpstr>Adding Behavior</vt:lpstr>
      <vt:lpstr>Creating an Instance</vt:lpstr>
      <vt:lpstr>Special Constructors</vt:lpstr>
      <vt:lpstr>Special Constructors</vt:lpstr>
      <vt:lpstr>Using an Instance</vt:lpstr>
      <vt:lpstr>Agenda</vt:lpstr>
      <vt:lpstr>Why Share State?</vt:lpstr>
      <vt:lpstr>Shared Behavior and State</vt:lpstr>
      <vt:lpstr>Shared Behavior and State</vt:lpstr>
      <vt:lpstr>Shared Behavior and State</vt:lpstr>
      <vt:lpstr>Shared Behavior and State</vt:lpstr>
      <vt:lpstr>Activity</vt:lpstr>
      <vt:lpstr>PowerPoint Presentation</vt:lpstr>
      <vt:lpstr>Agenda</vt:lpstr>
      <vt:lpstr>Why make code easy to use?</vt:lpstr>
      <vt:lpstr>Ways to Improve Usability</vt:lpstr>
      <vt:lpstr>Overloading Operators</vt:lpstr>
      <vt:lpstr>Relational Operators</vt:lpstr>
      <vt:lpstr>Overloading ==</vt:lpstr>
      <vt:lpstr>Overloading ==</vt:lpstr>
      <vt:lpstr>Overloading ==</vt:lpstr>
      <vt:lpstr>Adding Type Conversion</vt:lpstr>
      <vt:lpstr>Activity</vt:lpstr>
      <vt:lpstr>Agenda</vt:lpstr>
      <vt:lpstr>The Big Picture</vt:lpstr>
      <vt:lpstr>Why?</vt:lpstr>
      <vt:lpstr>Structs vs. Classes</vt:lpstr>
      <vt:lpstr>Structs vs. Classes</vt:lpstr>
      <vt:lpstr>Defining/Using a Struct</vt:lpstr>
    </vt:vector>
  </TitlesOfParts>
  <Company>Epic Systems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Chronicles</dc:title>
  <dc:creator>Matt Balestrino</dc:creator>
  <cp:lastModifiedBy>Bren Mochocki</cp:lastModifiedBy>
  <cp:revision>916</cp:revision>
  <dcterms:created xsi:type="dcterms:W3CDTF">2008-06-05T20:26:28Z</dcterms:created>
  <dcterms:modified xsi:type="dcterms:W3CDTF">2016-08-25T18:45:10Z</dcterms:modified>
</cp:coreProperties>
</file>