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75" r:id="rId2"/>
    <p:sldId id="483" r:id="rId3"/>
    <p:sldId id="398" r:id="rId4"/>
    <p:sldId id="402" r:id="rId5"/>
    <p:sldId id="401" r:id="rId6"/>
    <p:sldId id="404" r:id="rId7"/>
    <p:sldId id="405" r:id="rId8"/>
    <p:sldId id="408" r:id="rId9"/>
    <p:sldId id="482" r:id="rId10"/>
    <p:sldId id="481" r:id="rId11"/>
    <p:sldId id="420" r:id="rId12"/>
    <p:sldId id="488" r:id="rId13"/>
    <p:sldId id="489" r:id="rId14"/>
    <p:sldId id="427" r:id="rId15"/>
    <p:sldId id="413" r:id="rId16"/>
    <p:sldId id="416" r:id="rId17"/>
    <p:sldId id="418" r:id="rId18"/>
    <p:sldId id="397" r:id="rId19"/>
    <p:sldId id="484" r:id="rId20"/>
    <p:sldId id="479" r:id="rId21"/>
    <p:sldId id="478" r:id="rId22"/>
    <p:sldId id="434" r:id="rId23"/>
    <p:sldId id="435" r:id="rId24"/>
    <p:sldId id="471" r:id="rId25"/>
    <p:sldId id="487" r:id="rId26"/>
    <p:sldId id="439" r:id="rId27"/>
    <p:sldId id="476" r:id="rId28"/>
    <p:sldId id="446" r:id="rId29"/>
    <p:sldId id="448" r:id="rId30"/>
    <p:sldId id="475" r:id="rId31"/>
    <p:sldId id="480" r:id="rId32"/>
    <p:sldId id="453" r:id="rId33"/>
    <p:sldId id="486" r:id="rId34"/>
    <p:sldId id="45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000000"/>
    <a:srgbClr val="FF0000"/>
    <a:srgbClr val="964305"/>
    <a:srgbClr val="3891A7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6429" autoAdjust="0"/>
  </p:normalViewPr>
  <p:slideViewPr>
    <p:cSldViewPr snapToGrid="0" snapToObjects="1" showGuides="1">
      <p:cViewPr varScale="1">
        <p:scale>
          <a:sx n="45" d="100"/>
          <a:sy n="45" d="100"/>
        </p:scale>
        <p:origin x="930" y="4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435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3318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10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98162-80C4-4287-9528-D8E79113861E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98A5-4146-4729-A519-7CF10CE27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-11526" y="0"/>
            <a:ext cx="1082348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Inheritance &amp; Interfaces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mpres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89000"/>
          </a:xfrm>
        </p:spPr>
        <p:txBody>
          <a:bodyPr anchor="ctr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-11526" y="0"/>
            <a:ext cx="1082348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Inheritance &amp; Interfaces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72" r:id="rId6"/>
    <p:sldLayoutId id="2147483667" r:id="rId7"/>
    <p:sldLayoutId id="2147483669" r:id="rId8"/>
    <p:sldLayoutId id="2147483670" r:id="rId9"/>
    <p:sldLayoutId id="2147483671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 &amp;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Replacing Inherited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Use _____ in base and _______ in derived class.</a:t>
            </a:r>
          </a:p>
          <a:p>
            <a:r>
              <a:rPr lang="en-US" dirty="0" smtClean="0">
                <a:cs typeface="Courier New" pitchFamily="49" charset="0"/>
              </a:rPr>
              <a:t>Which used depends on 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8489" y="1447800"/>
            <a:ext cx="1495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cs typeface="Courier New" pitchFamily="49" charset="0"/>
              </a:rPr>
              <a:t>virtual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7700" y="1404258"/>
            <a:ext cx="187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cs typeface="Courier New" pitchFamily="49" charset="0"/>
              </a:rPr>
              <a:t>override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3048" y="3163158"/>
            <a:ext cx="5012944" cy="2554545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virtual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Draw()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"Drawing shape"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override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Draw()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"Drawing circle"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251962" y="3171708"/>
            <a:ext cx="3796792" cy="107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Circl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myCircle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myS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hape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lang="en-US" sz="1600" dirty="0" smtClean="0"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myCircle.Draw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myS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hape.Draw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5784" y="3668582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 Drawing circle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4186" y="3926443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 Drawing circle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305804" y="4367176"/>
            <a:ext cx="1741134" cy="1350528"/>
          </a:xfrm>
          <a:prstGeom prst="roundRect">
            <a:avLst>
              <a:gd name="adj" fmla="val 108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50146" y="4367176"/>
            <a:ext cx="1775638" cy="1350528"/>
          </a:xfrm>
          <a:prstGeom prst="roundRect">
            <a:avLst>
              <a:gd name="adj" fmla="val 11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592610" y="4751367"/>
            <a:ext cx="11430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Circle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5565854" y="4749779"/>
            <a:ext cx="1144279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myCircle</a:t>
            </a:r>
            <a:endParaRPr lang="en-US" sz="1200" b="1" dirty="0"/>
          </a:p>
        </p:txBody>
      </p:sp>
      <p:cxnSp>
        <p:nvCxnSpPr>
          <p:cNvPr id="18" name="Straight Arrow Connector 17"/>
          <p:cNvCxnSpPr>
            <a:stCxn id="17" idx="3"/>
            <a:endCxn id="16" idx="1"/>
          </p:cNvCxnSpPr>
          <p:nvPr/>
        </p:nvCxnSpPr>
        <p:spPr>
          <a:xfrm>
            <a:off x="6710133" y="4886939"/>
            <a:ext cx="88247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29462" y="5025687"/>
            <a:ext cx="863148" cy="345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483675" y="5142714"/>
            <a:ext cx="1320800" cy="457200"/>
            <a:chOff x="5681897" y="2349500"/>
            <a:chExt cx="1320800" cy="845857"/>
          </a:xfrm>
        </p:grpSpPr>
        <p:sp>
          <p:nvSpPr>
            <p:cNvPr id="21" name="Cloud 20"/>
            <p:cNvSpPr/>
            <p:nvPr/>
          </p:nvSpPr>
          <p:spPr>
            <a:xfrm>
              <a:off x="5739955" y="2349500"/>
              <a:ext cx="1188720" cy="84585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81897" y="2393018"/>
              <a:ext cx="1320800" cy="512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 smtClean="0"/>
                <a:t>myShape</a:t>
              </a:r>
              <a:endParaRPr lang="en-US" sz="1200" b="1" dirty="0" smtClean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849128" y="2477736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cs typeface="Courier New" pitchFamily="49" charset="0"/>
              </a:rPr>
              <a:t>instance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1714089" y="5599914"/>
            <a:ext cx="1828800" cy="365760"/>
          </a:xfrm>
          <a:prstGeom prst="borderCallout1">
            <a:avLst>
              <a:gd name="adj1" fmla="val -15975"/>
              <a:gd name="adj2" fmla="val 47576"/>
              <a:gd name="adj3" fmla="val -101840"/>
              <a:gd name="adj4" fmla="val 49574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Draw</a:t>
            </a:r>
            <a:endParaRPr lang="en-US" dirty="0"/>
          </a:p>
        </p:txBody>
      </p:sp>
      <p:sp>
        <p:nvSpPr>
          <p:cNvPr id="25" name="Line Callout 1 24"/>
          <p:cNvSpPr/>
          <p:nvPr/>
        </p:nvSpPr>
        <p:spPr>
          <a:xfrm>
            <a:off x="2926376" y="3062511"/>
            <a:ext cx="1828800" cy="365760"/>
          </a:xfrm>
          <a:prstGeom prst="borderCallout1">
            <a:avLst>
              <a:gd name="adj1" fmla="val 43625"/>
              <a:gd name="adj2" fmla="val -6473"/>
              <a:gd name="adj3" fmla="val 121464"/>
              <a:gd name="adj4" fmla="val -19036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Draw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1" grpId="0" uiExpand="1" build="allAtOnce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23" grpId="0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Replacing Object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All classes derive from _____</a:t>
            </a:r>
          </a:p>
          <a:p>
            <a:r>
              <a:rPr lang="en-US" dirty="0" smtClean="0">
                <a:cs typeface="Courier New" pitchFamily="49" charset="0"/>
              </a:rPr>
              <a:t>Override object methods to change default behavior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90532" y="1467256"/>
            <a:ext cx="1451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cs typeface="Courier New" pitchFamily="49" charset="0"/>
              </a:rPr>
              <a:t>object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952240" y="3318358"/>
            <a:ext cx="4981448" cy="147732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override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ToString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“Circle";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6121" y="3957677"/>
            <a:ext cx="3672782" cy="2143626"/>
            <a:chOff x="2087176" y="1447800"/>
            <a:chExt cx="5912678" cy="4594701"/>
          </a:xfrm>
        </p:grpSpPr>
        <p:sp>
          <p:nvSpPr>
            <p:cNvPr id="8" name="Cloud 7"/>
            <p:cNvSpPr/>
            <p:nvPr/>
          </p:nvSpPr>
          <p:spPr>
            <a:xfrm>
              <a:off x="3832701" y="1447800"/>
              <a:ext cx="2441639" cy="2451368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Shape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87176" y="3562094"/>
              <a:ext cx="2555716" cy="2480405"/>
              <a:chOff x="2087176" y="3562094"/>
              <a:chExt cx="2555716" cy="2480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2087176" y="4159801"/>
                <a:ext cx="1536968" cy="18826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Square</a:t>
                </a:r>
                <a:endParaRPr lang="en-US" sz="1600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9157117">
                <a:off x="3215607" y="3562094"/>
                <a:ext cx="1427285" cy="39033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 rot="10800000">
              <a:off x="4946516" y="3373877"/>
              <a:ext cx="282101" cy="115110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444193" y="3508063"/>
              <a:ext cx="2555661" cy="2534438"/>
              <a:chOff x="5444193" y="3508063"/>
              <a:chExt cx="2555661" cy="25344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Dodecagon 15"/>
              <p:cNvSpPr/>
              <p:nvPr/>
            </p:nvSpPr>
            <p:spPr>
              <a:xfrm>
                <a:off x="6141872" y="3899171"/>
                <a:ext cx="1857982" cy="2143330"/>
              </a:xfrm>
              <a:prstGeom prst="dodec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This thing</a:t>
                </a:r>
                <a:endParaRPr lang="en-US" sz="2000" dirty="0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3174216">
                <a:off x="5444193" y="3508063"/>
                <a:ext cx="1357365" cy="49839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290389" y="3216973"/>
            <a:ext cx="1516675" cy="1009224"/>
            <a:chOff x="1026212" y="3924961"/>
            <a:chExt cx="1516675" cy="1009224"/>
          </a:xfrm>
        </p:grpSpPr>
        <p:sp>
          <p:nvSpPr>
            <p:cNvPr id="21" name="Rounded Rectangle 20"/>
            <p:cNvSpPr/>
            <p:nvPr/>
          </p:nvSpPr>
          <p:spPr>
            <a:xfrm>
              <a:off x="1026212" y="3924961"/>
              <a:ext cx="1516675" cy="5320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 rot="10800000">
              <a:off x="1695250" y="4397145"/>
              <a:ext cx="175233" cy="53704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5184648" y="4364657"/>
            <a:ext cx="2875806" cy="17366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lvl="1" indent="-228600">
              <a:buFont typeface="Arial" pitchFamily="34" charset="0"/>
              <a:buChar char="•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Equals()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25" name="Oval 24"/>
          <p:cNvSpPr/>
          <p:nvPr/>
        </p:nvSpPr>
        <p:spPr>
          <a:xfrm>
            <a:off x="1543436" y="5518229"/>
            <a:ext cx="1073516" cy="10735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Circle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91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</a:t>
            </a:r>
            <a:r>
              <a:rPr lang="en-US" b="1" dirty="0" smtClean="0"/>
              <a:t>new</a:t>
            </a:r>
            <a:r>
              <a:rPr lang="en-US" dirty="0" smtClean="0"/>
              <a:t> vs. </a:t>
            </a:r>
            <a:r>
              <a:rPr lang="en-US" b="1" dirty="0" smtClean="0"/>
              <a:t>override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Is the member virtual?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Does the result depend on how the object is referenced?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8585" y="3163410"/>
            <a:ext cx="1741134" cy="1350528"/>
          </a:xfrm>
          <a:prstGeom prst="roundRect">
            <a:avLst>
              <a:gd name="adj" fmla="val 108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070983" y="3163410"/>
            <a:ext cx="1775638" cy="1350528"/>
          </a:xfrm>
          <a:prstGeom prst="roundRect">
            <a:avLst>
              <a:gd name="adj" fmla="val 11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119422" y="4034265"/>
            <a:ext cx="1669143" cy="265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aPerson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19422" y="3653146"/>
            <a:ext cx="1669143" cy="265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aPhysician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84137" y="3163410"/>
            <a:ext cx="1669143" cy="530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84137" y="3983924"/>
            <a:ext cx="1669143" cy="530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Physician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2559051" y="3595091"/>
            <a:ext cx="348343" cy="4323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11548" y="3804064"/>
            <a:ext cx="1669143" cy="3989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Physician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5788565" y="3785650"/>
            <a:ext cx="322983" cy="1325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5788565" y="4070553"/>
            <a:ext cx="322983" cy="962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</a:t>
            </a:r>
            <a:r>
              <a:rPr lang="en-US" b="1" dirty="0" smtClean="0"/>
              <a:t>new</a:t>
            </a:r>
            <a:r>
              <a:rPr lang="en-US" dirty="0" smtClean="0"/>
              <a:t> vs. </a:t>
            </a:r>
            <a:r>
              <a:rPr lang="en-US" b="1" dirty="0" smtClean="0"/>
              <a:t>override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member virtual?</a:t>
            </a:r>
          </a:p>
          <a:p>
            <a:r>
              <a:rPr lang="en-US" dirty="0" smtClean="0"/>
              <a:t>Does the result depend on how the object is referenced?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8585" y="3163410"/>
            <a:ext cx="1741134" cy="1350528"/>
          </a:xfrm>
          <a:prstGeom prst="roundRect">
            <a:avLst>
              <a:gd name="adj" fmla="val 108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070983" y="3163410"/>
            <a:ext cx="1775638" cy="1350528"/>
          </a:xfrm>
          <a:prstGeom prst="roundRect">
            <a:avLst>
              <a:gd name="adj" fmla="val 11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119422" y="4034265"/>
            <a:ext cx="1669143" cy="265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aPerson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19422" y="3653146"/>
            <a:ext cx="1669143" cy="265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aPhysician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84137" y="3163410"/>
            <a:ext cx="1669143" cy="530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84137" y="3983924"/>
            <a:ext cx="1669143" cy="530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Physician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2559051" y="3595091"/>
            <a:ext cx="348343" cy="4323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11548" y="3804064"/>
            <a:ext cx="1669143" cy="3989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Physician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5788565" y="3785650"/>
            <a:ext cx="322983" cy="1325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5788565" y="4070553"/>
            <a:ext cx="322983" cy="962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4513939"/>
            <a:ext cx="9144000" cy="235593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316341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3163410"/>
            <a:ext cx="1884137" cy="135052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09719" y="3163410"/>
            <a:ext cx="1334281" cy="135052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03379" y="4517423"/>
            <a:ext cx="7610269" cy="234057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Physician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: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Person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u="sng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override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FullName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.Format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"Dr. {0}"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base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.FullName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 } 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u="sng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GoesBy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.Format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"Dr. {0}"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LastName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 } 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3379" y="130625"/>
            <a:ext cx="7610269" cy="292387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Person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LastName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FirstName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virtual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FullName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.Format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"{0} {1}"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FirstName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LastName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virtual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GoesBy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   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FirstName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5612310" y="4382397"/>
            <a:ext cx="2470073" cy="640654"/>
          </a:xfrm>
          <a:prstGeom prst="borderCallout1">
            <a:avLst>
              <a:gd name="adj1" fmla="val 39634"/>
              <a:gd name="adj2" fmla="val -2424"/>
              <a:gd name="adj3" fmla="val 92791"/>
              <a:gd name="adj4" fmla="val -106676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name never changes</a:t>
            </a:r>
            <a:endParaRPr lang="en-US" dirty="0"/>
          </a:p>
        </p:txBody>
      </p:sp>
      <p:sp>
        <p:nvSpPr>
          <p:cNvPr id="24" name="Line Callout 1 23"/>
          <p:cNvSpPr/>
          <p:nvPr/>
        </p:nvSpPr>
        <p:spPr>
          <a:xfrm>
            <a:off x="4647502" y="2161922"/>
            <a:ext cx="3474757" cy="640654"/>
          </a:xfrm>
          <a:prstGeom prst="borderCallout1">
            <a:avLst>
              <a:gd name="adj1" fmla="val 39634"/>
              <a:gd name="adj2" fmla="val -2424"/>
              <a:gd name="adj3" fmla="val 24207"/>
              <a:gd name="adj4" fmla="val -1440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person (with family) still goes by </a:t>
            </a:r>
            <a:r>
              <a:rPr lang="en-US" b="1" dirty="0" err="1" smtClean="0"/>
              <a:t>FirstName</a:t>
            </a:r>
            <a:endParaRPr lang="en-US" b="1" dirty="0"/>
          </a:p>
        </p:txBody>
      </p:sp>
      <p:sp>
        <p:nvSpPr>
          <p:cNvPr id="25" name="Line Callout 1 24"/>
          <p:cNvSpPr/>
          <p:nvPr/>
        </p:nvSpPr>
        <p:spPr>
          <a:xfrm>
            <a:off x="4607626" y="6217346"/>
            <a:ext cx="3474757" cy="640654"/>
          </a:xfrm>
          <a:prstGeom prst="borderCallout1">
            <a:avLst>
              <a:gd name="adj1" fmla="val 39634"/>
              <a:gd name="adj2" fmla="val -2424"/>
              <a:gd name="adj3" fmla="val -48084"/>
              <a:gd name="adj4" fmla="val -6327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physician (at work) goes by</a:t>
            </a:r>
            <a:r>
              <a:rPr lang="en-US" b="1" dirty="0" smtClean="0"/>
              <a:t> Dr. </a:t>
            </a:r>
            <a:r>
              <a:rPr lang="en-US" b="1" dirty="0" err="1" smtClean="0"/>
              <a:t>LastName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allAtOnce" animBg="1"/>
      <p:bldP spid="19" grpId="0" uiExpand="1" build="allAtOnce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Deferring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Base class may not know how to implement a method or property</a:t>
            </a:r>
          </a:p>
          <a:p>
            <a:r>
              <a:rPr lang="en-US" sz="2800" dirty="0" smtClean="0">
                <a:cs typeface="Courier New" pitchFamily="49" charset="0"/>
              </a:rPr>
              <a:t>Use _______ to defer implementation to derived class</a:t>
            </a:r>
          </a:p>
          <a:p>
            <a:endParaRPr lang="en-US" sz="2800" dirty="0" smtClean="0"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04196" y="2371160"/>
            <a:ext cx="1646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cs typeface="Courier New" pitchFamily="49" charset="0"/>
              </a:rPr>
              <a:t>abstract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01600" y="2755586"/>
            <a:ext cx="1625600" cy="144512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508" y="3676717"/>
            <a:ext cx="4209143" cy="1047979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abstract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Shape 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abstract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Draw();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983" y="2917350"/>
            <a:ext cx="3160231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Cannot create instances of abstract classes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1983" y="3673383"/>
            <a:ext cx="3983783" cy="369332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</a:rPr>
              <a:t>Circle</a:t>
            </a:r>
            <a:r>
              <a:rPr lang="en-US" dirty="0" smtClean="0">
                <a:latin typeface="Consolas"/>
                <a:ea typeface="MS Mincho"/>
              </a:rPr>
              <a:t> </a:t>
            </a:r>
            <a:r>
              <a:rPr lang="en-US" dirty="0" err="1" smtClean="0">
                <a:latin typeface="Consolas"/>
                <a:ea typeface="MS Mincho"/>
              </a:rPr>
              <a:t>myShape</a:t>
            </a:r>
            <a:r>
              <a:rPr lang="en-US" dirty="0" smtClean="0">
                <a:latin typeface="Consolas"/>
                <a:ea typeface="MS Mincho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MS Mincho"/>
              </a:rPr>
              <a:t>new</a:t>
            </a:r>
            <a:r>
              <a:rPr lang="en-US" dirty="0" smtClean="0">
                <a:latin typeface="Consolas"/>
                <a:ea typeface="MS Minch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</a:rPr>
              <a:t>Shape</a:t>
            </a:r>
            <a:r>
              <a:rPr lang="en-US" dirty="0" smtClean="0">
                <a:latin typeface="Consolas"/>
                <a:ea typeface="MS Mincho"/>
              </a:rPr>
              <a:t>();</a:t>
            </a: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flipV="1">
            <a:off x="1828798" y="4009987"/>
            <a:ext cx="6182438" cy="63883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7436174" y="3385039"/>
            <a:ext cx="975447" cy="975447"/>
          </a:xfrm>
          <a:prstGeom prst="noSmoking">
            <a:avLst>
              <a:gd name="adj" fmla="val 4942"/>
            </a:avLst>
          </a:prstGeom>
          <a:solidFill>
            <a:srgbClr val="FF0000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19116" y="4901016"/>
            <a:ext cx="7292505" cy="14054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Why create an abstract class?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Describes kind of members that classes share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Can implement some, but not all members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Can program against base class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Deferring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4028948" y="1536918"/>
            <a:ext cx="4114800" cy="181588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abstract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Animal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protected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_name;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Animal(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name)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_name = name;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abstract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MakeSound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95533" y="3520393"/>
            <a:ext cx="4279585" cy="181588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Animal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Cat(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name):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base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(name)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{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override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MakeSound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Meow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6084" name="Picture 4" descr="http://www.rankopedia.com/CandidatePix/10169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272" y="1536918"/>
            <a:ext cx="1945589" cy="181588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97806" y="1536918"/>
            <a:ext cx="1929643" cy="1815882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79838" y="3520393"/>
            <a:ext cx="4432046" cy="181588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Animal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Dog(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name):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base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(name)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{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override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MakeSound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Woof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5645" y="5540991"/>
            <a:ext cx="5378103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PokeAnimal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Animal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animal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animal.MakeSound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46082" grpId="0" animBg="1"/>
      <p:bldP spid="8" grpId="0" animBg="1"/>
      <p:bldP spid="4608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Terminating 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35240" cy="480060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Mark class as _____</a:t>
            </a: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00452" y="4983390"/>
            <a:ext cx="6543548" cy="13221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Why seal a class?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Increases performance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Prevent access to protected 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9084" y="1447800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cs typeface="Courier New" pitchFamily="49" charset="0"/>
              </a:rPr>
              <a:t>sealed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149966" y="2093253"/>
            <a:ext cx="1295594" cy="96008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Shape</a:t>
            </a:r>
            <a:endParaRPr lang="en-US" sz="1200" b="1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1491374" y="2858089"/>
            <a:ext cx="545354" cy="232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grpSp>
        <p:nvGrpSpPr>
          <p:cNvPr id="20" name="Group 19"/>
          <p:cNvGrpSpPr/>
          <p:nvPr/>
        </p:nvGrpSpPr>
        <p:grpSpPr>
          <a:xfrm>
            <a:off x="1109246" y="3875720"/>
            <a:ext cx="1338315" cy="1768750"/>
            <a:chOff x="1151972" y="4030026"/>
            <a:chExt cx="1338315" cy="17687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1972" y="4460461"/>
              <a:ext cx="1338315" cy="1338315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16200000">
              <a:off x="1525086" y="4186564"/>
              <a:ext cx="545354" cy="2322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sp>
        <p:nvSpPr>
          <p:cNvPr id="15" name="&quot;No&quot; Symbol 14"/>
          <p:cNvSpPr/>
          <p:nvPr/>
        </p:nvSpPr>
        <p:spPr>
          <a:xfrm>
            <a:off x="1052341" y="4306096"/>
            <a:ext cx="1471665" cy="1471665"/>
          </a:xfrm>
          <a:prstGeom prst="noSmoking">
            <a:avLst>
              <a:gd name="adj" fmla="val 4942"/>
            </a:avLst>
          </a:prstGeom>
          <a:solidFill>
            <a:srgbClr val="FF0000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2958" y="3246905"/>
            <a:ext cx="6060690" cy="41088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sealed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Circle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Shape 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{}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2958" y="2317964"/>
            <a:ext cx="6060690" cy="41088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abstract class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Shape 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{}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2958" y="4130863"/>
            <a:ext cx="6060690" cy="7294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Will not compile</a:t>
            </a:r>
            <a:b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Sphere 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: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Circle 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{}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63650" y="3143250"/>
            <a:ext cx="800801" cy="800801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Circle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Stand-Alone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Mark class and members _____</a:t>
            </a:r>
          </a:p>
          <a:p>
            <a:r>
              <a:rPr lang="en-US" dirty="0" smtClean="0">
                <a:cs typeface="Courier New" pitchFamily="49" charset="0"/>
              </a:rPr>
              <a:t>Cannot create ________ of class</a:t>
            </a:r>
          </a:p>
          <a:p>
            <a:r>
              <a:rPr lang="en-US" dirty="0" smtClean="0">
                <a:cs typeface="Courier New" pitchFamily="49" charset="0"/>
              </a:rPr>
              <a:t>Cannot be a _____ or ___ class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9812" y="3247216"/>
            <a:ext cx="6496060" cy="3139321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CupConversions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CupToOz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cups)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cups * 8;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8 ounces in a cup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CupToPint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cups)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cups * 0.5;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1 cup = 1/2 pint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CupToPeck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cups)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cups / 32;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8 quarts = 1 peck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36465" y="3382893"/>
            <a:ext cx="2538167" cy="10407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Use sparingly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Should have a clear purpose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9710" y="1447800"/>
            <a:ext cx="1293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cs typeface="Courier New" pitchFamily="49" charset="0"/>
              </a:rPr>
              <a:t>static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5913" y="1991631"/>
            <a:ext cx="2109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cs typeface="Courier New" pitchFamily="49" charset="0"/>
              </a:rPr>
              <a:t>instances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5243" y="2576406"/>
            <a:ext cx="16175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cs typeface="Courier New" pitchFamily="49" charset="0"/>
              </a:rPr>
              <a:t>derived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7304" y="2576406"/>
            <a:ext cx="10855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cs typeface="Courier New" pitchFamily="49" charset="0"/>
              </a:rPr>
              <a:t>base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Activity: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the Employee Solution</a:t>
            </a:r>
          </a:p>
          <a:p>
            <a:r>
              <a:rPr lang="en-US" dirty="0" smtClean="0"/>
              <a:t>Create a class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Creating Class Hierarchies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Specifying Behavioral Contracts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reuse code?</a:t>
            </a:r>
          </a:p>
          <a:p>
            <a:pPr lvl="1"/>
            <a:r>
              <a:rPr lang="en-US" dirty="0" smtClean="0"/>
              <a:t>Less work for the programmer</a:t>
            </a:r>
          </a:p>
          <a:p>
            <a:pPr lvl="1"/>
            <a:r>
              <a:rPr lang="en-US" dirty="0" smtClean="0"/>
              <a:t>Reduces development time</a:t>
            </a:r>
          </a:p>
          <a:p>
            <a:pPr lvl="1"/>
            <a:r>
              <a:rPr lang="en-US" dirty="0" smtClean="0"/>
              <a:t>Increases quality of code</a:t>
            </a:r>
          </a:p>
          <a:p>
            <a:pPr lvl="1"/>
            <a:r>
              <a:rPr lang="en-US" dirty="0" smtClean="0"/>
              <a:t>Easier to maintain and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57500" y="4078666"/>
            <a:ext cx="7076188" cy="1532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800" b="1" dirty="0" smtClean="0"/>
              <a:t>Inheritance: </a:t>
            </a:r>
            <a:r>
              <a:rPr lang="en-US" sz="2800" dirty="0" smtClean="0"/>
              <a:t>Reuse code within a class hierarchy &amp; code written against higher-level classes.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57500" y="5739826"/>
            <a:ext cx="7076188" cy="10556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800" b="1" dirty="0" smtClean="0"/>
              <a:t>Interfaces: </a:t>
            </a:r>
            <a:r>
              <a:rPr lang="en-US" sz="2800" dirty="0" smtClean="0"/>
              <a:t>Reuse code written against a behavioral contract.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Specify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b="1" dirty="0" smtClean="0"/>
              <a:t>reuse code </a:t>
            </a:r>
            <a:r>
              <a:rPr lang="en-US" dirty="0" smtClean="0"/>
              <a:t>written against the contract with any class that signs 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Specified using _______</a:t>
            </a:r>
          </a:p>
          <a:p>
            <a:r>
              <a:rPr lang="en-US" dirty="0" smtClean="0"/>
              <a:t>List properties/methods that signing classes must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14300" y="3282950"/>
            <a:ext cx="4363695" cy="147732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access-modifiers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: 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base-interface 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]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[Property / method stubs]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9084" y="3282950"/>
            <a:ext cx="3599716" cy="147732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Write(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Status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Callout 1 9"/>
          <p:cNvSpPr/>
          <p:nvPr/>
        </p:nvSpPr>
        <p:spPr>
          <a:xfrm flipH="1">
            <a:off x="7369048" y="3079750"/>
            <a:ext cx="1701800" cy="830124"/>
          </a:xfrm>
          <a:prstGeom prst="borderCallout1">
            <a:avLst>
              <a:gd name="adj1" fmla="val 75356"/>
              <a:gd name="adj2" fmla="val 104406"/>
              <a:gd name="adj3" fmla="val 78187"/>
              <a:gd name="adj4" fmla="val 149335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 are </a:t>
            </a:r>
            <a:r>
              <a:rPr lang="en-US" b="1" u="sng" dirty="0" smtClean="0"/>
              <a:t>abstract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2933702" y="4980126"/>
            <a:ext cx="5999986" cy="8343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Can an interface be instantiated?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No, because they are abstract!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4406900" y="3611338"/>
            <a:ext cx="635000" cy="841828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 flipH="1">
            <a:off x="114300" y="4980126"/>
            <a:ext cx="2400300" cy="830124"/>
          </a:xfrm>
          <a:prstGeom prst="borderCallout1">
            <a:avLst>
              <a:gd name="adj1" fmla="val 3451"/>
              <a:gd name="adj2" fmla="val -3019"/>
              <a:gd name="adj3" fmla="val -111956"/>
              <a:gd name="adj4" fmla="val -77092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 are implicitly </a:t>
            </a:r>
            <a:r>
              <a:rPr lang="en-US" b="1" u="sng" dirty="0" smtClean="0"/>
              <a:t>public</a:t>
            </a:r>
            <a:endParaRPr lang="en-US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003800" y="1453575"/>
            <a:ext cx="1988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cs typeface="Courier New" pitchFamily="49" charset="0"/>
              </a:rPr>
              <a:t>interface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animBg="1"/>
      <p:bldP spid="31746" grpId="0" animBg="1"/>
      <p:bldP spid="10" grpId="0" animBg="1"/>
      <p:bldP spid="12" grpId="0" build="allAtOnce" animBg="1"/>
      <p:bldP spid="13" grpId="0" animBg="1"/>
      <p:bldP spid="11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many classes can you inherit from? </a:t>
            </a:r>
          </a:p>
          <a:p>
            <a:r>
              <a:rPr lang="en-US" sz="2800" dirty="0" smtClean="0"/>
              <a:t>How many interfaces can you implement?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747727" y="3306465"/>
            <a:ext cx="6450367" cy="1200329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IName1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IName2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MS Mincho" pitchFamily="49" charset="-128"/>
                <a:cs typeface="Consolas" pitchFamily="49" charset="0"/>
              </a:rPr>
              <a:t>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Implement methods and properties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from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interfaces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47727" y="4722586"/>
            <a:ext cx="6450367" cy="12681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What if you want to implement some, but not all properties and methods?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Then make the class abstract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2192" y="1930400"/>
            <a:ext cx="1920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/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sz="2400" dirty="0" smtClean="0">
                <a:solidFill>
                  <a:srgbClr val="FF0000"/>
                </a:solidFill>
              </a:rPr>
              <a:t>Just one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4006" y="2844800"/>
            <a:ext cx="4041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/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sz="2400" dirty="0" smtClean="0">
                <a:solidFill>
                  <a:srgbClr val="FF0000"/>
                </a:solidFill>
              </a:rPr>
              <a:t>As many as necessary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6" grpId="0" build="allAtOnce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504952" y="1802287"/>
            <a:ext cx="7318248" cy="3539430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Document(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"Creating document with: {0}"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"Read Method 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Write(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o)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"Write Method 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ea typeface="MS Mincho" pitchFamily="49" charset="-128"/>
              <a:cs typeface="Consolas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13932" y="1173271"/>
            <a:ext cx="3599716" cy="147732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Write(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Status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844800" y="1663421"/>
            <a:ext cx="3086102" cy="16754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2557670" y="1898371"/>
            <a:ext cx="3373233" cy="21372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557670" y="2266669"/>
            <a:ext cx="3252582" cy="25672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435608" y="5158131"/>
            <a:ext cx="6152243" cy="8318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Can Read, Write or Status be private?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No, that would break the contract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2120900" y="1415771"/>
            <a:ext cx="4203702" cy="8508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504952" y="1796407"/>
            <a:ext cx="7318248" cy="4068806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: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ICompressible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Document(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"Creating document with: {0}"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"Read Method 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Write(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o)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"Write Method 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Compress() { }</a:t>
            </a:r>
            <a:endParaRPr lang="en-US" sz="2000" b="1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Decompress() {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13932" y="1173271"/>
            <a:ext cx="3599716" cy="147732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Write(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Status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5013932" y="4985463"/>
            <a:ext cx="3599716" cy="1200329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ICompressible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Decompress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781290" y="5192022"/>
            <a:ext cx="1460502" cy="27719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972892" y="5442710"/>
            <a:ext cx="1295400" cy="23495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2945" idx="0"/>
          </p:cNvCxnSpPr>
          <p:nvPr/>
        </p:nvCxnSpPr>
        <p:spPr>
          <a:xfrm rot="16200000" flipV="1">
            <a:off x="3944727" y="2116399"/>
            <a:ext cx="2567421" cy="3170707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504952" y="1796407"/>
            <a:ext cx="7318248" cy="4068806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: 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ICompressible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Document(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"Creating document with: {0}"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"Read Method 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Write(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o)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"Write Method 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Compress() { }</a:t>
            </a:r>
            <a:endParaRPr lang="en-US" sz="2000" b="1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Decompress() {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124075" y="3111774"/>
            <a:ext cx="6489573" cy="144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r>
              <a:rPr lang="en-US" sz="2800" b="1" dirty="0" smtClean="0"/>
              <a:t>Interfaces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Should be </a:t>
            </a:r>
            <a:r>
              <a:rPr lang="en-US" sz="2400" b="1" dirty="0" smtClean="0"/>
              <a:t>small</a:t>
            </a:r>
            <a:r>
              <a:rPr lang="en-US" sz="2400" dirty="0" smtClean="0"/>
              <a:t> and </a:t>
            </a:r>
            <a:r>
              <a:rPr lang="en-US" sz="2400" b="1" dirty="0" smtClean="0"/>
              <a:t>focused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Can use with </a:t>
            </a:r>
            <a:r>
              <a:rPr lang="en-US" sz="2400" b="1" dirty="0" smtClean="0"/>
              <a:t>structs</a:t>
            </a:r>
            <a:r>
              <a:rPr lang="en-US" sz="2400" dirty="0" smtClean="0"/>
              <a:t> and </a:t>
            </a:r>
            <a:r>
              <a:rPr lang="en-US" sz="2400" b="1" dirty="0" smtClean="0"/>
              <a:t>classes</a:t>
            </a:r>
            <a:endParaRPr lang="en-US" sz="24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13932" y="1173271"/>
            <a:ext cx="3599716" cy="147732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Write(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Status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5013932" y="4985463"/>
            <a:ext cx="3599716" cy="1200329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ICompressible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Decompress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casting to any other type</a:t>
            </a:r>
          </a:p>
          <a:p>
            <a:r>
              <a:rPr lang="en-US" sz="2800" dirty="0" smtClean="0"/>
              <a:t>Syntax: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To prevent the exception: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424559" y="2045616"/>
            <a:ext cx="3409874" cy="36933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007233" y="2644160"/>
            <a:ext cx="6035040" cy="731520"/>
          </a:xfrm>
          <a:prstGeom prst="borderCallout1">
            <a:avLst>
              <a:gd name="adj1" fmla="val -7612"/>
              <a:gd name="adj2" fmla="val 42700"/>
              <a:gd name="adj3" fmla="val -38035"/>
              <a:gd name="adj4" fmla="val 4262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tx1"/>
                </a:solidFill>
              </a:rPr>
              <a:t>objB</a:t>
            </a:r>
            <a:r>
              <a:rPr lang="en-US" sz="2000" dirty="0" smtClean="0">
                <a:solidFill>
                  <a:schemeClr val="tx1"/>
                </a:solidFill>
              </a:rPr>
              <a:t> does not implement </a:t>
            </a:r>
            <a:r>
              <a:rPr lang="en-US" sz="2000" b="1" dirty="0" err="1" smtClean="0">
                <a:solidFill>
                  <a:schemeClr val="tx1"/>
                </a:solidFill>
              </a:rPr>
              <a:t>IName</a:t>
            </a:r>
            <a:r>
              <a:rPr lang="en-US" sz="2000" dirty="0" smtClean="0">
                <a:solidFill>
                  <a:schemeClr val="tx1"/>
                </a:solidFill>
              </a:rPr>
              <a:t>, an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r>
              <a:rPr lang="en-US" sz="2000" dirty="0" smtClean="0">
                <a:solidFill>
                  <a:schemeClr val="tx1"/>
                </a:solidFill>
              </a:rPr>
              <a:t> is thrown at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91685" y="4075092"/>
            <a:ext cx="3475861" cy="830997"/>
          </a:xfrm>
          <a:prstGeom prst="rect">
            <a:avLst/>
          </a:prstGeom>
          <a:ln w="317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610860" y="3951982"/>
            <a:ext cx="3002788" cy="698499"/>
          </a:xfrm>
          <a:prstGeom prst="borderCallout1">
            <a:avLst>
              <a:gd name="adj1" fmla="val 47829"/>
              <a:gd name="adj2" fmla="val -1781"/>
              <a:gd name="adj3" fmla="val 39131"/>
              <a:gd name="adj4" fmla="val -3602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 the </a:t>
            </a:r>
            <a:r>
              <a:rPr lang="en-US" sz="2000" b="1" dirty="0" smtClean="0">
                <a:solidFill>
                  <a:schemeClr val="tx1"/>
                </a:solidFill>
              </a:rPr>
              <a:t>is</a:t>
            </a:r>
            <a:r>
              <a:rPr lang="en-US" sz="2000" dirty="0" smtClean="0">
                <a:solidFill>
                  <a:schemeClr val="tx1"/>
                </a:solidFill>
              </a:rPr>
              <a:t> operator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Returns a </a:t>
            </a:r>
            <a:r>
              <a:rPr lang="en-US" dirty="0" err="1" smtClean="0"/>
              <a:t>bool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72449" y="5307291"/>
            <a:ext cx="7441199" cy="11683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How many casts are in this example?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2, one for </a:t>
            </a:r>
            <a:r>
              <a:rPr lang="en-US" sz="2000" b="1" dirty="0" smtClean="0"/>
              <a:t>is</a:t>
            </a:r>
            <a:r>
              <a:rPr lang="en-US" sz="2000" dirty="0" smtClean="0"/>
              <a:t> and one for the explicit cast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b="1" dirty="0" smtClean="0"/>
              <a:t>Casting is expensive</a:t>
            </a:r>
            <a:r>
              <a:rPr lang="en-US" sz="2000" dirty="0" smtClean="0"/>
              <a:t>, better to do this in one cast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458" grpId="0" animBg="1"/>
      <p:bldP spid="8" grpId="0" animBg="1"/>
      <p:bldP spid="9" grpId="0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Check and 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1435607" y="2239471"/>
            <a:ext cx="7178041" cy="2308324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doc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"Test Document"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isDoc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isDoc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!=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isDoc.Read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else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"Could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not cast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to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2724724" y="1197852"/>
            <a:ext cx="3280149" cy="684857"/>
          </a:xfrm>
          <a:prstGeom prst="borderCallout1">
            <a:avLst>
              <a:gd name="adj1" fmla="val 109387"/>
              <a:gd name="adj2" fmla="val 47298"/>
              <a:gd name="adj3" fmla="val 205599"/>
              <a:gd name="adj4" fmla="val 5010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Operator </a:t>
            </a:r>
            <a:r>
              <a:rPr lang="en-US" sz="2000" b="1" dirty="0" smtClean="0">
                <a:solidFill>
                  <a:schemeClr val="tx1"/>
                </a:solidFill>
              </a:rPr>
              <a:t>as</a:t>
            </a:r>
            <a:r>
              <a:rPr lang="en-US" sz="2000" dirty="0" smtClean="0">
                <a:solidFill>
                  <a:schemeClr val="tx1"/>
                </a:solidFill>
              </a:rPr>
              <a:t> combines check and cast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870922" y="2980442"/>
            <a:ext cx="4062766" cy="684857"/>
          </a:xfrm>
          <a:prstGeom prst="borderCallout1">
            <a:avLst>
              <a:gd name="adj1" fmla="val 29749"/>
              <a:gd name="adj2" fmla="val -3516"/>
              <a:gd name="adj3" fmla="val 3517"/>
              <a:gd name="adj4" fmla="val -2954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b="1" dirty="0" smtClean="0">
                <a:solidFill>
                  <a:schemeClr val="tx1"/>
                </a:solidFill>
              </a:rPr>
              <a:t>doc</a:t>
            </a:r>
            <a:r>
              <a:rPr lang="en-US" sz="2000" dirty="0" smtClean="0">
                <a:solidFill>
                  <a:schemeClr val="tx1"/>
                </a:solidFill>
              </a:rPr>
              <a:t> is not an </a:t>
            </a:r>
            <a:r>
              <a:rPr lang="en-US" sz="2000" b="1" dirty="0" err="1" smtClean="0">
                <a:solidFill>
                  <a:schemeClr val="tx1"/>
                </a:solidFill>
              </a:rPr>
              <a:t>IStorable</a:t>
            </a:r>
            <a:r>
              <a:rPr lang="en-US" sz="2000" dirty="0" smtClean="0">
                <a:solidFill>
                  <a:schemeClr val="tx1"/>
                </a:solidFill>
              </a:rPr>
              <a:t>, then </a:t>
            </a:r>
            <a:r>
              <a:rPr lang="en-US" sz="2000" b="1" dirty="0" err="1" smtClean="0">
                <a:solidFill>
                  <a:schemeClr val="tx1"/>
                </a:solidFill>
              </a:rPr>
              <a:t>isDoc</a:t>
            </a:r>
            <a:r>
              <a:rPr lang="en-US" sz="2000" dirty="0" smtClean="0">
                <a:solidFill>
                  <a:schemeClr val="tx1"/>
                </a:solidFill>
              </a:rPr>
              <a:t> will point to </a:t>
            </a:r>
            <a:r>
              <a:rPr lang="en-US" sz="2000" b="1" dirty="0" smtClean="0">
                <a:solidFill>
                  <a:schemeClr val="tx1"/>
                </a:solidFill>
              </a:rPr>
              <a:t>null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002" y="4451351"/>
            <a:ext cx="7441199" cy="11683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How many casts are in this example?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Just one (comparing against </a:t>
            </a:r>
            <a:r>
              <a:rPr lang="en-US" sz="2000" b="1" dirty="0" smtClean="0"/>
              <a:t>null</a:t>
            </a:r>
            <a:r>
              <a:rPr lang="en-US" sz="2000" dirty="0" smtClean="0"/>
              <a:t> is not a cast)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b="1" dirty="0" smtClean="0"/>
              <a:t>More efficient than </a:t>
            </a:r>
            <a:r>
              <a:rPr lang="en-US" sz="2000" b="1" i="1" dirty="0" smtClean="0"/>
              <a:t>is</a:t>
            </a:r>
            <a:endParaRPr lang="en-US" sz="2000" i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811566" y="5529130"/>
            <a:ext cx="6148029" cy="6580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as</a:t>
            </a:r>
            <a:r>
              <a:rPr lang="en-US" sz="2000" dirty="0" smtClean="0"/>
              <a:t> pattern will not work with value types</a:t>
            </a:r>
            <a:endParaRPr lang="en-US" sz="2000" i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" grpId="0" uiExpand="1" build="allAtOnce" animBg="1"/>
      <p:bldP spid="7" grpId="0" animBg="1"/>
      <p:bldP spid="8" grpId="0" animBg="1"/>
      <p:bldP spid="10" grpId="0" build="allAtOnce" animBg="1"/>
      <p:bldP spid="9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435608" y="1705280"/>
            <a:ext cx="7498080" cy="286232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ICompressible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Compress();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Decompress();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ILoggedCompressible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ICompressible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LogSavedBytes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ILoggedCompressible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ILoggedCompressable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implementation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599521" y="1417320"/>
            <a:ext cx="2507530" cy="600016"/>
          </a:xfrm>
          <a:prstGeom prst="borderCallout1">
            <a:avLst>
              <a:gd name="adj1" fmla="val 120871"/>
              <a:gd name="adj2" fmla="val 32268"/>
              <a:gd name="adj3" fmla="val 209908"/>
              <a:gd name="adj4" fmla="val 30464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just like inheritance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05320" y="4935322"/>
            <a:ext cx="6629400" cy="891265"/>
          </a:xfrm>
          <a:prstGeom prst="borderCallout1">
            <a:avLst>
              <a:gd name="adj1" fmla="val -4586"/>
              <a:gd name="adj2" fmla="val 75369"/>
              <a:gd name="adj3" fmla="val -75910"/>
              <a:gd name="adj4" fmla="val 74856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of methods from </a:t>
            </a:r>
            <a:r>
              <a:rPr lang="en-US" b="1" dirty="0" err="1" smtClean="0"/>
              <a:t>ICompressible</a:t>
            </a:r>
            <a:r>
              <a:rPr lang="en-US" dirty="0" smtClean="0"/>
              <a:t> and </a:t>
            </a:r>
            <a:r>
              <a:rPr lang="en-US" b="1" dirty="0" err="1" smtClean="0"/>
              <a:t>ILoggedCompressible</a:t>
            </a:r>
            <a:r>
              <a:rPr lang="en-US" b="1" dirty="0" smtClean="0"/>
              <a:t> </a:t>
            </a:r>
            <a:r>
              <a:rPr lang="en-US" dirty="0" smtClean="0"/>
              <a:t>is required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8171" y="2017336"/>
            <a:ext cx="1361350" cy="8332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18846" y="3134917"/>
            <a:ext cx="901383" cy="5517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uiExpand="1" build="allAtOnce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Overriding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Implementing class marks as ______</a:t>
            </a:r>
          </a:p>
          <a:p>
            <a:r>
              <a:rPr lang="en-US" sz="2800" dirty="0" smtClean="0"/>
              <a:t>Derived classes can override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81232" y="1417638"/>
            <a:ext cx="1332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virtual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73235"/>
            <a:ext cx="4572000" cy="8309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Read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7048" y="2473235"/>
            <a:ext cx="5356352" cy="132343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virtual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Read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"Implement Read"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38600"/>
            <a:ext cx="6223000" cy="132343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Note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Document 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override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Read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"Override Read"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797048" y="2771774"/>
            <a:ext cx="1955928" cy="135731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60063" y="2914650"/>
            <a:ext cx="112014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Creating Class Hierarchies</a:t>
            </a:r>
          </a:p>
          <a:p>
            <a:r>
              <a:rPr lang="en-US" dirty="0" smtClean="0"/>
              <a:t>Specifying Behavioral Contracts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Replacing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also mask with </a:t>
            </a:r>
            <a:r>
              <a:rPr lang="en-US" sz="2800" b="1" dirty="0" smtClean="0"/>
              <a:t>new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473235"/>
            <a:ext cx="4572000" cy="10772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Read();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Write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(); 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7048" y="2473235"/>
            <a:ext cx="5356352" cy="206210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virtual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Read() 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"Implement Read"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Write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 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"Implement Write"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464140"/>
            <a:ext cx="6223000" cy="206210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Note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Document 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override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Read()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"Override Read"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public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void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Write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"New Write"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0" y="4188872"/>
            <a:ext cx="4498848" cy="1414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MS Mincho" pitchFamily="49" charset="-128"/>
                <a:cs typeface="Consolas" pitchFamily="49" charset="0"/>
              </a:rPr>
              <a:t>What is the output?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myNote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Note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myNote.Read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myNote.Write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1300" y="4883458"/>
            <a:ext cx="223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Override Read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3700" y="5148573"/>
            <a:ext cx="257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Implement Write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60063" y="2914650"/>
            <a:ext cx="112014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36263" y="3144838"/>
            <a:ext cx="1120140" cy="52228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Resolving Name Conflicts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88535" y="1549128"/>
            <a:ext cx="2589637" cy="830997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931737" y="1549128"/>
            <a:ext cx="2205872" cy="107721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Talk();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8535" y="2726032"/>
            <a:ext cx="7513164" cy="2062103"/>
          </a:xfrm>
          <a:prstGeom prst="rect">
            <a:avLst/>
          </a:prstGeom>
          <a:ln w="3175">
            <a:solidFill>
              <a:schemeClr val="accent6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public 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Read()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"Which interface does this come from?"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Talk()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ITalk.Talk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1161920" y="2424982"/>
            <a:ext cx="957146" cy="40659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268079" y="2179240"/>
            <a:ext cx="1132910" cy="72231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06630" y="4557486"/>
            <a:ext cx="7441199" cy="12489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Which interface does Read implement?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Both, but what if you wanted separate behavior for each?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Resolving Name Conflicts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8535" y="2725317"/>
            <a:ext cx="7513164" cy="2800767"/>
          </a:xfrm>
          <a:prstGeom prst="rect">
            <a:avLst/>
          </a:prstGeom>
          <a:ln w="3175">
            <a:solidFill>
              <a:schemeClr val="accent6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Talk()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ITalk.Talk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409371" y="2619976"/>
            <a:ext cx="5933352" cy="1275749"/>
            <a:chOff x="2409371" y="2482549"/>
            <a:chExt cx="5933352" cy="1275749"/>
          </a:xfrm>
        </p:grpSpPr>
        <p:sp>
          <p:nvSpPr>
            <p:cNvPr id="12" name="Line Callout 1 11"/>
            <p:cNvSpPr/>
            <p:nvPr/>
          </p:nvSpPr>
          <p:spPr>
            <a:xfrm>
              <a:off x="5137609" y="2482549"/>
              <a:ext cx="3205114" cy="600016"/>
            </a:xfrm>
            <a:prstGeom prst="borderCallout1">
              <a:avLst>
                <a:gd name="adj1" fmla="val 48601"/>
                <a:gd name="adj2" fmla="val -673"/>
                <a:gd name="adj3" fmla="val 88935"/>
                <a:gd name="adj4" fmla="val -70418"/>
              </a:avLst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Explicitly implemented interface methods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2409371" y="2780909"/>
              <a:ext cx="2728238" cy="97738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5025805" y="3525625"/>
            <a:ext cx="3907883" cy="2188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MS Mincho" pitchFamily="49" charset="-128"/>
                <a:cs typeface="Consolas" pitchFamily="49" charset="0"/>
              </a:rPr>
              <a:t>What is the output?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Document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doc1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doc2 = doc1;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doc3 = doc1;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doc3.Read();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doc2.Read();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doc1.Read();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tx1"/>
              </a:solidFill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2363" y="4751109"/>
            <a:ext cx="189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600" dirty="0" err="1" smtClean="0">
                <a:solidFill>
                  <a:srgbClr val="FF0000"/>
                </a:solidFill>
                <a:sym typeface="Wingdings" pitchFamily="2" charset="2"/>
              </a:rPr>
              <a:t>ITalk.Read</a:t>
            </a:r>
            <a:endParaRPr lang="en-US" sz="16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2363" y="4987943"/>
            <a:ext cx="2051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600" dirty="0" err="1" smtClean="0">
                <a:solidFill>
                  <a:srgbClr val="FF0000"/>
                </a:solidFill>
                <a:sym typeface="Wingdings" pitchFamily="2" charset="2"/>
              </a:rPr>
              <a:t>IStorable.Read</a:t>
            </a:r>
            <a:endParaRPr lang="en-US" sz="16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2992297" y="6005542"/>
            <a:ext cx="4290623" cy="600016"/>
          </a:xfrm>
          <a:prstGeom prst="borderCallout1">
            <a:avLst>
              <a:gd name="adj1" fmla="val -6387"/>
              <a:gd name="adj2" fmla="val 69370"/>
              <a:gd name="adj3" fmla="val -88599"/>
              <a:gd name="adj4" fmla="val 7012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Must access explicitly implemented members through the interface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2363" y="5213782"/>
            <a:ext cx="237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Compile error!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8535" y="1549128"/>
            <a:ext cx="2589637" cy="830997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931737" y="1549128"/>
            <a:ext cx="2205872" cy="107721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Talk();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Default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8535" y="2725317"/>
            <a:ext cx="7513164" cy="2800767"/>
          </a:xfrm>
          <a:prstGeom prst="rect">
            <a:avLst/>
          </a:prstGeom>
          <a:ln w="3175">
            <a:solidFill>
              <a:schemeClr val="accent6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Talk()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ITalk.Talk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345844" y="2613644"/>
            <a:ext cx="3205114" cy="600016"/>
          </a:xfrm>
          <a:prstGeom prst="borderCallout1">
            <a:avLst>
              <a:gd name="adj1" fmla="val 92143"/>
              <a:gd name="adj2" fmla="val -3843"/>
              <a:gd name="adj3" fmla="val 93773"/>
              <a:gd name="adj4" fmla="val -6860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Explicitly implements </a:t>
            </a:r>
            <a:r>
              <a:rPr lang="en-US" b="1" dirty="0" err="1" smtClean="0"/>
              <a:t>IStorable.Read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5805" y="4387927"/>
            <a:ext cx="3907883" cy="2188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MS Mincho" pitchFamily="49" charset="-128"/>
                <a:cs typeface="Consolas" pitchFamily="49" charset="0"/>
              </a:rPr>
              <a:t>What is the output?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Document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doc1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Document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doc2 = doc1;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doc3 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= doc1;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doc3.Read();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doc2.Read();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doc1.Read();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tx1"/>
              </a:solidFill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2363" y="5613411"/>
            <a:ext cx="189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600" dirty="0" err="1" smtClean="0">
                <a:solidFill>
                  <a:srgbClr val="FF0000"/>
                </a:solidFill>
                <a:sym typeface="Wingdings" pitchFamily="2" charset="2"/>
              </a:rPr>
              <a:t>ITalk.Read</a:t>
            </a:r>
            <a:endParaRPr lang="en-US" sz="16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2363" y="5850245"/>
            <a:ext cx="2051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600" dirty="0" err="1" smtClean="0">
                <a:solidFill>
                  <a:srgbClr val="FF0000"/>
                </a:solidFill>
                <a:sym typeface="Wingdings" pitchFamily="2" charset="2"/>
              </a:rPr>
              <a:t>IStorable.Read</a:t>
            </a:r>
            <a:endParaRPr lang="en-US" sz="16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5345844" y="3378851"/>
            <a:ext cx="3205114" cy="600016"/>
          </a:xfrm>
          <a:prstGeom prst="borderCallout1">
            <a:avLst>
              <a:gd name="adj1" fmla="val 78277"/>
              <a:gd name="adj2" fmla="val -1829"/>
              <a:gd name="adj3" fmla="val 83149"/>
              <a:gd name="adj4" fmla="val -8056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Implements remaining method, </a:t>
            </a:r>
            <a:r>
              <a:rPr lang="en-US" b="1" dirty="0" err="1" smtClean="0"/>
              <a:t>ITalk.Read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62363" y="6076084"/>
            <a:ext cx="2051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600" dirty="0" err="1" smtClean="0">
                <a:solidFill>
                  <a:srgbClr val="FF0000"/>
                </a:solidFill>
                <a:sym typeface="Wingdings" pitchFamily="2" charset="2"/>
              </a:rPr>
              <a:t>ITalk.Read</a:t>
            </a:r>
            <a:endParaRPr lang="en-US" sz="16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8535" y="1549128"/>
            <a:ext cx="2589637" cy="830997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IStorable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931737" y="1549128"/>
            <a:ext cx="2205872" cy="1077218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ITalk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Read();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Talk();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433669" y="5286024"/>
            <a:ext cx="2689005" cy="426174"/>
          </a:xfrm>
          <a:prstGeom prst="borderCallout1">
            <a:avLst>
              <a:gd name="adj1" fmla="val -22112"/>
              <a:gd name="adj2" fmla="val 9507"/>
              <a:gd name="adj3" fmla="val -305677"/>
              <a:gd name="adj4" fmla="val -2165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default</a:t>
            </a:r>
            <a:r>
              <a:rPr lang="en-US" b="1" dirty="0" smtClean="0"/>
              <a:t> public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/>
      <p:bldP spid="19" grpId="0"/>
      <p:bldP spid="20" grpId="0" animBg="1"/>
      <p:bldP spid="21" grpId="0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Activity: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ITechnical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Create Developer class to implement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3832698" y="1447800"/>
            <a:ext cx="2441642" cy="1809345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35608" y="3157562"/>
            <a:ext cx="2576041" cy="2408281"/>
            <a:chOff x="1435608" y="3157562"/>
            <a:chExt cx="2576041" cy="24082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1435608" y="4035358"/>
              <a:ext cx="1536970" cy="153048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Square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19800000">
              <a:off x="2298956" y="3157562"/>
              <a:ext cx="1712693" cy="4377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31364" y="3086912"/>
            <a:ext cx="2833257" cy="2478931"/>
            <a:chOff x="5931364" y="3086912"/>
            <a:chExt cx="2833257" cy="2478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Dodecagon 7"/>
            <p:cNvSpPr/>
            <p:nvPr/>
          </p:nvSpPr>
          <p:spPr>
            <a:xfrm>
              <a:off x="6906638" y="3899170"/>
              <a:ext cx="1857983" cy="1666673"/>
            </a:xfrm>
            <a:prstGeom prst="dodec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This thing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 rot="13174216">
              <a:off x="5931364" y="3086912"/>
              <a:ext cx="1712693" cy="4377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74990" y="3373878"/>
            <a:ext cx="1825152" cy="3092991"/>
            <a:chOff x="4174990" y="3373878"/>
            <a:chExt cx="1825152" cy="3092991"/>
          </a:xfrm>
        </p:grpSpPr>
        <p:sp>
          <p:nvSpPr>
            <p:cNvPr id="10" name="Down Arrow 9"/>
            <p:cNvSpPr/>
            <p:nvPr/>
          </p:nvSpPr>
          <p:spPr>
            <a:xfrm rot="10800000">
              <a:off x="4946516" y="3373878"/>
              <a:ext cx="282102" cy="115110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4174990" y="4641717"/>
              <a:ext cx="1825152" cy="182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Circle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59408" y="1447800"/>
            <a:ext cx="7498080" cy="4800600"/>
            <a:chOff x="1359408" y="1447800"/>
            <a:chExt cx="7498080" cy="4800600"/>
          </a:xfrm>
        </p:grpSpPr>
        <p:sp>
          <p:nvSpPr>
            <p:cNvPr id="21" name="Cloud 20"/>
            <p:cNvSpPr/>
            <p:nvPr/>
          </p:nvSpPr>
          <p:spPr>
            <a:xfrm>
              <a:off x="3832698" y="1447800"/>
              <a:ext cx="2441642" cy="1809345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Shape</a:t>
              </a:r>
              <a:endParaRPr lang="en-US" dirty="0"/>
            </a:p>
          </p:txBody>
        </p:sp>
        <p:grpSp>
          <p:nvGrpSpPr>
            <p:cNvPr id="22" name="Group 12"/>
            <p:cNvGrpSpPr/>
            <p:nvPr/>
          </p:nvGrpSpPr>
          <p:grpSpPr>
            <a:xfrm>
              <a:off x="1435608" y="3157562"/>
              <a:ext cx="2576041" cy="2408281"/>
              <a:chOff x="1435608" y="3157562"/>
              <a:chExt cx="2576041" cy="24082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Rectangle 5"/>
              <p:cNvSpPr/>
              <p:nvPr/>
            </p:nvSpPr>
            <p:spPr>
              <a:xfrm>
                <a:off x="1435608" y="4035358"/>
                <a:ext cx="1536970" cy="153048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Square</a:t>
                </a:r>
                <a:endParaRPr lang="en-US" dirty="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 rot="19800000">
                <a:off x="2298956" y="3157562"/>
                <a:ext cx="1712693" cy="43774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1"/>
            <p:cNvGrpSpPr/>
            <p:nvPr/>
          </p:nvGrpSpPr>
          <p:grpSpPr>
            <a:xfrm>
              <a:off x="3832698" y="3373878"/>
              <a:ext cx="2519464" cy="2668620"/>
              <a:chOff x="3628416" y="2422189"/>
              <a:chExt cx="2519464" cy="266862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Isosceles Triangle 6"/>
              <p:cNvSpPr/>
              <p:nvPr/>
            </p:nvSpPr>
            <p:spPr>
              <a:xfrm>
                <a:off x="3628416" y="3709481"/>
                <a:ext cx="2519464" cy="1381328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Triangle</a:t>
                </a:r>
                <a:endParaRPr lang="en-US" dirty="0"/>
              </a:p>
            </p:txBody>
          </p:sp>
          <p:sp>
            <p:nvSpPr>
              <p:cNvPr id="29" name="Down Arrow 28"/>
              <p:cNvSpPr/>
              <p:nvPr/>
            </p:nvSpPr>
            <p:spPr>
              <a:xfrm rot="10800000">
                <a:off x="4742234" y="2422189"/>
                <a:ext cx="282102" cy="1151106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3"/>
            <p:cNvGrpSpPr/>
            <p:nvPr/>
          </p:nvGrpSpPr>
          <p:grpSpPr>
            <a:xfrm>
              <a:off x="5931364" y="3086912"/>
              <a:ext cx="2833257" cy="2478931"/>
              <a:chOff x="5931364" y="3086912"/>
              <a:chExt cx="2833257" cy="247893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Dodecagon 25"/>
              <p:cNvSpPr/>
              <p:nvPr/>
            </p:nvSpPr>
            <p:spPr>
              <a:xfrm>
                <a:off x="6906638" y="3899170"/>
                <a:ext cx="1857983" cy="1666673"/>
              </a:xfrm>
              <a:prstGeom prst="dodec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This thing</a:t>
                </a:r>
                <a:endParaRPr lang="en-US" dirty="0"/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13174216">
                <a:off x="5931364" y="3086912"/>
                <a:ext cx="1712693" cy="43774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1359408" y="1447800"/>
              <a:ext cx="7498080" cy="48006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365760" marR="0" lvl="0" indent="-283464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10196"/>
            </a:srgbClr>
          </a:solidFill>
        </p:spPr>
        <p:txBody>
          <a:bodyPr/>
          <a:lstStyle/>
          <a:p>
            <a:r>
              <a:rPr lang="en-US" dirty="0" smtClean="0"/>
              <a:t>Classes can inherit features from </a:t>
            </a:r>
            <a:r>
              <a:rPr lang="en-US" b="1" dirty="0" smtClean="0"/>
              <a:t>one</a:t>
            </a:r>
            <a:r>
              <a:rPr lang="en-US" dirty="0" smtClean="0"/>
              <a:t> parent class.</a:t>
            </a:r>
          </a:p>
          <a:p>
            <a:r>
              <a:rPr lang="en-US" dirty="0" smtClean="0"/>
              <a:t>All members inherited</a:t>
            </a:r>
            <a:br>
              <a:rPr lang="en-US" dirty="0" smtClean="0"/>
            </a:br>
            <a:r>
              <a:rPr lang="en-US" dirty="0" smtClean="0"/>
              <a:t>(excluding constructors)</a:t>
            </a:r>
          </a:p>
          <a:p>
            <a:r>
              <a:rPr lang="en-US" dirty="0" smtClean="0"/>
              <a:t>Hierarchical relationships formed</a:t>
            </a:r>
          </a:p>
          <a:p>
            <a:pPr lvl="1"/>
            <a:r>
              <a:rPr lang="en-US" dirty="0" smtClean="0"/>
              <a:t>Circle  _____________ from Shape</a:t>
            </a:r>
          </a:p>
          <a:p>
            <a:pPr lvl="1"/>
            <a:r>
              <a:rPr lang="en-US" dirty="0" smtClean="0"/>
              <a:t>Shape is the __________ class</a:t>
            </a:r>
          </a:p>
          <a:p>
            <a:pPr lvl="1"/>
            <a:r>
              <a:rPr lang="en-US" dirty="0" smtClean="0"/>
              <a:t>Circle is the ___________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2211" y="4097806"/>
            <a:ext cx="2994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inherits/derives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2211" y="4581445"/>
            <a:ext cx="2366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parent/base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31471" y="5089268"/>
            <a:ext cx="2582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child/derived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583202" y="1470221"/>
            <a:ext cx="6332198" cy="286232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X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Y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Draw()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"Drawing shape"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Radius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Class Hierarchies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Line Callout 1 5"/>
          <p:cNvSpPr/>
          <p:nvPr/>
        </p:nvSpPr>
        <p:spPr>
          <a:xfrm flipH="1">
            <a:off x="3370993" y="2970395"/>
            <a:ext cx="1091823" cy="365760"/>
          </a:xfrm>
          <a:prstGeom prst="borderCallout1">
            <a:avLst>
              <a:gd name="adj1" fmla="val 54397"/>
              <a:gd name="adj2" fmla="val -8226"/>
              <a:gd name="adj3" fmla="val 149830"/>
              <a:gd name="adj4" fmla="val -33736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</a:t>
            </a:r>
            <a:endParaRPr lang="en-US" dirty="0"/>
          </a:p>
        </p:txBody>
      </p:sp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2583202" y="4910603"/>
            <a:ext cx="6332198" cy="646331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myCircle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myCircle.Draw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100548" y="2970395"/>
            <a:ext cx="1273048" cy="365760"/>
          </a:xfrm>
          <a:prstGeom prst="borderCallout1">
            <a:avLst>
              <a:gd name="adj1" fmla="val 47970"/>
              <a:gd name="adj2" fmla="val -7546"/>
              <a:gd name="adj3" fmla="val 151042"/>
              <a:gd name="adj4" fmla="val -3318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83202" y="4541271"/>
            <a:ext cx="133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Use:</a:t>
            </a:r>
            <a:endParaRPr lang="en-US" b="1" dirty="0"/>
          </a:p>
        </p:txBody>
      </p:sp>
      <p:sp>
        <p:nvSpPr>
          <p:cNvPr id="16" name="Cloud 15"/>
          <p:cNvSpPr/>
          <p:nvPr/>
        </p:nvSpPr>
        <p:spPr>
          <a:xfrm>
            <a:off x="1143000" y="1464797"/>
            <a:ext cx="1295594" cy="9600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Shape</a:t>
            </a:r>
            <a:endParaRPr lang="en-US" sz="12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11267" y="2499663"/>
            <a:ext cx="1559060" cy="2723544"/>
            <a:chOff x="4174990" y="3373878"/>
            <a:chExt cx="1825152" cy="3092991"/>
          </a:xfrm>
        </p:grpSpPr>
        <p:sp>
          <p:nvSpPr>
            <p:cNvPr id="14" name="Down Arrow 13"/>
            <p:cNvSpPr/>
            <p:nvPr/>
          </p:nvSpPr>
          <p:spPr>
            <a:xfrm rot="10800000">
              <a:off x="4946516" y="3373878"/>
              <a:ext cx="282102" cy="115110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74990" y="4641717"/>
              <a:ext cx="1825152" cy="182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Circle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uiExpand="1" build="p" animBg="1"/>
      <p:bldP spid="6" grpId="0" animBg="1"/>
      <p:bldP spid="60417" grpId="0" animBg="1"/>
      <p:bldP spid="5" grpId="0" animBg="1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____ keyword</a:t>
            </a:r>
          </a:p>
          <a:p>
            <a:r>
              <a:rPr lang="en-US" sz="2800" dirty="0" smtClean="0"/>
              <a:t>For example, base constructor: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26030" y="1423102"/>
            <a:ext cx="1026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base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79538" y="2450034"/>
            <a:ext cx="6332198" cy="3416320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X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Y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public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Shape(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X,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Y)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this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.X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= 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this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.Y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= Y;</a:t>
            </a:r>
            <a:endPara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Radius 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Circle(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X,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Y)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base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(X, Y) { 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1088408" y="2545570"/>
            <a:ext cx="1295594" cy="9600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Shape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40030" y="5603808"/>
            <a:ext cx="5799014" cy="1123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Must explicitly call base constructor unless base class has a default constructor (no parameters)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6546868" y="4039925"/>
            <a:ext cx="2149348" cy="666908"/>
          </a:xfrm>
          <a:prstGeom prst="borderCallout1">
            <a:avLst>
              <a:gd name="adj1" fmla="val 122085"/>
              <a:gd name="adj2" fmla="val 28173"/>
              <a:gd name="adj3" fmla="val 181742"/>
              <a:gd name="adj4" fmla="val 20469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base Constructor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7057214" y="3154233"/>
            <a:ext cx="1501842" cy="620949"/>
          </a:xfrm>
          <a:prstGeom prst="borderCallout1">
            <a:avLst>
              <a:gd name="adj1" fmla="val 43625"/>
              <a:gd name="adj2" fmla="val -6473"/>
              <a:gd name="adj3" fmla="val 54300"/>
              <a:gd name="adj4" fmla="val -3620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constructor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56675" y="3646522"/>
            <a:ext cx="1559060" cy="2723544"/>
            <a:chOff x="4174990" y="3373878"/>
            <a:chExt cx="1825152" cy="3092991"/>
          </a:xfrm>
        </p:grpSpPr>
        <p:sp>
          <p:nvSpPr>
            <p:cNvPr id="17" name="Down Arrow 16"/>
            <p:cNvSpPr/>
            <p:nvPr/>
          </p:nvSpPr>
          <p:spPr>
            <a:xfrm rot="10800000">
              <a:off x="4946516" y="3373878"/>
              <a:ext cx="282102" cy="115110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174990" y="4641717"/>
              <a:ext cx="1825152" cy="182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Circle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allAtOnce" animBg="1"/>
      <p:bldP spid="10" grpId="0" animBg="1"/>
      <p:bldP spid="7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Replacing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class may replace base class in code</a:t>
            </a:r>
          </a:p>
          <a:p>
            <a:r>
              <a:rPr lang="en-US" dirty="0" smtClean="0">
                <a:cs typeface="Courier New" pitchFamily="49" charset="0"/>
              </a:rPr>
              <a:t>Known as 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66678" y="2513189"/>
            <a:ext cx="3108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cs typeface="Courier New" pitchFamily="49" charset="0"/>
              </a:rPr>
              <a:t>polymorphism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829" y="4438094"/>
            <a:ext cx="5878286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TestShape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Shape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s)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s.Draw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829" y="3309257"/>
            <a:ext cx="5878286" cy="7294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Circle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myCircle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Circle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/>
                <a:ea typeface="MS Mincho"/>
                <a:cs typeface="Times New Roman"/>
              </a:rPr>
              <a:t>TestShape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myCircle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4" name="Down Arrow 13"/>
          <p:cNvSpPr/>
          <p:nvPr/>
        </p:nvSpPr>
        <p:spPr>
          <a:xfrm rot="17208616">
            <a:off x="4688142" y="3319368"/>
            <a:ext cx="166618" cy="183998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262464" y="5104263"/>
            <a:ext cx="3869436" cy="9194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Works because </a:t>
            </a:r>
            <a:br>
              <a:rPr lang="en-US" sz="2400" dirty="0" smtClean="0"/>
            </a:br>
            <a:r>
              <a:rPr lang="en-US" sz="2400" dirty="0" smtClean="0"/>
              <a:t>a</a:t>
            </a:r>
            <a:r>
              <a:rPr lang="en-US" sz="2400" b="1" dirty="0" smtClean="0"/>
              <a:t> </a:t>
            </a:r>
            <a:r>
              <a:rPr lang="en-US" sz="2400" dirty="0" smtClean="0"/>
              <a:t>Circle</a:t>
            </a:r>
            <a:r>
              <a:rPr lang="en-US" sz="2400" b="1" dirty="0" smtClean="0"/>
              <a:t> is a </a:t>
            </a:r>
            <a:r>
              <a:rPr lang="en-US" sz="2400" dirty="0" smtClean="0"/>
              <a:t>Shape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Inherited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___ in derived class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Which used depends on _______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70263" y="1387751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cs typeface="Courier New" pitchFamily="49" charset="0"/>
              </a:rPr>
              <a:t>new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5408" y="2001554"/>
            <a:ext cx="2132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cs typeface="Courier New" pitchFamily="49" charset="0"/>
              </a:rPr>
              <a:t>reference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0846" y="2696002"/>
            <a:ext cx="4792065" cy="2554545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Draw()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"Drawing shape"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Draw()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"Drawing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70107" y="2696002"/>
            <a:ext cx="3796792" cy="107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myCircle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Shape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myS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hape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myCircle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lang="en-US" sz="1600" dirty="0" smtClean="0"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myCircle.Draw</a:t>
            </a: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myS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hape.Draw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4945" y="3192244"/>
            <a:ext cx="207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 Drawing circle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5745" y="3450105"/>
            <a:ext cx="20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Drawing shape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25765" y="3931006"/>
            <a:ext cx="1741134" cy="1350528"/>
          </a:xfrm>
          <a:prstGeom prst="roundRect">
            <a:avLst>
              <a:gd name="adj" fmla="val 108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170107" y="3931006"/>
            <a:ext cx="1775638" cy="1350528"/>
          </a:xfrm>
          <a:prstGeom prst="roundRect">
            <a:avLst>
              <a:gd name="adj" fmla="val 11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512571" y="4315197"/>
            <a:ext cx="11430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Circle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5485815" y="4313609"/>
            <a:ext cx="1144279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myCircle</a:t>
            </a:r>
            <a:endParaRPr lang="en-US" sz="1200" b="1" dirty="0"/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/>
        </p:nvCxnSpPr>
        <p:spPr>
          <a:xfrm>
            <a:off x="6630094" y="4450769"/>
            <a:ext cx="88247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49423" y="4589517"/>
            <a:ext cx="863148" cy="345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389122" y="4706544"/>
            <a:ext cx="1320800" cy="457200"/>
            <a:chOff x="5667383" y="2349500"/>
            <a:chExt cx="1320800" cy="845857"/>
          </a:xfrm>
        </p:grpSpPr>
        <p:sp>
          <p:nvSpPr>
            <p:cNvPr id="18" name="Cloud 17"/>
            <p:cNvSpPr/>
            <p:nvPr/>
          </p:nvSpPr>
          <p:spPr>
            <a:xfrm>
              <a:off x="5739955" y="2349500"/>
              <a:ext cx="1188720" cy="84585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67383" y="2419870"/>
              <a:ext cx="1320800" cy="512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 smtClean="0"/>
                <a:t>myShape</a:t>
              </a:r>
              <a:endParaRPr lang="en-US" sz="1200" b="1" dirty="0" smtClean="0"/>
            </a:p>
          </p:txBody>
        </p:sp>
      </p:grpSp>
      <p:sp>
        <p:nvSpPr>
          <p:cNvPr id="20" name="Line Callout 1 19"/>
          <p:cNvSpPr/>
          <p:nvPr/>
        </p:nvSpPr>
        <p:spPr>
          <a:xfrm>
            <a:off x="1755863" y="5163744"/>
            <a:ext cx="1828800" cy="365760"/>
          </a:xfrm>
          <a:prstGeom prst="borderCallout1">
            <a:avLst>
              <a:gd name="adj1" fmla="val -15975"/>
              <a:gd name="adj2" fmla="val 47576"/>
              <a:gd name="adj3" fmla="val -101840"/>
              <a:gd name="adj4" fmla="val 49574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Draw</a:t>
            </a:r>
            <a:endParaRPr lang="en-US" dirty="0"/>
          </a:p>
        </p:txBody>
      </p:sp>
      <p:sp>
        <p:nvSpPr>
          <p:cNvPr id="21" name="Line Callout 1 20"/>
          <p:cNvSpPr/>
          <p:nvPr/>
        </p:nvSpPr>
        <p:spPr>
          <a:xfrm>
            <a:off x="2926376" y="2586329"/>
            <a:ext cx="1828800" cy="365760"/>
          </a:xfrm>
          <a:prstGeom prst="borderCallout1">
            <a:avLst>
              <a:gd name="adj1" fmla="val 43625"/>
              <a:gd name="adj2" fmla="val -6473"/>
              <a:gd name="adj3" fmla="val 121464"/>
              <a:gd name="adj4" fmla="val -19036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Draw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uiExpand="1" build="p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ounded Rectangle 10&#10;Rounded Rectangle 11&#10;Rectangle 12&#10;Rectangle 13&#10;Straight Arrow Connector 14&#10;Straight Arrow Connector 15&#10;Group 16"/>
  <p:tag name="URN:EPIC:TRAINING:SLIDES:OFFICE:IMAGES:DEFAULTIMAGENAME:BORDER" val="False"/>
  <p:tag name="URN:EPIC:TRAINING:SLIDES:OFFICE:IMAGES:DEFAULTIMAGENAME:URI" val="U:\Images\2010 RELEASE\1500001To1600000\1505180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Group 19&#10;Group 23"/>
  <p:tag name="URN:EPIC:TRAINING:SLIDES:OFFICE:IMAGES:DEFAULTIMAGENAME:BORDER" val="False"/>
  <p:tag name="URN:EPIC:TRAINING:SLIDES:OFFICE:IMAGES:DEFAULTIMAGENAME:URI" val="U:\Images\2010 RELEASE\1500001To1600000\157450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ounded Rectangle 6&#10;Rounded Rectangle 7&#10;Rounded Rectangle 4&#10;Rounded Rectangle 5&#10;Rounded Rectangle 8&#10;Rounded Rectangle 9&#10;Up Arrow 10&#10;Rounded Rectangle 11&#10;Straight Arrow Connector 13&#10;Straight Arrow Connector 14"/>
  <p:tag name="URN:EPIC:TRAINING:SLIDES:OFFICE:IMAGES:DEFAULTIMAGENAME:BORDER" val="False"/>
  <p:tag name="URN:EPIC:TRAINING:SLIDES:OFFICE:IMAGES:DEFAULTIMAGENAME:URI" val="U:\Images\2010 RELEASE\1500001To1600000\1575108.p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14146</TotalTime>
  <Words>2117</Words>
  <Application>Microsoft Office PowerPoint</Application>
  <PresentationFormat>On-screen Show (4:3)</PresentationFormat>
  <Paragraphs>595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MS Mincho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Wingdings 2</vt:lpstr>
      <vt:lpstr>bren</vt:lpstr>
      <vt:lpstr>Lesson 3</vt:lpstr>
      <vt:lpstr>Why?</vt:lpstr>
      <vt:lpstr>Agenda</vt:lpstr>
      <vt:lpstr>Example Hierarchy</vt:lpstr>
      <vt:lpstr>Example Hierarchy</vt:lpstr>
      <vt:lpstr>Forming Class Hierarchies</vt:lpstr>
      <vt:lpstr>Accessing the Base Class</vt:lpstr>
      <vt:lpstr>Replacing Base Classes</vt:lpstr>
      <vt:lpstr>Hiding Inherited Behavior</vt:lpstr>
      <vt:lpstr>Replacing Inherited Behavior</vt:lpstr>
      <vt:lpstr>Replacing Object Behavior</vt:lpstr>
      <vt:lpstr>Choosing new vs. override</vt:lpstr>
      <vt:lpstr>Choosing new vs. override</vt:lpstr>
      <vt:lpstr>Deferring Implementation</vt:lpstr>
      <vt:lpstr>Deferring Implementation</vt:lpstr>
      <vt:lpstr>Terminating Class Hierarchies</vt:lpstr>
      <vt:lpstr>Defining Stand-Alone Classes</vt:lpstr>
      <vt:lpstr>Activity: Inheritance</vt:lpstr>
      <vt:lpstr>Agenda</vt:lpstr>
      <vt:lpstr>Why Specify Contracts?</vt:lpstr>
      <vt:lpstr>Specifying Contracts</vt:lpstr>
      <vt:lpstr>Implementing Interfaces</vt:lpstr>
      <vt:lpstr>Implementing Interfaces</vt:lpstr>
      <vt:lpstr>Multiple Interfaces</vt:lpstr>
      <vt:lpstr>Multiple Interfaces</vt:lpstr>
      <vt:lpstr>Casting to an Interface</vt:lpstr>
      <vt:lpstr>Combining Check and Cast</vt:lpstr>
      <vt:lpstr>Extending Interfaces</vt:lpstr>
      <vt:lpstr>Overriding Implementations</vt:lpstr>
      <vt:lpstr>Replacing Implementations</vt:lpstr>
      <vt:lpstr>Resolving Name Conflicts</vt:lpstr>
      <vt:lpstr>Resolving Name Conflicts</vt:lpstr>
      <vt:lpstr>Setting Default Behavior</vt:lpstr>
      <vt:lpstr>Activity: Interfaces</vt:lpstr>
    </vt:vector>
  </TitlesOfParts>
  <Company>Epic Systems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Bren Mochocki</dc:creator>
  <cp:lastModifiedBy>Tim Leung</cp:lastModifiedBy>
  <cp:revision>1084</cp:revision>
  <dcterms:created xsi:type="dcterms:W3CDTF">2008-06-30T21:06:06Z</dcterms:created>
  <dcterms:modified xsi:type="dcterms:W3CDTF">2016-04-29T14:10:51Z</dcterms:modified>
</cp:coreProperties>
</file>