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375" r:id="rId2"/>
    <p:sldId id="471" r:id="rId3"/>
    <p:sldId id="472" r:id="rId4"/>
    <p:sldId id="428" r:id="rId5"/>
    <p:sldId id="405" r:id="rId6"/>
    <p:sldId id="470" r:id="rId7"/>
    <p:sldId id="469" r:id="rId8"/>
    <p:sldId id="415" r:id="rId9"/>
    <p:sldId id="419" r:id="rId10"/>
    <p:sldId id="490" r:id="rId11"/>
    <p:sldId id="416" r:id="rId12"/>
    <p:sldId id="418" r:id="rId13"/>
    <p:sldId id="397" r:id="rId14"/>
    <p:sldId id="487" r:id="rId15"/>
    <p:sldId id="486" r:id="rId16"/>
    <p:sldId id="440" r:id="rId17"/>
    <p:sldId id="492" r:id="rId18"/>
    <p:sldId id="491" r:id="rId19"/>
    <p:sldId id="455" r:id="rId20"/>
    <p:sldId id="461" r:id="rId21"/>
    <p:sldId id="451" r:id="rId22"/>
    <p:sldId id="497" r:id="rId23"/>
    <p:sldId id="498" r:id="rId24"/>
    <p:sldId id="457" r:id="rId25"/>
    <p:sldId id="489" r:id="rId26"/>
    <p:sldId id="488" r:id="rId27"/>
    <p:sldId id="484" r:id="rId28"/>
    <p:sldId id="454" r:id="rId29"/>
    <p:sldId id="499" r:id="rId30"/>
    <p:sldId id="500" r:id="rId31"/>
    <p:sldId id="496" r:id="rId32"/>
    <p:sldId id="493" r:id="rId33"/>
    <p:sldId id="494" r:id="rId34"/>
    <p:sldId id="495" r:id="rId35"/>
    <p:sldId id="45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1CE"/>
    <a:srgbClr val="E8F2D3"/>
    <a:srgbClr val="000000"/>
    <a:srgbClr val="964305"/>
    <a:srgbClr val="3891A7"/>
    <a:srgbClr val="2D7383"/>
    <a:srgbClr val="242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7" autoAdjust="0"/>
    <p:restoredTop sz="85348" autoAdjust="0"/>
  </p:normalViewPr>
  <p:slideViewPr>
    <p:cSldViewPr snapToGrid="0" snapToObjects="1" showGuides="1">
      <p:cViewPr varScale="1">
        <p:scale>
          <a:sx n="75" d="100"/>
          <a:sy n="75" d="100"/>
        </p:scale>
        <p:origin x="1122" y="6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8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486"/>
    </p:cViewPr>
  </p:sorterViewPr>
  <p:notesViewPr>
    <p:cSldViewPr snapToGrid="0" snapToObjects="1" showGuides="1">
      <p:cViewPr varScale="1">
        <p:scale>
          <a:sx n="69" d="100"/>
          <a:sy n="69" d="100"/>
        </p:scale>
        <p:origin x="-2106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98162-80C4-4287-9528-D8E79113861E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C98A5-4146-4729-A519-7CF10CE27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21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D9AA1-556A-4BB2-8E8F-03E01A338E35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C6901-C8C8-4957-BEFF-2FCE3A4CD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2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2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87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5FE2E1-8E07-4EB8-842B-D1E38D739BFF}" type="datetime1">
              <a:rPr lang="en-US" smtClean="0"/>
              <a:pPr/>
              <a:t>12/29/2015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C:\Documents and Settings\bmochock\Local Settings\Temporary Internet Files\Content.IE5\I461LS5C\MCj04159240000[1]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722" y="2727324"/>
            <a:ext cx="4597338" cy="3449955"/>
          </a:xfrm>
          <a:prstGeom prst="rect">
            <a:avLst/>
          </a:prstGeom>
          <a:noFill/>
        </p:spPr>
      </p:pic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7AE0A2-B9FF-474D-B00C-DD6B3295FEE5}" type="datetime1">
              <a:rPr lang="en-US" smtClean="0"/>
              <a:pPr/>
              <a:t>12/29/2015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37CA0-CE25-4AB8-B20A-B1EDBD06FA7D}" type="datetime1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mpres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0"/>
            <a:ext cx="7958328" cy="689956"/>
          </a:xfrm>
        </p:spPr>
        <p:txBody>
          <a:bodyPr/>
          <a:lstStyle>
            <a:lvl1pPr>
              <a:defRPr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689956"/>
            <a:ext cx="7955280" cy="561559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37CA0-CE25-4AB8-B20A-B1EDBD06FA7D}" type="datetime1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003300" cy="6858000"/>
          </a:xfrm>
          <a:prstGeom prst="rect">
            <a:avLst/>
          </a:prstGeom>
          <a:solidFill>
            <a:srgbClr val="242D4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accent2"/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onut 12"/>
          <p:cNvSpPr/>
          <p:nvPr userDrawn="1"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solidFill>
            <a:schemeClr val="accent6">
              <a:lumMod val="75000"/>
            </a:schemeClr>
          </a:solidFill>
          <a:ln w="7350" cap="rnd" cmpd="sng" algn="ctr">
            <a:solidFill>
              <a:schemeClr val="tx1"/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TextBox 13"/>
          <p:cNvSpPr txBox="1"/>
          <p:nvPr userDrawn="1"/>
        </p:nvSpPr>
        <p:spPr>
          <a:xfrm rot="10800000">
            <a:off x="184361" y="0"/>
            <a:ext cx="690574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tabLst>
                <a:tab pos="2225675" algn="l"/>
              </a:tabLst>
              <a:defRPr/>
            </a:pPr>
            <a:r>
              <a:rPr lang="en-US" sz="4400" dirty="0" smtClean="0">
                <a:ln w="19050" cap="flat">
                  <a:solidFill>
                    <a:schemeClr val="accent6">
                      <a:alpha val="20000"/>
                    </a:schemeClr>
                  </a:solidFill>
                  <a:bevel/>
                </a:ln>
                <a:solidFill>
                  <a:srgbClr val="2D7383"/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Collections</a:t>
            </a:r>
            <a:endParaRPr lang="en-US" sz="4400" dirty="0">
              <a:ln w="19050" cap="flat">
                <a:solidFill>
                  <a:schemeClr val="accent6">
                    <a:alpha val="20000"/>
                  </a:schemeClr>
                </a:solidFill>
                <a:bevel/>
              </a:ln>
              <a:solidFill>
                <a:srgbClr val="2D7383"/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19175" y="0"/>
            <a:ext cx="812482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00BF-C099-4354-957C-039E77039D06}" type="datetime1">
              <a:rPr lang="en-US" smtClean="0"/>
              <a:pPr>
                <a:defRPr/>
              </a:pPr>
              <a:t>12/29/2015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gradFill>
              <a:gsLst>
                <a:gs pos="0">
                  <a:srgbClr val="FFC000"/>
                </a:gs>
                <a:gs pos="85000">
                  <a:schemeClr val="tx1"/>
                </a:gs>
              </a:gsLst>
              <a:lin ang="9000000" scaled="0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F3992-92FC-4962-9883-925F7458F3E8}" type="datetime1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B6353-354B-42E0-8BEC-AC91A472FFBB}" type="datetime1">
              <a:rPr lang="en-US" smtClean="0"/>
              <a:pPr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F8E44B-20E2-482A-BD24-B553768B6804}" type="datetime1">
              <a:rPr lang="en-US" smtClean="0"/>
              <a:pPr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ctiv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7AE0A2-B9FF-474D-B00C-DD6B3295FEE5}" type="datetime1">
              <a:rPr lang="en-US" smtClean="0"/>
              <a:pPr/>
              <a:t>12/29/2015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26" name="Picture 19" descr="MCj02418710000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900" y="2751797"/>
            <a:ext cx="1735138" cy="325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88D28-96A6-4C90-9FBE-1723B5710E13}" type="datetime1">
              <a:rPr lang="en-US" smtClean="0"/>
              <a:pPr/>
              <a:t>12/29/2015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52" name="Picture 25" descr="04bxy_yn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5294" y="3244835"/>
            <a:ext cx="3686299" cy="320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n>
                <a:solidFill>
                  <a:schemeClr val="tx1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745A7F1-D7D4-465F-A252-B5BC0ADEE126}" type="datetime1">
              <a:rPr lang="en-US" smtClean="0"/>
              <a:pPr/>
              <a:t>12/29/2015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/>
        </p:nvSpPr>
        <p:spPr>
          <a:xfrm rot="10800000">
            <a:off x="184361" y="0"/>
            <a:ext cx="690574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9050" cap="flat">
                  <a:solidFill>
                    <a:schemeClr val="bg2">
                      <a:lumMod val="50000"/>
                      <a:alpha val="20000"/>
                    </a:schemeClr>
                  </a:solidFill>
                  <a:bevel/>
                </a:ln>
                <a:solidFill>
                  <a:schemeClr val="bg2">
                    <a:lumMod val="75000"/>
                    <a:alpha val="7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Collections</a:t>
            </a:r>
            <a:endParaRPr lang="en-US" sz="4400" dirty="0">
              <a:ln w="19050" cap="flat">
                <a:solidFill>
                  <a:schemeClr val="bg2">
                    <a:lumMod val="50000"/>
                    <a:alpha val="20000"/>
                  </a:schemeClr>
                </a:solidFill>
                <a:bevel/>
              </a:ln>
              <a:solidFill>
                <a:schemeClr val="bg2">
                  <a:lumMod val="75000"/>
                  <a:alpha val="7000"/>
                </a:schemeClr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8" r:id="rId4"/>
    <p:sldLayoutId id="2147483664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ln>
            <a:solidFill>
              <a:schemeClr val="bg2">
                <a:lumMod val="25000"/>
              </a:schemeClr>
            </a:solidFill>
          </a:ln>
          <a:solidFill>
            <a:schemeClr val="accent2">
              <a:lumMod val="60000"/>
              <a:lumOff val="4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C000"/>
        </a:buClr>
        <a:buFont typeface="Wingdings" pitchFamily="2" charset="2"/>
        <a:buChar char="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Working with 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Arrays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Multidimensional &amp; Jagged</a:t>
            </a:r>
          </a:p>
          <a:p>
            <a:pPr lvl="1"/>
            <a:r>
              <a:rPr lang="en-US" dirty="0" smtClean="0"/>
              <a:t>Not commonly used at Epic</a:t>
            </a:r>
          </a:p>
          <a:p>
            <a:pPr lvl="1"/>
            <a:r>
              <a:rPr lang="en-US" dirty="0" smtClean="0"/>
              <a:t>See companion for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2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Multidimensional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011710" y="996405"/>
            <a:ext cx="4601938" cy="5262979"/>
          </a:xfrm>
          <a:prstGeom prst="rect">
            <a:avLst/>
          </a:prstGeom>
          <a:solidFill>
            <a:schemeClr val="bg1"/>
          </a:solidFill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Rows = 4;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Columns = 3;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[,]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rectangularArray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{0, 1, 2},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{3, 4, 5},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{6, 7, 8},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{9, 10, 11}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0;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&lt; Rows;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++)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j = 0; j &lt; Columns; j++)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"[{0},{1}] = {2}"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j,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rectangularArray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j]);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MS Mincho" pitchFamily="49" charset="-128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[,,]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cubicArray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[2, 3, 4];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Callout 1 7"/>
          <p:cNvSpPr/>
          <p:nvPr/>
        </p:nvSpPr>
        <p:spPr>
          <a:xfrm flipH="1">
            <a:off x="851770" y="1160609"/>
            <a:ext cx="2458480" cy="705769"/>
          </a:xfrm>
          <a:prstGeom prst="borderCallout1">
            <a:avLst>
              <a:gd name="adj1" fmla="val 73425"/>
              <a:gd name="adj2" fmla="val -3248"/>
              <a:gd name="adj3" fmla="val 77335"/>
              <a:gd name="adj4" fmla="val -30610"/>
            </a:avLst>
          </a:prstGeom>
          <a:solidFill>
            <a:schemeClr val="accent4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or more dimensions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 flipH="1">
            <a:off x="851770" y="2287952"/>
            <a:ext cx="2458480" cy="705769"/>
          </a:xfrm>
          <a:prstGeom prst="borderCallout1">
            <a:avLst>
              <a:gd name="adj1" fmla="val 13082"/>
              <a:gd name="adj2" fmla="val -5286"/>
              <a:gd name="adj3" fmla="val -7856"/>
              <a:gd name="adj4" fmla="val -44367"/>
            </a:avLst>
          </a:prstGeom>
          <a:solidFill>
            <a:schemeClr val="accent4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Initializing to non-default values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 flipH="1">
            <a:off x="851770" y="5553615"/>
            <a:ext cx="2655518" cy="705769"/>
          </a:xfrm>
          <a:prstGeom prst="borderCallout1">
            <a:avLst>
              <a:gd name="adj1" fmla="val 71651"/>
              <a:gd name="adj2" fmla="val -3248"/>
              <a:gd name="adj3" fmla="val 77334"/>
              <a:gd name="adj4" fmla="val -20271"/>
            </a:avLst>
          </a:prstGeom>
          <a:solidFill>
            <a:schemeClr val="accent4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with default element values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 flipH="1">
            <a:off x="851770" y="4486473"/>
            <a:ext cx="2458480" cy="705769"/>
          </a:xfrm>
          <a:prstGeom prst="borderCallout1">
            <a:avLst>
              <a:gd name="adj1" fmla="val 71651"/>
              <a:gd name="adj2" fmla="val -3248"/>
              <a:gd name="adj3" fmla="val 89758"/>
              <a:gd name="adj4" fmla="val -82580"/>
            </a:avLst>
          </a:prstGeom>
          <a:solidFill>
            <a:schemeClr val="accent4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using [ , 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Jagged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arrays</a:t>
            </a:r>
          </a:p>
          <a:p>
            <a:r>
              <a:rPr lang="en-US" dirty="0" smtClean="0"/>
              <a:t>Each row can be a different size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17445" y="1691014"/>
          <a:ext cx="6076968" cy="17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2"/>
                <a:gridCol w="1519242"/>
                <a:gridCol w="1519242"/>
                <a:gridCol w="1519242"/>
              </a:tblGrid>
              <a:tr h="4352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379" marR="78379" marT="39189" marB="3918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Col 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8379" marR="78379" marT="39189" marB="3918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Col 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8379" marR="78379" marT="39189" marB="3918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Col 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8379" marR="78379" marT="39189" marB="39189" anchor="ctr">
                    <a:noFill/>
                  </a:tcPr>
                </a:tc>
              </a:tr>
              <a:tr h="4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Row 0</a:t>
                      </a:r>
                      <a:endParaRPr lang="en-US" sz="1600" b="1" dirty="0"/>
                    </a:p>
                  </a:txBody>
                  <a:tcPr marL="78379" marR="78379" marT="39189" marB="3918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78379" marR="78379" marT="39189" marB="391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78379" marR="78379" marT="39189" marB="391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379" marR="78379" marT="39189" marB="391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Row 1</a:t>
                      </a:r>
                      <a:endParaRPr lang="en-US" sz="1600" b="1" dirty="0"/>
                    </a:p>
                  </a:txBody>
                  <a:tcPr marL="78379" marR="78379" marT="39189" marB="3918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marL="78379" marR="78379" marT="39189" marB="391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</a:t>
                      </a:r>
                      <a:endParaRPr lang="en-US" sz="1600" b="1" dirty="0"/>
                    </a:p>
                  </a:txBody>
                  <a:tcPr marL="78379" marR="78379" marT="39189" marB="391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</a:t>
                      </a:r>
                      <a:endParaRPr lang="en-US" sz="1600" b="1" dirty="0"/>
                    </a:p>
                  </a:txBody>
                  <a:tcPr marL="78379" marR="78379" marT="39189" marB="391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Row 2</a:t>
                      </a:r>
                      <a:endParaRPr lang="en-US" sz="1600" b="1" dirty="0"/>
                    </a:p>
                  </a:txBody>
                  <a:tcPr marL="78379" marR="78379" marT="39189" marB="3918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</a:t>
                      </a:r>
                      <a:endParaRPr lang="en-US" sz="1600" b="1" dirty="0"/>
                    </a:p>
                  </a:txBody>
                  <a:tcPr marL="78379" marR="78379" marT="39189" marB="391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379" marR="78379" marT="39189" marB="391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379" marR="78379" marT="39189" marB="3918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1115568" y="3657600"/>
            <a:ext cx="7653403" cy="2072875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[][]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jaggedArray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[] { 1, 2 },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[] { 3, 4, 5 },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[] { 6 }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};</a:t>
            </a:r>
          </a:p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"Row 1, Col 1: {0}"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jaggedArray</a:t>
            </a:r>
            <a:r>
              <a:rPr lang="en-US" smtClean="0">
                <a:latin typeface="Consolas"/>
                <a:ea typeface="MS Mincho"/>
                <a:cs typeface="Times New Roman"/>
              </a:rPr>
              <a:t>[1][1]);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Activity: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an array of projects </a:t>
            </a:r>
            <a:r>
              <a:rPr lang="en-US" smtClean="0"/>
              <a:t>for a Developer</a:t>
            </a:r>
            <a:endParaRPr lang="en-US" dirty="0" smtClean="0"/>
          </a:p>
          <a:p>
            <a:r>
              <a:rPr lang="en-US" dirty="0" smtClean="0"/>
              <a:t>Maintain the 5 most recent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Big Picture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Fixed-Size Collections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Using Generic Collections</a:t>
            </a:r>
          </a:p>
          <a:p>
            <a:r>
              <a:rPr lang="en-US" dirty="0" smtClean="0"/>
              <a:t>Creating Custom 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generic collections instead of arrays?</a:t>
            </a:r>
          </a:p>
          <a:p>
            <a:pPr lvl="1"/>
            <a:r>
              <a:rPr lang="en-US" dirty="0" smtClean="0"/>
              <a:t>They can vary in size</a:t>
            </a:r>
          </a:p>
          <a:p>
            <a:pPr lvl="1"/>
            <a:r>
              <a:rPr lang="en-US" dirty="0" smtClean="0"/>
              <a:t>There is a variety to suit specific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Generic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i="1" dirty="0" err="1" smtClean="0"/>
              <a:t>System.Collections.Generic</a:t>
            </a:r>
            <a:endParaRPr lang="en-US" i="1" dirty="0" smtClean="0"/>
          </a:p>
          <a:p>
            <a:r>
              <a:rPr lang="en-US" dirty="0" smtClean="0"/>
              <a:t>Type safety is key</a:t>
            </a:r>
          </a:p>
          <a:p>
            <a:pPr lvl="1"/>
            <a:r>
              <a:rPr lang="en-US" dirty="0" smtClean="0"/>
              <a:t>Collection of a specific type</a:t>
            </a:r>
          </a:p>
          <a:p>
            <a:pPr lvl="1"/>
            <a:r>
              <a:rPr lang="en-US" dirty="0" smtClean="0"/>
              <a:t>Find flaws at __________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sz="24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List</a:t>
            </a:r>
            <a:r>
              <a:rPr lang="en-US" sz="2400" dirty="0" smtClean="0">
                <a:latin typeface="Consolas"/>
                <a:ea typeface="MS Mincho"/>
                <a:cs typeface="Times New Roman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sz="2400" dirty="0" smtClean="0">
                <a:latin typeface="Consolas"/>
                <a:ea typeface="MS Mincho"/>
                <a:cs typeface="Times New Roman"/>
              </a:rPr>
              <a:t>&gt; </a:t>
            </a:r>
            <a:r>
              <a:rPr lang="en-US" sz="2400" dirty="0" err="1" smtClean="0">
                <a:latin typeface="Consolas"/>
                <a:ea typeface="MS Mincho"/>
                <a:cs typeface="Times New Roman"/>
              </a:rPr>
              <a:t>myList</a:t>
            </a:r>
            <a:r>
              <a:rPr lang="en-US" sz="2400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24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List</a:t>
            </a:r>
            <a:r>
              <a:rPr lang="en-US" sz="2400" dirty="0" smtClean="0">
                <a:latin typeface="Consolas"/>
                <a:ea typeface="MS Mincho"/>
                <a:cs typeface="Times New Roman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sz="2400" dirty="0" smtClean="0">
                <a:latin typeface="Consolas"/>
                <a:ea typeface="MS Mincho"/>
                <a:cs typeface="Times New Roman"/>
              </a:rPr>
              <a:t>&gt;();</a:t>
            </a:r>
            <a:endParaRPr lang="en-US" sz="4000" dirty="0" smtClean="0">
              <a:latin typeface="Calibri"/>
              <a:ea typeface="MS Mincho"/>
              <a:cs typeface="Times New Roman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2811" y="3079238"/>
            <a:ext cx="25010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compile time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3389792" y="5548008"/>
            <a:ext cx="2106038" cy="350196"/>
          </a:xfrm>
          <a:prstGeom prst="borderCallout1">
            <a:avLst>
              <a:gd name="adj1" fmla="val 18750"/>
              <a:gd name="adj2" fmla="val -8333"/>
              <a:gd name="adj3" fmla="val -166496"/>
              <a:gd name="adj4" fmla="val -5379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 Type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4694365" y="4247193"/>
            <a:ext cx="1602929" cy="350196"/>
          </a:xfrm>
          <a:prstGeom prst="borderCallout1">
            <a:avLst>
              <a:gd name="adj1" fmla="val 18750"/>
              <a:gd name="adj2" fmla="val -8333"/>
              <a:gd name="adj3" fmla="val 144692"/>
              <a:gd name="adj4" fmla="val -73498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Type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 Yourself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Take a minute to determine the output of the list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38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8924" y="689956"/>
            <a:ext cx="7138616" cy="5826210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Fruit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basketOfFruit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Fruit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 {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Fruit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.Apples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Fruit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.Durian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};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.Join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",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basketOfFruit.ToArray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 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basketOfFruit.Add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Fruit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.Cranberries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</a:pP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.Join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",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basketOfFruit.ToArray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basketOfFruit.Sort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</a:pP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.Join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",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basketOfFruit.ToArray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endParaRPr lang="en-US" sz="12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"How many pieces of fruit?  {0}"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basketOfFruit.Count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</a:pP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"Are there apples?  {0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basketOfFruit.Contains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Fruit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.Apples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basketOfFruit.Remove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Fruit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.Apples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"How many pieces of fruit?  {0}"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basketOfFruit.Count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</a:pP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"Are there apples?  {0}"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basketOfFruit.Contains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Fruit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.Apples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basketOfFruit.Clear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2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77447" y="1079271"/>
            <a:ext cx="2832143" cy="3077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Apples, Durian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77446" y="1950234"/>
            <a:ext cx="2832143" cy="3077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Apples, Durian, Cranberries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877447" y="2805944"/>
            <a:ext cx="2832143" cy="3077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Apples, Cranberries, Durian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963047" y="3342909"/>
            <a:ext cx="2832143" cy="3077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How many pieces of fruit? 3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58197" y="3972686"/>
            <a:ext cx="2832143" cy="3077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Are there apples? True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58197" y="5601461"/>
            <a:ext cx="2832143" cy="3077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Are there apples? False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919162" y="4991861"/>
            <a:ext cx="2832143" cy="3077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How many pieces of fruit? 2</a:t>
            </a:r>
          </a:p>
        </p:txBody>
      </p:sp>
    </p:spTree>
    <p:extLst>
      <p:ext uri="{BB962C8B-B14F-4D97-AF65-F5344CB8AC3E}">
        <p14:creationId xmlns:p14="http://schemas.microsoft.com/office/powerpoint/2010/main" val="4194870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3" grpId="0" uiExpand="1" animBg="1"/>
      <p:bldP spid="14" grpId="0" uiExpan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50312" y="625040"/>
            <a:ext cx="5486400" cy="6186309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Main()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&gt; dinosaurs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&gt;();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dinosaurs.Add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Amargasaurus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dinosaurs.Add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lang="en-US" sz="1200" dirty="0" err="1" smtClean="0">
                <a:solidFill>
                  <a:srgbClr val="A31515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Tyranisaurous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dinosaurs.Add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Mamenchisaurus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dinosaurs.Add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Deinonychus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dinosaurs.Add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Compsognathus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Display(dinosaurs);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"Capacity: {0}"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dinosaurs.Capacity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"Count: {0}"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dinosaurs.Count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"Contains(\"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Deinonychus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\"): {0}"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dinosaurs.Contains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Deinonychus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"Insert(2, \"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Compsognathus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\")"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dinosaurs.Insert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(2,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Compsognathus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Display(dinosaurs);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"dinosaurs[3]: {0}"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dinosaurs[3]);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"Remove(\"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Compsognathus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\")"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dinosaurs.Remove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Compsognathus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Display(dinosaurs);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MS Mincho" pitchFamily="49" charset="-128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dinosaurs.TrimExcess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TrimExcess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"Capacity: {0}"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dinosaurs.Capacity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"Count: {0}"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dinosaurs.Count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MS Mincho" pitchFamily="49" charset="-128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dinosaurs.Clear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"Clear()"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"Capacity: {0}"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dinosaurs.Capacity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"Count: {0}"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dinosaurs.Count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.ReadKey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417429" y="144009"/>
            <a:ext cx="4459266" cy="1569660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Display(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&gt; list)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delimiter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foreach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s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list)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(delimiter + s);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  delimiter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",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260932" y="1430425"/>
            <a:ext cx="3832964" cy="46166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Amargasaurus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Tyranisaurous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Mamenchisaurus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Deinonychus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Compsognathus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Capacity: 8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Count: 5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Contains("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Deinonychus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"): True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Insert(2, "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Compsognathus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")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Amargasaurus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Tyranisaurous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Compsognathus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Mamenchisaurus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Deinonychus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Compsognathus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dinosaurs[3]: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Mamenchisaurus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Remove("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Compsognathus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")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Amargasaurus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Tyranisaurous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Mamenchisaurus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Deinonychus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Compsognathus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TrimExcess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Capacity: 5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Count: 5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Clear()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Capacity: 5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Count: 0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3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3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3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3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3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3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33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33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33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33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33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33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33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33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33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433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33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433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433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" grpId="0" uiExpand="1" build="allAtOnce" animBg="1"/>
      <p:bldP spid="14339" grpId="0" animBg="1"/>
      <p:bldP spid="14338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47301" y="1427968"/>
            <a:ext cx="2898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Arrays: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47301" y="2112993"/>
            <a:ext cx="6290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Generic Collections:</a:t>
            </a:r>
            <a:endParaRPr lang="en-US" sz="28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3476671" y="2746075"/>
            <a:ext cx="5432755" cy="718810"/>
            <a:chOff x="2299227" y="3409953"/>
            <a:chExt cx="5432755" cy="718810"/>
          </a:xfrm>
        </p:grpSpPr>
        <p:sp>
          <p:nvSpPr>
            <p:cNvPr id="17" name="Frame 16"/>
            <p:cNvSpPr/>
            <p:nvPr/>
          </p:nvSpPr>
          <p:spPr>
            <a:xfrm>
              <a:off x="4621736" y="3409953"/>
              <a:ext cx="787737" cy="718810"/>
            </a:xfrm>
            <a:prstGeom prst="fram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ame 18"/>
            <p:cNvSpPr/>
            <p:nvPr/>
          </p:nvSpPr>
          <p:spPr>
            <a:xfrm>
              <a:off x="2299227" y="3409953"/>
              <a:ext cx="787737" cy="718810"/>
            </a:xfrm>
            <a:prstGeom prst="fram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Left-Right Arrow 19"/>
            <p:cNvSpPr/>
            <p:nvPr/>
          </p:nvSpPr>
          <p:spPr>
            <a:xfrm>
              <a:off x="3305710" y="3497635"/>
              <a:ext cx="1097280" cy="53379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5628219" y="3487062"/>
              <a:ext cx="1097280" cy="53379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ame 21"/>
            <p:cNvSpPr/>
            <p:nvPr/>
          </p:nvSpPr>
          <p:spPr>
            <a:xfrm>
              <a:off x="6944245" y="3409953"/>
              <a:ext cx="787737" cy="718810"/>
            </a:xfrm>
            <a:prstGeom prst="fram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99430" y="1427968"/>
            <a:ext cx="3938684" cy="523220"/>
            <a:chOff x="3945699" y="1778696"/>
            <a:chExt cx="3938684" cy="718810"/>
          </a:xfrm>
        </p:grpSpPr>
        <p:sp>
          <p:nvSpPr>
            <p:cNvPr id="5" name="Frame 4"/>
            <p:cNvSpPr/>
            <p:nvPr/>
          </p:nvSpPr>
          <p:spPr>
            <a:xfrm>
              <a:off x="3945699" y="1778696"/>
              <a:ext cx="787737" cy="718810"/>
            </a:xfrm>
            <a:prstGeom prst="fram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Frame 5"/>
            <p:cNvSpPr/>
            <p:nvPr/>
          </p:nvSpPr>
          <p:spPr>
            <a:xfrm>
              <a:off x="4733436" y="1778696"/>
              <a:ext cx="787737" cy="718810"/>
            </a:xfrm>
            <a:prstGeom prst="fram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ame 6"/>
            <p:cNvSpPr/>
            <p:nvPr/>
          </p:nvSpPr>
          <p:spPr>
            <a:xfrm>
              <a:off x="5521173" y="1778696"/>
              <a:ext cx="787737" cy="718810"/>
            </a:xfrm>
            <a:prstGeom prst="fram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Frame 25"/>
            <p:cNvSpPr/>
            <p:nvPr/>
          </p:nvSpPr>
          <p:spPr>
            <a:xfrm>
              <a:off x="6308910" y="1778696"/>
              <a:ext cx="787737" cy="718810"/>
            </a:xfrm>
            <a:prstGeom prst="fram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ame 26"/>
            <p:cNvSpPr/>
            <p:nvPr/>
          </p:nvSpPr>
          <p:spPr>
            <a:xfrm>
              <a:off x="7096646" y="1778696"/>
              <a:ext cx="787737" cy="718810"/>
            </a:xfrm>
            <a:prstGeom prst="fram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99701" y="2746075"/>
            <a:ext cx="133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List: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1199701" y="3788147"/>
            <a:ext cx="1756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Stack: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199701" y="5251279"/>
            <a:ext cx="2745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Dictionary:</a:t>
            </a:r>
            <a:endParaRPr lang="en-US" sz="28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3476671" y="3788147"/>
            <a:ext cx="3857281" cy="1139869"/>
            <a:chOff x="2693096" y="4171167"/>
            <a:chExt cx="3857281" cy="1139869"/>
          </a:xfrm>
        </p:grpSpPr>
        <p:sp>
          <p:nvSpPr>
            <p:cNvPr id="32" name="Rounded Rectangle 31"/>
            <p:cNvSpPr/>
            <p:nvPr/>
          </p:nvSpPr>
          <p:spPr>
            <a:xfrm>
              <a:off x="3793299" y="4334005"/>
              <a:ext cx="1602614" cy="32567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793299" y="4659682"/>
              <a:ext cx="1602614" cy="32567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793299" y="4985359"/>
              <a:ext cx="1602614" cy="32567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2693096" y="4171167"/>
              <a:ext cx="1100203" cy="6513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5450174" y="4171167"/>
              <a:ext cx="1100203" cy="6513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Pop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76671" y="5251279"/>
            <a:ext cx="5153454" cy="1369508"/>
            <a:chOff x="3563563" y="5163597"/>
            <a:chExt cx="5153454" cy="1369508"/>
          </a:xfrm>
        </p:grpSpPr>
        <p:grpSp>
          <p:nvGrpSpPr>
            <p:cNvPr id="60" name="Group 59"/>
            <p:cNvGrpSpPr/>
            <p:nvPr/>
          </p:nvGrpSpPr>
          <p:grpSpPr>
            <a:xfrm>
              <a:off x="3563563" y="5163597"/>
              <a:ext cx="1074855" cy="1369508"/>
              <a:chOff x="3500933" y="5088441"/>
              <a:chExt cx="1074855" cy="1369508"/>
            </a:xfrm>
          </p:grpSpPr>
          <p:sp>
            <p:nvSpPr>
              <p:cNvPr id="38" name="Frame 37"/>
              <p:cNvSpPr/>
              <p:nvPr/>
            </p:nvSpPr>
            <p:spPr>
              <a:xfrm>
                <a:off x="3500933" y="5088441"/>
                <a:ext cx="1074855" cy="523220"/>
              </a:xfrm>
              <a:prstGeom prst="fram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Key1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555525" y="6077210"/>
                <a:ext cx="965671" cy="3807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value1</a:t>
                </a:r>
                <a:endParaRPr lang="en-US" dirty="0"/>
              </a:p>
            </p:txBody>
          </p:sp>
          <p:cxnSp>
            <p:nvCxnSpPr>
              <p:cNvPr id="49" name="Straight Arrow Connector 48"/>
              <p:cNvCxnSpPr>
                <a:stCxn id="38" idx="2"/>
                <a:endCxn id="44" idx="0"/>
              </p:cNvCxnSpPr>
              <p:nvPr/>
            </p:nvCxnSpPr>
            <p:spPr>
              <a:xfrm rot="5400000">
                <a:off x="3805587" y="5844435"/>
                <a:ext cx="465549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4923096" y="5163597"/>
              <a:ext cx="1074855" cy="1369508"/>
              <a:chOff x="4882096" y="5088441"/>
              <a:chExt cx="1074855" cy="1369508"/>
            </a:xfrm>
          </p:grpSpPr>
          <p:sp>
            <p:nvSpPr>
              <p:cNvPr id="37" name="Frame 36"/>
              <p:cNvSpPr/>
              <p:nvPr/>
            </p:nvSpPr>
            <p:spPr>
              <a:xfrm>
                <a:off x="4882096" y="5088441"/>
                <a:ext cx="1074855" cy="523220"/>
              </a:xfrm>
              <a:prstGeom prst="fram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Key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936688" y="6077210"/>
                <a:ext cx="965671" cy="3807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value2</a:t>
                </a:r>
                <a:endParaRPr lang="en-US" dirty="0"/>
              </a:p>
            </p:txBody>
          </p:sp>
          <p:cxnSp>
            <p:nvCxnSpPr>
              <p:cNvPr id="51" name="Straight Arrow Connector 50"/>
              <p:cNvCxnSpPr>
                <a:stCxn id="37" idx="2"/>
                <a:endCxn id="45" idx="0"/>
              </p:cNvCxnSpPr>
              <p:nvPr/>
            </p:nvCxnSpPr>
            <p:spPr>
              <a:xfrm rot="5400000">
                <a:off x="5186750" y="5844435"/>
                <a:ext cx="465549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6282629" y="5163597"/>
              <a:ext cx="1074855" cy="1369508"/>
              <a:chOff x="6246243" y="5088441"/>
              <a:chExt cx="1074855" cy="1369508"/>
            </a:xfrm>
          </p:grpSpPr>
          <p:sp>
            <p:nvSpPr>
              <p:cNvPr id="39" name="Frame 38"/>
              <p:cNvSpPr/>
              <p:nvPr/>
            </p:nvSpPr>
            <p:spPr>
              <a:xfrm>
                <a:off x="6246243" y="5088441"/>
                <a:ext cx="1074855" cy="523220"/>
              </a:xfrm>
              <a:prstGeom prst="fram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Key 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300835" y="6077210"/>
                <a:ext cx="965671" cy="3807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value3</a:t>
                </a:r>
                <a:endParaRPr lang="en-US" dirty="0"/>
              </a:p>
            </p:txBody>
          </p:sp>
          <p:cxnSp>
            <p:nvCxnSpPr>
              <p:cNvPr id="54" name="Straight Arrow Connector 53"/>
              <p:cNvCxnSpPr>
                <a:stCxn id="39" idx="2"/>
                <a:endCxn id="47" idx="0"/>
              </p:cNvCxnSpPr>
              <p:nvPr/>
            </p:nvCxnSpPr>
            <p:spPr>
              <a:xfrm rot="5400000">
                <a:off x="6550897" y="5844435"/>
                <a:ext cx="465549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7642162" y="5163597"/>
              <a:ext cx="1074855" cy="1369508"/>
              <a:chOff x="7579532" y="5088441"/>
              <a:chExt cx="1074855" cy="1369508"/>
            </a:xfrm>
          </p:grpSpPr>
          <p:sp>
            <p:nvSpPr>
              <p:cNvPr id="43" name="Frame 42"/>
              <p:cNvSpPr/>
              <p:nvPr/>
            </p:nvSpPr>
            <p:spPr>
              <a:xfrm>
                <a:off x="7579532" y="5088441"/>
                <a:ext cx="1074855" cy="523220"/>
              </a:xfrm>
              <a:prstGeom prst="fram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Key 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634124" y="6077210"/>
                <a:ext cx="965671" cy="3807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value4</a:t>
                </a:r>
                <a:endParaRPr lang="en-US" dirty="0"/>
              </a:p>
            </p:txBody>
          </p:sp>
          <p:cxnSp>
            <p:nvCxnSpPr>
              <p:cNvPr id="57" name="Straight Arrow Connector 56"/>
              <p:cNvCxnSpPr>
                <a:stCxn id="43" idx="2"/>
                <a:endCxn id="46" idx="0"/>
              </p:cNvCxnSpPr>
              <p:nvPr/>
            </p:nvCxnSpPr>
            <p:spPr>
              <a:xfrm rot="5400000">
                <a:off x="7884186" y="5844435"/>
                <a:ext cx="465549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Line Callout 1 64"/>
          <p:cNvSpPr/>
          <p:nvPr/>
        </p:nvSpPr>
        <p:spPr>
          <a:xfrm>
            <a:off x="6351782" y="274320"/>
            <a:ext cx="2719066" cy="915653"/>
          </a:xfrm>
          <a:prstGeom prst="borderCallout1">
            <a:avLst>
              <a:gd name="adj1" fmla="val 51582"/>
              <a:gd name="adj2" fmla="val -4648"/>
              <a:gd name="adj3" fmla="val 117972"/>
              <a:gd name="adj4" fmla="val -4386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Fixed-size set of objects in contiguous memory</a:t>
            </a:r>
            <a:endParaRPr lang="en-US" dirty="0"/>
          </a:p>
        </p:txBody>
      </p:sp>
      <p:sp>
        <p:nvSpPr>
          <p:cNvPr id="66" name="Line Callout 1 65"/>
          <p:cNvSpPr/>
          <p:nvPr/>
        </p:nvSpPr>
        <p:spPr>
          <a:xfrm flipH="1">
            <a:off x="753192" y="3269295"/>
            <a:ext cx="2217107" cy="518852"/>
          </a:xfrm>
          <a:prstGeom prst="borderCallout1">
            <a:avLst>
              <a:gd name="adj1" fmla="val 51582"/>
              <a:gd name="adj2" fmla="val -4648"/>
              <a:gd name="adj3" fmla="val -7483"/>
              <a:gd name="adj4" fmla="val -2160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Resizable Array</a:t>
            </a:r>
            <a:endParaRPr lang="en-US" dirty="0"/>
          </a:p>
        </p:txBody>
      </p:sp>
      <p:sp>
        <p:nvSpPr>
          <p:cNvPr id="67" name="Line Callout 1 66"/>
          <p:cNvSpPr/>
          <p:nvPr/>
        </p:nvSpPr>
        <p:spPr>
          <a:xfrm flipH="1">
            <a:off x="753192" y="4527183"/>
            <a:ext cx="2204581" cy="488515"/>
          </a:xfrm>
          <a:prstGeom prst="borderCallout1">
            <a:avLst>
              <a:gd name="adj1" fmla="val 18249"/>
              <a:gd name="adj2" fmla="val -3512"/>
              <a:gd name="adj3" fmla="val -71539"/>
              <a:gd name="adj4" fmla="val -27305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Last-in-first-out</a:t>
            </a:r>
            <a:endParaRPr lang="en-US" dirty="0"/>
          </a:p>
        </p:txBody>
      </p:sp>
      <p:sp>
        <p:nvSpPr>
          <p:cNvPr id="68" name="Line Callout 1 67"/>
          <p:cNvSpPr/>
          <p:nvPr/>
        </p:nvSpPr>
        <p:spPr>
          <a:xfrm>
            <a:off x="753192" y="5969434"/>
            <a:ext cx="2201317" cy="651353"/>
          </a:xfrm>
          <a:prstGeom prst="borderCallout1">
            <a:avLst>
              <a:gd name="adj1" fmla="val 28505"/>
              <a:gd name="adj2" fmla="val 105743"/>
              <a:gd name="adj3" fmla="val -22822"/>
              <a:gd name="adj4" fmla="val 140559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Random-access key-value pairs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9" grpId="0"/>
      <p:bldP spid="30" grpId="0"/>
      <p:bldP spid="31" grpId="0"/>
      <p:bldP spid="65" grpId="0" animBg="1"/>
      <p:bldP spid="66" grpId="0" animBg="1"/>
      <p:bldP spid="67" grpId="0" animBg="1"/>
      <p:bldP spid="6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Other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Queue&lt;T&gt;</a:t>
            </a:r>
          </a:p>
          <a:p>
            <a:pPr lvl="1"/>
            <a:r>
              <a:rPr lang="en-US" dirty="0" smtClean="0"/>
              <a:t>First-in, first-out collection</a:t>
            </a:r>
          </a:p>
          <a:p>
            <a:r>
              <a:rPr lang="en-US" dirty="0" smtClean="0"/>
              <a:t>Stack&lt;T&gt;</a:t>
            </a:r>
          </a:p>
          <a:p>
            <a:pPr lvl="1"/>
            <a:r>
              <a:rPr lang="en-US" dirty="0" smtClean="0"/>
              <a:t>Last-in, first-out collection</a:t>
            </a:r>
          </a:p>
          <a:p>
            <a:pPr lvl="1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(see companion for examples)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Keyed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Dictionary&lt;</a:t>
            </a:r>
            <a:r>
              <a:rPr lang="en-US" dirty="0" err="1" smtClean="0"/>
              <a:t>TKey,TValue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Count</a:t>
            </a:r>
          </a:p>
          <a:p>
            <a:pPr lvl="1"/>
            <a:r>
              <a:rPr lang="en-US" dirty="0" smtClean="0"/>
              <a:t>Clear()</a:t>
            </a:r>
          </a:p>
          <a:p>
            <a:pPr lvl="1"/>
            <a:r>
              <a:rPr lang="en-US" dirty="0" err="1" smtClean="0"/>
              <a:t>ContainsKey</a:t>
            </a:r>
            <a:r>
              <a:rPr lang="en-US" dirty="0" smtClean="0"/>
              <a:t>(</a:t>
            </a:r>
            <a:r>
              <a:rPr lang="en-US" dirty="0" err="1" smtClean="0"/>
              <a:t>TKey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Remove(</a:t>
            </a:r>
            <a:r>
              <a:rPr lang="en-US" dirty="0" err="1" smtClean="0"/>
              <a:t>TKey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Add(</a:t>
            </a:r>
            <a:r>
              <a:rPr lang="en-US" dirty="0" err="1" smtClean="0"/>
              <a:t>TKey,TValue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Keys</a:t>
            </a:r>
          </a:p>
          <a:p>
            <a:pPr lvl="1"/>
            <a:r>
              <a:rPr lang="en-US" b="1" dirty="0" smtClean="0"/>
              <a:t>Indexer: </a:t>
            </a:r>
            <a:r>
              <a:rPr lang="en-US" dirty="0" err="1" smtClean="0"/>
              <a:t>dictRef</a:t>
            </a:r>
            <a:r>
              <a:rPr lang="en-US" dirty="0" smtClean="0"/>
              <a:t>[</a:t>
            </a:r>
            <a:r>
              <a:rPr lang="en-US" dirty="0" err="1" smtClean="0"/>
              <a:t>TKey</a:t>
            </a:r>
            <a:r>
              <a:rPr lang="en-US" dirty="0" smtClean="0"/>
              <a:t>]=</a:t>
            </a:r>
            <a:r>
              <a:rPr lang="en-US" dirty="0" err="1" smtClean="0"/>
              <a:t>TValue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3057099"/>
            <a:ext cx="3759200" cy="477671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-Up Arrow 8"/>
          <p:cNvSpPr/>
          <p:nvPr/>
        </p:nvSpPr>
        <p:spPr>
          <a:xfrm>
            <a:off x="1828800" y="3276600"/>
            <a:ext cx="5626099" cy="1257301"/>
          </a:xfrm>
          <a:prstGeom prst="bentUpArrow">
            <a:avLst>
              <a:gd name="adj1" fmla="val 36996"/>
              <a:gd name="adj2" fmla="val 25000"/>
              <a:gd name="adj3" fmla="val 41524"/>
            </a:avLst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588000" y="2286000"/>
            <a:ext cx="3482848" cy="1563908"/>
            <a:chOff x="2168136" y="3931689"/>
            <a:chExt cx="3482848" cy="1563908"/>
          </a:xfrm>
        </p:grpSpPr>
        <p:sp>
          <p:nvSpPr>
            <p:cNvPr id="6" name="Rounded Rectangle 5"/>
            <p:cNvSpPr/>
            <p:nvPr/>
          </p:nvSpPr>
          <p:spPr>
            <a:xfrm>
              <a:off x="2168136" y="3931689"/>
              <a:ext cx="3482848" cy="15639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60425"/>
              <a:r>
                <a:rPr lang="en-US" sz="2000" b="1" dirty="0" smtClean="0">
                  <a:solidFill>
                    <a:schemeClr val="tx1"/>
                  </a:solidFill>
                </a:rPr>
                <a:t>Keys must be unique</a:t>
              </a:r>
            </a:p>
            <a:p>
              <a:pPr marL="860425"/>
              <a:r>
                <a:rPr lang="en-US" sz="2000" dirty="0" smtClean="0">
                  <a:solidFill>
                    <a:schemeClr val="tx1"/>
                  </a:solidFill>
                </a:rPr>
                <a:t>Check before adding.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2" descr="C:\Users\jgallo\AppData\Local\Microsoft\Windows\Temporary Internet Files\Content.IE5\R6AIJR3R\MC90043472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68136" y="4196947"/>
              <a:ext cx="983512" cy="98351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Keyed 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000" y="1417638"/>
            <a:ext cx="8359648" cy="1685077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Employee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empDirectory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empDirectory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Employee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empDirectory.Add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(10608,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Employee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"Jason Gallo"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empDirectory.Add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(9705,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Employee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"Matt Balestrino"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empDirectory.Add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(7898,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Employee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"Chris Celentano"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));</a:t>
            </a:r>
            <a:endParaRPr lang="en-US" sz="2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000" y="3225800"/>
            <a:ext cx="8359648" cy="1366528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foreach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id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empDirectory.Keys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"Employee: {0}"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empDirectory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[id]);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4000" y="4724400"/>
            <a:ext cx="8359648" cy="1685077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empDirectory.Remove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(7898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Employee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empDirectory.Values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"Name: {0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e.Name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2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4666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Keyed 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2520" y="667794"/>
            <a:ext cx="7480300" cy="6012406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tring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input=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"Enter an 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employeeID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(!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.IsNullOrWhiteSpace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(input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.ReadLine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()))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empID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.TryParse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(input,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empID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))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empDirectory.ContainsKey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empID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))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"Employee ID already exists!"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"Enter a name: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input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();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empDirectory.Add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empID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Employee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(input));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else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{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"ID must be numeric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); }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"Enter an 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employeeID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: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);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60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51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to pass to methods that require an array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CopyTo</a:t>
            </a:r>
            <a:r>
              <a:rPr lang="en-US" dirty="0" smtClean="0"/>
              <a:t> is another option</a:t>
            </a:r>
          </a:p>
          <a:p>
            <a:pPr lvl="1"/>
            <a:r>
              <a:rPr lang="en-US" dirty="0" smtClean="0"/>
              <a:t>See companion for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923288" y="2802920"/>
            <a:ext cx="7010400" cy="1569660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Stack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&gt;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intStack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new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Stack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&gt;();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intStack.Push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(1);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intStack.Push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(2);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[]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myArray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intStack.ToArray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Big Picture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Fixed-Size Collections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Generic Collections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Creating Custom 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create a custom collection?</a:t>
            </a:r>
          </a:p>
          <a:p>
            <a:pPr lvl="1"/>
            <a:r>
              <a:rPr lang="en-US" dirty="0" smtClean="0"/>
              <a:t>Add required features not available in predefined collections</a:t>
            </a:r>
          </a:p>
          <a:p>
            <a:pPr lvl="1"/>
            <a:r>
              <a:rPr lang="en-US" dirty="0" smtClean="0"/>
              <a:t>Encapsulate predefined collections to remove unnecessary features</a:t>
            </a:r>
          </a:p>
          <a:p>
            <a:r>
              <a:rPr lang="en-US" dirty="0" smtClean="0"/>
              <a:t>Why make the collection generic?</a:t>
            </a:r>
          </a:p>
          <a:p>
            <a:pPr lvl="1"/>
            <a:r>
              <a:rPr lang="en-US" dirty="0" smtClean="0"/>
              <a:t>Can be used with a variety of types</a:t>
            </a:r>
          </a:p>
          <a:p>
            <a:pPr lvl="1"/>
            <a:r>
              <a:rPr lang="en-US" dirty="0" smtClean="0"/>
              <a:t>Reduces casting (efficient &amp; safe)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025845"/>
              </p:ext>
            </p:extLst>
          </p:nvPr>
        </p:nvGraphicFramePr>
        <p:xfrm>
          <a:off x="1434338" y="1265238"/>
          <a:ext cx="74993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ICollection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</a:t>
                      </a:r>
                      <a:r>
                        <a:rPr lang="en-US" baseline="0" dirty="0" smtClean="0"/>
                        <a:t> collections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IComparer</a:t>
                      </a:r>
                      <a:r>
                        <a:rPr lang="en-US" dirty="0" smtClean="0"/>
                        <a:t>&lt;T&gt;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Compares</a:t>
                      </a:r>
                      <a:r>
                        <a:rPr lang="en-US" baseline="0" dirty="0" smtClean="0"/>
                        <a:t> two objects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IEnumerable</a:t>
                      </a:r>
                      <a:r>
                        <a:rPr lang="en-US" dirty="0" smtClean="0"/>
                        <a:t>&lt;T&gt;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 </a:t>
                      </a:r>
                      <a:r>
                        <a:rPr lang="en-US" b="1" dirty="0" err="1" smtClean="0"/>
                        <a:t>foreach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IList</a:t>
                      </a:r>
                      <a:r>
                        <a:rPr lang="en-US" dirty="0" smtClean="0"/>
                        <a:t>&lt;T&gt;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Indexed</a:t>
                      </a:r>
                      <a:r>
                        <a:rPr lang="en-US" baseline="0" dirty="0" smtClean="0"/>
                        <a:t> collections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IDictionary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TKey,TValue</a:t>
                      </a:r>
                      <a:r>
                        <a:rPr lang="en-US" dirty="0" smtClean="0"/>
                        <a:t>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Key/value collections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34338" y="3590361"/>
            <a:ext cx="5895848" cy="3030060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this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[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index] { </a:t>
            </a:r>
            <a:br>
              <a:rPr lang="en-US" sz="1600" dirty="0" smtClean="0">
                <a:latin typeface="Consolas"/>
                <a:ea typeface="MS Mincho"/>
                <a:cs typeface="Times New Roman"/>
              </a:rPr>
            </a:b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get</a:t>
            </a:r>
            <a:b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</a:b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//Code to access data at </a:t>
            </a:r>
            <a:r>
              <a:rPr lang="en-US" sz="1600" b="1" dirty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index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/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</a:br>
            <a:r>
              <a:rPr lang="en-US" sz="1600" dirty="0" smtClean="0">
                <a:latin typeface="Consolas"/>
                <a:ea typeface="MS Mincho"/>
                <a:cs typeface="Times New Roman"/>
              </a:rPr>
              <a:t>  } </a:t>
            </a:r>
            <a:br>
              <a:rPr lang="en-US" sz="1600" dirty="0" smtClean="0">
                <a:latin typeface="Consolas"/>
                <a:ea typeface="MS Mincho"/>
                <a:cs typeface="Times New Roman"/>
              </a:rPr>
            </a:b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set</a:t>
            </a:r>
            <a:b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</a:b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//Code to set data at </a:t>
            </a:r>
            <a:r>
              <a:rPr lang="en-US" sz="1600" b="1" dirty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index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to </a:t>
            </a:r>
            <a:r>
              <a:rPr lang="en-US" sz="1600" b="1" dirty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value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/>
            </a:r>
            <a:br>
              <a:rPr lang="en-US" sz="1600" dirty="0" smtClean="0">
                <a:latin typeface="Consolas"/>
                <a:ea typeface="MS Mincho"/>
                <a:cs typeface="Times New Roman"/>
              </a:rPr>
            </a:br>
            <a:r>
              <a:rPr lang="en-US" sz="1600" dirty="0" smtClean="0">
                <a:latin typeface="Consolas"/>
                <a:ea typeface="MS Mincho"/>
                <a:cs typeface="Times New Roman"/>
              </a:rPr>
              <a:t>  } </a:t>
            </a:r>
            <a:br>
              <a:rPr lang="en-US" sz="1600" dirty="0" smtClean="0">
                <a:latin typeface="Consolas"/>
                <a:ea typeface="MS Mincho"/>
                <a:cs typeface="Times New Roman"/>
              </a:rPr>
            </a:b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</a:p>
        </p:txBody>
      </p:sp>
      <p:sp>
        <p:nvSpPr>
          <p:cNvPr id="5" name="Curved Right Arrow 4"/>
          <p:cNvSpPr/>
          <p:nvPr/>
        </p:nvSpPr>
        <p:spPr>
          <a:xfrm>
            <a:off x="208788" y="2794000"/>
            <a:ext cx="1155700" cy="1473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894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indexer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Generic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17638"/>
            <a:ext cx="7498080" cy="4800600"/>
          </a:xfrm>
        </p:spPr>
        <p:txBody>
          <a:bodyPr/>
          <a:lstStyle/>
          <a:p>
            <a:r>
              <a:rPr lang="en-US" dirty="0" smtClean="0"/>
              <a:t>Example:  </a:t>
            </a:r>
            <a:r>
              <a:rPr lang="en-US" dirty="0" err="1" smtClean="0"/>
              <a:t>OrderedSet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cs typeface="Courier New" pitchFamily="49" charset="0"/>
              </a:rPr>
              <a:t>Like a list, remember item order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Like a set, items must be unique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867408" y="3080547"/>
            <a:ext cx="5895848" cy="923330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OrderedSet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&gt;: </a:t>
            </a:r>
            <a:r>
              <a:rPr lang="en-US" dirty="0" err="1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IList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2321886"/>
          </a:xfrm>
        </p:spPr>
        <p:txBody>
          <a:bodyPr>
            <a:normAutofit/>
          </a:bodyPr>
          <a:lstStyle/>
          <a:p>
            <a:pPr marL="541782" indent="-514350">
              <a:buAutoNum type="arabicPeriod"/>
            </a:pPr>
            <a:r>
              <a:rPr lang="en-US" dirty="0" smtClean="0"/>
              <a:t>Array </a:t>
            </a:r>
            <a:r>
              <a:rPr lang="en-US" dirty="0" smtClean="0"/>
              <a:t>of projects for Developer (p. 4-13)</a:t>
            </a:r>
          </a:p>
          <a:p>
            <a:pPr marL="541782" indent="-514350">
              <a:buAutoNum type="arabicPeriod"/>
            </a:pPr>
            <a:r>
              <a:rPr lang="en-US" dirty="0" smtClean="0"/>
              <a:t>Create an </a:t>
            </a:r>
            <a:r>
              <a:rPr lang="en-US" dirty="0" err="1" smtClean="0"/>
              <a:t>OrderedSet</a:t>
            </a:r>
            <a:r>
              <a:rPr lang="en-US" dirty="0" smtClean="0"/>
              <a:t> (p. 4-26)</a:t>
            </a:r>
          </a:p>
          <a:p>
            <a:pPr marL="541782" indent="-514350">
              <a:buAutoNum type="arabicPeriod"/>
            </a:pPr>
            <a:r>
              <a:rPr lang="en-US" dirty="0" smtClean="0"/>
              <a:t>Create a Company class (p. 4-34)</a:t>
            </a:r>
          </a:p>
          <a:p>
            <a:pPr marL="541782" indent="-514350">
              <a:buAutoNum type="arabicPeriod"/>
            </a:pPr>
            <a:r>
              <a:rPr lang="en-US" dirty="0" smtClean="0"/>
              <a:t>Working with Strings (Lesson 5)</a:t>
            </a:r>
          </a:p>
          <a:p>
            <a:pPr marL="541782" indent="-514350"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47301" y="1427968"/>
            <a:ext cx="2898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Arrays: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47301" y="2112993"/>
            <a:ext cx="47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Generic Collections:</a:t>
            </a:r>
            <a:endParaRPr lang="en-US" sz="2800" b="1" dirty="0"/>
          </a:p>
        </p:txBody>
      </p:sp>
      <p:grpSp>
        <p:nvGrpSpPr>
          <p:cNvPr id="3" name="Group 40"/>
          <p:cNvGrpSpPr/>
          <p:nvPr/>
        </p:nvGrpSpPr>
        <p:grpSpPr>
          <a:xfrm>
            <a:off x="3476671" y="2746075"/>
            <a:ext cx="5432755" cy="718810"/>
            <a:chOff x="2299227" y="3409953"/>
            <a:chExt cx="5432755" cy="718810"/>
          </a:xfrm>
        </p:grpSpPr>
        <p:sp>
          <p:nvSpPr>
            <p:cNvPr id="17" name="Frame 16"/>
            <p:cNvSpPr/>
            <p:nvPr/>
          </p:nvSpPr>
          <p:spPr>
            <a:xfrm>
              <a:off x="4621736" y="3409953"/>
              <a:ext cx="787737" cy="718810"/>
            </a:xfrm>
            <a:prstGeom prst="fram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ame 18"/>
            <p:cNvSpPr/>
            <p:nvPr/>
          </p:nvSpPr>
          <p:spPr>
            <a:xfrm>
              <a:off x="2299227" y="3409953"/>
              <a:ext cx="787737" cy="718810"/>
            </a:xfrm>
            <a:prstGeom prst="fram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Left-Right Arrow 19"/>
            <p:cNvSpPr/>
            <p:nvPr/>
          </p:nvSpPr>
          <p:spPr>
            <a:xfrm>
              <a:off x="3305710" y="3497635"/>
              <a:ext cx="1097280" cy="53379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5628219" y="3487062"/>
              <a:ext cx="1097280" cy="53379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ame 21"/>
            <p:cNvSpPr/>
            <p:nvPr/>
          </p:nvSpPr>
          <p:spPr>
            <a:xfrm>
              <a:off x="6944245" y="3409953"/>
              <a:ext cx="787737" cy="718810"/>
            </a:xfrm>
            <a:prstGeom prst="fram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3399430" y="1427968"/>
            <a:ext cx="3938684" cy="523220"/>
            <a:chOff x="3945699" y="1778696"/>
            <a:chExt cx="3938684" cy="718810"/>
          </a:xfrm>
        </p:grpSpPr>
        <p:sp>
          <p:nvSpPr>
            <p:cNvPr id="5" name="Frame 4"/>
            <p:cNvSpPr/>
            <p:nvPr/>
          </p:nvSpPr>
          <p:spPr>
            <a:xfrm>
              <a:off x="3945699" y="1778696"/>
              <a:ext cx="787737" cy="718810"/>
            </a:xfrm>
            <a:prstGeom prst="fram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Frame 5"/>
            <p:cNvSpPr/>
            <p:nvPr/>
          </p:nvSpPr>
          <p:spPr>
            <a:xfrm>
              <a:off x="4733436" y="1778696"/>
              <a:ext cx="787737" cy="718810"/>
            </a:xfrm>
            <a:prstGeom prst="fram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ame 6"/>
            <p:cNvSpPr/>
            <p:nvPr/>
          </p:nvSpPr>
          <p:spPr>
            <a:xfrm>
              <a:off x="5521173" y="1778696"/>
              <a:ext cx="787737" cy="718810"/>
            </a:xfrm>
            <a:prstGeom prst="fram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Frame 25"/>
            <p:cNvSpPr/>
            <p:nvPr/>
          </p:nvSpPr>
          <p:spPr>
            <a:xfrm>
              <a:off x="6308910" y="1778696"/>
              <a:ext cx="787737" cy="718810"/>
            </a:xfrm>
            <a:prstGeom prst="fram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ame 26"/>
            <p:cNvSpPr/>
            <p:nvPr/>
          </p:nvSpPr>
          <p:spPr>
            <a:xfrm>
              <a:off x="7096646" y="1778696"/>
              <a:ext cx="787737" cy="718810"/>
            </a:xfrm>
            <a:prstGeom prst="fram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99701" y="2746075"/>
            <a:ext cx="133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List: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1199701" y="3788147"/>
            <a:ext cx="1756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Stack: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199701" y="5251279"/>
            <a:ext cx="2745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Dictionary:</a:t>
            </a:r>
            <a:endParaRPr lang="en-US" sz="2800" dirty="0"/>
          </a:p>
        </p:txBody>
      </p:sp>
      <p:grpSp>
        <p:nvGrpSpPr>
          <p:cNvPr id="9" name="Group 41"/>
          <p:cNvGrpSpPr/>
          <p:nvPr/>
        </p:nvGrpSpPr>
        <p:grpSpPr>
          <a:xfrm>
            <a:off x="3476671" y="3788147"/>
            <a:ext cx="3857281" cy="1139869"/>
            <a:chOff x="2693096" y="4171167"/>
            <a:chExt cx="3857281" cy="1139869"/>
          </a:xfrm>
        </p:grpSpPr>
        <p:sp>
          <p:nvSpPr>
            <p:cNvPr id="32" name="Rounded Rectangle 31"/>
            <p:cNvSpPr/>
            <p:nvPr/>
          </p:nvSpPr>
          <p:spPr>
            <a:xfrm>
              <a:off x="3793299" y="4334005"/>
              <a:ext cx="1602614" cy="32567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793299" y="4659682"/>
              <a:ext cx="1602614" cy="32567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793299" y="4985359"/>
              <a:ext cx="1602614" cy="32567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2693096" y="4171167"/>
              <a:ext cx="1100203" cy="6513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5450174" y="4171167"/>
              <a:ext cx="1100203" cy="6513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Pop</a:t>
              </a:r>
              <a:endParaRPr lang="en-US" dirty="0"/>
            </a:p>
          </p:txBody>
        </p:sp>
      </p:grpSp>
      <p:grpSp>
        <p:nvGrpSpPr>
          <p:cNvPr id="10" name="Group 63"/>
          <p:cNvGrpSpPr/>
          <p:nvPr/>
        </p:nvGrpSpPr>
        <p:grpSpPr>
          <a:xfrm>
            <a:off x="3476671" y="5251279"/>
            <a:ext cx="5153454" cy="1369508"/>
            <a:chOff x="3563563" y="5163597"/>
            <a:chExt cx="5153454" cy="1369508"/>
          </a:xfrm>
        </p:grpSpPr>
        <p:grpSp>
          <p:nvGrpSpPr>
            <p:cNvPr id="13" name="Group 59"/>
            <p:cNvGrpSpPr/>
            <p:nvPr/>
          </p:nvGrpSpPr>
          <p:grpSpPr>
            <a:xfrm>
              <a:off x="3563563" y="5163597"/>
              <a:ext cx="1074855" cy="1369508"/>
              <a:chOff x="3500933" y="5088441"/>
              <a:chExt cx="1074855" cy="1369508"/>
            </a:xfrm>
          </p:grpSpPr>
          <p:sp>
            <p:nvSpPr>
              <p:cNvPr id="38" name="Frame 37"/>
              <p:cNvSpPr/>
              <p:nvPr/>
            </p:nvSpPr>
            <p:spPr>
              <a:xfrm>
                <a:off x="3500933" y="5088441"/>
                <a:ext cx="1074855" cy="523220"/>
              </a:xfrm>
              <a:prstGeom prst="fram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Key1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555525" y="6077210"/>
                <a:ext cx="965671" cy="3807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value1</a:t>
                </a:r>
                <a:endParaRPr lang="en-US" dirty="0"/>
              </a:p>
            </p:txBody>
          </p:sp>
          <p:cxnSp>
            <p:nvCxnSpPr>
              <p:cNvPr id="49" name="Straight Arrow Connector 48"/>
              <p:cNvCxnSpPr>
                <a:stCxn id="38" idx="2"/>
                <a:endCxn id="44" idx="0"/>
              </p:cNvCxnSpPr>
              <p:nvPr/>
            </p:nvCxnSpPr>
            <p:spPr>
              <a:xfrm rot="5400000">
                <a:off x="3805587" y="5844435"/>
                <a:ext cx="465549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60"/>
            <p:cNvGrpSpPr/>
            <p:nvPr/>
          </p:nvGrpSpPr>
          <p:grpSpPr>
            <a:xfrm>
              <a:off x="4923096" y="5163597"/>
              <a:ext cx="1074855" cy="1369508"/>
              <a:chOff x="4882096" y="5088441"/>
              <a:chExt cx="1074855" cy="1369508"/>
            </a:xfrm>
          </p:grpSpPr>
          <p:sp>
            <p:nvSpPr>
              <p:cNvPr id="37" name="Frame 36"/>
              <p:cNvSpPr/>
              <p:nvPr/>
            </p:nvSpPr>
            <p:spPr>
              <a:xfrm>
                <a:off x="4882096" y="5088441"/>
                <a:ext cx="1074855" cy="523220"/>
              </a:xfrm>
              <a:prstGeom prst="fram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Key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936688" y="6077210"/>
                <a:ext cx="965671" cy="3807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value2</a:t>
                </a:r>
                <a:endParaRPr lang="en-US" dirty="0"/>
              </a:p>
            </p:txBody>
          </p:sp>
          <p:cxnSp>
            <p:nvCxnSpPr>
              <p:cNvPr id="51" name="Straight Arrow Connector 50"/>
              <p:cNvCxnSpPr>
                <a:stCxn id="37" idx="2"/>
                <a:endCxn id="45" idx="0"/>
              </p:cNvCxnSpPr>
              <p:nvPr/>
            </p:nvCxnSpPr>
            <p:spPr>
              <a:xfrm rot="5400000">
                <a:off x="5186750" y="5844435"/>
                <a:ext cx="465549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61"/>
            <p:cNvGrpSpPr/>
            <p:nvPr/>
          </p:nvGrpSpPr>
          <p:grpSpPr>
            <a:xfrm>
              <a:off x="6282629" y="5163597"/>
              <a:ext cx="1074855" cy="1369508"/>
              <a:chOff x="6246243" y="5088441"/>
              <a:chExt cx="1074855" cy="1369508"/>
            </a:xfrm>
          </p:grpSpPr>
          <p:sp>
            <p:nvSpPr>
              <p:cNvPr id="39" name="Frame 38"/>
              <p:cNvSpPr/>
              <p:nvPr/>
            </p:nvSpPr>
            <p:spPr>
              <a:xfrm>
                <a:off x="6246243" y="5088441"/>
                <a:ext cx="1074855" cy="523220"/>
              </a:xfrm>
              <a:prstGeom prst="fram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Key 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300835" y="6077210"/>
                <a:ext cx="965671" cy="3807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value3</a:t>
                </a:r>
                <a:endParaRPr lang="en-US" dirty="0"/>
              </a:p>
            </p:txBody>
          </p:sp>
          <p:cxnSp>
            <p:nvCxnSpPr>
              <p:cNvPr id="54" name="Straight Arrow Connector 53"/>
              <p:cNvCxnSpPr>
                <a:stCxn id="39" idx="2"/>
                <a:endCxn id="47" idx="0"/>
              </p:cNvCxnSpPr>
              <p:nvPr/>
            </p:nvCxnSpPr>
            <p:spPr>
              <a:xfrm rot="5400000">
                <a:off x="6550897" y="5844435"/>
                <a:ext cx="465549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62"/>
            <p:cNvGrpSpPr/>
            <p:nvPr/>
          </p:nvGrpSpPr>
          <p:grpSpPr>
            <a:xfrm>
              <a:off x="7642162" y="5163597"/>
              <a:ext cx="1074855" cy="1369508"/>
              <a:chOff x="7579532" y="5088441"/>
              <a:chExt cx="1074855" cy="1369508"/>
            </a:xfrm>
          </p:grpSpPr>
          <p:sp>
            <p:nvSpPr>
              <p:cNvPr id="43" name="Frame 42"/>
              <p:cNvSpPr/>
              <p:nvPr/>
            </p:nvSpPr>
            <p:spPr>
              <a:xfrm>
                <a:off x="7579532" y="5088441"/>
                <a:ext cx="1074855" cy="523220"/>
              </a:xfrm>
              <a:prstGeom prst="fram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Key 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634124" y="6077210"/>
                <a:ext cx="965671" cy="3807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value4</a:t>
                </a:r>
                <a:endParaRPr lang="en-US" dirty="0"/>
              </a:p>
            </p:txBody>
          </p:sp>
          <p:cxnSp>
            <p:nvCxnSpPr>
              <p:cNvPr id="57" name="Straight Arrow Connector 56"/>
              <p:cNvCxnSpPr>
                <a:stCxn id="43" idx="2"/>
                <a:endCxn id="46" idx="0"/>
              </p:cNvCxnSpPr>
              <p:nvPr/>
            </p:nvCxnSpPr>
            <p:spPr>
              <a:xfrm rot="5400000">
                <a:off x="7884186" y="5844435"/>
                <a:ext cx="465549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Line Callout 1 64"/>
          <p:cNvSpPr/>
          <p:nvPr/>
        </p:nvSpPr>
        <p:spPr>
          <a:xfrm>
            <a:off x="6351782" y="274320"/>
            <a:ext cx="2719066" cy="915653"/>
          </a:xfrm>
          <a:prstGeom prst="borderCallout1">
            <a:avLst>
              <a:gd name="adj1" fmla="val 51582"/>
              <a:gd name="adj2" fmla="val -4648"/>
              <a:gd name="adj3" fmla="val 117972"/>
              <a:gd name="adj4" fmla="val -4386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Fixed-size set of objects in contiguous memory</a:t>
            </a:r>
            <a:endParaRPr lang="en-US" dirty="0"/>
          </a:p>
        </p:txBody>
      </p:sp>
      <p:sp>
        <p:nvSpPr>
          <p:cNvPr id="66" name="Line Callout 1 65"/>
          <p:cNvSpPr/>
          <p:nvPr/>
        </p:nvSpPr>
        <p:spPr>
          <a:xfrm flipH="1">
            <a:off x="753192" y="3269295"/>
            <a:ext cx="2217107" cy="518852"/>
          </a:xfrm>
          <a:prstGeom prst="borderCallout1">
            <a:avLst>
              <a:gd name="adj1" fmla="val 51582"/>
              <a:gd name="adj2" fmla="val -4648"/>
              <a:gd name="adj3" fmla="val -7483"/>
              <a:gd name="adj4" fmla="val -2160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Resizable Array</a:t>
            </a:r>
            <a:endParaRPr lang="en-US" dirty="0"/>
          </a:p>
        </p:txBody>
      </p:sp>
      <p:sp>
        <p:nvSpPr>
          <p:cNvPr id="67" name="Line Callout 1 66"/>
          <p:cNvSpPr/>
          <p:nvPr/>
        </p:nvSpPr>
        <p:spPr>
          <a:xfrm flipH="1">
            <a:off x="753192" y="4527183"/>
            <a:ext cx="2204581" cy="488515"/>
          </a:xfrm>
          <a:prstGeom prst="borderCallout1">
            <a:avLst>
              <a:gd name="adj1" fmla="val 18249"/>
              <a:gd name="adj2" fmla="val -3512"/>
              <a:gd name="adj3" fmla="val -71539"/>
              <a:gd name="adj4" fmla="val -27305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Last-in-first-out</a:t>
            </a:r>
            <a:endParaRPr lang="en-US" dirty="0"/>
          </a:p>
        </p:txBody>
      </p:sp>
      <p:sp>
        <p:nvSpPr>
          <p:cNvPr id="68" name="Line Callout 1 67"/>
          <p:cNvSpPr/>
          <p:nvPr/>
        </p:nvSpPr>
        <p:spPr>
          <a:xfrm>
            <a:off x="753192" y="5969434"/>
            <a:ext cx="2201317" cy="651353"/>
          </a:xfrm>
          <a:prstGeom prst="borderCallout1">
            <a:avLst>
              <a:gd name="adj1" fmla="val 28505"/>
              <a:gd name="adj2" fmla="val 105743"/>
              <a:gd name="adj3" fmla="val -22822"/>
              <a:gd name="adj4" fmla="val 140559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Random-access key-value pairs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132521" y="2746075"/>
            <a:ext cx="8909426" cy="30284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b="1" dirty="0" smtClean="0"/>
              <a:t>What are the advantages of arrays?</a:t>
            </a:r>
          </a:p>
          <a:p>
            <a:pPr marL="463550" indent="-350838">
              <a:buFont typeface="Arial" pitchFamily="34" charset="0"/>
              <a:buChar char="•"/>
            </a:pPr>
            <a:r>
              <a:rPr lang="en-US" sz="2400" dirty="0" smtClean="0"/>
              <a:t>Light-weight</a:t>
            </a:r>
          </a:p>
          <a:p>
            <a:pPr marL="463550" indent="-350838">
              <a:buFont typeface="Arial" pitchFamily="34" charset="0"/>
              <a:buChar char="•"/>
            </a:pPr>
            <a:r>
              <a:rPr lang="en-US" sz="2400" dirty="0" smtClean="0"/>
              <a:t>Used with </a:t>
            </a:r>
            <a:r>
              <a:rPr lang="en-US" sz="2400" b="1" dirty="0" smtClean="0"/>
              <a:t>specific scenarios</a:t>
            </a:r>
          </a:p>
          <a:p>
            <a:r>
              <a:rPr lang="en-US" sz="2400" b="1" dirty="0" smtClean="0"/>
              <a:t>What are the advantages of generic collections?</a:t>
            </a:r>
          </a:p>
          <a:p>
            <a:pPr marL="463550" indent="-350838">
              <a:buFont typeface="Arial" pitchFamily="34" charset="0"/>
              <a:buChar char="•"/>
            </a:pPr>
            <a:r>
              <a:rPr lang="en-US" sz="2400" dirty="0" smtClean="0"/>
              <a:t>Variety of data structures</a:t>
            </a:r>
          </a:p>
          <a:p>
            <a:pPr marL="463550" indent="-350838">
              <a:buFont typeface="Arial" pitchFamily="34" charset="0"/>
              <a:buChar char="•"/>
            </a:pPr>
            <a:r>
              <a:rPr lang="en-US" sz="2400" dirty="0" smtClean="0"/>
              <a:t>Feature-rich</a:t>
            </a:r>
          </a:p>
          <a:p>
            <a:pPr marL="463550" indent="-350838">
              <a:buFont typeface="Arial" pitchFamily="34" charset="0"/>
              <a:buChar char="•"/>
            </a:pPr>
            <a:r>
              <a:rPr lang="en-US" sz="2400" b="1" dirty="0" smtClean="0"/>
              <a:t>Resizable</a:t>
            </a:r>
          </a:p>
          <a:p>
            <a:pPr marL="463550" indent="-350838"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2321886"/>
          </a:xfrm>
        </p:spPr>
        <p:txBody>
          <a:bodyPr>
            <a:normAutofit fontScale="92500"/>
          </a:bodyPr>
          <a:lstStyle/>
          <a:p>
            <a:pPr marL="541782" indent="-514350">
              <a:buAutoNum type="arabicPeriod"/>
            </a:pPr>
            <a:r>
              <a:rPr lang="en-US" dirty="0" smtClean="0"/>
              <a:t>Interfaces (p 3-28)</a:t>
            </a:r>
          </a:p>
          <a:p>
            <a:pPr marL="541782" indent="-514350">
              <a:buAutoNum type="arabicPeriod"/>
            </a:pPr>
            <a:r>
              <a:rPr lang="en-US" dirty="0" smtClean="0"/>
              <a:t>Array of projects for Developer (p. 4-13)</a:t>
            </a:r>
          </a:p>
          <a:p>
            <a:pPr marL="541782" indent="-514350">
              <a:buAutoNum type="arabicPeriod"/>
            </a:pPr>
            <a:r>
              <a:rPr lang="en-US" dirty="0" smtClean="0"/>
              <a:t>Create an </a:t>
            </a:r>
            <a:r>
              <a:rPr lang="en-US" dirty="0" err="1" smtClean="0"/>
              <a:t>OrderedSet</a:t>
            </a:r>
            <a:r>
              <a:rPr lang="en-US" dirty="0" smtClean="0"/>
              <a:t> (p. 4-26)</a:t>
            </a:r>
          </a:p>
          <a:p>
            <a:pPr marL="541782" indent="-514350">
              <a:buAutoNum type="arabicPeriod"/>
            </a:pPr>
            <a:r>
              <a:rPr lang="en-US" dirty="0" smtClean="0"/>
              <a:t>Create a Company class (p. 4-34)</a:t>
            </a:r>
          </a:p>
          <a:p>
            <a:pPr marL="541782" indent="-514350">
              <a:buAutoNum type="arabicPeriod"/>
            </a:pPr>
            <a:r>
              <a:rPr lang="en-US" dirty="0" smtClean="0"/>
              <a:t>Working with Strings (Lesson 5)</a:t>
            </a:r>
          </a:p>
          <a:p>
            <a:pPr marL="541782" indent="-514350"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26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2709863"/>
            <a:ext cx="52101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9726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923" y="2262188"/>
            <a:ext cx="95440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6125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795588"/>
            <a:ext cx="7180263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35100" y="3219450"/>
            <a:ext cx="5632450" cy="781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6914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790825"/>
            <a:ext cx="7180263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0667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Activity: </a:t>
            </a:r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a custom collection of Employees called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Big Picture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Using Fixed-Size Collections</a:t>
            </a:r>
          </a:p>
          <a:p>
            <a:r>
              <a:rPr lang="en-US" dirty="0" smtClean="0"/>
              <a:t>Using Generic Collections</a:t>
            </a:r>
          </a:p>
          <a:p>
            <a:r>
              <a:rPr lang="en-US" dirty="0" smtClean="0"/>
              <a:t>Creating Custom 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Fixed-Sized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_____ is an Indexed ________ of elements</a:t>
            </a:r>
          </a:p>
          <a:p>
            <a:r>
              <a:rPr lang="en-US" sz="2400" dirty="0" smtClean="0"/>
              <a:t>All of the _____ type (value or reference)</a:t>
            </a:r>
          </a:p>
          <a:p>
            <a:r>
              <a:rPr lang="en-US" dirty="0" smtClean="0"/>
              <a:t>Has _____ number of elements</a:t>
            </a:r>
            <a:endParaRPr lang="en-US" sz="2400" dirty="0" smtClean="0"/>
          </a:p>
          <a:p>
            <a:r>
              <a:rPr lang="en-US" sz="2400" dirty="0" smtClean="0"/>
              <a:t>Collection itself is a _________ type</a:t>
            </a:r>
          </a:p>
          <a:p>
            <a:r>
              <a:rPr lang="en-US" sz="2400" dirty="0" smtClean="0"/>
              <a:t>Instance of ___________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2019" y="674420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collection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5727" y="1122437"/>
            <a:ext cx="1120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same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38304" y="2451374"/>
            <a:ext cx="2281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System.Array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778213" y="3684401"/>
            <a:ext cx="8077891" cy="2862322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[]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[5];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MS Mincho" pitchFamily="49" charset="-128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0;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&lt;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intArray.Length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++)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]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* 10;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MS Mincho" pitchFamily="49" charset="-128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mid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intArray.Length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/ 2;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"The middle element is {0}"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[mid]);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67497" y="3000589"/>
            <a:ext cx="3305871" cy="773675"/>
            <a:chOff x="267497" y="2543385"/>
            <a:chExt cx="3305871" cy="773675"/>
          </a:xfrm>
        </p:grpSpPr>
        <p:sp>
          <p:nvSpPr>
            <p:cNvPr id="9" name="Rectangle 8"/>
            <p:cNvSpPr/>
            <p:nvPr/>
          </p:nvSpPr>
          <p:spPr>
            <a:xfrm>
              <a:off x="267497" y="2543385"/>
              <a:ext cx="2130359" cy="3808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Contained type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9" idx="3"/>
            </p:cNvCxnSpPr>
            <p:nvPr/>
          </p:nvCxnSpPr>
          <p:spPr>
            <a:xfrm>
              <a:off x="2397856" y="2733827"/>
              <a:ext cx="1175512" cy="583233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2"/>
            </p:cNvCxnSpPr>
            <p:nvPr/>
          </p:nvCxnSpPr>
          <p:spPr>
            <a:xfrm rot="5400000">
              <a:off x="1026204" y="3010586"/>
              <a:ext cx="392791" cy="220156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902747" y="2913040"/>
            <a:ext cx="2227627" cy="1678417"/>
            <a:chOff x="4902747" y="2455836"/>
            <a:chExt cx="2227627" cy="1678417"/>
          </a:xfrm>
        </p:grpSpPr>
        <p:sp>
          <p:nvSpPr>
            <p:cNvPr id="26" name="Line Callout 1 25"/>
            <p:cNvSpPr/>
            <p:nvPr/>
          </p:nvSpPr>
          <p:spPr>
            <a:xfrm>
              <a:off x="5045411" y="2455836"/>
              <a:ext cx="2084963" cy="562646"/>
            </a:xfrm>
            <a:prstGeom prst="borderCallout1">
              <a:avLst>
                <a:gd name="adj1" fmla="val 55331"/>
                <a:gd name="adj2" fmla="val -1196"/>
                <a:gd name="adj3" fmla="val 150100"/>
                <a:gd name="adj4" fmla="val -4351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Number of elements</a:t>
              </a:r>
              <a:endParaRPr lang="en-US" dirty="0"/>
            </a:p>
          </p:txBody>
        </p:sp>
        <p:cxnSp>
          <p:nvCxnSpPr>
            <p:cNvPr id="27" name="Straight Connector 26"/>
            <p:cNvCxnSpPr>
              <a:stCxn id="26" idx="1"/>
            </p:cNvCxnSpPr>
            <p:nvPr/>
          </p:nvCxnSpPr>
          <p:spPr>
            <a:xfrm rot="5400000">
              <a:off x="4937435" y="2983794"/>
              <a:ext cx="1115771" cy="1185147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Line Callout 1 33"/>
          <p:cNvSpPr/>
          <p:nvPr/>
        </p:nvSpPr>
        <p:spPr>
          <a:xfrm>
            <a:off x="2973082" y="4123021"/>
            <a:ext cx="1083835" cy="380884"/>
          </a:xfrm>
          <a:prstGeom prst="borderCallout1">
            <a:avLst>
              <a:gd name="adj1" fmla="val 57060"/>
              <a:gd name="adj2" fmla="val -3995"/>
              <a:gd name="adj3" fmla="val -17753"/>
              <a:gd name="adj4" fmla="val -65557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8" name="Line Callout 1 37"/>
          <p:cNvSpPr/>
          <p:nvPr/>
        </p:nvSpPr>
        <p:spPr>
          <a:xfrm>
            <a:off x="4561344" y="4893017"/>
            <a:ext cx="3028546" cy="622570"/>
          </a:xfrm>
          <a:prstGeom prst="borderCallout1">
            <a:avLst>
              <a:gd name="adj1" fmla="val 46844"/>
              <a:gd name="adj2" fmla="val -140"/>
              <a:gd name="adj3" fmla="val -8768"/>
              <a:gd name="adj4" fmla="val -60418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starts at zero, ends at Length - 1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4713744" y="5640540"/>
            <a:ext cx="3369942" cy="585166"/>
            <a:chOff x="4713744" y="5183336"/>
            <a:chExt cx="3369942" cy="585166"/>
          </a:xfrm>
        </p:grpSpPr>
        <p:sp>
          <p:nvSpPr>
            <p:cNvPr id="39" name="Line Callout 1 38"/>
            <p:cNvSpPr/>
            <p:nvPr/>
          </p:nvSpPr>
          <p:spPr>
            <a:xfrm>
              <a:off x="4713744" y="5183336"/>
              <a:ext cx="3028546" cy="380884"/>
            </a:xfrm>
            <a:prstGeom prst="borderCallout1">
              <a:avLst>
                <a:gd name="adj1" fmla="val 46844"/>
                <a:gd name="adj2" fmla="val -461"/>
                <a:gd name="adj3" fmla="val -66279"/>
                <a:gd name="adj4" fmla="val -64915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Access using indexer: []</a:t>
              </a:r>
              <a:endParaRPr lang="en-US" dirty="0"/>
            </a:p>
          </p:txBody>
        </p:sp>
        <p:cxnSp>
          <p:nvCxnSpPr>
            <p:cNvPr id="40" name="Straight Connector 39"/>
            <p:cNvCxnSpPr>
              <a:endCxn id="39" idx="0"/>
            </p:cNvCxnSpPr>
            <p:nvPr/>
          </p:nvCxnSpPr>
          <p:spPr>
            <a:xfrm rot="16200000" flipV="1">
              <a:off x="7715626" y="5400442"/>
              <a:ext cx="394724" cy="341396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2088292" y="689956"/>
            <a:ext cx="991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array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40841" y="2014010"/>
            <a:ext cx="1643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reference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62478" y="1561057"/>
            <a:ext cx="93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fixed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8129" grpId="0" animBg="1"/>
      <p:bldP spid="34" grpId="0" animBg="1"/>
      <p:bldP spid="38" grpId="0" animBg="1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Initializing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By default, element values are:</a:t>
            </a:r>
          </a:p>
          <a:p>
            <a:pPr lvl="1"/>
            <a:r>
              <a:rPr lang="en-US" sz="2400" b="1" dirty="0" smtClean="0"/>
              <a:t>null</a:t>
            </a:r>
            <a:r>
              <a:rPr lang="en-US" sz="2400" dirty="0" smtClean="0"/>
              <a:t> for reference types</a:t>
            </a:r>
          </a:p>
          <a:p>
            <a:pPr lvl="1"/>
            <a:r>
              <a:rPr lang="en-US" sz="2400" dirty="0" smtClean="0"/>
              <a:t>Default value for value types 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b="1" dirty="0" smtClean="0"/>
              <a:t>0</a:t>
            </a:r>
            <a:r>
              <a:rPr lang="en-US" sz="2400" dirty="0" smtClean="0"/>
              <a:t> for </a:t>
            </a:r>
            <a:r>
              <a:rPr lang="en-US" sz="2400" dirty="0" err="1" smtClean="0"/>
              <a:t>int</a:t>
            </a:r>
            <a:r>
              <a:rPr lang="en-US" sz="2400" dirty="0" smtClean="0"/>
              <a:t>, </a:t>
            </a:r>
            <a:r>
              <a:rPr lang="en-US" sz="2400" b="1" dirty="0" smtClean="0"/>
              <a:t>false</a:t>
            </a:r>
            <a:r>
              <a:rPr lang="en-US" sz="2400" dirty="0" smtClean="0"/>
              <a:t> for </a:t>
            </a:r>
            <a:r>
              <a:rPr lang="en-US" sz="2400" dirty="0" err="1" smtClean="0"/>
              <a:t>bool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To initialize during creation: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556426" y="3844491"/>
            <a:ext cx="5671226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[]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{ 1, 2, 3, 4, 5, 6, 7 };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ea typeface="MS Mincho" pitchFamily="49" charset="-128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Employee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[]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empArray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Employee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(15146),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Employee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(53593)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};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927060" y="4696353"/>
            <a:ext cx="4006628" cy="1254867"/>
            <a:chOff x="1434052" y="2535588"/>
            <a:chExt cx="4006628" cy="12548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1434052" y="2535588"/>
              <a:ext cx="4006628" cy="1254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73138"/>
              <a:r>
                <a:rPr lang="en-US" dirty="0" smtClean="0">
                  <a:solidFill>
                    <a:schemeClr val="tx1"/>
                  </a:solidFill>
                </a:rPr>
                <a:t>If array contains objects, they must be constructed!</a:t>
              </a:r>
            </a:p>
          </p:txBody>
        </p:sp>
        <p:pic>
          <p:nvPicPr>
            <p:cNvPr id="10" name="Picture 2" descr="C:\Users\jgallo\AppData\Local\Microsoft\Windows\Temporary Internet Files\Content.IE5\R6AIJR3R\MC90043472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39059" y="2644374"/>
              <a:ext cx="983512" cy="98351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Iterating Using </a:t>
            </a:r>
            <a:r>
              <a:rPr lang="en-US" b="1" dirty="0" err="1" smtClean="0"/>
              <a:t>foreach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435608" y="1417320"/>
            <a:ext cx="7178040" cy="2862977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System.Array</a:t>
            </a:r>
            <a:r>
              <a:rPr lang="en-US" sz="2400" dirty="0" smtClean="0"/>
              <a:t> implements </a:t>
            </a:r>
            <a:r>
              <a:rPr lang="en-US" sz="2400" b="1" dirty="0" err="1" smtClean="0"/>
              <a:t>IEnumerable</a:t>
            </a:r>
            <a:endParaRPr lang="en-US" sz="2400" b="1" dirty="0"/>
          </a:p>
        </p:txBody>
      </p:sp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1435608" y="2146465"/>
            <a:ext cx="6954766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sum = 0;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foreach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sum +=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"The total is {0}"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sum);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4393320" y="2004663"/>
            <a:ext cx="1618374" cy="380884"/>
          </a:xfrm>
          <a:prstGeom prst="borderCallout1">
            <a:avLst>
              <a:gd name="adj1" fmla="val 49398"/>
              <a:gd name="adj2" fmla="val -3995"/>
              <a:gd name="adj3" fmla="val 132931"/>
              <a:gd name="adj4" fmla="val -67484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3851402" y="2994184"/>
            <a:ext cx="1083835" cy="380884"/>
          </a:xfrm>
          <a:prstGeom prst="borderCallout1">
            <a:avLst>
              <a:gd name="adj1" fmla="val 49398"/>
              <a:gd name="adj2" fmla="val -3995"/>
              <a:gd name="adj3" fmla="val -63725"/>
              <a:gd name="adj4" fmla="val -87097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5495717" y="2803742"/>
            <a:ext cx="1618374" cy="380884"/>
          </a:xfrm>
          <a:prstGeom prst="borderCallout1">
            <a:avLst>
              <a:gd name="adj1" fmla="val 49398"/>
              <a:gd name="adj2" fmla="val -3995"/>
              <a:gd name="adj3" fmla="val -12645"/>
              <a:gd name="adj4" fmla="val -46446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35608" y="4143982"/>
            <a:ext cx="6783919" cy="1328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33363" indent="-233363"/>
            <a:r>
              <a:rPr lang="en-US" b="1" dirty="0" smtClean="0"/>
              <a:t>What are the advantages?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dirty="0" smtClean="0"/>
              <a:t>More convenient (no [] indexer / bounds checking)</a:t>
            </a:r>
          </a:p>
          <a:p>
            <a:pPr marL="233363" indent="-233363"/>
            <a:r>
              <a:rPr lang="en-US" b="1" dirty="0" smtClean="0"/>
              <a:t>What are the disadvantages?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dirty="0" smtClean="0"/>
              <a:t>Current index unknown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35607" y="5811321"/>
            <a:ext cx="6783919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33363" indent="-233363"/>
            <a:r>
              <a:rPr lang="en-US" b="1" dirty="0" smtClean="0"/>
              <a:t>Disadvantage when using a generic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Cannot modify the collection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uiExpand="1" build="allAtOnce" animBg="1"/>
      <p:bldP spid="13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187891" y="1606647"/>
            <a:ext cx="7302673" cy="2862322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static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DisplayValues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params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[]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intVals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intVals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!=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null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intVals.Length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&gt; 0)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foreach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intVals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   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DisplayVals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{0}"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442607" y="3871230"/>
            <a:ext cx="6263253" cy="2862322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static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Main(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[]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args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a = 5, b = 6, c = 7;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DisplayValues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(1, 2, 3, 4, a, b, c);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DisplayValues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intVals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will be empty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DisplayValues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null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intVals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will be null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[]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{1, 2, 3, 4, 5};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DisplayValues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intArray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);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.ReadKey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928576" y="274320"/>
            <a:ext cx="1777284" cy="1332327"/>
          </a:xfrm>
          <a:prstGeom prst="borderCallout1">
            <a:avLst>
              <a:gd name="adj1" fmla="val 54987"/>
              <a:gd name="adj2" fmla="val -8623"/>
              <a:gd name="adj3" fmla="val 103601"/>
              <a:gd name="adj4" fmla="val -112182"/>
            </a:avLst>
          </a:prstGeom>
          <a:solidFill>
            <a:schemeClr val="accent4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number of parameters of given type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5574234" y="2552586"/>
            <a:ext cx="2307636" cy="705769"/>
          </a:xfrm>
          <a:prstGeom prst="borderCallout1">
            <a:avLst>
              <a:gd name="adj1" fmla="val 24156"/>
              <a:gd name="adj2" fmla="val -3248"/>
              <a:gd name="adj3" fmla="val -8356"/>
              <a:gd name="adj4" fmla="val -22675"/>
            </a:avLst>
          </a:prstGeom>
          <a:solidFill>
            <a:schemeClr val="accent4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could be null or empty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 flipH="1">
            <a:off x="187891" y="4948056"/>
            <a:ext cx="1668200" cy="705769"/>
          </a:xfrm>
          <a:prstGeom prst="borderCallout1">
            <a:avLst>
              <a:gd name="adj1" fmla="val 25981"/>
              <a:gd name="adj2" fmla="val -5564"/>
              <a:gd name="adj3" fmla="val 11717"/>
              <a:gd name="adj4" fmla="val -67640"/>
            </a:avLst>
          </a:prstGeom>
          <a:solidFill>
            <a:schemeClr val="accent4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examples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242292" y="1669276"/>
            <a:ext cx="1784809" cy="274320"/>
          </a:xfrm>
          <a:prstGeom prst="roundRect">
            <a:avLst/>
          </a:prstGeom>
          <a:solidFill>
            <a:srgbClr val="FFF1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656776" y="4762138"/>
            <a:ext cx="2651760" cy="274320"/>
          </a:xfrm>
          <a:prstGeom prst="roundRect">
            <a:avLst/>
          </a:prstGeom>
          <a:solidFill>
            <a:srgbClr val="FFF1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>
            <a:stCxn id="17" idx="3"/>
            <a:endCxn id="15" idx="3"/>
          </p:cNvCxnSpPr>
          <p:nvPr/>
        </p:nvCxnSpPr>
        <p:spPr>
          <a:xfrm flipH="1" flipV="1">
            <a:off x="7027101" y="1806436"/>
            <a:ext cx="281435" cy="3092862"/>
          </a:xfrm>
          <a:prstGeom prst="curvedConnector3">
            <a:avLst>
              <a:gd name="adj1" fmla="val -369627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nimBg="1"/>
      <p:bldP spid="8" grpId="0" animBg="1"/>
      <p:bldP spid="9" grpId="0" animBg="1"/>
      <p:bldP spid="10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System.Array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209885"/>
              </p:ext>
            </p:extLst>
          </p:nvPr>
        </p:nvGraphicFramePr>
        <p:xfrm>
          <a:off x="1037855" y="1284958"/>
          <a:ext cx="7880594" cy="5018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24545"/>
                <a:gridCol w="4956049"/>
              </a:tblGrid>
              <a:tr h="481212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Description</a:t>
                      </a:r>
                      <a:endParaRPr lang="en-US" sz="2000" b="1" dirty="0"/>
                    </a:p>
                  </a:txBody>
                  <a:tcPr/>
                </a:tc>
              </a:tr>
              <a:tr h="522498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Array</a:t>
                      </a:r>
                      <a:r>
                        <a:rPr lang="en-US" sz="2000" dirty="0" err="1" smtClean="0"/>
                        <a:t>.Clear</a:t>
                      </a:r>
                      <a:r>
                        <a:rPr lang="en-US" sz="2000" dirty="0" smtClean="0"/>
                        <a:t>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(class)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Sets element values to default of type</a:t>
                      </a:r>
                      <a:endParaRPr lang="en-US" sz="2000" dirty="0"/>
                    </a:p>
                  </a:txBody>
                  <a:tcPr/>
                </a:tc>
              </a:tr>
              <a:tr h="522498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Array</a:t>
                      </a:r>
                      <a:r>
                        <a:rPr lang="en-US" sz="2000" dirty="0" err="1" smtClean="0"/>
                        <a:t>.Copy</a:t>
                      </a:r>
                      <a:r>
                        <a:rPr lang="en-US" sz="2000" dirty="0" smtClean="0"/>
                        <a:t>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(class)</a:t>
                      </a:r>
                      <a:r>
                        <a:rPr lang="en-US" sz="2000" dirty="0" smtClean="0"/>
                        <a:t> Copies values from one array to another</a:t>
                      </a:r>
                      <a:endParaRPr lang="en-US" sz="2000" dirty="0"/>
                    </a:p>
                  </a:txBody>
                  <a:tcPr/>
                </a:tc>
              </a:tr>
              <a:tr h="5224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Length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r>
                        <a:rPr lang="en-US" sz="2000" baseline="0" dirty="0" smtClean="0"/>
                        <a:t> of elements in an array</a:t>
                      </a:r>
                      <a:endParaRPr lang="en-US" sz="2000" dirty="0"/>
                    </a:p>
                  </a:txBody>
                  <a:tcPr/>
                </a:tc>
              </a:tr>
              <a:tr h="5224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dimensions of the array</a:t>
                      </a:r>
                      <a:endParaRPr lang="en-US" sz="2000" dirty="0"/>
                    </a:p>
                  </a:txBody>
                  <a:tcPr/>
                </a:tc>
              </a:tr>
              <a:tr h="522498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Array</a:t>
                      </a:r>
                      <a:r>
                        <a:rPr lang="en-US" sz="2000" dirty="0" err="1" smtClean="0"/>
                        <a:t>.IndexOf</a:t>
                      </a:r>
                      <a:r>
                        <a:rPr lang="en-US" sz="2000" dirty="0" smtClean="0"/>
                        <a:t>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(class)</a:t>
                      </a:r>
                      <a:r>
                        <a:rPr lang="en-US" sz="2000" dirty="0" smtClean="0"/>
                        <a:t> Searches </a:t>
                      </a:r>
                      <a:r>
                        <a:rPr lang="en-US" sz="2000" baseline="0" dirty="0" smtClean="0"/>
                        <a:t>from the beginning</a:t>
                      </a:r>
                      <a:endParaRPr lang="en-US" sz="2000" dirty="0"/>
                    </a:p>
                  </a:txBody>
                  <a:tcPr/>
                </a:tc>
              </a:tr>
              <a:tr h="522498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Array.</a:t>
                      </a:r>
                      <a:r>
                        <a:rPr lang="en-US" sz="2000" dirty="0" err="1" smtClean="0"/>
                        <a:t>LastIndexOf</a:t>
                      </a:r>
                      <a:r>
                        <a:rPr lang="en-US" sz="2000" dirty="0" smtClean="0"/>
                        <a:t>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(class) </a:t>
                      </a:r>
                      <a:r>
                        <a:rPr lang="en-US" sz="2000" dirty="0" smtClean="0"/>
                        <a:t>Searches from the end</a:t>
                      </a:r>
                      <a:endParaRPr lang="en-US" sz="2000" dirty="0"/>
                    </a:p>
                  </a:txBody>
                  <a:tcPr/>
                </a:tc>
              </a:tr>
              <a:tr h="5224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Reverse()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Inverts the order of the array</a:t>
                      </a:r>
                      <a:endParaRPr lang="en-US" sz="2000" dirty="0"/>
                    </a:p>
                  </a:txBody>
                  <a:tcPr/>
                </a:tc>
              </a:tr>
              <a:tr h="522498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Array</a:t>
                      </a:r>
                      <a:r>
                        <a:rPr lang="en-US" sz="2000" dirty="0" err="1" smtClean="0"/>
                        <a:t>.Sort</a:t>
                      </a:r>
                      <a:r>
                        <a:rPr lang="en-US" sz="2000" dirty="0" smtClean="0"/>
                        <a:t>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(class)</a:t>
                      </a:r>
                      <a:r>
                        <a:rPr lang="en-US" sz="2000" dirty="0" smtClean="0"/>
                        <a:t> Sorts elements in the array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4206240"/>
            <a:ext cx="8918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229100"/>
            <a:ext cx="103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 D</a:t>
            </a:r>
          </a:p>
          <a:p>
            <a:r>
              <a:rPr lang="en-US" b="1" dirty="0" smtClean="0"/>
              <a:t>arrays</a:t>
            </a:r>
            <a:endParaRPr lang="en-US" b="1" dirty="0"/>
          </a:p>
        </p:txBody>
      </p:sp>
      <p:sp>
        <p:nvSpPr>
          <p:cNvPr id="7" name="Down Arrow 6"/>
          <p:cNvSpPr/>
          <p:nvPr/>
        </p:nvSpPr>
        <p:spPr>
          <a:xfrm>
            <a:off x="138987" y="4915187"/>
            <a:ext cx="379940" cy="412186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TextBox 10&#10;TextBox 11&#10;Group 40&#10;Group 27&#10;TextBox 28&#10;TextBox 29&#10;TextBox 30&#10;Group 41&#10;Group 63&#10;Line Callout 1 64&#10;Line Callout 1 65&#10;Line Callout 1 66&#10;Line Callout 1 67"/>
  <p:tag name="URN:EPIC:TRAINING:SLIDES:OFFICE:IMAGES:DEFAULTIMAGENAME:BORDER" val="False"/>
  <p:tag name="URN:EPIC:TRAINING:SLIDES:OFFICE:IMAGES:DEFAULTIMAGENAME:URI" val="U:\Images\2010 RELEASE\1500001To1600000\1529806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Table 4"/>
  <p:tag name="URN:EPIC:TRAINING:SLIDES:OFFICE:IMAGES:DEFAULTIMAGENAME:BORDER" val="False"/>
  <p:tag name="URN:EPIC:TRAINING:SLIDES:OFFICE:IMAGES:DEFAULTIMAGENAME:URI" val="U:\Images\2010 RELEASE\1500001To1600000\1574539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Picture 3"/>
  <p:tag name="URN:EPIC:TRAINING:SLIDES:OFFICE:IMAGES:DEFAULTIMAGENAME:BORDER" val="True"/>
  <p:tag name="URN:EPIC:TRAINING:SLIDES:OFFICE:IMAGES:DEFAULTIMAGENAME:URI" val="U:\Images\Denali\2200001To2300000\2224477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Picture 2"/>
  <p:tag name="URN:EPIC:TRAINING:SLIDES:OFFICE:IMAGES:DEFAULTIMAGENAME:BORDER" val="True"/>
  <p:tag name="URN:EPIC:TRAINING:SLIDES:OFFICE:IMAGES:DEFAULTIMAGENAME:URI" val="U:\Images\Denali\2200001To2300000\2224236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Picture 2&#10;Rectangle 2"/>
  <p:tag name="URN:EPIC:TRAINING:SLIDES:OFFICE:IMAGES:DEFAULTIMAGENAME:BORDER" val="True"/>
  <p:tag name="URN:EPIC:TRAINING:SLIDES:OFFICE:IMAGES:DEFAULTIMAGENAME:URI" val="U:\Images\Denali\2200001To2300000\2224782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Picture 2"/>
  <p:tag name="URN:EPIC:TRAINING:SLIDES:OFFICE:IMAGES:DEFAULTIMAGENAME:BORDER" val="True"/>
  <p:tag name="URN:EPIC:TRAINING:SLIDES:OFFICE:IMAGES:DEFAULTIMAGENAME:URI" val="U:\Images\Denali\2200001To2300000\2224300.p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Bren Custom">
      <a:majorFont>
        <a:latin typeface="Tahoma"/>
        <a:ea typeface=""/>
        <a:cs typeface=""/>
      </a:majorFont>
      <a:minorFont>
        <a:latin typeface="Verdana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bren</Template>
  <TotalTime>14938</TotalTime>
  <Words>1633</Words>
  <Application>Microsoft Office PowerPoint</Application>
  <PresentationFormat>On-screen Show (4:3)</PresentationFormat>
  <Paragraphs>497</Paragraphs>
  <Slides>35</Slides>
  <Notes>3</Notes>
  <HiddenSlides>13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MS Mincho</vt:lpstr>
      <vt:lpstr>Arial</vt:lpstr>
      <vt:lpstr>Calibri</vt:lpstr>
      <vt:lpstr>Consolas</vt:lpstr>
      <vt:lpstr>Courier New</vt:lpstr>
      <vt:lpstr>Tahoma</vt:lpstr>
      <vt:lpstr>Times New Roman</vt:lpstr>
      <vt:lpstr>Verdana</vt:lpstr>
      <vt:lpstr>Wingdings</vt:lpstr>
      <vt:lpstr>Wingdings 2</vt:lpstr>
      <vt:lpstr>bren</vt:lpstr>
      <vt:lpstr>Lesson 4</vt:lpstr>
      <vt:lpstr>The Big Picture</vt:lpstr>
      <vt:lpstr>The Big Picture</vt:lpstr>
      <vt:lpstr>Agenda</vt:lpstr>
      <vt:lpstr>Using Fixed-Sized Collections</vt:lpstr>
      <vt:lpstr>Initializing Elements</vt:lpstr>
      <vt:lpstr>Iterating Using foreach</vt:lpstr>
      <vt:lpstr>Passing Parameters</vt:lpstr>
      <vt:lpstr>Using System.Array</vt:lpstr>
      <vt:lpstr>Complex Arrays</vt:lpstr>
      <vt:lpstr>Using Multidimensional Arrays</vt:lpstr>
      <vt:lpstr>Using Jagged Arrays</vt:lpstr>
      <vt:lpstr>Activity: Arrays</vt:lpstr>
      <vt:lpstr>Agenda</vt:lpstr>
      <vt:lpstr>Why?</vt:lpstr>
      <vt:lpstr>Using Generic Collections</vt:lpstr>
      <vt:lpstr>Try It Yourself</vt:lpstr>
      <vt:lpstr>List Example</vt:lpstr>
      <vt:lpstr>List Example</vt:lpstr>
      <vt:lpstr>Using Other Collections</vt:lpstr>
      <vt:lpstr>Using Keyed Collections</vt:lpstr>
      <vt:lpstr>Using Keyed Collections</vt:lpstr>
      <vt:lpstr>Using Keyed Collections</vt:lpstr>
      <vt:lpstr>Converting to an Array</vt:lpstr>
      <vt:lpstr>Agenda</vt:lpstr>
      <vt:lpstr>Why?</vt:lpstr>
      <vt:lpstr>Collection  Interfaces</vt:lpstr>
      <vt:lpstr>Custom Generic Collection</vt:lpstr>
      <vt:lpstr>Activities</vt:lpstr>
      <vt:lpstr>Activities</vt:lpstr>
      <vt:lpstr>PowerPoint Presentation</vt:lpstr>
      <vt:lpstr>PowerPoint Presentation</vt:lpstr>
      <vt:lpstr>PowerPoint Presentation</vt:lpstr>
      <vt:lpstr>PowerPoint Presentation</vt:lpstr>
      <vt:lpstr>Activity: Collections</vt:lpstr>
    </vt:vector>
  </TitlesOfParts>
  <Company>Epic Systems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dc:creator>Bren Mochocki</dc:creator>
  <cp:lastModifiedBy>Craig Thompson</cp:lastModifiedBy>
  <cp:revision>854</cp:revision>
  <dcterms:created xsi:type="dcterms:W3CDTF">2008-06-30T21:06:06Z</dcterms:created>
  <dcterms:modified xsi:type="dcterms:W3CDTF">2015-12-29T17:08:38Z</dcterms:modified>
</cp:coreProperties>
</file>