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375" r:id="rId2"/>
    <p:sldId id="407" r:id="rId3"/>
    <p:sldId id="376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377" r:id="rId20"/>
    <p:sldId id="396" r:id="rId21"/>
    <p:sldId id="398" r:id="rId22"/>
    <p:sldId id="397" r:id="rId23"/>
    <p:sldId id="378" r:id="rId24"/>
    <p:sldId id="399" r:id="rId25"/>
    <p:sldId id="400" r:id="rId26"/>
    <p:sldId id="401" r:id="rId27"/>
    <p:sldId id="402" r:id="rId28"/>
    <p:sldId id="403" r:id="rId29"/>
    <p:sldId id="404" r:id="rId30"/>
    <p:sldId id="405" r:id="rId31"/>
    <p:sldId id="40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4305"/>
    <a:srgbClr val="3891A7"/>
    <a:srgbClr val="2D7383"/>
    <a:srgbClr val="242D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44" autoAdjust="0"/>
    <p:restoredTop sz="86737" autoAdjust="0"/>
  </p:normalViewPr>
  <p:slideViewPr>
    <p:cSldViewPr snapToGrid="0" snapToObjects="1" showGuides="1">
      <p:cViewPr varScale="1">
        <p:scale>
          <a:sx n="112" d="100"/>
          <a:sy n="112" d="100"/>
        </p:scale>
        <p:origin x="-540" y="-7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1884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3318"/>
    </p:cViewPr>
  </p:sorterViewPr>
  <p:notesViewPr>
    <p:cSldViewPr snapToGrid="0" snapToObjects="1" showGuides="1">
      <p:cViewPr varScale="1">
        <p:scale>
          <a:sx n="69" d="100"/>
          <a:sy n="69" d="100"/>
        </p:scale>
        <p:origin x="-2106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98162-80C4-4287-9528-D8E79113861E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C98A5-4146-4729-A519-7CF10CE273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19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D9AA1-556A-4BB2-8E8F-03E01A338E35}" type="datetimeFigureOut">
              <a:rPr lang="en-US" smtClean="0"/>
              <a:pPr/>
              <a:t>2/4/2014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C6901-C8C8-4957-BEFF-2FCE3A4CDF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36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01-C8C8-4957-BEFF-2FCE3A4CDF0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5FE2E1-8E07-4EB8-842B-D1E38D739BFF}" type="datetime1">
              <a:rPr lang="en-US" smtClean="0"/>
              <a:pPr/>
              <a:t>2/4/2014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E37CA0-CE25-4AB8-B20A-B1EDBD06FA7D}" type="datetime1">
              <a:rPr lang="en-US" smtClean="0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003300" cy="6858000"/>
          </a:xfrm>
          <a:prstGeom prst="rect">
            <a:avLst/>
          </a:prstGeom>
          <a:solidFill>
            <a:srgbClr val="242D4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accent2"/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Donut 12"/>
          <p:cNvSpPr/>
          <p:nvPr userDrawn="1"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solidFill>
            <a:schemeClr val="accent6">
              <a:lumMod val="75000"/>
            </a:schemeClr>
          </a:solidFill>
          <a:ln w="7350" cap="rnd" cmpd="sng" algn="ctr">
            <a:solidFill>
              <a:schemeClr val="tx1"/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4" name="TextBox 13"/>
          <p:cNvSpPr txBox="1"/>
          <p:nvPr userDrawn="1"/>
        </p:nvSpPr>
        <p:spPr>
          <a:xfrm rot="10800000">
            <a:off x="184361" y="0"/>
            <a:ext cx="690574" cy="4572000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algn="r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9050" cap="flat">
                  <a:solidFill>
                    <a:schemeClr val="accent6">
                      <a:alpha val="20000"/>
                    </a:schemeClr>
                  </a:solidFill>
                  <a:bevel/>
                </a:ln>
                <a:solidFill>
                  <a:srgbClr val="2D7383"/>
                </a:solidFill>
                <a:effectLst>
                  <a:outerShdw blurRad="50800" dist="38100" dir="8100000" algn="tr" rotWithShape="0">
                    <a:prstClr val="black">
                      <a:alpha val="30000"/>
                    </a:prstClr>
                  </a:outerShdw>
                </a:effectLst>
                <a:latin typeface="+mn-lt"/>
              </a:rPr>
              <a:t>Strings</a:t>
            </a:r>
            <a:endParaRPr lang="en-US" sz="4400" dirty="0">
              <a:ln w="19050" cap="flat">
                <a:solidFill>
                  <a:schemeClr val="accent6">
                    <a:alpha val="20000"/>
                  </a:schemeClr>
                </a:solidFill>
                <a:bevel/>
              </a:ln>
              <a:solidFill>
                <a:srgbClr val="2D7383"/>
              </a:solidFill>
              <a:effectLst>
                <a:outerShdw blurRad="50800" dist="38100" dir="8100000" algn="tr" rotWithShape="0">
                  <a:prstClr val="black">
                    <a:alpha val="30000"/>
                  </a:prstClr>
                </a:outerShdw>
              </a:effectLst>
              <a:latin typeface="+mn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019175" y="0"/>
            <a:ext cx="8124825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00BF-C099-4354-957C-039E77039D06}" type="datetime1">
              <a:rPr lang="en-US" smtClean="0"/>
              <a:pPr>
                <a:defRPr/>
              </a:pPr>
              <a:t>2/4/2014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>
            <a:off x="8648700" y="6362700"/>
            <a:ext cx="381000" cy="609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lumMod val="50000"/>
            </a:schemeClr>
          </a:solidFill>
          <a:ln>
            <a:gradFill>
              <a:gsLst>
                <a:gs pos="0">
                  <a:srgbClr val="FFC000"/>
                </a:gs>
                <a:gs pos="85000">
                  <a:schemeClr val="tx1"/>
                </a:gs>
              </a:gsLst>
              <a:lin ang="9000000" scaled="0"/>
            </a:gra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E04DB53-87A1-4491-9E91-5A286E56A2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CF3992-92FC-4962-9883-925F7458F3E8}" type="datetime1">
              <a:rPr lang="en-US" smtClean="0"/>
              <a:pPr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DB6353-354B-42E0-8BEC-AC91A472FFBB}" type="datetime1">
              <a:rPr lang="en-US" smtClean="0"/>
              <a:pPr/>
              <a:t>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F8E44B-20E2-482A-BD24-B553768B6804}" type="datetime1">
              <a:rPr lang="en-US" smtClean="0"/>
              <a:pPr/>
              <a:t>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ound Same Side Corner Rectangle 6"/>
          <p:cNvSpPr/>
          <p:nvPr userDrawn="1"/>
        </p:nvSpPr>
        <p:spPr>
          <a:xfrm rot="16200000">
            <a:off x="8648700" y="6362700"/>
            <a:ext cx="381000" cy="609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ctivi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 hasCustomPrompt="1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dirty="0" smtClean="0"/>
              <a:t>Click to add text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7AE0A2-B9FF-474D-B00C-DD6B3295FEE5}" type="datetime1">
              <a:rPr lang="en-US" smtClean="0"/>
              <a:pPr/>
              <a:t>2/4/2014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026" name="Picture 19" descr="MCj02418710000[1]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6900" y="2751797"/>
            <a:ext cx="1735138" cy="3250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 hasCustomPrompt="1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dirty="0" smtClean="0"/>
              <a:t>Click to add text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588D28-96A6-4C90-9FBE-1723B5710E13}" type="datetime1">
              <a:rPr lang="en-US" smtClean="0"/>
              <a:pPr/>
              <a:t>2/4/2014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052" name="Picture 25" descr="04bxy_yn[1]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5294" y="3244835"/>
            <a:ext cx="3686299" cy="3209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C:\Documents and Settings\bmochock\Local Settings\Temporary Internet Files\Content.IE5\I461LS5C\MCj04159240000[1]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8722" y="2727324"/>
            <a:ext cx="4597338" cy="3449955"/>
          </a:xfrm>
          <a:prstGeom prst="rect">
            <a:avLst/>
          </a:prstGeom>
          <a:noFill/>
        </p:spPr>
      </p:pic>
      <p:sp>
        <p:nvSpPr>
          <p:cNvPr id="14" name="Title 13"/>
          <p:cNvSpPr>
            <a:spLocks noGrp="1"/>
          </p:cNvSpPr>
          <p:nvPr>
            <p:ph type="ctrTitle" hasCustomPrompt="1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dirty="0" smtClean="0"/>
              <a:t>Click to add text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7AE0A2-B9FF-474D-B00C-DD6B3295FEE5}" type="datetime1">
              <a:rPr lang="en-US" smtClean="0"/>
              <a:pPr/>
              <a:t>2/4/2014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>
              <a:ln>
                <a:solidFill>
                  <a:schemeClr val="tx1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745A7F1-D7D4-465F-A252-B5BC0ADEE126}" type="datetime1">
              <a:rPr lang="en-US" smtClean="0"/>
              <a:pPr/>
              <a:t>2/4/2014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extBox 12"/>
          <p:cNvSpPr txBox="1"/>
          <p:nvPr/>
        </p:nvSpPr>
        <p:spPr>
          <a:xfrm rot="10800000">
            <a:off x="184361" y="0"/>
            <a:ext cx="690574" cy="4572000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algn="r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9050" cap="flat">
                  <a:solidFill>
                    <a:schemeClr val="bg2">
                      <a:lumMod val="50000"/>
                      <a:alpha val="20000"/>
                    </a:schemeClr>
                  </a:solidFill>
                  <a:bevel/>
                </a:ln>
                <a:solidFill>
                  <a:schemeClr val="bg2">
                    <a:lumMod val="75000"/>
                    <a:alpha val="7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30000"/>
                    </a:prstClr>
                  </a:outerShdw>
                </a:effectLst>
                <a:latin typeface="+mn-lt"/>
              </a:rPr>
              <a:t>Strings</a:t>
            </a:r>
            <a:endParaRPr lang="en-US" sz="4400" dirty="0">
              <a:ln w="19050" cap="flat">
                <a:solidFill>
                  <a:schemeClr val="bg2">
                    <a:lumMod val="50000"/>
                    <a:alpha val="20000"/>
                  </a:schemeClr>
                </a:solidFill>
                <a:bevel/>
              </a:ln>
              <a:solidFill>
                <a:schemeClr val="bg2">
                  <a:lumMod val="75000"/>
                  <a:alpha val="7000"/>
                </a:schemeClr>
              </a:solidFill>
              <a:effectLst>
                <a:outerShdw blurRad="50800" dist="38100" dir="8100000" algn="tr" rotWithShape="0">
                  <a:prstClr val="black">
                    <a:alpha val="30000"/>
                  </a:prstClr>
                </a:outerShdw>
              </a:effectLst>
              <a:latin typeface="+mn-lt"/>
            </a:endParaRPr>
          </a:p>
        </p:txBody>
      </p:sp>
      <p:sp>
        <p:nvSpPr>
          <p:cNvPr id="14" name="Round Same Side Corner Rectangle 13"/>
          <p:cNvSpPr/>
          <p:nvPr/>
        </p:nvSpPr>
        <p:spPr>
          <a:xfrm rot="16200000">
            <a:off x="8648700" y="6362700"/>
            <a:ext cx="381000" cy="609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6" r:id="rId5"/>
    <p:sldLayoutId id="2147483667" r:id="rId6"/>
    <p:sldLayoutId id="2147483669" r:id="rId7"/>
    <p:sldLayoutId id="2147483670" r:id="rId8"/>
    <p:sldLayoutId id="2147483671" r:id="rId9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ln>
            <a:solidFill>
              <a:schemeClr val="bg2">
                <a:lumMod val="25000"/>
              </a:schemeClr>
            </a:solidFill>
          </a:ln>
          <a:solidFill>
            <a:schemeClr val="accent2">
              <a:lumMod val="60000"/>
              <a:lumOff val="4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rgbClr val="FFC000"/>
        </a:buClr>
        <a:buFont typeface="Wingdings" pitchFamily="2" charset="2"/>
        <a:buChar char="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</a:t>
            </a:r>
            <a:r>
              <a:rPr lang="en-US" dirty="0"/>
              <a:t>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String.Compare</a:t>
            </a:r>
            <a:r>
              <a:rPr lang="en-US" dirty="0" smtClean="0"/>
              <a:t>(string1, string2)</a:t>
            </a:r>
          </a:p>
          <a:p>
            <a:pPr lvl="1"/>
            <a:r>
              <a:rPr lang="en-US" dirty="0" smtClean="0"/>
              <a:t>Returns</a:t>
            </a:r>
          </a:p>
          <a:p>
            <a:pPr lvl="2"/>
            <a:r>
              <a:rPr lang="en-US" dirty="0" smtClean="0"/>
              <a:t>&lt;0 if string 1 is &lt; string2</a:t>
            </a:r>
          </a:p>
          <a:p>
            <a:pPr lvl="2"/>
            <a:r>
              <a:rPr lang="en-US" dirty="0" smtClean="0"/>
              <a:t>&gt;0 if string 1 is &gt; string2</a:t>
            </a:r>
          </a:p>
          <a:p>
            <a:pPr lvl="2"/>
            <a:r>
              <a:rPr lang="en-US" dirty="0" smtClean="0"/>
              <a:t>0 if strings are equal</a:t>
            </a:r>
          </a:p>
          <a:p>
            <a:pPr lvl="1"/>
            <a:r>
              <a:rPr lang="en-US" dirty="0" smtClean="0"/>
              <a:t>Two forms</a:t>
            </a:r>
          </a:p>
          <a:p>
            <a:pPr lvl="2"/>
            <a:r>
              <a:rPr lang="en-US" dirty="0" smtClean="0"/>
              <a:t>Case sensitive</a:t>
            </a:r>
          </a:p>
          <a:p>
            <a:pPr lvl="2"/>
            <a:r>
              <a:rPr lang="en-US" dirty="0" smtClean="0"/>
              <a:t>Case insensitive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Sensitive</a:t>
            </a: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String.Compare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(string1, string2)</a:t>
            </a:r>
          </a:p>
          <a:p>
            <a:r>
              <a:rPr lang="en-US" dirty="0" smtClean="0"/>
              <a:t>Case Insensitive</a:t>
            </a: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String.Compare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(string1, string2, true)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methods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err="1" smtClean="0"/>
              <a:t>String.Concat</a:t>
            </a:r>
            <a:r>
              <a:rPr lang="en-US" dirty="0" smtClean="0"/>
              <a:t> method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str3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String.Concat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(str1, str2);</a:t>
            </a:r>
          </a:p>
          <a:p>
            <a:pPr lvl="1"/>
            <a:r>
              <a:rPr lang="en-US" dirty="0" smtClean="0"/>
              <a:t>Use the + operator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str3 = str1 + str2;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Copying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methods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err="1" smtClean="0"/>
              <a:t>String.Copy</a:t>
            </a:r>
            <a:r>
              <a:rPr lang="en-US" dirty="0" smtClean="0"/>
              <a:t> method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str2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String.Copy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(str1);</a:t>
            </a:r>
          </a:p>
          <a:p>
            <a:pPr lvl="1"/>
            <a:r>
              <a:rPr lang="en-US" dirty="0" smtClean="0"/>
              <a:t>Use the = operator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str2 = str1;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methods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err="1" smtClean="0"/>
              <a:t>String.Equals</a:t>
            </a:r>
            <a:r>
              <a:rPr lang="en-US" dirty="0" smtClean="0"/>
              <a:t> method</a:t>
            </a:r>
          </a:p>
          <a:p>
            <a:pPr lvl="2"/>
            <a:r>
              <a:rPr lang="en-US" dirty="0" smtClean="0"/>
              <a:t>Two forms </a:t>
            </a:r>
          </a:p>
          <a:p>
            <a:pPr lvl="3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str2.Equals(str1)</a:t>
            </a:r>
          </a:p>
          <a:p>
            <a:pPr lvl="3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string.Equals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(str1, str2)</a:t>
            </a:r>
            <a:endParaRPr lang="en-US" dirty="0" smtClean="0"/>
          </a:p>
          <a:p>
            <a:pPr lvl="1"/>
            <a:r>
              <a:rPr lang="en-US" dirty="0" smtClean="0"/>
              <a:t>Use the == operator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str2 == str1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Substrings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 of the string class</a:t>
            </a:r>
          </a:p>
          <a:p>
            <a:pPr lvl="1"/>
            <a:r>
              <a:rPr lang="en-US" dirty="0" err="1" smtClean="0"/>
              <a:t>String.Length</a:t>
            </a:r>
            <a:endParaRPr lang="en-US" dirty="0" smtClean="0"/>
          </a:p>
          <a:p>
            <a:pPr lvl="1"/>
            <a:r>
              <a:rPr lang="en-US" dirty="0" err="1" smtClean="0"/>
              <a:t>IndexOf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LastIndexOf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SubString</a:t>
            </a:r>
            <a:r>
              <a:rPr lang="en-US" dirty="0" smtClean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Substrings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 s1 = "One Two Three";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index;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index=s1.LastIndexOf(" ");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 s2 = s1.Substring(index+1);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s1 = s1.Substring(0,index);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index = s1.LastIndexOf(" ");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 s3 = s1.Substring(index+1);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("s2: {0}\ns3: {1}",s2,s3);</a:t>
            </a:r>
          </a:p>
          <a:p>
            <a:pPr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Console.WriteLine ("s1: {0}\n", s1);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a string on a set of delimiters</a:t>
            </a:r>
          </a:p>
          <a:p>
            <a:r>
              <a:rPr lang="en-US" dirty="0" err="1" smtClean="0"/>
              <a:t>String.split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Returns an 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Strings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pPr marL="52388" indent="30163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 s1 = "One Two Three", output = "";</a:t>
            </a:r>
          </a:p>
          <a:p>
            <a:pPr marL="52388" indent="30163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char[] delimiters = { ' ', ',' };</a:t>
            </a:r>
          </a:p>
          <a:p>
            <a:pPr marL="52388" indent="30163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 marL="52388" indent="30163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string[]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resultArray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s1.Split(delimiters);</a:t>
            </a:r>
          </a:p>
          <a:p>
            <a:pPr marL="52388" indent="30163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52388" indent="30163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(string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resultArray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52388" indent="30163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52388" indent="30163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52388" indent="30163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output +=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marL="52388" indent="30163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output += ": ";</a:t>
            </a:r>
          </a:p>
          <a:p>
            <a:pPr marL="52388" indent="30163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output += substring;</a:t>
            </a:r>
          </a:p>
          <a:p>
            <a:pPr marL="52388" indent="30163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output += "\n";</a:t>
            </a:r>
          </a:p>
          <a:p>
            <a:pPr marL="52388" indent="30163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52388" indent="30163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(output);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Working with Strings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StringBuilder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Regular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4DB53-87A1-4491-9E91-5A286E56A25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Activity 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Explore </a:t>
            </a:r>
            <a:r>
              <a:rPr lang="en-US" smtClean="0"/>
              <a:t>string processing in C#</a:t>
            </a:r>
          </a:p>
          <a:p>
            <a:r>
              <a:rPr lang="en-US" dirty="0" smtClean="0"/>
              <a:t>Expand the Employee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6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to build _______ strings</a:t>
            </a:r>
          </a:p>
          <a:p>
            <a:pPr lvl="1"/>
            <a:r>
              <a:rPr lang="en-US" dirty="0" smtClean="0"/>
              <a:t>Modifies the actual string</a:t>
            </a:r>
          </a:p>
          <a:p>
            <a:pPr lvl="1"/>
            <a:r>
              <a:rPr lang="en-US" dirty="0" smtClean="0"/>
              <a:t>Does not create copies</a:t>
            </a:r>
          </a:p>
          <a:p>
            <a:r>
              <a:rPr lang="en-US" dirty="0" smtClean="0"/>
              <a:t>Found in </a:t>
            </a:r>
            <a:r>
              <a:rPr lang="en-US" dirty="0" err="1" smtClean="0"/>
              <a:t>System.Text.StringBuilder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6297" y="1447800"/>
            <a:ext cx="20104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mutable 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</a:t>
            </a:r>
            <a:r>
              <a:rPr lang="en-US" dirty="0" err="1" smtClean="0"/>
              <a:t>StringBuilder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smtClean="0"/>
              <a:t>Append() – appends a string</a:t>
            </a:r>
          </a:p>
          <a:p>
            <a:pPr lvl="1"/>
            <a:r>
              <a:rPr lang="en-US" dirty="0" err="1" smtClean="0"/>
              <a:t>AppendFormat</a:t>
            </a:r>
            <a:r>
              <a:rPr lang="en-US" dirty="0" smtClean="0"/>
              <a:t>() – Appends a formatted string</a:t>
            </a:r>
          </a:p>
          <a:p>
            <a:pPr lvl="1"/>
            <a:r>
              <a:rPr lang="en-US" dirty="0" smtClean="0"/>
              <a:t>Insert() – insert at specified position</a:t>
            </a:r>
          </a:p>
          <a:p>
            <a:pPr lvl="1"/>
            <a:r>
              <a:rPr lang="en-US" dirty="0" smtClean="0"/>
              <a:t>Remove() – remove specified characters</a:t>
            </a:r>
          </a:p>
          <a:p>
            <a:pPr lvl="1"/>
            <a:r>
              <a:rPr lang="en-US" dirty="0" smtClean="0"/>
              <a:t>Replace() – replace characters with other characters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StringBuilder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pPr marL="52388" indent="30163">
              <a:buNone/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string s1 = "One Two Three“;</a:t>
            </a:r>
          </a:p>
          <a:p>
            <a:pPr marL="52388" indent="30163">
              <a:buNone/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char[] delimiters = { ' ', ',' };</a:t>
            </a:r>
          </a:p>
          <a:p>
            <a:pPr marL="52388" indent="30163">
              <a:buNone/>
            </a:pP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ctr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 marL="52388" indent="30163">
              <a:buNone/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String[]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resultArray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s1.Split(delimiters);</a:t>
            </a:r>
          </a:p>
          <a:p>
            <a:pPr marL="52388" indent="30163">
              <a:buNone/>
            </a:pP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output = new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2388" indent="30163">
              <a:buNone/>
            </a:pP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(String substring in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resultArray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52388" indent="30163">
              <a:buNone/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52388" indent="30163">
              <a:buNone/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output.AppendFormat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(“{0}:{1}\n”,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ctr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++, substring);</a:t>
            </a:r>
          </a:p>
          <a:p>
            <a:pPr marL="52388" indent="30163">
              <a:buNone/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52388" indent="30163">
              <a:buNone/>
            </a:pP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(output);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Working with Strings</a:t>
            </a: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StringBuilder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Regular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4DB53-87A1-4491-9E91-5A286E56A25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</a:p>
          <a:p>
            <a:r>
              <a:rPr lang="en-US" dirty="0" smtClean="0"/>
              <a:t>Can return substrings based on pattern</a:t>
            </a:r>
          </a:p>
          <a:p>
            <a:r>
              <a:rPr lang="en-US" dirty="0" err="1" smtClean="0"/>
              <a:t>System.Text.RegularExpression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 Codes</a:t>
            </a:r>
          </a:p>
          <a:p>
            <a:pPr lvl="1"/>
            <a:r>
              <a:rPr lang="en-US" dirty="0" smtClean="0"/>
              <a:t>Literals</a:t>
            </a:r>
          </a:p>
          <a:p>
            <a:pPr lvl="2"/>
            <a:r>
              <a:rPr lang="en-US" dirty="0" smtClean="0"/>
              <a:t>Any character except [\^$.|?*+(){ }</a:t>
            </a:r>
          </a:p>
          <a:p>
            <a:pPr lvl="3"/>
            <a:r>
              <a:rPr lang="en-US" dirty="0" smtClean="0"/>
              <a:t>Escape with \ to use [\^$.|?*+(){ }</a:t>
            </a:r>
          </a:p>
          <a:p>
            <a:pPr lvl="1"/>
            <a:r>
              <a:rPr lang="en-US" dirty="0" smtClean="0"/>
              <a:t>ASCII character codes</a:t>
            </a:r>
          </a:p>
          <a:p>
            <a:pPr lvl="2"/>
            <a:r>
              <a:rPr lang="en-US" dirty="0" smtClean="0"/>
              <a:t>\</a:t>
            </a:r>
            <a:r>
              <a:rPr lang="en-US" dirty="0" err="1" smtClean="0"/>
              <a:t>Fxx</a:t>
            </a:r>
            <a:r>
              <a:rPr lang="en-US" dirty="0" smtClean="0"/>
              <a:t> where xx is the hex character code</a:t>
            </a:r>
          </a:p>
          <a:p>
            <a:pPr lvl="1"/>
            <a:r>
              <a:rPr lang="en-US" dirty="0" smtClean="0"/>
              <a:t>Special characters</a:t>
            </a:r>
          </a:p>
          <a:p>
            <a:pPr lvl="2"/>
            <a:r>
              <a:rPr lang="en-US" dirty="0" smtClean="0"/>
              <a:t>\n – line feed</a:t>
            </a:r>
          </a:p>
          <a:p>
            <a:pPr lvl="2"/>
            <a:r>
              <a:rPr lang="en-US" dirty="0" smtClean="0"/>
              <a:t>\t – tab</a:t>
            </a:r>
          </a:p>
          <a:p>
            <a:pPr lvl="2"/>
            <a:r>
              <a:rPr lang="en-US" dirty="0" smtClean="0"/>
              <a:t>\r – carriage return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 Classes</a:t>
            </a:r>
          </a:p>
          <a:p>
            <a:pPr lvl="1"/>
            <a:r>
              <a:rPr lang="en-US" dirty="0" smtClean="0"/>
              <a:t>[ … ] defines an inclusive character class</a:t>
            </a:r>
          </a:p>
          <a:p>
            <a:pPr lvl="1"/>
            <a:r>
              <a:rPr lang="en-US" dirty="0" smtClean="0"/>
              <a:t>[^… ] defines an exclusive character class</a:t>
            </a:r>
          </a:p>
          <a:p>
            <a:pPr lvl="1"/>
            <a:r>
              <a:rPr lang="en-US" dirty="0" smtClean="0"/>
              <a:t>Built in classes</a:t>
            </a:r>
          </a:p>
          <a:p>
            <a:pPr lvl="2"/>
            <a:r>
              <a:rPr lang="en-US" dirty="0" smtClean="0"/>
              <a:t>\d - Digits</a:t>
            </a:r>
          </a:p>
          <a:p>
            <a:pPr lvl="2"/>
            <a:r>
              <a:rPr lang="en-US" dirty="0" smtClean="0"/>
              <a:t>\w – Word characters</a:t>
            </a:r>
          </a:p>
          <a:p>
            <a:pPr lvl="2"/>
            <a:r>
              <a:rPr lang="en-US" dirty="0" smtClean="0"/>
              <a:t>\s – Whitespace</a:t>
            </a:r>
          </a:p>
          <a:p>
            <a:pPr lvl="2"/>
            <a:r>
              <a:rPr lang="en-US" dirty="0" smtClean="0"/>
              <a:t>\D, \W, \S exclude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Dot .</a:t>
            </a:r>
          </a:p>
          <a:p>
            <a:pPr lvl="1"/>
            <a:r>
              <a:rPr lang="en-US" dirty="0" smtClean="0"/>
              <a:t>Matches any character except \r and \n</a:t>
            </a:r>
          </a:p>
          <a:p>
            <a:r>
              <a:rPr lang="en-US" dirty="0" smtClean="0"/>
              <a:t>Anchoring</a:t>
            </a:r>
          </a:p>
          <a:p>
            <a:pPr lvl="1"/>
            <a:r>
              <a:rPr lang="en-US" dirty="0" smtClean="0"/>
              <a:t>^ - anchors to the beginning of a string</a:t>
            </a:r>
          </a:p>
          <a:p>
            <a:pPr lvl="1"/>
            <a:r>
              <a:rPr lang="en-US" dirty="0" smtClean="0"/>
              <a:t>$ - anchors to the end of a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Quantifiers</a:t>
            </a:r>
          </a:p>
          <a:p>
            <a:pPr lvl="1"/>
            <a:r>
              <a:rPr lang="en-US" dirty="0" smtClean="0"/>
              <a:t>Greedy </a:t>
            </a:r>
            <a:r>
              <a:rPr lang="en-US" dirty="0" err="1" smtClean="0"/>
              <a:t>vs</a:t>
            </a:r>
            <a:r>
              <a:rPr lang="en-US" dirty="0" smtClean="0"/>
              <a:t> Lazy</a:t>
            </a:r>
          </a:p>
          <a:p>
            <a:pPr lvl="1"/>
            <a:r>
              <a:rPr lang="en-US" dirty="0" smtClean="0"/>
              <a:t>? – optional</a:t>
            </a:r>
          </a:p>
          <a:p>
            <a:pPr lvl="1"/>
            <a:r>
              <a:rPr lang="en-US" dirty="0" smtClean="0"/>
              <a:t>* - zero or more</a:t>
            </a:r>
          </a:p>
          <a:p>
            <a:pPr lvl="1"/>
            <a:r>
              <a:rPr lang="en-US" dirty="0" smtClean="0"/>
              <a:t>+ - one or more</a:t>
            </a:r>
          </a:p>
          <a:p>
            <a:pPr lvl="1"/>
            <a:r>
              <a:rPr lang="en-US" dirty="0" smtClean="0"/>
              <a:t>{</a:t>
            </a:r>
            <a:r>
              <a:rPr lang="en-US" dirty="0" err="1" smtClean="0"/>
              <a:t>n,m</a:t>
            </a:r>
            <a:r>
              <a:rPr lang="en-US" dirty="0" smtClean="0"/>
              <a:t>} – range from n-m</a:t>
            </a:r>
          </a:p>
          <a:p>
            <a:pPr lvl="1"/>
            <a:r>
              <a:rPr lang="en-US" dirty="0" smtClean="0"/>
              <a:t>To make lazy append a ? </a:t>
            </a:r>
          </a:p>
          <a:p>
            <a:pPr lvl="2"/>
            <a:r>
              <a:rPr lang="en-US" dirty="0" smtClean="0"/>
              <a:t>Ex ?? Is the lazy form of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Alternation</a:t>
            </a:r>
          </a:p>
          <a:p>
            <a:pPr lvl="1"/>
            <a:r>
              <a:rPr lang="en-US" dirty="0" smtClean="0"/>
              <a:t>Represents “or” condition</a:t>
            </a:r>
          </a:p>
          <a:p>
            <a:pPr lvl="1"/>
            <a:r>
              <a:rPr lang="en-US" dirty="0" smtClean="0"/>
              <a:t>Use the pipe |</a:t>
            </a:r>
          </a:p>
          <a:p>
            <a:pPr lvl="1"/>
            <a:r>
              <a:rPr lang="en-US" dirty="0" smtClean="0"/>
              <a:t>Ex</a:t>
            </a:r>
          </a:p>
          <a:p>
            <a:pPr lvl="2"/>
            <a:r>
              <a:rPr lang="en-US" dirty="0" smtClean="0"/>
              <a:t>“</a:t>
            </a:r>
            <a:r>
              <a:rPr lang="en-US" dirty="0" err="1" smtClean="0"/>
              <a:t>abc|def</a:t>
            </a:r>
            <a:r>
              <a:rPr lang="en-US" dirty="0" smtClean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Working with Strings</a:t>
            </a:r>
          </a:p>
          <a:p>
            <a:r>
              <a:rPr lang="en-US" dirty="0" err="1" smtClean="0"/>
              <a:t>StringBuilder</a:t>
            </a:r>
            <a:endParaRPr lang="en-US" dirty="0" smtClean="0"/>
          </a:p>
          <a:p>
            <a:r>
              <a:rPr lang="en-US" dirty="0" smtClean="0"/>
              <a:t>Regular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4DB53-87A1-4491-9E91-5A286E56A25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Date</a:t>
            </a:r>
          </a:p>
          <a:p>
            <a:pPr lvl="2"/>
            <a:r>
              <a:rPr lang="en-US" dirty="0" smtClean="0"/>
              <a:t>^\d{1,2}/\d{1,2}/\d{4}</a:t>
            </a:r>
          </a:p>
          <a:p>
            <a:pPr lvl="1"/>
            <a:r>
              <a:rPr lang="en-US" dirty="0" smtClean="0"/>
              <a:t>SSN</a:t>
            </a:r>
          </a:p>
          <a:p>
            <a:pPr lvl="2"/>
            <a:r>
              <a:rPr lang="en-US" dirty="0" smtClean="0"/>
              <a:t>^\d{3}-\d{2}-\d{4}</a:t>
            </a:r>
          </a:p>
          <a:p>
            <a:pPr lvl="1"/>
            <a:r>
              <a:rPr lang="en-US" dirty="0" smtClean="0"/>
              <a:t>Last </a:t>
            </a:r>
            <a:r>
              <a:rPr lang="en-US" smtClean="0"/>
              <a:t>Name,First</a:t>
            </a:r>
            <a:r>
              <a:rPr lang="en-US" dirty="0" smtClean="0"/>
              <a:t> Name</a:t>
            </a:r>
          </a:p>
          <a:p>
            <a:pPr lvl="2"/>
            <a:r>
              <a:rPr lang="en-US" dirty="0" smtClean="0"/>
              <a:t>^\w+\,\w+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string s1 = "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One,Two,Three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Liberty Associates, Inc.";</a:t>
            </a:r>
          </a:p>
          <a:p>
            <a:pPr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theRegex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(" |, |,");</a:t>
            </a:r>
          </a:p>
          <a:p>
            <a:pPr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sBuilder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StringBuilder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id = 1;</a:t>
            </a:r>
          </a:p>
          <a:p>
            <a:pPr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(string substring in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theRegex.Split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(s1))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sBuilder.AppendFormat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("{0}: {1}\n",  id++,  substring);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("{0}",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sBuilder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_________ series of characters</a:t>
            </a:r>
          </a:p>
          <a:p>
            <a:pPr lvl="1"/>
            <a:r>
              <a:rPr lang="en-US" dirty="0" smtClean="0"/>
              <a:t>When a string is modified new string is created</a:t>
            </a:r>
          </a:p>
          <a:p>
            <a:r>
              <a:rPr lang="en-US" dirty="0" smtClean="0"/>
              <a:t>string is an alias to </a:t>
            </a:r>
            <a:r>
              <a:rPr lang="en-US" dirty="0" err="1" smtClean="0"/>
              <a:t>System.String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39815" y="1447800"/>
            <a:ext cx="25202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Immutable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System.String</a:t>
            </a:r>
            <a:r>
              <a:rPr lang="en-US" dirty="0" smtClean="0"/>
              <a:t> implements</a:t>
            </a:r>
          </a:p>
          <a:p>
            <a:pPr lvl="1"/>
            <a:r>
              <a:rPr lang="en-US" dirty="0" err="1" smtClean="0"/>
              <a:t>IComparable</a:t>
            </a:r>
            <a:r>
              <a:rPr lang="en-US" dirty="0" smtClean="0"/>
              <a:t> – _________ method</a:t>
            </a:r>
          </a:p>
          <a:p>
            <a:pPr lvl="1"/>
            <a:r>
              <a:rPr lang="en-US" dirty="0" err="1" smtClean="0"/>
              <a:t>ICloneable</a:t>
            </a:r>
            <a:r>
              <a:rPr lang="en-US" dirty="0" smtClean="0"/>
              <a:t> – _____ method</a:t>
            </a:r>
          </a:p>
          <a:p>
            <a:pPr lvl="1"/>
            <a:r>
              <a:rPr lang="en-US" dirty="0" err="1" smtClean="0"/>
              <a:t>IConvertable</a:t>
            </a:r>
            <a:r>
              <a:rPr lang="en-US" dirty="0" smtClean="0"/>
              <a:t> – ToInt32,ToDouble, etc.</a:t>
            </a:r>
          </a:p>
          <a:p>
            <a:pPr lvl="1"/>
            <a:r>
              <a:rPr lang="en-US" dirty="0" err="1" smtClean="0"/>
              <a:t>IEnumerable</a:t>
            </a:r>
            <a:r>
              <a:rPr lang="en-US" dirty="0" smtClean="0"/>
              <a:t> – Use of ______ to iterate through each char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27410" y="2018606"/>
            <a:ext cx="23128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rgbClr val="C00000"/>
                </a:solidFill>
              </a:rPr>
              <a:t>CompareTo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10529" y="2522370"/>
            <a:ext cx="1273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Clone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70649" y="3959157"/>
            <a:ext cx="15279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rgbClr val="C00000"/>
                </a:solidFill>
              </a:rPr>
              <a:t>foreach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Commonly used string methods/properties</a:t>
            </a:r>
          </a:p>
          <a:p>
            <a:pPr lvl="1"/>
            <a:r>
              <a:rPr lang="en-US" dirty="0" smtClean="0"/>
              <a:t>Compare() </a:t>
            </a:r>
          </a:p>
          <a:p>
            <a:pPr lvl="1"/>
            <a:r>
              <a:rPr lang="en-US" dirty="0" smtClean="0"/>
              <a:t>Equals()</a:t>
            </a:r>
          </a:p>
          <a:p>
            <a:pPr lvl="1"/>
            <a:r>
              <a:rPr lang="en-US" dirty="0" smtClean="0"/>
              <a:t>Format()</a:t>
            </a:r>
          </a:p>
          <a:p>
            <a:pPr lvl="1"/>
            <a:r>
              <a:rPr lang="en-US" dirty="0" smtClean="0"/>
              <a:t>Length</a:t>
            </a:r>
          </a:p>
          <a:p>
            <a:pPr lvl="1"/>
            <a:r>
              <a:rPr lang="en-US" dirty="0" smtClean="0"/>
              <a:t>Split()</a:t>
            </a:r>
          </a:p>
          <a:p>
            <a:pPr lvl="1"/>
            <a:r>
              <a:rPr lang="en-US" dirty="0" err="1" smtClean="0"/>
              <a:t>StartsWith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Substring()</a:t>
            </a:r>
          </a:p>
          <a:p>
            <a:pPr lvl="1"/>
            <a:r>
              <a:rPr lang="en-US" dirty="0" err="1" smtClean="0"/>
              <a:t>ToUpper</a:t>
            </a:r>
            <a:r>
              <a:rPr lang="en-US" dirty="0" smtClean="0"/>
              <a:t>()/</a:t>
            </a:r>
            <a:r>
              <a:rPr lang="en-US" dirty="0" err="1" smtClean="0"/>
              <a:t>ToLower</a:t>
            </a:r>
            <a:r>
              <a:rPr lang="en-US" dirty="0" smtClean="0"/>
              <a:t>()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Manipulation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String.IsNullorEmpty</a:t>
            </a:r>
            <a:r>
              <a:rPr lang="en-US" dirty="0" smtClean="0"/>
              <a:t>(string </a:t>
            </a:r>
            <a:r>
              <a:rPr lang="en-US" dirty="0" err="1" smtClean="0"/>
              <a:t>str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Static method</a:t>
            </a:r>
          </a:p>
          <a:p>
            <a:pPr lvl="1"/>
            <a:r>
              <a:rPr lang="en-US" dirty="0" smtClean="0"/>
              <a:t>Determines</a:t>
            </a:r>
          </a:p>
          <a:p>
            <a:pPr lvl="2"/>
            <a:r>
              <a:rPr lang="en-US" dirty="0" smtClean="0"/>
              <a:t>Is a string null?</a:t>
            </a:r>
          </a:p>
          <a:p>
            <a:pPr lvl="2"/>
            <a:r>
              <a:rPr lang="en-US" dirty="0" smtClean="0"/>
              <a:t>Is a string empty?</a:t>
            </a:r>
          </a:p>
          <a:p>
            <a:pPr lvl="1"/>
            <a:r>
              <a:rPr lang="en-US" dirty="0" smtClean="0"/>
              <a:t>Can be used to prevent exceptions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Manipulation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2" indent="0">
              <a:buNone/>
            </a:pPr>
            <a:r>
              <a:rPr lang="en-US" sz="3200" dirty="0" smtClean="0">
                <a:cs typeface="Courier New" pitchFamily="49" charset="0"/>
              </a:rPr>
              <a:t>What happens if we execute the following?</a:t>
            </a:r>
          </a:p>
          <a:p>
            <a:pPr marL="0" lvl="2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lvl="2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marL="0" lvl="2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str.Length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== 0)</a:t>
            </a:r>
          </a:p>
          <a:p>
            <a:pPr marL="0" lvl="2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lvl="2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(“My string is empty”);</a:t>
            </a:r>
          </a:p>
          <a:p>
            <a:pPr marL="0" lvl="2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4697182" y="2879387"/>
            <a:ext cx="2607013" cy="466928"/>
          </a:xfrm>
          <a:prstGeom prst="wedgeRectCallout">
            <a:avLst>
              <a:gd name="adj1" fmla="val -71580"/>
              <a:gd name="adj2" fmla="val 32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EXCEPTION!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Manipulation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2" indent="0">
              <a:buNone/>
            </a:pPr>
            <a:r>
              <a:rPr lang="en-US" sz="3200" dirty="0" smtClean="0">
                <a:cs typeface="Courier New" pitchFamily="49" charset="0"/>
              </a:rPr>
              <a:t>What happens if we execute the following?</a:t>
            </a:r>
          </a:p>
          <a:p>
            <a:pPr marL="0" lvl="2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lvl="2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marL="0" lvl="2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string.IsNullorEmpty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lvl="2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lvl="2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(“My string is empty”);</a:t>
            </a:r>
          </a:p>
          <a:p>
            <a:pPr marL="0" lvl="2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 descr="C:\Users\jgallo\AppData\Local\Microsoft\Windows\Temporary Internet Files\Content.IE5\QTQBZURK\MC90043382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0494" y="4419600"/>
            <a:ext cx="1828800" cy="18288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Bren Custom">
      <a:majorFont>
        <a:latin typeface="Tahoma"/>
        <a:ea typeface=""/>
        <a:cs typeface=""/>
      </a:majorFont>
      <a:minorFont>
        <a:latin typeface="Verdana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bren</Template>
  <TotalTime>7843</TotalTime>
  <Words>913</Words>
  <Application>Microsoft Office PowerPoint</Application>
  <PresentationFormat>On-screen Show (4:3)</PresentationFormat>
  <Paragraphs>264</Paragraphs>
  <Slides>31</Slides>
  <Notes>1</Notes>
  <HiddenSlides>29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bren</vt:lpstr>
      <vt:lpstr>Lesson 5</vt:lpstr>
      <vt:lpstr>Activity Strings</vt:lpstr>
      <vt:lpstr>Agenda</vt:lpstr>
      <vt:lpstr>Strings in C#</vt:lpstr>
      <vt:lpstr>String Interfaces</vt:lpstr>
      <vt:lpstr>String Manipulation</vt:lpstr>
      <vt:lpstr>String Manipulation (cont.)</vt:lpstr>
      <vt:lpstr>String Manipulation (cont.)</vt:lpstr>
      <vt:lpstr>String Manipulation (cont.)</vt:lpstr>
      <vt:lpstr>String Comparisons</vt:lpstr>
      <vt:lpstr>String Comparisons</vt:lpstr>
      <vt:lpstr>String Concatenation</vt:lpstr>
      <vt:lpstr>String Copying</vt:lpstr>
      <vt:lpstr>String Equality</vt:lpstr>
      <vt:lpstr>Finding Substrings</vt:lpstr>
      <vt:lpstr>Finding Substrings Example</vt:lpstr>
      <vt:lpstr>Splitting Strings</vt:lpstr>
      <vt:lpstr>Splitting Strings Example</vt:lpstr>
      <vt:lpstr>Agenda</vt:lpstr>
      <vt:lpstr>StringBuilder</vt:lpstr>
      <vt:lpstr>StringBuilder</vt:lpstr>
      <vt:lpstr>StringBuilder Example</vt:lpstr>
      <vt:lpstr>Agenda</vt:lpstr>
      <vt:lpstr>Regular Expressions</vt:lpstr>
      <vt:lpstr>Regular Expression Syntax</vt:lpstr>
      <vt:lpstr>Regular Expression Syntax</vt:lpstr>
      <vt:lpstr>Regular Expression Syntax</vt:lpstr>
      <vt:lpstr>Regular Expression Syntax</vt:lpstr>
      <vt:lpstr>Regular Expression Syntax</vt:lpstr>
      <vt:lpstr>Regular Expression Syntax</vt:lpstr>
      <vt:lpstr>Regular Expression Example</vt:lpstr>
    </vt:vector>
  </TitlesOfParts>
  <Company>Epic Systems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5</dc:title>
  <dc:creator>Bren Mochocki</dc:creator>
  <cp:lastModifiedBy>Bren Mochocki</cp:lastModifiedBy>
  <cp:revision>639</cp:revision>
  <dcterms:created xsi:type="dcterms:W3CDTF">2008-06-30T21:06:06Z</dcterms:created>
  <dcterms:modified xsi:type="dcterms:W3CDTF">2014-02-04T15:24:11Z</dcterms:modified>
</cp:coreProperties>
</file>