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15" r:id="rId2"/>
    <p:sldId id="375" r:id="rId3"/>
    <p:sldId id="403" r:id="rId4"/>
    <p:sldId id="395" r:id="rId5"/>
    <p:sldId id="399" r:id="rId6"/>
    <p:sldId id="378" r:id="rId7"/>
    <p:sldId id="404" r:id="rId8"/>
    <p:sldId id="398" r:id="rId9"/>
    <p:sldId id="385" r:id="rId10"/>
    <p:sldId id="406" r:id="rId11"/>
    <p:sldId id="407" r:id="rId12"/>
    <p:sldId id="400" r:id="rId13"/>
    <p:sldId id="409" r:id="rId14"/>
    <p:sldId id="408" r:id="rId15"/>
    <p:sldId id="411" r:id="rId16"/>
    <p:sldId id="405" r:id="rId17"/>
    <p:sldId id="397" r:id="rId18"/>
    <p:sldId id="412" r:id="rId19"/>
    <p:sldId id="410" r:id="rId20"/>
    <p:sldId id="413" r:id="rId21"/>
    <p:sldId id="414" r:id="rId22"/>
    <p:sldId id="401" r:id="rId23"/>
    <p:sldId id="402" r:id="rId24"/>
    <p:sldId id="3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4" autoAdjust="0"/>
    <p:restoredTop sz="8673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542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Handling Errors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6/29/2016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12894" y="0"/>
            <a:ext cx="633507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Handling Errors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2312/what-is-the-real-overhead-of-try-catch-in-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88" t="13502" r="61719" b="17766"/>
          <a:stretch/>
        </p:blipFill>
        <p:spPr>
          <a:xfrm>
            <a:off x="0" y="0"/>
            <a:ext cx="6362700" cy="5237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429691" y="2129246"/>
            <a:ext cx="600892" cy="70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29691" y="2834640"/>
            <a:ext cx="600893" cy="1254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9692" y="4088674"/>
            <a:ext cx="600892" cy="235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&quot;No&quot; Symbol 12"/>
          <p:cNvSpPr/>
          <p:nvPr/>
        </p:nvSpPr>
        <p:spPr>
          <a:xfrm>
            <a:off x="1127460" y="3206932"/>
            <a:ext cx="727466" cy="666205"/>
          </a:xfrm>
          <a:prstGeom prst="noSmoking">
            <a:avLst>
              <a:gd name="adj" fmla="val 4957"/>
            </a:avLst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6855" t="20483" r="64516" b="23388"/>
          <a:stretch/>
        </p:blipFill>
        <p:spPr>
          <a:xfrm>
            <a:off x="4601497" y="2580967"/>
            <a:ext cx="4542503" cy="4277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688481" y="4445526"/>
            <a:ext cx="368536" cy="19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&quot;No&quot; Symbol 16"/>
          <p:cNvSpPr/>
          <p:nvPr/>
        </p:nvSpPr>
        <p:spPr>
          <a:xfrm>
            <a:off x="5382194" y="3053987"/>
            <a:ext cx="727466" cy="666205"/>
          </a:xfrm>
          <a:prstGeom prst="noSmoking">
            <a:avLst>
              <a:gd name="adj" fmla="val 4957"/>
            </a:avLst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10554" y="4614998"/>
            <a:ext cx="432678" cy="1521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65305" y="6098594"/>
            <a:ext cx="1104080" cy="571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11680" y="1130720"/>
            <a:ext cx="1018904" cy="998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"/>
          <p:cNvSpPr txBox="1"/>
          <p:nvPr/>
        </p:nvSpPr>
        <p:spPr>
          <a:xfrm>
            <a:off x="415420" y="5644351"/>
            <a:ext cx="4012150" cy="899324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not take coffee/tea from the customer break rooms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1"/>
          <p:cNvSpPr txBox="1"/>
          <p:nvPr/>
        </p:nvSpPr>
        <p:spPr>
          <a:xfrm>
            <a:off x="4866673" y="782627"/>
            <a:ext cx="4012150" cy="899324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 not take coffee/tea from the customer break rooms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7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it’s more specific.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1044" y="1621045"/>
            <a:ext cx="6872749" cy="49330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FileNotFoundException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"Missing File: 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was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 other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problem: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5608" y="914400"/>
            <a:ext cx="7498080" cy="65532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87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045" y="1621045"/>
            <a:ext cx="6538452" cy="49226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FileNotFoundException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"Missing File: 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was a problem: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2040182"/>
            <a:ext cx="4572000" cy="1634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whole bunch of runtime/reflection related stuff happens in order to populate the members of the exception class such as the stack trace object and the various type members etc.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84598" y="2314170"/>
            <a:ext cx="4572000" cy="10215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You can expect additional cache misses due to the thrown exception accessing resident data not normally in the cache.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623" y="5435808"/>
            <a:ext cx="8466754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[Using exceptions to control process flow] is somewhat akin to using a stick of dynamite to light a toddler's birthday candle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it’s more specific.  </a:t>
            </a:r>
            <a:br>
              <a:rPr lang="en-US" dirty="0" smtClean="0"/>
            </a:br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6894" y="1505341"/>
            <a:ext cx="5172358" cy="471948"/>
          </a:xfrm>
          <a:prstGeom prst="roundRect">
            <a:avLst>
              <a:gd name="adj" fmla="val 369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excerpts from </a:t>
            </a:r>
            <a:r>
              <a:rPr lang="en-US" dirty="0" err="1" smtClean="0">
                <a:hlinkClick r:id="rId3"/>
              </a:rPr>
              <a:t>StackOverflow</a:t>
            </a:r>
            <a:r>
              <a:rPr lang="en-US" dirty="0"/>
              <a:t> </a:t>
            </a:r>
            <a:r>
              <a:rPr lang="en-US" dirty="0" smtClean="0"/>
              <a:t>post: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52917" y="3445040"/>
            <a:ext cx="4572000" cy="16344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You can expect additional page faults due to the thrown exception accessing non-resident code and data not normally in your application's working set.</a:t>
            </a:r>
          </a:p>
        </p:txBody>
      </p:sp>
    </p:spTree>
    <p:extLst>
      <p:ext uri="{BB962C8B-B14F-4D97-AF65-F5344CB8AC3E}">
        <p14:creationId xmlns:p14="http://schemas.microsoft.com/office/powerpoint/2010/main" val="2793199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with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Catching Specific Exceptions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Exceptions Efficiently</a:t>
            </a:r>
          </a:p>
          <a:p>
            <a:r>
              <a:rPr lang="en-US" dirty="0" smtClean="0"/>
              <a:t>Always Executing Code</a:t>
            </a:r>
          </a:p>
          <a:p>
            <a:r>
              <a:rPr lang="en-US" dirty="0" smtClean="0"/>
              <a:t>Getting Exception Details</a:t>
            </a:r>
          </a:p>
          <a:p>
            <a:r>
              <a:rPr lang="en-US" dirty="0" smtClean="0"/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 Efficiently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you can avoid the exception, then do so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you can’t avoid the exception, handle it as early as possible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If you can only handle some of the exception, re-</a:t>
            </a:r>
            <a:r>
              <a:rPr lang="en-US" b="1" dirty="0" smtClean="0"/>
              <a:t>throw</a:t>
            </a:r>
            <a:r>
              <a:rPr lang="en-US" dirty="0" smtClean="0"/>
              <a:t>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smtClean="0"/>
              <a:t>it Efficient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" y="1161534"/>
            <a:ext cx="8933689" cy="5394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file.Exists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file \"{0}\" doesn't exist."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file.FullName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was some other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problem: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283176" y="6114722"/>
            <a:ext cx="6202062" cy="646331"/>
          </a:xfrm>
          <a:prstGeom prst="borderCallout1">
            <a:avLst>
              <a:gd name="adj1" fmla="val 82568"/>
              <a:gd name="adj2" fmla="val -775"/>
              <a:gd name="adj3" fmla="val 6798"/>
              <a:gd name="adj4" fmla="val -18598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 smtClean="0"/>
              <a:t>Add if calling code should also see the exception because you can’t fully handle it</a:t>
            </a:r>
            <a:endParaRPr lang="en-US" b="1" dirty="0" smtClean="0"/>
          </a:p>
        </p:txBody>
      </p:sp>
      <p:sp>
        <p:nvSpPr>
          <p:cNvPr id="8" name="Line Callout 1 7"/>
          <p:cNvSpPr/>
          <p:nvPr/>
        </p:nvSpPr>
        <p:spPr>
          <a:xfrm>
            <a:off x="1848465" y="1207235"/>
            <a:ext cx="6730769" cy="369332"/>
          </a:xfrm>
          <a:prstGeom prst="borderCallout1">
            <a:avLst>
              <a:gd name="adj1" fmla="val 82568"/>
              <a:gd name="adj2" fmla="val -775"/>
              <a:gd name="adj3" fmla="val 36082"/>
              <a:gd name="adj4" fmla="val -17647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 smtClean="0"/>
              <a:t>Add if you expect other exceptions that can’t be avoided</a:t>
            </a:r>
            <a:endParaRPr lang="en-US" b="1" dirty="0" smtClean="0"/>
          </a:p>
        </p:txBody>
      </p:sp>
      <p:sp>
        <p:nvSpPr>
          <p:cNvPr id="9" name="Line Callout 1 8"/>
          <p:cNvSpPr/>
          <p:nvPr/>
        </p:nvSpPr>
        <p:spPr>
          <a:xfrm>
            <a:off x="3099254" y="1935202"/>
            <a:ext cx="4009469" cy="369332"/>
          </a:xfrm>
          <a:prstGeom prst="borderCallout1">
            <a:avLst>
              <a:gd name="adj1" fmla="val 82568"/>
              <a:gd name="adj2" fmla="val -775"/>
              <a:gd name="adj3" fmla="val 28095"/>
              <a:gd name="adj4" fmla="val -27003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 smtClean="0"/>
              <a:t>Avoids </a:t>
            </a:r>
            <a:r>
              <a:rPr lang="en-US" b="1" dirty="0" err="1" smtClean="0"/>
              <a:t>FileNotFound</a:t>
            </a:r>
            <a:r>
              <a:rPr lang="en-US" dirty="0" smtClean="0"/>
              <a:t> Exception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18482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Efficient.  Can we do better?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" y="1161534"/>
            <a:ext cx="8933689" cy="5394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file.Exists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while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file \"{0}\" doesn't exist."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file.FullName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was some </a:t>
            </a:r>
            <a:r>
              <a:rPr lang="en-US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 problem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 smtClean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3691646" y="3547557"/>
            <a:ext cx="5150602" cy="923330"/>
          </a:xfrm>
          <a:prstGeom prst="borderCallout1">
            <a:avLst>
              <a:gd name="adj1" fmla="val 45298"/>
              <a:gd name="adj2" fmla="val -2777"/>
              <a:gd name="adj3" fmla="val 33021"/>
              <a:gd name="adj4" fmla="val -26692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 smtClean="0"/>
              <a:t>The stream won’t close until garbage collection occurs if an exception is thrown before this line.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2310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with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Catching Specific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Exceptions Efficiently</a:t>
            </a:r>
          </a:p>
          <a:p>
            <a:r>
              <a:rPr lang="en-US" dirty="0">
                <a:solidFill>
                  <a:srgbClr val="FFFF00"/>
                </a:solidFill>
              </a:rPr>
              <a:t>Always Executing Code</a:t>
            </a:r>
          </a:p>
          <a:p>
            <a:r>
              <a:rPr lang="en-US" dirty="0" smtClean="0"/>
              <a:t>Getting Exception Details</a:t>
            </a:r>
          </a:p>
          <a:p>
            <a:r>
              <a:rPr lang="en-US" dirty="0" smtClean="0"/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5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Executing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5958" y="1635682"/>
            <a:ext cx="4831842" cy="177426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try</a:t>
            </a:r>
            <a:r>
              <a:rPr lang="en-US" sz="1600" dirty="0" smtClean="0">
                <a:latin typeface="Calibri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Obtain unmanaged resource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finally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Release unmanaged resource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4638674" y="1312516"/>
            <a:ext cx="3860673" cy="646331"/>
          </a:xfrm>
          <a:prstGeom prst="borderCallout1">
            <a:avLst>
              <a:gd name="adj1" fmla="val 82568"/>
              <a:gd name="adj2" fmla="val -775"/>
              <a:gd name="adj3" fmla="val 118716"/>
              <a:gd name="adj4" fmla="val -18155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e.g., database connection, file stream, ActiveX component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638674" y="2114550"/>
            <a:ext cx="4390264" cy="923330"/>
          </a:xfrm>
          <a:prstGeom prst="borderCallout1">
            <a:avLst>
              <a:gd name="adj1" fmla="val 59726"/>
              <a:gd name="adj2" fmla="val -992"/>
              <a:gd name="adj3" fmla="val 61536"/>
              <a:gd name="adj4" fmla="val -68212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finally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dirty="0" smtClean="0"/>
              <a:t>Indicate code that always executes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dirty="0" smtClean="0"/>
              <a:t>Allow lower stack level to catch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5958" y="3484521"/>
            <a:ext cx="6350000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try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throw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"Oops!"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catch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throw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"Oops, I did it again!"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finally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"I still execute!"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755530" y="4991313"/>
            <a:ext cx="2905126" cy="646331"/>
          </a:xfrm>
          <a:prstGeom prst="borderCallout1">
            <a:avLst>
              <a:gd name="adj1" fmla="val 59726"/>
              <a:gd name="adj2" fmla="val -992"/>
              <a:gd name="adj3" fmla="val 98242"/>
              <a:gd name="adj4" fmla="val -24286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Executes even if catch throws exception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35608" y="5991736"/>
            <a:ext cx="7225048" cy="8212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31775"/>
            <a:r>
              <a:rPr lang="en-US" dirty="0" smtClean="0"/>
              <a:t>If the exception is never caught and the program crashes, finally may not run (depends </a:t>
            </a:r>
            <a:r>
              <a:rPr lang="en-US" smtClean="0"/>
              <a:t>on certain </a:t>
            </a:r>
            <a:r>
              <a:rPr lang="en-US" dirty="0" smtClean="0"/>
              <a:t>CLR settings).</a:t>
            </a:r>
            <a:endParaRPr lang="en-US" dirty="0"/>
          </a:p>
        </p:txBody>
      </p:sp>
      <p:pic>
        <p:nvPicPr>
          <p:cNvPr id="1026" name="Picture 2" descr="C:\Users\bmochock\AppData\Local\Microsoft\Windows\Temporary Internet Files\Content.IE5\DJ8LRW68\MC900434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480" y="5967851"/>
            <a:ext cx="873910" cy="87391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0" y="254000"/>
            <a:ext cx="7701788" cy="680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Closed Immediately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1900" y="934998"/>
            <a:ext cx="7587488" cy="5221429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file.Exists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stream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while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{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 }</a:t>
            </a:r>
            <a:b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else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.Format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 file \"{0}\" doesn't exist."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file.FullName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was a problem: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finally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025644" y="4539743"/>
            <a:ext cx="3552144" cy="1429991"/>
          </a:xfrm>
          <a:prstGeom prst="borderCallout1">
            <a:avLst>
              <a:gd name="adj1" fmla="val 45660"/>
              <a:gd name="adj2" fmla="val -56416"/>
              <a:gd name="adj3" fmla="val 52163"/>
              <a:gd name="adj4" fmla="val -4054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Always check for null before referencing properties/methods of objects assigned inside the try block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025644" y="968965"/>
            <a:ext cx="3552144" cy="1178937"/>
          </a:xfrm>
          <a:prstGeom prst="borderCallout1">
            <a:avLst>
              <a:gd name="adj1" fmla="val 13134"/>
              <a:gd name="adj2" fmla="val -43407"/>
              <a:gd name="adj3" fmla="val 32147"/>
              <a:gd name="adj4" fmla="val -4054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Objects must be instantiated outside of the try block to be used inside of a catch or finally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52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with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Catching Specific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Exceptions Efficiently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Always Executing Code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Getting Exception Details</a:t>
            </a:r>
          </a:p>
          <a:p>
            <a:r>
              <a:rPr lang="en-US" dirty="0" smtClean="0"/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Handling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Exception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" y="1159076"/>
            <a:ext cx="4304762" cy="3219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357" y="2302076"/>
            <a:ext cx="9314286" cy="4419048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342900" y="5118100"/>
            <a:ext cx="1409700" cy="558800"/>
          </a:xfrm>
          <a:prstGeom prst="borderCallout1">
            <a:avLst>
              <a:gd name="adj1" fmla="val -22159"/>
              <a:gd name="adj2" fmla="val 44697"/>
              <a:gd name="adj3" fmla="val -235227"/>
              <a:gd name="adj4" fmla="val 34394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Follow for details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3497350" y="2121527"/>
            <a:ext cx="3552144" cy="558800"/>
          </a:xfrm>
          <a:prstGeom prst="borderCallout1">
            <a:avLst>
              <a:gd name="adj1" fmla="val 111931"/>
              <a:gd name="adj2" fmla="val 41847"/>
              <a:gd name="adj3" fmla="val 382955"/>
              <a:gd name="adj4" fmla="val -5437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Examine </a:t>
            </a:r>
            <a:r>
              <a:rPr lang="en-US" dirty="0" err="1" smtClean="0"/>
              <a:t>InnerException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5794248" y="5176938"/>
            <a:ext cx="3032252" cy="770038"/>
          </a:xfrm>
          <a:prstGeom prst="borderCallout1">
            <a:avLst>
              <a:gd name="adj1" fmla="val 45558"/>
              <a:gd name="adj2" fmla="val -3657"/>
              <a:gd name="adj3" fmla="val 45315"/>
              <a:gd name="adj4" fmla="val -12885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Dig until there are no more </a:t>
            </a:r>
            <a:r>
              <a:rPr lang="en-US" dirty="0" err="1" smtClean="0"/>
              <a:t>InnerExceptions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8400" y="4178300"/>
            <a:ext cx="4140200" cy="1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5775190" y="3132238"/>
            <a:ext cx="2467110" cy="770038"/>
          </a:xfrm>
          <a:prstGeom prst="borderCallout1">
            <a:avLst>
              <a:gd name="adj1" fmla="val 106581"/>
              <a:gd name="adj2" fmla="val 29903"/>
              <a:gd name="adj3" fmla="val 129428"/>
              <a:gd name="adj4" fmla="val 27685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The root error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3882343" y="1257927"/>
            <a:ext cx="3167151" cy="558800"/>
          </a:xfrm>
          <a:prstGeom prst="borderCallout1">
            <a:avLst>
              <a:gd name="adj1" fmla="val 57386"/>
              <a:gd name="adj2" fmla="val -1543"/>
              <a:gd name="adj3" fmla="val 51137"/>
              <a:gd name="adj4" fmla="val -50425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You see a vague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6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87805"/>
            <a:ext cx="5323809" cy="30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041" y="4222549"/>
            <a:ext cx="6104762" cy="17047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41" y="4213025"/>
            <a:ext cx="6104762" cy="17238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VS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103675"/>
            <a:ext cx="457200" cy="476250"/>
          </a:xfrm>
        </p:spPr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10644" y="4559299"/>
            <a:ext cx="1409700" cy="665843"/>
          </a:xfrm>
          <a:prstGeom prst="borderCallout1">
            <a:avLst>
              <a:gd name="adj1" fmla="val -28534"/>
              <a:gd name="adj2" fmla="val 101138"/>
              <a:gd name="adj3" fmla="val -111968"/>
              <a:gd name="adj4" fmla="val 176759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Click “Break”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104659" y="6063870"/>
            <a:ext cx="5799038" cy="516056"/>
          </a:xfrm>
          <a:prstGeom prst="borderCallout1">
            <a:avLst>
              <a:gd name="adj1" fmla="val -236648"/>
              <a:gd name="adj2" fmla="val 40455"/>
              <a:gd name="adj3" fmla="val -14030"/>
              <a:gd name="adj4" fmla="val 30526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For details, expand the variable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$exception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0284" y="4605936"/>
            <a:ext cx="890433" cy="1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5903697" y="1057372"/>
            <a:ext cx="3167151" cy="558800"/>
          </a:xfrm>
          <a:prstGeom prst="borderCallout1">
            <a:avLst>
              <a:gd name="adj1" fmla="val 57386"/>
              <a:gd name="adj2" fmla="val -1543"/>
              <a:gd name="adj3" fmla="val 157395"/>
              <a:gd name="adj4" fmla="val -32052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Basic info here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5123372" y="2988351"/>
            <a:ext cx="3947476" cy="717931"/>
          </a:xfrm>
          <a:prstGeom prst="borderCallout1">
            <a:avLst>
              <a:gd name="adj1" fmla="val 111931"/>
              <a:gd name="adj2" fmla="val 41847"/>
              <a:gd name="adj3" fmla="val 187771"/>
              <a:gd name="adj4" fmla="val -58985"/>
            </a:avLst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Debug &gt; Windows &gt; Watch &gt; Watch1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30601" y="1668979"/>
            <a:ext cx="1502012" cy="1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97100" y="2105320"/>
            <a:ext cx="2636157" cy="214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64471" y="1827756"/>
            <a:ext cx="704850" cy="1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11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with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Catching Specific Exceptions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Exceptions Efficiently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Always Executing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Getting Exception Details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323" y="1815176"/>
            <a:ext cx="7142989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Remarkable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: </a:t>
            </a:r>
            <a:r>
              <a:rPr lang="en-US" sz="1600" b="1" dirty="0" err="1" smtClean="0">
                <a:latin typeface="Consolas"/>
                <a:ea typeface="MS Mincho"/>
                <a:cs typeface="Times New Roman"/>
              </a:rPr>
              <a:t>System.</a:t>
            </a:r>
            <a:r>
              <a:rPr lang="en-US" sz="1600" b="1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Remarks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protected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</a:p>
          <a:p>
            <a:pPr>
              <a:lnSpc>
                <a:spcPct val="115000"/>
              </a:lnSpc>
            </a:pPr>
            <a:endParaRPr lang="en-US" sz="1600" dirty="0" smtClean="0">
              <a:latin typeface="Consolas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RemarkableException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message,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remarks)</a:t>
            </a:r>
            <a:br>
              <a:rPr lang="en-US" sz="1600" dirty="0" smtClean="0">
                <a:latin typeface="Consolas"/>
                <a:ea typeface="MS Mincho"/>
                <a:cs typeface="Times New Roman"/>
              </a:rPr>
            </a:br>
            <a:r>
              <a:rPr lang="en-US" sz="1600" dirty="0" smtClean="0">
                <a:latin typeface="Consolas"/>
                <a:ea typeface="MS Mincho"/>
                <a:cs typeface="Times New Roman"/>
              </a:rPr>
              <a:t>   :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base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(message)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Remarks = remarks;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134101" y="1168845"/>
            <a:ext cx="2895600" cy="646331"/>
          </a:xfrm>
          <a:prstGeom prst="borderCallout1">
            <a:avLst>
              <a:gd name="adj1" fmla="val 57515"/>
              <a:gd name="adj2" fmla="val -2461"/>
              <a:gd name="adj3" fmla="val 115768"/>
              <a:gd name="adj4" fmla="val -30065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Derives from </a:t>
            </a:r>
            <a:r>
              <a:rPr lang="en-US" b="1" u="sng" dirty="0" err="1" smtClean="0"/>
              <a:t>System.Exception</a:t>
            </a:r>
            <a:endParaRPr lang="en-US" b="1" u="sng" dirty="0" smtClean="0"/>
          </a:p>
        </p:txBody>
      </p:sp>
      <p:sp>
        <p:nvSpPr>
          <p:cNvPr id="11" name="Line Callout 1 10"/>
          <p:cNvSpPr/>
          <p:nvPr/>
        </p:nvSpPr>
        <p:spPr>
          <a:xfrm>
            <a:off x="5687367" y="2344519"/>
            <a:ext cx="2926281" cy="369332"/>
          </a:xfrm>
          <a:prstGeom prst="borderCallout1">
            <a:avLst>
              <a:gd name="adj1" fmla="val 78147"/>
              <a:gd name="adj2" fmla="val -1258"/>
              <a:gd name="adj3" fmla="val 14594"/>
              <a:gd name="adj4" fmla="val -60387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Add </a:t>
            </a:r>
            <a:r>
              <a:rPr lang="en-US" b="1" u="sng" dirty="0" smtClean="0"/>
              <a:t>state / behavior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425310" y="3048684"/>
            <a:ext cx="3417580" cy="646331"/>
          </a:xfrm>
          <a:prstGeom prst="borderCallout1">
            <a:avLst>
              <a:gd name="adj1" fmla="val 28041"/>
              <a:gd name="adj2" fmla="val -1741"/>
              <a:gd name="adj3" fmla="val 15558"/>
              <a:gd name="adj4" fmla="val -38140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Call base constructor and pass a </a:t>
            </a:r>
            <a:r>
              <a:rPr lang="en-US" b="1" u="sng" dirty="0" smtClean="0"/>
              <a:t>message 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323" y="4990540"/>
            <a:ext cx="7553325" cy="179126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try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throw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RemarkableException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"Error message"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"Remarks..."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catch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RemarkableException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e)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Handle your exception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4173357" y="4132733"/>
            <a:ext cx="1960743" cy="646331"/>
          </a:xfrm>
          <a:prstGeom prst="borderCallout1">
            <a:avLst>
              <a:gd name="adj1" fmla="val 67831"/>
              <a:gd name="adj2" fmla="val -4158"/>
              <a:gd name="adj3" fmla="val 185033"/>
              <a:gd name="adj4" fmla="val -64271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Throw custom exception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603124" y="1168845"/>
            <a:ext cx="2063876" cy="646331"/>
          </a:xfrm>
          <a:prstGeom prst="borderCallout1">
            <a:avLst>
              <a:gd name="adj1" fmla="val 57515"/>
              <a:gd name="adj2" fmla="val -2461"/>
              <a:gd name="adj3" fmla="val 111347"/>
              <a:gd name="adj4" fmla="val -46454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Name ends with </a:t>
            </a:r>
            <a:r>
              <a:rPr lang="en-US" b="1" dirty="0" smtClean="0"/>
              <a:t>Exception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306128" y="5659219"/>
            <a:ext cx="1960743" cy="646331"/>
          </a:xfrm>
          <a:prstGeom prst="borderCallout1">
            <a:avLst>
              <a:gd name="adj1" fmla="val 47199"/>
              <a:gd name="adj2" fmla="val -4158"/>
              <a:gd name="adj3" fmla="val 55347"/>
              <a:gd name="adj4" fmla="val -39496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Catch custom exception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Activity: </a:t>
            </a: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error handling to the </a:t>
            </a:r>
            <a:r>
              <a:rPr lang="en-US" smtClean="0"/>
              <a:t>employee solution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6544" y="1399996"/>
            <a:ext cx="6646607" cy="305596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stream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reader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57334" y="4841042"/>
            <a:ext cx="7225048" cy="8212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7525" indent="-173038">
              <a:buFont typeface="Arial" panose="020B0604020202020204" pitchFamily="34" charset="0"/>
              <a:buChar char="•"/>
            </a:pPr>
            <a:r>
              <a:rPr lang="en-US" dirty="0" smtClean="0"/>
              <a:t>If the file does not exist, an exception is thrown</a:t>
            </a:r>
          </a:p>
          <a:p>
            <a:pPr marL="517525" indent="-173038">
              <a:buFont typeface="Arial" panose="020B0604020202020204" pitchFamily="34" charset="0"/>
              <a:buChar char="•"/>
            </a:pPr>
            <a:r>
              <a:rPr lang="en-US" dirty="0" smtClean="0"/>
              <a:t>If the exception is never caught, the program crashes</a:t>
            </a:r>
          </a:p>
        </p:txBody>
      </p:sp>
      <p:pic>
        <p:nvPicPr>
          <p:cNvPr id="8" name="Picture 2" descr="C:\Users\bmochock\AppData\Local\Microsoft\Windows\Temporary Internet Files\Content.IE5\DJ8LRW68\MC900434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206" y="4817157"/>
            <a:ext cx="873910" cy="873910"/>
          </a:xfrm>
          <a:prstGeom prst="rect">
            <a:avLst/>
          </a:prstGeom>
          <a:noFill/>
        </p:spPr>
      </p:pic>
      <p:sp>
        <p:nvSpPr>
          <p:cNvPr id="9" name="Line Callout 1 8"/>
          <p:cNvSpPr/>
          <p:nvPr/>
        </p:nvSpPr>
        <p:spPr>
          <a:xfrm flipH="1">
            <a:off x="36436" y="1353441"/>
            <a:ext cx="1861190" cy="830997"/>
          </a:xfrm>
          <a:prstGeom prst="borderCallout1">
            <a:avLst>
              <a:gd name="adj1" fmla="val 53944"/>
              <a:gd name="adj2" fmla="val -4138"/>
              <a:gd name="adj3" fmla="val 49393"/>
              <a:gd name="adj4" fmla="val -18677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Streams and Files </a:t>
            </a:r>
            <a:r>
              <a:rPr lang="en-US" sz="1600" dirty="0" smtClean="0"/>
              <a:t>covered in detail </a:t>
            </a:r>
            <a:r>
              <a:rPr lang="en-US" sz="1600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4155675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Why handle exceptions?</a:t>
            </a:r>
          </a:p>
          <a:p>
            <a:pPr lvl="1"/>
            <a:r>
              <a:rPr lang="en-US" sz="2400" dirty="0" smtClean="0"/>
              <a:t>If you don't, your _______________</a:t>
            </a:r>
          </a:p>
          <a:p>
            <a:pPr lvl="1"/>
            <a:r>
              <a:rPr lang="en-US" sz="2400" dirty="0" smtClean="0"/>
              <a:t>Makes you (and Epic) _______</a:t>
            </a:r>
          </a:p>
          <a:p>
            <a:r>
              <a:rPr lang="en-US" sz="2800" dirty="0" smtClean="0"/>
              <a:t>When to use?</a:t>
            </a:r>
          </a:p>
          <a:p>
            <a:pPr lvl="1"/>
            <a:r>
              <a:rPr lang="en-US" sz="2400" dirty="0" smtClean="0"/>
              <a:t>Deal with "possible" scenarios that are ________ or ________</a:t>
            </a:r>
          </a:p>
          <a:p>
            <a:r>
              <a:rPr lang="en-US" sz="2800" dirty="0" smtClean="0"/>
              <a:t>When not to use? </a:t>
            </a:r>
          </a:p>
          <a:p>
            <a:pPr lvl="1"/>
            <a:r>
              <a:rPr lang="en-US" sz="2400" dirty="0" smtClean="0"/>
              <a:t>When _________________ will work</a:t>
            </a:r>
          </a:p>
          <a:p>
            <a:pPr lvl="1"/>
            <a:r>
              <a:rPr lang="en-US" sz="2400" dirty="0" smtClean="0"/>
              <a:t>________ workflow scenarios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83665" y="1933575"/>
            <a:ext cx="304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will crash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9990" y="3695700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incorrect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5144" y="3695700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abnormal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9990" y="5067300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Standard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2231" y="4653260"/>
            <a:ext cx="3500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conditional branching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5867" y="2395240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look bad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Working with Exceptions</a:t>
            </a:r>
          </a:p>
          <a:p>
            <a:r>
              <a:rPr lang="en-US" dirty="0" smtClean="0"/>
              <a:t>Catching Specific Exceptions</a:t>
            </a:r>
          </a:p>
          <a:p>
            <a:r>
              <a:rPr lang="en-US" dirty="0" smtClean="0"/>
              <a:t>Using Exceptions Efficiently</a:t>
            </a:r>
          </a:p>
          <a:p>
            <a:r>
              <a:rPr lang="en-US" dirty="0" smtClean="0"/>
              <a:t>Always Executing Code</a:t>
            </a:r>
          </a:p>
          <a:p>
            <a:r>
              <a:rPr lang="en-US" dirty="0" smtClean="0"/>
              <a:t>Getting Exception Details</a:t>
            </a:r>
          </a:p>
          <a:p>
            <a:r>
              <a:rPr lang="en-US" dirty="0" smtClean="0"/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26273" y="1959561"/>
            <a:ext cx="6853627" cy="3256661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try 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"Everything is fine"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throw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2000" b="1" u="sng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"Oh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noes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!"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"All done!"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catch 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e)</a:t>
            </a:r>
            <a:r>
              <a:rPr lang="en-US" sz="2000" dirty="0" smtClean="0">
                <a:latin typeface="Calibri"/>
                <a:ea typeface="MS Mincho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e.Message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"Everything is !fine"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0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0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836503" y="1168845"/>
            <a:ext cx="4899993" cy="646331"/>
          </a:xfrm>
          <a:prstGeom prst="borderCallout1">
            <a:avLst>
              <a:gd name="adj1" fmla="val 82568"/>
              <a:gd name="adj2" fmla="val -775"/>
              <a:gd name="adj3" fmla="val 155558"/>
              <a:gd name="adj4" fmla="val -31751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try</a:t>
            </a:r>
            <a:endParaRPr lang="en-US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Enclose code with </a:t>
            </a:r>
            <a:r>
              <a:rPr lang="en-US" b="1" u="sng" dirty="0" smtClean="0"/>
              <a:t>possible</a:t>
            </a:r>
            <a:r>
              <a:rPr lang="en-US" dirty="0" smtClean="0"/>
              <a:t> exceptions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9088" y="1168845"/>
            <a:ext cx="3179411" cy="646331"/>
          </a:xfrm>
          <a:prstGeom prst="borderCallout1">
            <a:avLst>
              <a:gd name="adj1" fmla="val 108710"/>
              <a:gd name="adj2" fmla="val 28099"/>
              <a:gd name="adj3" fmla="val 243146"/>
              <a:gd name="adj4" fmla="val 51549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throw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Generates an exception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7333982" y="2368662"/>
            <a:ext cx="499150" cy="37454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206490" y="5176466"/>
            <a:ext cx="5211271" cy="1477328"/>
          </a:xfrm>
          <a:prstGeom prst="borderCallout1">
            <a:avLst>
              <a:gd name="adj1" fmla="val -6143"/>
              <a:gd name="adj2" fmla="val 17908"/>
              <a:gd name="adj3" fmla="val -73974"/>
              <a:gd name="adj4" fmla="val 24029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catch</a:t>
            </a:r>
            <a:r>
              <a:rPr lang="en-US" dirty="0" smtClean="0"/>
              <a:t>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Traps exception from try block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Stack unwinds until catch reached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No catch means </a:t>
            </a:r>
            <a:r>
              <a:rPr lang="en-US" b="1" u="sng" dirty="0" smtClean="0"/>
              <a:t>program termination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Catch as close to exception as possible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6410740" y="2975942"/>
            <a:ext cx="2703443" cy="646331"/>
          </a:xfrm>
          <a:prstGeom prst="borderCallout1">
            <a:avLst>
              <a:gd name="adj1" fmla="val 45662"/>
              <a:gd name="adj2" fmla="val -3377"/>
              <a:gd name="adj3" fmla="val 42788"/>
              <a:gd name="adj4" fmla="val -13178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Catch </a:t>
            </a:r>
            <a:r>
              <a:rPr lang="en-US" b="1" u="sng" dirty="0" smtClean="0"/>
              <a:t>won't return</a:t>
            </a:r>
          </a:p>
          <a:p>
            <a:r>
              <a:rPr lang="en-US" dirty="0" smtClean="0"/>
              <a:t>(unreachable code)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6367405" y="5048791"/>
            <a:ext cx="2369091" cy="923330"/>
          </a:xfrm>
          <a:prstGeom prst="borderCallout1">
            <a:avLst>
              <a:gd name="adj1" fmla="val -9698"/>
              <a:gd name="adj2" fmla="val -4848"/>
              <a:gd name="adj3" fmla="val -65164"/>
              <a:gd name="adj4" fmla="val -39234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Other properties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dirty="0" err="1" smtClean="0"/>
              <a:t>StackTrace</a:t>
            </a:r>
            <a:endParaRPr lang="en-US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dirty="0" err="1" smtClean="0"/>
              <a:t>HelpLink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15 L -0.13316 0.0506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16 0.05069 L -0.1658 0.2562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8 0.25625 L 0.01597 0.3069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it won’t crash.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35608" y="1575777"/>
            <a:ext cx="6636676" cy="463716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"test.txt"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FileStream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file.OpenRead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StreamReader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(stream);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while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reader.EndOfStream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reader.ReadLine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stream.Dispose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"There was a problem: "</a:t>
            </a:r>
            <a:r>
              <a:rPr lang="en-US" sz="2000" dirty="0" smtClean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722578" y="4544650"/>
            <a:ext cx="3448027" cy="369332"/>
          </a:xfrm>
          <a:prstGeom prst="borderCallout1">
            <a:avLst>
              <a:gd name="adj1" fmla="val 53944"/>
              <a:gd name="adj2" fmla="val -4138"/>
              <a:gd name="adj3" fmla="val 155532"/>
              <a:gd name="adj4" fmla="val -28692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/>
              <a:t>This is not very specific.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5608" y="914400"/>
            <a:ext cx="7498080" cy="65532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17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Working with Exceptions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Catching Specific Exceptions</a:t>
            </a:r>
          </a:p>
          <a:p>
            <a:r>
              <a:rPr lang="en-US" dirty="0" smtClean="0"/>
              <a:t>Using Exceptions Efficiently</a:t>
            </a:r>
          </a:p>
          <a:p>
            <a:r>
              <a:rPr lang="en-US" dirty="0" smtClean="0"/>
              <a:t>Always Executing Code</a:t>
            </a:r>
          </a:p>
          <a:p>
            <a:r>
              <a:rPr lang="en-US" dirty="0" smtClean="0"/>
              <a:t>Getting Exception Details</a:t>
            </a:r>
          </a:p>
          <a:p>
            <a:r>
              <a:rPr lang="en-US" dirty="0" smtClean="0"/>
              <a:t>Creating Custom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Specific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5608" y="1753535"/>
            <a:ext cx="6350000" cy="398570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try 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quotient = 0, divisor = 0;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quotient = 5 / divisor;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catch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DivideByZeroException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e) {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e.Message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catch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20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Exception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 e) {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"not good"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2000" dirty="0" err="1" smtClean="0">
                <a:latin typeface="Consolas"/>
                <a:ea typeface="MS Mincho"/>
                <a:cs typeface="Times New Roman"/>
              </a:rPr>
              <a:t>e.Message</a:t>
            </a:r>
            <a:r>
              <a:rPr lang="en-US" sz="20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8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8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050774" y="2162338"/>
            <a:ext cx="499150" cy="37454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5803124" y="4057412"/>
            <a:ext cx="2455940" cy="369332"/>
          </a:xfrm>
          <a:prstGeom prst="borderCallout1">
            <a:avLst>
              <a:gd name="adj1" fmla="val 82568"/>
              <a:gd name="adj2" fmla="val -775"/>
              <a:gd name="adj3" fmla="val 86663"/>
              <a:gd name="adj4" fmla="val -53158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9063" indent="-119063"/>
            <a:r>
              <a:rPr lang="en-US" dirty="0" smtClean="0"/>
              <a:t>Place catch-all last</a:t>
            </a:r>
            <a:endParaRPr lang="en-US" b="1" dirty="0" smtClean="0"/>
          </a:p>
        </p:txBody>
      </p:sp>
      <p:sp>
        <p:nvSpPr>
          <p:cNvPr id="9" name="Line Callout 1 8"/>
          <p:cNvSpPr/>
          <p:nvPr/>
        </p:nvSpPr>
        <p:spPr>
          <a:xfrm>
            <a:off x="6953998" y="2916019"/>
            <a:ext cx="1979690" cy="646331"/>
          </a:xfrm>
          <a:prstGeom prst="borderCallout1">
            <a:avLst>
              <a:gd name="adj1" fmla="val 82568"/>
              <a:gd name="adj2" fmla="val -775"/>
              <a:gd name="adj3" fmla="val 78926"/>
              <a:gd name="adj4" fmla="val -40359"/>
            </a:avLst>
          </a:prstGeom>
          <a:solidFill>
            <a:schemeClr val="accent2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First matching exception used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10017 0.0490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17 0.04908 L -2.5E-6 0.2092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4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8988</TotalTime>
  <Words>1247</Words>
  <Application>Microsoft Office PowerPoint</Application>
  <PresentationFormat>On-screen Show (4:3)</PresentationFormat>
  <Paragraphs>348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Mincho</vt:lpstr>
      <vt:lpstr>Arial</vt:lpstr>
      <vt:lpstr>Calibri</vt:lpstr>
      <vt:lpstr>Consolas</vt:lpstr>
      <vt:lpstr>Tahoma</vt:lpstr>
      <vt:lpstr>Times New Roman</vt:lpstr>
      <vt:lpstr>Verdana</vt:lpstr>
      <vt:lpstr>Wingdings</vt:lpstr>
      <vt:lpstr>Wingdings 2</vt:lpstr>
      <vt:lpstr>bren</vt:lpstr>
      <vt:lpstr>PowerPoint Presentation</vt:lpstr>
      <vt:lpstr>Lesson 6</vt:lpstr>
      <vt:lpstr>What could go wrong?</vt:lpstr>
      <vt:lpstr>Why?</vt:lpstr>
      <vt:lpstr>Agenda</vt:lpstr>
      <vt:lpstr>Handling Exceptions</vt:lpstr>
      <vt:lpstr>Now it won’t crash.  </vt:lpstr>
      <vt:lpstr>Agenda</vt:lpstr>
      <vt:lpstr>Catching Specific Exceptions</vt:lpstr>
      <vt:lpstr>Now it’s more specific.   </vt:lpstr>
      <vt:lpstr>Now it’s more specific.   Can we do better?</vt:lpstr>
      <vt:lpstr>Agenda</vt:lpstr>
      <vt:lpstr>Using Exceptions Efficiently</vt:lpstr>
      <vt:lpstr>Make it Efficient</vt:lpstr>
      <vt:lpstr>It’s Efficient.  Can we do better?</vt:lpstr>
      <vt:lpstr>Agenda</vt:lpstr>
      <vt:lpstr>Always Executing Code</vt:lpstr>
      <vt:lpstr>Stream Closed Immediately</vt:lpstr>
      <vt:lpstr>Agenda</vt:lpstr>
      <vt:lpstr>Getting Exception Details</vt:lpstr>
      <vt:lpstr>In VS Express</vt:lpstr>
      <vt:lpstr>Agenda</vt:lpstr>
      <vt:lpstr>Creating Custom Exceptions</vt:lpstr>
      <vt:lpstr>Activity: Error Handling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Tim Leung</cp:lastModifiedBy>
  <cp:revision>706</cp:revision>
  <dcterms:created xsi:type="dcterms:W3CDTF">2008-06-30T21:06:06Z</dcterms:created>
  <dcterms:modified xsi:type="dcterms:W3CDTF">2016-06-29T15:18:50Z</dcterms:modified>
</cp:coreProperties>
</file>