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75" r:id="rId2"/>
    <p:sldId id="431" r:id="rId3"/>
    <p:sldId id="409" r:id="rId4"/>
    <p:sldId id="430" r:id="rId5"/>
    <p:sldId id="412" r:id="rId6"/>
    <p:sldId id="413" r:id="rId7"/>
    <p:sldId id="414" r:id="rId8"/>
    <p:sldId id="415" r:id="rId9"/>
    <p:sldId id="416" r:id="rId10"/>
    <p:sldId id="433" r:id="rId11"/>
    <p:sldId id="417" r:id="rId12"/>
    <p:sldId id="434" r:id="rId13"/>
    <p:sldId id="418" r:id="rId14"/>
    <p:sldId id="432" r:id="rId15"/>
    <p:sldId id="435" r:id="rId16"/>
    <p:sldId id="419" r:id="rId17"/>
    <p:sldId id="420" r:id="rId18"/>
    <p:sldId id="429" r:id="rId19"/>
    <p:sldId id="422" r:id="rId20"/>
    <p:sldId id="423" r:id="rId21"/>
    <p:sldId id="4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305"/>
    <a:srgbClr val="3891A7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 autoAdjust="0"/>
    <p:restoredTop sz="88403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002" y="6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84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3318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10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98162-80C4-4287-9528-D8E79113861E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C98A5-4146-4729-A519-7CF10CE27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7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2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Read this and </a:t>
            </a:r>
            <a:r>
              <a:rPr lang="en-US" smtClean="0"/>
              <a:t>update section: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</a:t>
            </a:r>
            <a:r>
              <a:rPr lang="en-US" dirty="0" smtClean="0"/>
              <a:t>://stackoverflow.com/questions/538060/proper-use-of-the-idisposable-interface/538238#538238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-40059" y="0"/>
            <a:ext cx="113941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Garbage Collection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-11526" y="0"/>
            <a:ext cx="1082348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Disposing of Structures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Disposing of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6088" y="2069432"/>
            <a:ext cx="3500708" cy="103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6088" y="4174958"/>
            <a:ext cx="3500708" cy="103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088" y="2069432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</a:t>
            </a:r>
            <a:endParaRPr lang="en-US" b="1" dirty="0">
              <a:solidFill>
                <a:schemeClr val="dk1"/>
              </a:solidFill>
            </a:endParaRPr>
          </a:p>
        </p:txBody>
      </p:sp>
      <p:cxnSp>
        <p:nvCxnSpPr>
          <p:cNvPr id="9" name="Straight Arrow Connector 8"/>
          <p:cNvCxnSpPr>
            <a:stCxn id="13" idx="0"/>
            <a:endCxn id="8" idx="2"/>
          </p:cNvCxnSpPr>
          <p:nvPr/>
        </p:nvCxnSpPr>
        <p:spPr>
          <a:xfrm rot="5400000" flipH="1" flipV="1">
            <a:off x="5327103" y="3350796"/>
            <a:ext cx="1070811" cy="577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26442" y="2069433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C</a:t>
            </a:r>
            <a:endParaRPr lang="en-US" b="1" dirty="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>
            <a:stCxn id="14" idx="0"/>
          </p:cNvCxnSpPr>
          <p:nvPr/>
        </p:nvCxnSpPr>
        <p:spPr>
          <a:xfrm rot="16200000" flipV="1">
            <a:off x="5617308" y="3638112"/>
            <a:ext cx="1070806" cy="28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6089" y="4174958"/>
            <a:ext cx="59532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1412" y="4174958"/>
            <a:ext cx="56548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6897" y="4174959"/>
            <a:ext cx="589546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83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B = A;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A.DoSomething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B.DoSomething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D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Managed Heap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Root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6088" y="2069432"/>
            <a:ext cx="3500708" cy="103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088" y="4174958"/>
            <a:ext cx="3500708" cy="103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2862179" y="3970497"/>
            <a:ext cx="541421" cy="268705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6088" y="2069432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26442" y="2069433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C</a:t>
            </a:r>
            <a:endParaRPr lang="en-US" b="1" dirty="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5615864" y="3639556"/>
            <a:ext cx="1070807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0"/>
          </p:cNvCxnSpPr>
          <p:nvPr/>
        </p:nvCxnSpPr>
        <p:spPr>
          <a:xfrm rot="5400000" flipH="1" flipV="1">
            <a:off x="5327104" y="3350797"/>
            <a:ext cx="1070809" cy="577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76089" y="4174958"/>
            <a:ext cx="59532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71412" y="4174958"/>
            <a:ext cx="56548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36897" y="4174959"/>
            <a:ext cx="589546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6088" y="2069432"/>
            <a:ext cx="3500708" cy="103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6088" y="4174958"/>
            <a:ext cx="3500708" cy="103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088" y="2069432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26442" y="2069433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C</a:t>
            </a:r>
            <a:endParaRPr lang="en-US" b="1" dirty="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615864" y="3639556"/>
            <a:ext cx="1070807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76089" y="4174958"/>
            <a:ext cx="59532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1412" y="4174958"/>
            <a:ext cx="56548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36897" y="4174959"/>
            <a:ext cx="589546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504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5400000" flipH="1" flipV="1">
            <a:off x="5615863" y="3639555"/>
            <a:ext cx="1070807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B = A;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A.DoSomething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B.DoSomething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D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Managed Heap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Root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6088" y="2069432"/>
            <a:ext cx="3500708" cy="103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088" y="4174958"/>
            <a:ext cx="3500708" cy="103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200362" y="4347271"/>
            <a:ext cx="541421" cy="268705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6088" y="2069432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6089" y="4174958"/>
            <a:ext cx="59532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26442" y="2069433"/>
            <a:ext cx="1750354" cy="1034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871412" y="4174958"/>
            <a:ext cx="56548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6897" y="4174959"/>
            <a:ext cx="589546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6442" y="4174958"/>
            <a:ext cx="589546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D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15" idx="0"/>
            <a:endCxn id="12" idx="2"/>
          </p:cNvCxnSpPr>
          <p:nvPr/>
        </p:nvCxnSpPr>
        <p:spPr>
          <a:xfrm rot="5400000" flipH="1" flipV="1">
            <a:off x="7076012" y="3349351"/>
            <a:ext cx="1070810" cy="5804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6443" y="2070230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C</a:t>
            </a:r>
            <a:endParaRPr lang="en-US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1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5615863" y="3639555"/>
            <a:ext cx="1070807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76088" y="2069432"/>
            <a:ext cx="3500708" cy="103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6088" y="4174958"/>
            <a:ext cx="3500708" cy="103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6088" y="2069432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6089" y="4174958"/>
            <a:ext cx="59532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26442" y="2069433"/>
            <a:ext cx="1750354" cy="1034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871412" y="4174958"/>
            <a:ext cx="56548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36897" y="4174959"/>
            <a:ext cx="589546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6442" y="4174958"/>
            <a:ext cx="589546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D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rot="5400000" flipH="1" flipV="1">
            <a:off x="7076012" y="3349351"/>
            <a:ext cx="1070810" cy="5804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46208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 2" pitchFamily="18" charset="2"/>
              <a:buChar char="P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Allowing the System to Handle Managed Resources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Handling Unmanaged 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6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 smtClean="0"/>
              <a:t>"Your mother doesn’t work here.  Even if she did she shouldn’t need to clean up after you."</a:t>
            </a:r>
          </a:p>
          <a:p>
            <a:pPr lvl="1"/>
            <a:r>
              <a:rPr lang="en-US" dirty="0" smtClean="0"/>
              <a:t>Sign in all Epic break rooms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15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resources are managed</a:t>
            </a:r>
          </a:p>
          <a:p>
            <a:r>
              <a:rPr lang="en-US" dirty="0" smtClean="0"/>
              <a:t>Unmanaged resources include:</a:t>
            </a:r>
          </a:p>
          <a:p>
            <a:pPr lvl="1"/>
            <a:r>
              <a:rPr lang="en-US" dirty="0" smtClean="0"/>
              <a:t>File handles</a:t>
            </a:r>
          </a:p>
          <a:p>
            <a:pPr lvl="1"/>
            <a:r>
              <a:rPr lang="en-US" dirty="0" smtClean="0"/>
              <a:t>Window handles</a:t>
            </a:r>
          </a:p>
          <a:p>
            <a:pPr lvl="1"/>
            <a:r>
              <a:rPr lang="en-US" dirty="0" smtClean="0"/>
              <a:t>Database Connections</a:t>
            </a:r>
          </a:p>
          <a:p>
            <a:r>
              <a:rPr lang="en-US" dirty="0" smtClean="0"/>
              <a:t>You must deal with these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Read section on </a:t>
            </a:r>
            <a:r>
              <a:rPr lang="en-US" dirty="0" err="1" smtClean="0"/>
              <a:t>IDisposable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0"/>
            <a:ext cx="7498080" cy="444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612469"/>
            <a:ext cx="9070849" cy="603857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Destroyer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: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IDisposable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 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Dispose()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Dispose(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true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GC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.SuppressFinalize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this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~Destroyer()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Dispose(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false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"In destructor"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bool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isDisposed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=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false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protected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virtual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Dispose(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bool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disposing)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(!_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isDisposed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 { 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(disposing) { 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 Dispose managed resources</a:t>
            </a:r>
            <a:endParaRPr lang="en-US" sz="1600" dirty="0" smtClean="0">
              <a:latin typeface="Consolas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} </a:t>
            </a:r>
            <a:br>
              <a:rPr lang="en-US" sz="1600" dirty="0" smtClean="0">
                <a:latin typeface="Consolas"/>
                <a:ea typeface="MS Mincho"/>
                <a:cs typeface="Times New Roman"/>
              </a:rPr>
            </a:b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 Clean unmanaged resources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this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._isDisposed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 =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true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682998" y="2413000"/>
            <a:ext cx="4105402" cy="914400"/>
          </a:xfrm>
          <a:prstGeom prst="borderCallout1">
            <a:avLst>
              <a:gd name="adj1" fmla="val 15163"/>
              <a:gd name="adj2" fmla="val -2144"/>
              <a:gd name="adj3" fmla="val -21139"/>
              <a:gd name="adj4" fmla="val -6741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3) </a:t>
            </a:r>
            <a:r>
              <a:rPr lang="en-US" b="1" dirty="0" err="1" smtClean="0"/>
              <a:t>Finalizer</a:t>
            </a:r>
            <a:r>
              <a:rPr lang="en-US" b="1" dirty="0"/>
              <a:t> </a:t>
            </a:r>
            <a:r>
              <a:rPr lang="en-US" b="1" dirty="0" smtClean="0"/>
              <a:t>(Destructor)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Required in case programmer forgets to call Dispose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340350" y="4915808"/>
            <a:ext cx="2571750" cy="628650"/>
          </a:xfrm>
          <a:prstGeom prst="borderCallout1">
            <a:avLst>
              <a:gd name="adj1" fmla="val 66492"/>
              <a:gd name="adj2" fmla="val -3418"/>
              <a:gd name="adj3" fmla="val 61602"/>
              <a:gd name="adj4" fmla="val -5258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5)</a:t>
            </a:r>
            <a:r>
              <a:rPr lang="en-US" dirty="0" smtClean="0"/>
              <a:t> Required to avoid memory leak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5340350" y="4098476"/>
            <a:ext cx="3448050" cy="628650"/>
          </a:xfrm>
          <a:prstGeom prst="borderCallout1">
            <a:avLst>
              <a:gd name="adj1" fmla="val 50330"/>
              <a:gd name="adj2" fmla="val -4915"/>
              <a:gd name="adj3" fmla="val 92771"/>
              <a:gd name="adj4" fmla="val -30309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4)</a:t>
            </a:r>
            <a:r>
              <a:rPr lang="en-US" dirty="0" smtClean="0"/>
              <a:t> More efficient than waiting for GC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4682998" y="685800"/>
            <a:ext cx="3879850" cy="857250"/>
          </a:xfrm>
          <a:prstGeom prst="borderCallout1">
            <a:avLst>
              <a:gd name="adj1" fmla="val 51929"/>
              <a:gd name="adj2" fmla="val -2436"/>
              <a:gd name="adj3" fmla="val 47591"/>
              <a:gd name="adj4" fmla="val -43386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1) Dispose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From </a:t>
            </a:r>
            <a:r>
              <a:rPr lang="en-US" dirty="0" err="1" smtClean="0"/>
              <a:t>IDisposable</a:t>
            </a:r>
            <a:endParaRPr lang="en-US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Called explicitly to clean up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4682998" y="1651000"/>
            <a:ext cx="3930650" cy="628650"/>
          </a:xfrm>
          <a:prstGeom prst="borderCallout1">
            <a:avLst>
              <a:gd name="adj1" fmla="val 18007"/>
              <a:gd name="adj2" fmla="val -4333"/>
              <a:gd name="adj3" fmla="val -1602"/>
              <a:gd name="adj4" fmla="val -2676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2) </a:t>
            </a:r>
            <a:r>
              <a:rPr lang="en-US" dirty="0" smtClean="0"/>
              <a:t>Unmanaged resources cleaned, no need to finalize.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5340350" y="5715000"/>
            <a:ext cx="2571750" cy="628650"/>
          </a:xfrm>
          <a:prstGeom prst="borderCallout1">
            <a:avLst>
              <a:gd name="adj1" fmla="val 50330"/>
              <a:gd name="adj2" fmla="val -4915"/>
              <a:gd name="adj3" fmla="val 27547"/>
              <a:gd name="adj4" fmla="val -77862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6)</a:t>
            </a:r>
            <a:r>
              <a:rPr lang="en-US" dirty="0" smtClean="0"/>
              <a:t> No need to clean up more than once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dispose of structures when you are done with them?</a:t>
            </a:r>
          </a:p>
          <a:p>
            <a:pPr lvl="1"/>
            <a:r>
              <a:rPr lang="en-US" dirty="0" smtClean="0"/>
              <a:t>They slow down the system</a:t>
            </a:r>
          </a:p>
          <a:p>
            <a:pPr lvl="1"/>
            <a:r>
              <a:rPr lang="en-US" dirty="0" smtClean="0"/>
              <a:t>Could crash your application</a:t>
            </a:r>
          </a:p>
          <a:p>
            <a:pPr lvl="1"/>
            <a:r>
              <a:rPr lang="en-US" dirty="0" smtClean="0"/>
              <a:t>If on the web server, it could effect multiple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Implicitly Calling Dispose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Using </a:t>
            </a:r>
            <a:r>
              <a:rPr lang="en-US" sz="2800" dirty="0" smtClean="0"/>
              <a:t>automatically calls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Dispose()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74" y="2934682"/>
            <a:ext cx="3852809" cy="308898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stream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stream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.OpenRead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 Use the stream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(stream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stream.Dispose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8668" y="4156990"/>
            <a:ext cx="5463580" cy="108337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using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FileStream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 stream 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</a:t>
            </a:r>
            <a:r>
              <a:rPr lang="en-US" sz="1400" dirty="0" err="1" smtClean="0">
                <a:latin typeface="Consolas"/>
                <a:ea typeface="MS Mincho"/>
                <a:cs typeface="Times New Roman"/>
              </a:rPr>
              <a:t>.OpenRead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</a:t>
            </a:r>
            <a:r>
              <a:rPr lang="en-US" sz="1400" dirty="0" smtClean="0">
                <a:latin typeface="Consolas"/>
                <a:ea typeface="MS Mincho"/>
                <a:cs typeface="Times New Roman"/>
              </a:rPr>
              <a:t>)) </a:t>
            </a:r>
            <a:endParaRPr lang="en-US" sz="1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MS Mincho"/>
                <a:cs typeface="Times New Roman"/>
              </a:rPr>
              <a:t>{ </a:t>
            </a:r>
            <a:endParaRPr lang="en-US" sz="1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 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Use the stream</a:t>
            </a:r>
            <a:endParaRPr lang="en-US" sz="1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232031" y="5175807"/>
            <a:ext cx="4240348" cy="923330"/>
          </a:xfrm>
          <a:prstGeom prst="borderCallout1">
            <a:avLst>
              <a:gd name="adj1" fmla="val -10135"/>
              <a:gd name="adj2" fmla="val 48608"/>
              <a:gd name="adj3" fmla="val -83609"/>
              <a:gd name="adj4" fmla="val 22562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More elegant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Compile error if class doesn’t implement </a:t>
            </a:r>
            <a:r>
              <a:rPr lang="en-US" dirty="0" err="1" smtClean="0">
                <a:cs typeface="Courier New" pitchFamily="49" charset="0"/>
              </a:rPr>
              <a:t>IDisposable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3474" y="2577968"/>
            <a:ext cx="11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Before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58530" y="3788723"/>
            <a:ext cx="10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After 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Activity: </a:t>
            </a:r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en-US" smtClean="0"/>
              <a:t>for Employees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Allowing the System to Handle Managed Resources</a:t>
            </a:r>
          </a:p>
          <a:p>
            <a:r>
              <a:rPr lang="en-US" dirty="0" smtClean="0"/>
              <a:t>Handling Unmanaged 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told you….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never have to worry about cleaning up ever again…</a:t>
            </a:r>
          </a:p>
          <a:p>
            <a:pPr lvl="1"/>
            <a:r>
              <a:rPr lang="en-US" dirty="0" smtClean="0"/>
              <a:t>I would be lying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You only need to do it for a few well-defined cases.</a:t>
            </a:r>
          </a:p>
          <a:p>
            <a:pPr lvl="1"/>
            <a:r>
              <a:rPr lang="en-US" dirty="0" smtClean="0"/>
              <a:t>It's the truth!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t2.gstatic.com/images?q=tbn:ANd9GcTM7E9sQ7tjnzHPk5Pkvvvy9yZ2eV1t8NW_RudHth0IzRefRG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4888" y="2566308"/>
            <a:ext cx="1127100" cy="99241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cleaned up by the _______________</a:t>
            </a:r>
          </a:p>
          <a:p>
            <a:r>
              <a:rPr lang="en-US" dirty="0" smtClean="0"/>
              <a:t>Application is more stable</a:t>
            </a:r>
          </a:p>
          <a:p>
            <a:r>
              <a:rPr lang="en-US" dirty="0" smtClean="0"/>
              <a:t>Less work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7842" y="194491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Garbage Collector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5608" y="4136571"/>
            <a:ext cx="7163596" cy="1237993"/>
          </a:xfrm>
          <a:prstGeom prst="rect">
            <a:avLst/>
          </a:prstGeom>
        </p:spPr>
        <p:txBody>
          <a:bodyPr wrap="none">
            <a:prstTxWarp prst="textWave2">
              <a:avLst/>
            </a:prstTxWarp>
            <a:spAutoFit/>
          </a:bodyPr>
          <a:lstStyle/>
          <a:p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It's </a:t>
            </a:r>
            <a:r>
              <a:rPr lang="en-US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automagical</a:t>
            </a: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B = A;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A.DoSomething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B.DoSomething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D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Managed Heap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Root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6088" y="2069432"/>
            <a:ext cx="3500708" cy="103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088" y="4174958"/>
            <a:ext cx="3500708" cy="103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217295" y="1618026"/>
            <a:ext cx="541421" cy="268705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6088" y="2069432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2" idx="0"/>
            <a:endCxn id="10" idx="2"/>
          </p:cNvCxnSpPr>
          <p:nvPr/>
        </p:nvCxnSpPr>
        <p:spPr>
          <a:xfrm rot="5400000" flipH="1" flipV="1">
            <a:off x="5327103" y="3350796"/>
            <a:ext cx="1070811" cy="577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76089" y="4174958"/>
            <a:ext cx="59532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B = A;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A.DoSomething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B.DoSomething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D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Managed Heap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Root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6088" y="2069432"/>
            <a:ext cx="3500708" cy="103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088" y="4174958"/>
            <a:ext cx="3500708" cy="103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116626" y="2019744"/>
            <a:ext cx="541421" cy="268705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6088" y="2069432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6088" y="4174958"/>
            <a:ext cx="1160807" cy="103471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6" idx="0"/>
            <a:endCxn id="10" idx="2"/>
          </p:cNvCxnSpPr>
          <p:nvPr/>
        </p:nvCxnSpPr>
        <p:spPr>
          <a:xfrm rot="5400000" flipH="1" flipV="1">
            <a:off x="5327103" y="3350796"/>
            <a:ext cx="1070811" cy="577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0"/>
          </p:cNvCxnSpPr>
          <p:nvPr/>
        </p:nvCxnSpPr>
        <p:spPr>
          <a:xfrm rot="16200000" flipV="1">
            <a:off x="5617305" y="3638108"/>
            <a:ext cx="1070810" cy="2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76089" y="4174958"/>
            <a:ext cx="59532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1412" y="4174958"/>
            <a:ext cx="56548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B = A;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A.DoSomething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B.DoSomething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D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Managed Heap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Root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6088" y="2069432"/>
            <a:ext cx="3500708" cy="103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088" y="4174958"/>
            <a:ext cx="3500708" cy="103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66713" y="2415250"/>
            <a:ext cx="541421" cy="268705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6088" y="2069432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</a:t>
            </a:r>
            <a:endParaRPr lang="en-US" b="1" dirty="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/>
          <p:cNvCxnSpPr>
            <a:stCxn id="18" idx="0"/>
            <a:endCxn id="10" idx="2"/>
          </p:cNvCxnSpPr>
          <p:nvPr/>
        </p:nvCxnSpPr>
        <p:spPr>
          <a:xfrm rot="5400000" flipH="1" flipV="1">
            <a:off x="5327103" y="3350796"/>
            <a:ext cx="1070811" cy="577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26442" y="2069433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C</a:t>
            </a:r>
            <a:endParaRPr lang="en-US" b="1" dirty="0">
              <a:solidFill>
                <a:schemeClr val="dk1"/>
              </a:solidFill>
            </a:endParaRPr>
          </a:p>
        </p:txBody>
      </p:sp>
      <p:cxnSp>
        <p:nvCxnSpPr>
          <p:cNvPr id="15" name="Straight Arrow Connector 14"/>
          <p:cNvCxnSpPr>
            <a:stCxn id="19" idx="0"/>
          </p:cNvCxnSpPr>
          <p:nvPr/>
        </p:nvCxnSpPr>
        <p:spPr>
          <a:xfrm rot="16200000" flipV="1">
            <a:off x="5617305" y="3638109"/>
            <a:ext cx="1070810" cy="28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0"/>
          </p:cNvCxnSpPr>
          <p:nvPr/>
        </p:nvCxnSpPr>
        <p:spPr>
          <a:xfrm rot="5400000" flipH="1" flipV="1">
            <a:off x="6781240" y="3054581"/>
            <a:ext cx="1070809" cy="1169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76089" y="4174958"/>
            <a:ext cx="59532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1412" y="4174958"/>
            <a:ext cx="56548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36897" y="4174959"/>
            <a:ext cx="589546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B = A;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A.DoSomething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err="1" smtClean="0">
                <a:latin typeface="Consolas"/>
                <a:ea typeface="MS Mincho"/>
                <a:cs typeface="Times New Roman"/>
              </a:rPr>
              <a:t>B.DoSomething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C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latin typeface="Consolas"/>
                <a:ea typeface="MS Mincho"/>
                <a:cs typeface="Times New Roman"/>
              </a:rPr>
              <a:t>A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D =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Type</a:t>
            </a:r>
            <a:r>
              <a:rPr lang="en-US" sz="18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Managed Heap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Root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6088" y="2069432"/>
            <a:ext cx="3500708" cy="103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088" y="4174958"/>
            <a:ext cx="3500708" cy="103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2794445" y="3555389"/>
            <a:ext cx="541421" cy="268705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6088" y="2069432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</a:t>
            </a:r>
            <a:endParaRPr lang="en-US" b="1" dirty="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/>
          <p:cNvCxnSpPr>
            <a:stCxn id="18" idx="0"/>
            <a:endCxn id="10" idx="2"/>
          </p:cNvCxnSpPr>
          <p:nvPr/>
        </p:nvCxnSpPr>
        <p:spPr>
          <a:xfrm rot="5400000" flipH="1" flipV="1">
            <a:off x="5327103" y="3350796"/>
            <a:ext cx="1070811" cy="577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26442" y="2069433"/>
            <a:ext cx="1750354" cy="10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C</a:t>
            </a:r>
            <a:endParaRPr lang="en-US" b="1" dirty="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>
            <a:stCxn id="20" idx="0"/>
          </p:cNvCxnSpPr>
          <p:nvPr/>
        </p:nvCxnSpPr>
        <p:spPr>
          <a:xfrm rot="16200000" flipV="1">
            <a:off x="5617308" y="3638112"/>
            <a:ext cx="1070806" cy="28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rot="5400000" flipH="1" flipV="1">
            <a:off x="6781240" y="3054581"/>
            <a:ext cx="1070809" cy="1169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76089" y="4174958"/>
            <a:ext cx="59532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71412" y="4174958"/>
            <a:ext cx="565484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36897" y="4174959"/>
            <a:ext cx="589546" cy="1034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ectangle 6&#10;Rectangle 7&#10;Rectangle 9&#10;Straight Arrow Connector 12&#10;Rectangle 11"/>
  <p:tag name="URN:EPIC:TRAINING:SLIDES:OFFICE:IMAGES:DEFAULTIMAGENAME:BORDER" val="False"/>
  <p:tag name="URN:EPIC:TRAINING:SLIDES:OFFICE:IMAGES:DEFAULTIMAGENAME:URI" val="U:\Images\2010 RELEASE\1500001To1600000\1581220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ectangle 6&#10;Rectangle 7&#10;Rectangle 9&#10;Rectangle 10&#10;Straight Arrow Connector 12&#10;Straight Arrow Connector 14&#10;Rectangle 15&#10;Rectangle 16"/>
  <p:tag name="URN:EPIC:TRAINING:SLIDES:OFFICE:IMAGES:DEFAULTIMAGENAME:BORDER" val="False"/>
  <p:tag name="URN:EPIC:TRAINING:SLIDES:OFFICE:IMAGES:DEFAULTIMAGENAME:URI" val="U:\Images\2010 RELEASE\1500001To1600000\1581229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ectangle 6&#10;Rectangle 7&#10;Rectangle 9&#10;Straight Arrow Connector 12&#10;Rectangle 11&#10;Straight Arrow Connector 14&#10;Straight Arrow Connector 16&#10;Rectangle 17&#10;Rectangle 18&#10;Rectangle 19"/>
  <p:tag name="URN:EPIC:TRAINING:SLIDES:OFFICE:IMAGES:DEFAULTIMAGENAME:BORDER" val="False"/>
  <p:tag name="URN:EPIC:TRAINING:SLIDES:OFFICE:IMAGES:DEFAULTIMAGENAME:URI" val="U:\Images\2010 RELEASE\1600001To1700000\1616913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Content Placeholder 3&#10;Rectangle 6&#10;Rectangle 7&#10;Rectangle 9&#10;Straight Arrow Connector 12&#10;Rectangle 11&#10;Straight Arrow Connector 16&#10;Rectangle 17&#10;Rectangle 19&#10;Rectangle 20"/>
  <p:tag name="URN:EPIC:TRAINING:SLIDES:OFFICE:IMAGES:DEFAULTIMAGENAME:BORDER" val="False"/>
  <p:tag name="URN:EPIC:TRAINING:SLIDES:OFFICE:IMAGES:DEFAULTIMAGENAME:URI" val="U:\Images\2010 RELEASE\1600001To1700000\1616914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ectangle 5&#10;Rectangle 6&#10;Rectangle 7&#10;Straight Arrow Connector 8&#10;Rectangle 9&#10;Straight Arrow Connector 10&#10;Rectangle 12&#10;Rectangle 13&#10;Rectangle 14"/>
  <p:tag name="URN:EPIC:TRAINING:SLIDES:OFFICE:IMAGES:DEFAULTIMAGENAME:BORDER" val="False"/>
  <p:tag name="URN:EPIC:TRAINING:SLIDES:OFFICE:IMAGES:DEFAULTIMAGENAME:URI" val="U:\Images\2010 RELEASE\1600001To1700000\1616914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Content Placeholder 3&#10;Rectangle 6&#10;Rectangle 7&#10;Rectangle 9&#10;Rectangle 11&#10;Straight Arrow Connector 16&#10;Rectangle 18&#10;Rectangle 19&#10;Rectangle 23"/>
  <p:tag name="URN:EPIC:TRAINING:SLIDES:OFFICE:IMAGES:DEFAULTIMAGENAME:BORDER" val="False"/>
  <p:tag name="URN:EPIC:TRAINING:SLIDES:OFFICE:IMAGES:DEFAULTIMAGENAME:URI" val="U:\Images\2010 RELEASE\1600001To1700000\1616915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ectangle 5&#10;Rectangle 6&#10;Rectangle 7&#10;Rectangle 8&#10;Straight Arrow Connector 9&#10;Rectangle 11&#10;Rectangle 12&#10;Rectangle 13"/>
  <p:tag name="URN:EPIC:TRAINING:SLIDES:OFFICE:IMAGES:DEFAULTIMAGENAME:BORDER" val="False"/>
  <p:tag name="URN:EPIC:TRAINING:SLIDES:OFFICE:IMAGES:DEFAULTIMAGENAME:URI" val="U:\Images\2010 RELEASE\1600001To1700000\1616915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Straight Arrow Connector 5&#10;Rectangle 7&#10;Rectangle 8&#10;Rectangle 9&#10;Rectangle 10&#10;Rectangle 11&#10;Rectangle 12&#10;Rectangle 13&#10;Rectangle 14&#10;Straight Arrow Connector 15"/>
  <p:tag name="URN:EPIC:TRAINING:SLIDES:OFFICE:IMAGES:DEFAULTIMAGENAME:BORDER" val="False"/>
  <p:tag name="URN:EPIC:TRAINING:SLIDES:OFFICE:IMAGES:DEFAULTIMAGENAME:URI" val="U:\Images\2010 RELEASE\1600001To1700000\1616916.p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8031</TotalTime>
  <Words>617</Words>
  <Application>Microsoft Office PowerPoint</Application>
  <PresentationFormat>On-screen Show (4:3)</PresentationFormat>
  <Paragraphs>271</Paragraphs>
  <Slides>21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MS Mincho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Wingdings 2</vt:lpstr>
      <vt:lpstr>bren</vt:lpstr>
      <vt:lpstr>Lesson 7</vt:lpstr>
      <vt:lpstr>Why?</vt:lpstr>
      <vt:lpstr>Agenda</vt:lpstr>
      <vt:lpstr>What if I told you….</vt:lpstr>
      <vt:lpstr>Managed Resources</vt:lpstr>
      <vt:lpstr>Garbage Collection</vt:lpstr>
      <vt:lpstr>Garbage Collection</vt:lpstr>
      <vt:lpstr>Garbage Collection</vt:lpstr>
      <vt:lpstr>Garbage Collection</vt:lpstr>
      <vt:lpstr>PowerPoint Presentation</vt:lpstr>
      <vt:lpstr>Garbage Collection</vt:lpstr>
      <vt:lpstr>PowerPoint Presentation</vt:lpstr>
      <vt:lpstr>Garbage Collection</vt:lpstr>
      <vt:lpstr>PowerPoint Presentation</vt:lpstr>
      <vt:lpstr>Agenda</vt:lpstr>
      <vt:lpstr>Explicit Resource Management</vt:lpstr>
      <vt:lpstr>Explicit Resource Management</vt:lpstr>
      <vt:lpstr>Activity</vt:lpstr>
      <vt:lpstr>Wrap Up</vt:lpstr>
      <vt:lpstr>Implicitly Calling Dispose</vt:lpstr>
      <vt:lpstr>Activity: Garbage Collection</vt:lpstr>
    </vt:vector>
  </TitlesOfParts>
  <Company>Epic Systems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Bren Mochocki</dc:creator>
  <cp:lastModifiedBy>Tim Leung</cp:lastModifiedBy>
  <cp:revision>662</cp:revision>
  <dcterms:created xsi:type="dcterms:W3CDTF">2008-06-30T21:06:06Z</dcterms:created>
  <dcterms:modified xsi:type="dcterms:W3CDTF">2016-06-29T15:18:42Z</dcterms:modified>
</cp:coreProperties>
</file>