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75" r:id="rId2"/>
    <p:sldId id="380" r:id="rId3"/>
    <p:sldId id="377" r:id="rId4"/>
    <p:sldId id="387" r:id="rId5"/>
    <p:sldId id="381" r:id="rId6"/>
    <p:sldId id="404" r:id="rId7"/>
    <p:sldId id="390" r:id="rId8"/>
    <p:sldId id="405" r:id="rId9"/>
    <p:sldId id="416" r:id="rId10"/>
    <p:sldId id="418" r:id="rId11"/>
    <p:sldId id="417" r:id="rId12"/>
    <p:sldId id="419" r:id="rId13"/>
    <p:sldId id="393" r:id="rId14"/>
    <p:sldId id="397" r:id="rId15"/>
    <p:sldId id="395" r:id="rId16"/>
    <p:sldId id="414" r:id="rId17"/>
    <p:sldId id="396" r:id="rId18"/>
    <p:sldId id="412" r:id="rId19"/>
    <p:sldId id="413" r:id="rId20"/>
    <p:sldId id="415" r:id="rId21"/>
    <p:sldId id="398" r:id="rId22"/>
    <p:sldId id="4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21A6E3-D31E-4CE8-8440-F42DF5326E07}">
          <p14:sldIdLst>
            <p14:sldId id="375"/>
            <p14:sldId id="380"/>
          </p14:sldIdLst>
        </p14:section>
        <p14:section name="Declaring Method Types" id="{FA88EB14-5022-4A7C-8386-31B2D5A7E9FE}">
          <p14:sldIdLst>
            <p14:sldId id="377"/>
            <p14:sldId id="387"/>
            <p14:sldId id="381"/>
            <p14:sldId id="404"/>
            <p14:sldId id="390"/>
          </p14:sldIdLst>
        </p14:section>
        <p14:section name="Subscribing to Events" id="{44F88231-7643-4BC7-A19A-B5AE45F9EBCA}">
          <p14:sldIdLst>
            <p14:sldId id="405"/>
            <p14:sldId id="416"/>
            <p14:sldId id="418"/>
            <p14:sldId id="417"/>
            <p14:sldId id="419"/>
          </p14:sldIdLst>
        </p14:section>
        <p14:section name="Old events lesson" id="{C860AB5B-3394-4132-B96F-89D9850D8C55}">
          <p14:sldIdLst>
            <p14:sldId id="393"/>
            <p14:sldId id="397"/>
            <p14:sldId id="395"/>
            <p14:sldId id="414"/>
            <p14:sldId id="396"/>
            <p14:sldId id="412"/>
            <p14:sldId id="413"/>
            <p14:sldId id="415"/>
            <p14:sldId id="398"/>
            <p14:sldId id="4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8" autoAdjust="0"/>
    <p:restoredTop sz="7860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314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2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invocation order should never be assumed.  Generally,</a:t>
            </a:r>
            <a:r>
              <a:rPr lang="en-US" baseline="0" dirty="0" smtClean="0"/>
              <a:t> methods are invoked in the order in which they are added to the delegate.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however bad style to assume that one method is called before the other.  This creates a dependency between methods that should never be.  If that situation exists the methods should be combined or </a:t>
            </a:r>
            <a:r>
              <a:rPr lang="en-US" baseline="0" smtClean="0"/>
              <a:t>refactored.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Events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7/29/2014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7/29/2014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12894" y="0"/>
            <a:ext cx="633507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Events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Lesson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40153" y="333286"/>
            <a:ext cx="6785779" cy="3662981"/>
          </a:xfrm>
          <a:prstGeom prst="roundRect">
            <a:avLst>
              <a:gd name="adj" fmla="val 81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Company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352801" y="2805550"/>
            <a:ext cx="535642" cy="186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21352" y="1958885"/>
            <a:ext cx="3660648" cy="1774915"/>
          </a:xfrm>
          <a:prstGeom prst="roundRect">
            <a:avLst>
              <a:gd name="adj" fmla="val 118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OrderedSet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&lt;Employee&gt; _employees;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06068" y="2805550"/>
            <a:ext cx="194734" cy="186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6802" y="2651715"/>
            <a:ext cx="1834091" cy="461665"/>
          </a:xfrm>
          <a:prstGeom prst="accentCallout1">
            <a:avLst>
              <a:gd name="adj1" fmla="val 22418"/>
              <a:gd name="adj2" fmla="val 1361"/>
              <a:gd name="adj3" fmla="val 44644"/>
              <a:gd name="adj4" fmla="val -51720"/>
            </a:avLst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auto-implemented, </a:t>
            </a:r>
          </a:p>
          <a:p>
            <a:r>
              <a:rPr lang="en-US" sz="1200" dirty="0" smtClean="0"/>
              <a:t>private delegate field</a:t>
            </a:r>
            <a:endParaRPr lang="en-US" sz="1200" dirty="0"/>
          </a:p>
        </p:txBody>
      </p:sp>
      <p:sp>
        <p:nvSpPr>
          <p:cNvPr id="9" name="Left-Right Arrow 8"/>
          <p:cNvSpPr/>
          <p:nvPr/>
        </p:nvSpPr>
        <p:spPr>
          <a:xfrm>
            <a:off x="3798485" y="2687015"/>
            <a:ext cx="1407582" cy="42333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add/remove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10352" y="3124985"/>
            <a:ext cx="2540000" cy="461665"/>
          </a:xfrm>
          <a:prstGeom prst="accentCallout1">
            <a:avLst>
              <a:gd name="adj1" fmla="val 60320"/>
              <a:gd name="adj2" fmla="val 631"/>
              <a:gd name="adj3" fmla="val -7317"/>
              <a:gd name="adj4" fmla="val -19976"/>
            </a:avLst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DuplicateAddDetected</a:t>
            </a:r>
            <a:r>
              <a:rPr lang="en-US" sz="1200" dirty="0" smtClean="0"/>
              <a:t> event defined in </a:t>
            </a:r>
            <a:r>
              <a:rPr lang="en-US" sz="1200" dirty="0" err="1" smtClean="0"/>
              <a:t>OrderedSet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63042" y="1129086"/>
            <a:ext cx="4287310" cy="461665"/>
          </a:xfrm>
          <a:prstGeom prst="accentCallout1">
            <a:avLst>
              <a:gd name="adj1" fmla="val 84685"/>
              <a:gd name="adj2" fmla="val 631"/>
              <a:gd name="adj3" fmla="val 336155"/>
              <a:gd name="adj4" fmla="val -30021"/>
            </a:avLst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DuplicateAddDetected</a:t>
            </a:r>
            <a:r>
              <a:rPr lang="en-US" sz="1200" dirty="0" smtClean="0"/>
              <a:t> event defined in Company</a:t>
            </a:r>
          </a:p>
          <a:p>
            <a:r>
              <a:rPr lang="en-US" sz="1200" dirty="0" smtClean="0"/>
              <a:t>(pass-through to event in _employees)</a:t>
            </a:r>
            <a:endParaRPr lang="en-US" sz="1200" dirty="0"/>
          </a:p>
        </p:txBody>
      </p:sp>
      <p:sp>
        <p:nvSpPr>
          <p:cNvPr id="13" name="Left-Right Arrow 12"/>
          <p:cNvSpPr/>
          <p:nvPr/>
        </p:nvSpPr>
        <p:spPr>
          <a:xfrm>
            <a:off x="1179112" y="2681632"/>
            <a:ext cx="2309155" cy="423334"/>
          </a:xfrm>
          <a:prstGeom prst="leftRightArrow">
            <a:avLst>
              <a:gd name="adj1" fmla="val 58000"/>
              <a:gd name="adj2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add/remove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293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Describe </a:t>
            </a:r>
            <a:r>
              <a:rPr lang="en-US" sz="2400" dirty="0"/>
              <a:t>the difference between a delegate, delegate field and an event.</a:t>
            </a:r>
          </a:p>
          <a:p>
            <a:pPr lvl="1"/>
            <a:r>
              <a:rPr lang="en-US" sz="1900" b="1" i="1" dirty="0" smtClean="0"/>
              <a:t>Delegate:</a:t>
            </a:r>
            <a:r>
              <a:rPr lang="en-US" sz="1900" i="1" dirty="0" smtClean="0"/>
              <a:t> </a:t>
            </a:r>
            <a:br>
              <a:rPr lang="en-US" sz="1900" i="1" dirty="0" smtClean="0"/>
            </a:br>
            <a:r>
              <a:rPr lang="en-US" sz="1900" i="1" u="sng" dirty="0" smtClean="0"/>
              <a:t>A type </a:t>
            </a:r>
            <a:r>
              <a:rPr lang="en-US" sz="1900" i="1" u="sng" dirty="0"/>
              <a:t>that specifies the signature and return type of methods.</a:t>
            </a:r>
          </a:p>
          <a:p>
            <a:pPr lvl="1"/>
            <a:r>
              <a:rPr lang="en-US" sz="1900" b="1" i="1" dirty="0" smtClean="0"/>
              <a:t>Delegate field: </a:t>
            </a:r>
            <a:br>
              <a:rPr lang="en-US" sz="1900" b="1" i="1" dirty="0" smtClean="0"/>
            </a:br>
            <a:r>
              <a:rPr lang="en-US" sz="1900" i="1" u="sng" dirty="0" smtClean="0"/>
              <a:t>A member-level </a:t>
            </a:r>
            <a:r>
              <a:rPr lang="en-US" sz="1900" i="1" u="sng" dirty="0"/>
              <a:t>variable of a class that can reference methods of a specific </a:t>
            </a:r>
            <a:r>
              <a:rPr lang="en-US" sz="1900" i="1" u="sng" dirty="0" smtClean="0"/>
              <a:t>delegate.</a:t>
            </a:r>
            <a:endParaRPr lang="en-US" sz="1900" i="1" u="sng" dirty="0"/>
          </a:p>
          <a:p>
            <a:pPr lvl="1"/>
            <a:r>
              <a:rPr lang="en-US" sz="1900" b="1" i="1" dirty="0" smtClean="0"/>
              <a:t>Event: </a:t>
            </a:r>
            <a:br>
              <a:rPr lang="en-US" sz="1900" b="1" i="1" dirty="0" smtClean="0"/>
            </a:br>
            <a:r>
              <a:rPr lang="en-US" sz="1900" i="1" u="sng" dirty="0" smtClean="0"/>
              <a:t>A </a:t>
            </a:r>
            <a:r>
              <a:rPr lang="en-US" sz="1900" i="1" u="sng" dirty="0"/>
              <a:t>wrapper around a delegate field that exposes the ability to </a:t>
            </a:r>
            <a:r>
              <a:rPr lang="en-US" sz="1900" i="1" u="sng" dirty="0" smtClean="0"/>
              <a:t>add/remove </a:t>
            </a:r>
            <a:r>
              <a:rPr lang="en-US" sz="1900" i="1" u="sng" dirty="0"/>
              <a:t>new methods </a:t>
            </a:r>
            <a:r>
              <a:rPr lang="en-US" sz="1900" i="1" u="sng" dirty="0" smtClean="0"/>
              <a:t>to/from </a:t>
            </a:r>
            <a:r>
              <a:rPr lang="en-US" sz="1900" i="1" u="sng" dirty="0"/>
              <a:t>the </a:t>
            </a:r>
            <a:r>
              <a:rPr lang="en-US" sz="1900" i="1" u="sng" dirty="0" smtClean="0"/>
              <a:t>delegate </a:t>
            </a:r>
            <a:r>
              <a:rPr lang="en-US" sz="1900" i="1" u="sng" dirty="0"/>
              <a:t>field without exposing the ability to invoke the delegate field from outside the class</a:t>
            </a:r>
            <a:r>
              <a:rPr lang="en-US" sz="1900" i="1" u="sng" dirty="0" smtClean="0"/>
              <a:t>.</a:t>
            </a:r>
            <a:endParaRPr lang="en-US" sz="19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2"/>
            </a:pPr>
            <a:r>
              <a:rPr lang="en-US" sz="2400" dirty="0" smtClean="0"/>
              <a:t>List</a:t>
            </a:r>
            <a:r>
              <a:rPr lang="en-US" sz="2400" dirty="0"/>
              <a:t> the three things that are implicitly added to your class when using a shorthand event declaration.</a:t>
            </a:r>
          </a:p>
          <a:p>
            <a:pPr lvl="1"/>
            <a:r>
              <a:rPr lang="en-US" sz="2000" b="1" i="1" u="sng" dirty="0"/>
              <a:t>An anonymous private backing delegate field</a:t>
            </a:r>
          </a:p>
          <a:p>
            <a:pPr lvl="1"/>
            <a:r>
              <a:rPr lang="en-US" sz="2000" b="1" i="1" u="sng" dirty="0"/>
              <a:t>An add </a:t>
            </a:r>
            <a:r>
              <a:rPr lang="en-US" sz="2000" b="1" i="1" u="sng" dirty="0" err="1"/>
              <a:t>accessor</a:t>
            </a:r>
            <a:endParaRPr lang="en-US" sz="2000" b="1" i="1" u="sng" dirty="0"/>
          </a:p>
          <a:p>
            <a:pPr lvl="1"/>
            <a:r>
              <a:rPr lang="en-US" sz="2000" b="1" i="1" u="sng" dirty="0"/>
              <a:t>A remove </a:t>
            </a:r>
            <a:r>
              <a:rPr lang="en-US" sz="2000" b="1" i="1" u="sng" dirty="0" err="1" smtClean="0"/>
              <a:t>accessor</a:t>
            </a:r>
            <a:endParaRPr lang="en-US" sz="2000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3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Objects can publish events</a:t>
            </a:r>
          </a:p>
          <a:p>
            <a:r>
              <a:rPr lang="en-US" sz="2800" dirty="0" smtClean="0"/>
              <a:t>Subscribe via multicasting</a:t>
            </a:r>
          </a:p>
          <a:p>
            <a:r>
              <a:rPr lang="en-US" sz="2800" dirty="0" smtClean="0"/>
              <a:t>When event is raised all subscribers are notified</a:t>
            </a:r>
          </a:p>
          <a:p>
            <a:r>
              <a:rPr lang="en-US" sz="2800" dirty="0" smtClean="0"/>
              <a:t>Framework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637" y="3956947"/>
            <a:ext cx="8865785" cy="200362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Summary: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//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Represents a dynamic data collection that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provides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//     notifications when items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 added, removed, or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//     when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the whole list is refreshed.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ObservableCollection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&lt;T&gt;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   :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Collection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&gt;,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INotifyCollectionChanged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INotifyPropertyChanged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800" b="1" dirty="0" smtClean="0"/>
              <a:t>Class Creator: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Publish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Raise Event as Needed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800" b="1" dirty="0" smtClean="0"/>
              <a:t>Class Consumer: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Subscribe to Events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Unsubscribe from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4229" y="298663"/>
            <a:ext cx="4572000" cy="1384995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Publish </a:t>
            </a:r>
            <a:r>
              <a:rPr lang="en-US" sz="1400" dirty="0" smtClean="0"/>
              <a:t>Event</a:t>
            </a:r>
            <a:endParaRPr lang="en-US" sz="1400" dirty="0"/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Raise Event as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76" y="969135"/>
            <a:ext cx="749808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Choose info </a:t>
            </a:r>
            <a:br>
              <a:rPr lang="en-US" sz="4000" dirty="0" smtClean="0"/>
            </a:br>
            <a:r>
              <a:rPr lang="en-US" sz="4000" dirty="0" smtClean="0"/>
              <a:t>Subscribers Need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8776" y="2547555"/>
            <a:ext cx="7804912" cy="29238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Provides data for the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event.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EventArgs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// Action that caused the event.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Action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NewItems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List of new items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NewStartingIndex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Start index of new items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OldItems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Removed items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OldStartingIndex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Start index of old items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76" y="5603499"/>
            <a:ext cx="7804912" cy="3252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{Add, Remove, Replace, Move, Reset}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 flipH="1">
            <a:off x="6088019" y="2119078"/>
            <a:ext cx="2982829" cy="464456"/>
          </a:xfrm>
          <a:prstGeom prst="borderCallout1">
            <a:avLst>
              <a:gd name="adj1" fmla="val 120696"/>
              <a:gd name="adj2" fmla="val 51405"/>
              <a:gd name="adj3" fmla="val 153261"/>
              <a:gd name="adj4" fmla="val 5984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Inherits </a:t>
            </a:r>
            <a:r>
              <a:rPr lang="en-US" dirty="0" smtClean="0"/>
              <a:t>from </a:t>
            </a:r>
            <a:r>
              <a:rPr lang="en-US" dirty="0" err="1" smtClean="0"/>
              <a:t>EventArgs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4229" y="298663"/>
            <a:ext cx="4572000" cy="1384995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Publish </a:t>
            </a:r>
            <a:r>
              <a:rPr lang="en-US" sz="1400" dirty="0" smtClean="0"/>
              <a:t>Event</a:t>
            </a:r>
            <a:endParaRPr lang="en-US" sz="1400" dirty="0"/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Raise Event as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76" y="969135"/>
            <a:ext cx="749808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Create Method </a:t>
            </a:r>
            <a:br>
              <a:rPr lang="en-US" sz="4000" dirty="0" smtClean="0"/>
            </a:br>
            <a:r>
              <a:rPr lang="en-US" sz="4000" dirty="0" smtClean="0"/>
              <a:t>Type for Subscribers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rgbClr val="FFC000"/>
              </a:buClr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79929" y="3558421"/>
            <a:ext cx="7848599" cy="64633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NotifyCollectionChangedEventHandler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sender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Line Callout 1 22"/>
          <p:cNvSpPr/>
          <p:nvPr/>
        </p:nvSpPr>
        <p:spPr>
          <a:xfrm flipH="1">
            <a:off x="650654" y="2646435"/>
            <a:ext cx="2982829" cy="464456"/>
          </a:xfrm>
          <a:prstGeom prst="borderCallout1">
            <a:avLst>
              <a:gd name="adj1" fmla="val 126946"/>
              <a:gd name="adj2" fmla="val 44106"/>
              <a:gd name="adj3" fmla="val 209512"/>
              <a:gd name="adj4" fmla="val 1556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returntype</a:t>
            </a:r>
            <a:endParaRPr lang="en-US" b="1" u="sng" dirty="0"/>
          </a:p>
        </p:txBody>
      </p:sp>
      <p:sp>
        <p:nvSpPr>
          <p:cNvPr id="24" name="Rectangle 23"/>
          <p:cNvSpPr/>
          <p:nvPr/>
        </p:nvSpPr>
        <p:spPr>
          <a:xfrm flipH="1">
            <a:off x="1669147" y="4930010"/>
            <a:ext cx="6081484" cy="11224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Accepts </a:t>
            </a:r>
            <a:r>
              <a:rPr lang="en-US" b="1" u="sng" dirty="0" smtClean="0"/>
              <a:t>2</a:t>
            </a:r>
            <a:r>
              <a:rPr lang="en-US" dirty="0" smtClean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ender</a:t>
            </a:r>
            <a:r>
              <a:rPr lang="en-US" dirty="0" smtClean="0"/>
              <a:t>: Object raising the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EventArgs</a:t>
            </a:r>
            <a:r>
              <a:rPr lang="en-US" dirty="0" smtClean="0"/>
              <a:t>: Info for subscribers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398088" y="1422660"/>
            <a:ext cx="599477" cy="6163660"/>
          </a:xfrm>
          <a:prstGeom prst="leftBrac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8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</a:t>
            </a:r>
            <a:br>
              <a:rPr lang="en-US" dirty="0" smtClean="0"/>
            </a:b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497" y="5008542"/>
            <a:ext cx="8865785" cy="1508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ObservableCollection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&lt;T&gt;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    :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Collection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&lt;T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&gt;, </a:t>
            </a:r>
            <a:r>
              <a:rPr lang="en-US" sz="1600" b="1" dirty="0" err="1">
                <a:solidFill>
                  <a:srgbClr val="2B91A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</a:rPr>
              <a:t>INotifyCollectionChanged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</a:rPr>
              <a:t>INotifyPropertyChanged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4497" y="3010505"/>
            <a:ext cx="8857488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INotifyCollectionChanged</a:t>
            </a:r>
            <a:endParaRPr lang="en-US" sz="16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event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29" y="298663"/>
            <a:ext cx="4572000" cy="1384995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Make publishing easy with an </a:t>
            </a:r>
            <a:r>
              <a:rPr lang="en-US" sz="1400" dirty="0">
                <a:solidFill>
                  <a:srgbClr val="FF0000"/>
                </a:solidFill>
              </a:rPr>
              <a:t>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Publish </a:t>
            </a:r>
            <a:r>
              <a:rPr lang="en-US" sz="1400" b="1" dirty="0" smtClean="0">
                <a:solidFill>
                  <a:srgbClr val="FF0000"/>
                </a:solidFill>
              </a:rPr>
              <a:t>Event</a:t>
            </a:r>
            <a:endParaRPr lang="en-US" sz="1400" b="1" dirty="0">
              <a:solidFill>
                <a:srgbClr val="FF0000"/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Raise Event as Needed</a:t>
            </a:r>
          </a:p>
        </p:txBody>
      </p:sp>
      <p:sp>
        <p:nvSpPr>
          <p:cNvPr id="10" name="Line Callout 1 9"/>
          <p:cNvSpPr/>
          <p:nvPr/>
        </p:nvSpPr>
        <p:spPr>
          <a:xfrm flipH="1">
            <a:off x="442541" y="1683658"/>
            <a:ext cx="5638943" cy="1019620"/>
          </a:xfrm>
          <a:prstGeom prst="borderCallout1">
            <a:avLst>
              <a:gd name="adj1" fmla="val 112155"/>
              <a:gd name="adj2" fmla="val 49346"/>
              <a:gd name="adj3" fmla="val 140450"/>
              <a:gd name="adj4" fmla="val 5598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publishing easy with an </a:t>
            </a:r>
            <a:r>
              <a:rPr lang="en-US" b="1" u="sng" dirty="0"/>
              <a:t>i</a:t>
            </a:r>
            <a:r>
              <a:rPr lang="en-US" b="1" u="sng" dirty="0" smtClean="0"/>
              <a:t>nterface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event can be used by other classes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 flipH="1">
            <a:off x="3311339" y="4368800"/>
            <a:ext cx="5638943" cy="523628"/>
          </a:xfrm>
          <a:prstGeom prst="borderCallout1">
            <a:avLst>
              <a:gd name="adj1" fmla="val 112155"/>
              <a:gd name="adj2" fmla="val 65819"/>
              <a:gd name="adj3" fmla="val 182028"/>
              <a:gd name="adj4" fmla="val 7940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Implement interface to publish event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4229" y="298663"/>
            <a:ext cx="4572000" cy="1384995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Publish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/>
              <a:t>Raise Event as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Helpers </a:t>
            </a:r>
            <a:br>
              <a:rPr lang="en-US" dirty="0" smtClean="0"/>
            </a:br>
            <a:r>
              <a:rPr lang="en-US" dirty="0" smtClean="0"/>
              <a:t>to Raise Event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399" y="1700603"/>
            <a:ext cx="8500533" cy="433965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&lt;summary&gt;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Helper to raise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event to any listeners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&lt;/summary&gt;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action,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item,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(action, item, index));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&lt;summary&gt;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Raise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event to any listeners.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Properties/methods modifying this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ObservableCollection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will raise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 collection changed event through this virtual method.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///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&lt;/summary&gt;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e);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}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Line Callout 1 7"/>
          <p:cNvSpPr/>
          <p:nvPr/>
        </p:nvSpPr>
        <p:spPr>
          <a:xfrm flipH="1">
            <a:off x="4868818" y="4659100"/>
            <a:ext cx="4202030" cy="804634"/>
          </a:xfrm>
          <a:prstGeom prst="borderCallout1">
            <a:avLst>
              <a:gd name="adj1" fmla="val 27375"/>
              <a:gd name="adj2" fmla="val 104266"/>
              <a:gd name="adj3" fmla="val 44847"/>
              <a:gd name="adj4" fmla="val 1402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Check for subscribers to prevent a null reference exception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 flipH="1">
            <a:off x="3582949" y="5565334"/>
            <a:ext cx="2084155" cy="592364"/>
          </a:xfrm>
          <a:prstGeom prst="borderCallout1">
            <a:avLst>
              <a:gd name="adj1" fmla="val 27375"/>
              <a:gd name="adj2" fmla="val 104266"/>
              <a:gd name="adj3" fmla="val 2817"/>
              <a:gd name="adj4" fmla="val 13575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Raise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7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Raise Event </a:t>
            </a:r>
            <a:br>
              <a:rPr lang="en-US" dirty="0" smtClean="0"/>
            </a:br>
            <a:r>
              <a:rPr lang="en-US" dirty="0" smtClean="0"/>
              <a:t>As Needed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840" y="1417317"/>
            <a:ext cx="8128001" cy="115416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InsertItem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index, T item)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.InsertItem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item);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item, index);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487" y="2402379"/>
            <a:ext cx="8128001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removedItem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[index];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.RemoveItem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.Remove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removedItem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index);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487" y="3768907"/>
            <a:ext cx="8128001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index, T item)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originalItem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[index];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.SetItem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item);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.Replace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originalItem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item, index);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687" y="5002345"/>
            <a:ext cx="8128001" cy="157889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MoveItem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removedItem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.RemoveItem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.InsertItem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removedItem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OnCollectionChanged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removedItem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oldIndex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29" y="298663"/>
            <a:ext cx="4572000" cy="1384995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Publish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Raise Event as Needed</a:t>
            </a:r>
          </a:p>
        </p:txBody>
      </p:sp>
    </p:spTree>
    <p:extLst>
      <p:ext uri="{BB962C8B-B14F-4D97-AF65-F5344CB8AC3E}">
        <p14:creationId xmlns:p14="http://schemas.microsoft.com/office/powerpoint/2010/main" val="1245974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programming is:</a:t>
            </a:r>
          </a:p>
          <a:p>
            <a:pPr lvl="1"/>
            <a:r>
              <a:rPr lang="en-US" dirty="0" smtClean="0"/>
              <a:t>You connect code to an event</a:t>
            </a:r>
          </a:p>
          <a:p>
            <a:pPr lvl="1"/>
            <a:r>
              <a:rPr lang="en-US" dirty="0" smtClean="0"/>
              <a:t>If the event occurs, the code runs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/>
              <a:t>than </a:t>
            </a:r>
            <a:r>
              <a:rPr lang="en-US" dirty="0" smtClean="0"/>
              <a:t>polling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Class Creator: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Choose info subscribers need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Create method type for subscribers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Make publishing easy with an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Publish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Create helper to raise event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Raise Event as Needed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 Consumer: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Subscribe to Events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/>
              <a:t>Unsubscribe from Events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2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8054848" cy="631977"/>
          </a:xfrm>
        </p:spPr>
        <p:txBody>
          <a:bodyPr>
            <a:noAutofit/>
          </a:bodyPr>
          <a:lstStyle/>
          <a:p>
            <a:r>
              <a:rPr lang="en-US" sz="3600" dirty="0" smtClean="0"/>
              <a:t>Subscribe to/Unsubscribe from Events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102354"/>
            <a:ext cx="457200" cy="476250"/>
          </a:xfrm>
        </p:spPr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447" y="631977"/>
            <a:ext cx="3512457" cy="34009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0;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47" y="1038745"/>
            <a:ext cx="7743953" cy="554305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TrackTotal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sender,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NotifyCollectionChangedEventArgs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e.NewItems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e.NewItems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item =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?) ?? 0;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item;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e.OldItems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e.OldItems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item =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oldItem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?) ?? 0;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item;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e.Action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NotifyCollectionChangedAction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.Reset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 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0;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4202" y="2067105"/>
            <a:ext cx="4844271" cy="479977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ObservableCollection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myIntegers.CollectionChanged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TrackTotal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(20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(30);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10+20+30={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 = 100;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"20 replaced with 100"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10+100+30={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0}"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myIntegers.Clear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Cleared"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"New total: {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s_total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myIntegers.CollectionChanged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TrackTotal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344325" y="1411286"/>
            <a:ext cx="2705100" cy="576263"/>
          </a:xfrm>
          <a:prstGeom prst="borderCallout1">
            <a:avLst>
              <a:gd name="adj1" fmla="val 100684"/>
              <a:gd name="adj2" fmla="val -612"/>
              <a:gd name="adj3" fmla="val 147701"/>
              <a:gd name="adj4" fmla="val -13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Cast object to </a:t>
            </a:r>
            <a:r>
              <a:rPr lang="en-US" dirty="0" err="1" smtClean="0"/>
              <a:t>int</a:t>
            </a:r>
            <a:r>
              <a:rPr lang="en-US" dirty="0" smtClean="0"/>
              <a:t>, default of zero</a:t>
            </a:r>
          </a:p>
        </p:txBody>
      </p:sp>
      <p:sp>
        <p:nvSpPr>
          <p:cNvPr id="10" name="Line Callout 2 9"/>
          <p:cNvSpPr/>
          <p:nvPr/>
        </p:nvSpPr>
        <p:spPr>
          <a:xfrm flipH="1">
            <a:off x="7477126" y="1411290"/>
            <a:ext cx="1593722" cy="576263"/>
          </a:xfrm>
          <a:prstGeom prst="borderCallout2">
            <a:avLst>
              <a:gd name="adj1" fmla="val 114135"/>
              <a:gd name="adj2" fmla="val 51433"/>
              <a:gd name="adj3" fmla="val 177898"/>
              <a:gd name="adj4" fmla="val 78360"/>
              <a:gd name="adj5" fmla="val 190911"/>
              <a:gd name="adj6" fmla="val 1756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Infers type </a:t>
            </a:r>
            <a:br>
              <a:rPr lang="en-US" dirty="0" smtClean="0"/>
            </a:br>
            <a:r>
              <a:rPr lang="en-US" dirty="0" smtClean="0"/>
              <a:t>(type safe)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 flipH="1">
            <a:off x="6920866" y="3642523"/>
            <a:ext cx="1593722" cy="347664"/>
          </a:xfrm>
          <a:prstGeom prst="borderCallout1">
            <a:avLst>
              <a:gd name="adj1" fmla="val -22346"/>
              <a:gd name="adj2" fmla="val 52628"/>
              <a:gd name="adj3" fmla="val -155992"/>
              <a:gd name="adj4" fmla="val 638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 flipH="1">
            <a:off x="1615895" y="6108370"/>
            <a:ext cx="1593722" cy="347664"/>
          </a:xfrm>
          <a:prstGeom prst="borderCallout1">
            <a:avLst>
              <a:gd name="adj1" fmla="val 52800"/>
              <a:gd name="adj2" fmla="val -7479"/>
              <a:gd name="adj3" fmla="val 94496"/>
              <a:gd name="adj4" fmla="val -772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Unsubscribe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Activity: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Expand </a:t>
            </a:r>
            <a:r>
              <a:rPr lang="en-US" smtClean="0"/>
              <a:t>the Employee class </a:t>
            </a:r>
            <a:r>
              <a:rPr lang="en-US" dirty="0" smtClean="0"/>
              <a:t>to include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Declaring Method Types</a:t>
            </a:r>
          </a:p>
          <a:p>
            <a:r>
              <a:rPr lang="en-US" dirty="0" smtClean="0"/>
              <a:t>Subscribing to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 the Method Type Important?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would you trust to write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70634" y="2561445"/>
            <a:ext cx="1542818" cy="216282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93293" y="4724274"/>
            <a:ext cx="16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12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5208" y="2561445"/>
            <a:ext cx="1542818" cy="216282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05207" y="4724274"/>
            <a:ext cx="154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</a:t>
            </a:r>
            <a:endParaRPr lang="en-US" dirty="0"/>
          </a:p>
        </p:txBody>
      </p:sp>
      <p:pic>
        <p:nvPicPr>
          <p:cNvPr id="14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287296" y="2561445"/>
            <a:ext cx="1542818" cy="216282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287296" y="4724274"/>
            <a:ext cx="15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16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29" y="2561445"/>
            <a:ext cx="1542818" cy="216282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070828" y="4724274"/>
            <a:ext cx="154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Wedding Planner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221976" y="2040617"/>
            <a:ext cx="3326351" cy="796505"/>
          </a:xfrm>
          <a:prstGeom prst="wedgeEllipseCallout">
            <a:avLst>
              <a:gd name="adj1" fmla="val -46250"/>
              <a:gd name="adj2" fmla="val 8021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Don't worry guys, I got this!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605208" y="5370605"/>
            <a:ext cx="7008440" cy="1135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Goal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Assign methods of the correct type to appropriate tasks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Verify at compile time (type-safe method reference)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7772" cy="816746"/>
          </a:xfrm>
        </p:spPr>
        <p:txBody>
          <a:bodyPr/>
          <a:lstStyle/>
          <a:p>
            <a:r>
              <a:rPr lang="en-US" dirty="0" smtClean="0"/>
              <a:t>Declaring Types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16746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Include ________ and _________</a:t>
            </a:r>
          </a:p>
          <a:p>
            <a:r>
              <a:rPr lang="en-US" sz="2800" dirty="0" smtClean="0"/>
              <a:t>Use keyword 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64885" y="790828"/>
            <a:ext cx="1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signature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2917" y="790828"/>
            <a:ext cx="221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return type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1430" y="1313870"/>
            <a:ext cx="186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delegate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433" y="2382101"/>
            <a:ext cx="7824095" cy="37548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delegate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WinPicker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c2);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757588"/>
            <a:ext cx="9070848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PlayGame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c2,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WinPicker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ftw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(c1, c2);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return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ftw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!=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?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.Format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"{0} wins!"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ftw.Name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: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 "It's a tie"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9" name="Line Callout 1 18"/>
          <p:cNvSpPr/>
          <p:nvPr/>
        </p:nvSpPr>
        <p:spPr>
          <a:xfrm flipH="1">
            <a:off x="804051" y="1871511"/>
            <a:ext cx="1679814" cy="274320"/>
          </a:xfrm>
          <a:prstGeom prst="borderCallout1">
            <a:avLst>
              <a:gd name="adj1" fmla="val 110300"/>
              <a:gd name="adj2" fmla="val 48425"/>
              <a:gd name="adj3" fmla="val 212501"/>
              <a:gd name="adj4" fmla="val 5959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79749" y="1871511"/>
            <a:ext cx="1438181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6173073" y="679918"/>
            <a:ext cx="288313" cy="3346882"/>
          </a:xfrm>
          <a:prstGeom prst="rightBrac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2669762" y="1871511"/>
            <a:ext cx="2699596" cy="274320"/>
          </a:xfrm>
          <a:prstGeom prst="borderCallout1">
            <a:avLst>
              <a:gd name="adj1" fmla="val 113631"/>
              <a:gd name="adj2" fmla="val 48680"/>
              <a:gd name="adj3" fmla="val 221168"/>
              <a:gd name="adj4" fmla="val 49027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Name of method type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4842" y="3713393"/>
            <a:ext cx="7814238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PickGolfWinner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c2)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(c1.Score == c2.Score)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c1.Score &lt; c2.Score ? c1 : c2;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392" y="4669198"/>
            <a:ext cx="7809597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PickDartsWinner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c2)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(c1.Score == c2.Score)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c1.Score &gt; c2.Score ? c1 : c2;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5583" y="5625004"/>
            <a:ext cx="6905088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c1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"Tiger"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25);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c2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Competitor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"Obama"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50);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PlayGame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(c1, c2,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PickGolfWinner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PlayGame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(c1, c2,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PickDartsWinner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2512" y="6245837"/>
            <a:ext cx="225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1600" dirty="0" smtClean="0">
                <a:solidFill>
                  <a:srgbClr val="FF0000"/>
                </a:solidFill>
              </a:rPr>
              <a:t>Tiger wins!</a:t>
            </a: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  </a:t>
            </a:r>
            <a:r>
              <a:rPr lang="en-US" sz="1600" dirty="0" smtClean="0">
                <a:solidFill>
                  <a:srgbClr val="FF0000"/>
                </a:solidFill>
              </a:rPr>
              <a:t>Obama wins!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6067317" y="1458520"/>
            <a:ext cx="2866371" cy="289298"/>
          </a:xfrm>
          <a:prstGeom prst="borderCallout1">
            <a:avLst>
              <a:gd name="adj1" fmla="val 113631"/>
              <a:gd name="adj2" fmla="val 48680"/>
              <a:gd name="adj3" fmla="val 356629"/>
              <a:gd name="adj4" fmla="val 3099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Has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Score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880770" y="5320483"/>
            <a:ext cx="2052918" cy="9850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r>
              <a:rPr lang="en-US" dirty="0" smtClean="0"/>
              <a:t> Operator is discouraged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23" grpId="0" animBg="1"/>
      <p:bldP spid="24" grpId="0" build="p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Sometimes, you need everyone…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70634" y="2561445"/>
            <a:ext cx="1542818" cy="216282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93293" y="4724274"/>
            <a:ext cx="16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12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5208" y="2561445"/>
            <a:ext cx="1542818" cy="216282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05207" y="4724274"/>
            <a:ext cx="154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</a:t>
            </a:r>
            <a:endParaRPr lang="en-US" dirty="0"/>
          </a:p>
        </p:txBody>
      </p:sp>
      <p:pic>
        <p:nvPicPr>
          <p:cNvPr id="14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287296" y="2561445"/>
            <a:ext cx="1542818" cy="216282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287296" y="4724274"/>
            <a:ext cx="15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16" name="Picture 3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29" y="2561445"/>
            <a:ext cx="1542818" cy="216282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070828" y="4724274"/>
            <a:ext cx="154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Wedding Planner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421751" y="1244112"/>
            <a:ext cx="3326351" cy="796505"/>
          </a:xfrm>
          <a:prstGeom prst="wedgeEllipseCallout">
            <a:avLst>
              <a:gd name="adj1" fmla="val -48827"/>
              <a:gd name="adj2" fmla="val 1400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Don't worry guys, we got this!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421751" y="1244112"/>
            <a:ext cx="3326351" cy="796505"/>
          </a:xfrm>
          <a:prstGeom prst="wedgeEllipseCallout">
            <a:avLst>
              <a:gd name="adj1" fmla="val 57695"/>
              <a:gd name="adj2" fmla="val 16751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Don't worry guys, we got this!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421751" y="1244112"/>
            <a:ext cx="3326351" cy="796505"/>
          </a:xfrm>
          <a:prstGeom prst="wedgeEllipseCallout">
            <a:avLst>
              <a:gd name="adj1" fmla="val 111815"/>
              <a:gd name="adj2" fmla="val 1758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Don't worry guys, we got this!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421751" y="1244112"/>
            <a:ext cx="3326351" cy="796505"/>
          </a:xfrm>
          <a:prstGeom prst="wedgeEllipseCallout">
            <a:avLst>
              <a:gd name="adj1" fmla="val 5579"/>
              <a:gd name="adj2" fmla="val 1483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Don't worry guys, we got this!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Referred to as _________</a:t>
            </a:r>
          </a:p>
          <a:p>
            <a:r>
              <a:rPr lang="en-US" dirty="0" smtClean="0"/>
              <a:t>Return type must be ___</a:t>
            </a:r>
          </a:p>
          <a:p>
            <a:r>
              <a:rPr lang="en-US" dirty="0" smtClean="0"/>
              <a:t>Do not assume invocation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7558" y="2047875"/>
            <a:ext cx="934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void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652" y="3241938"/>
            <a:ext cx="8258175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delegate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PartyPrep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CleanHouse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 {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"This house is dirty!"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CookFood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 {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"My goose is cooked!"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void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GetDrinks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 {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"I love soda!"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 } 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9652" y="4637660"/>
            <a:ext cx="4148138" cy="122495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PartyPrep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prepParty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GetDrinks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prepParty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CookFood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prepParty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CleanHouse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prepParty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414" y="1486555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multicasting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35971" y="4778187"/>
            <a:ext cx="3791856" cy="886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Why use multicasting?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Used to subscribe multiple callbacks to one event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Declaring Method Types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Subscribing to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Activity: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Learn about events in C#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duplicate employee detection to the Company class using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ounded Rectangle 10&#10;Rectangle 13&#10;Rounded Rectangle 5&#10;Oval 6&#10;TextBox 7&#10;Left-Right Arrow 8&#10;TextBox 9&#10;TextBox 11&#10;Left-Right Arrow 12"/>
  <p:tag name="URN:EPIC:TRAINING:SLIDES:OFFICE:IMAGES:DEFAULTIMAGENAME:BORDER" val="False"/>
  <p:tag name="URN:EPIC:TRAINING:SLIDES:OFFICE:IMAGES:DEFAULTIMAGENAME:URI" val="U:\Images\Epic 2014\2600001To2700000\2678234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7798</TotalTime>
  <Words>1189</Words>
  <Application>Microsoft Office PowerPoint</Application>
  <PresentationFormat>On-screen Show (4:3)</PresentationFormat>
  <Paragraphs>311</Paragraphs>
  <Slides>22</Slides>
  <Notes>2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bren</vt:lpstr>
      <vt:lpstr>Lesson 8</vt:lpstr>
      <vt:lpstr>The Big Picture</vt:lpstr>
      <vt:lpstr>Agenda</vt:lpstr>
      <vt:lpstr>Is the Method Type Important?</vt:lpstr>
      <vt:lpstr>Declaring Types of Methods</vt:lpstr>
      <vt:lpstr>Sometimes, you need everyone…</vt:lpstr>
      <vt:lpstr>Combining Methods</vt:lpstr>
      <vt:lpstr>Agenda</vt:lpstr>
      <vt:lpstr>Activity: Events</vt:lpstr>
      <vt:lpstr>PowerPoint Presentation</vt:lpstr>
      <vt:lpstr>Wrap Up</vt:lpstr>
      <vt:lpstr>Wrap Up</vt:lpstr>
      <vt:lpstr>Event Handling</vt:lpstr>
      <vt:lpstr>Event Use Cases</vt:lpstr>
      <vt:lpstr>Choose info  Subscribers Need</vt:lpstr>
      <vt:lpstr>Create Method  Type for Subscribers</vt:lpstr>
      <vt:lpstr>Publishing  Events</vt:lpstr>
      <vt:lpstr>Create Helpers  to Raise Event</vt:lpstr>
      <vt:lpstr>Raise Event  As Needed</vt:lpstr>
      <vt:lpstr>Use Cases</vt:lpstr>
      <vt:lpstr>Subscribe to/Unsubscribe from Events</vt:lpstr>
      <vt:lpstr>Activity: Events</vt:lpstr>
    </vt:vector>
  </TitlesOfParts>
  <Company>Epic Systems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Bren Mochocki</cp:lastModifiedBy>
  <cp:revision>703</cp:revision>
  <dcterms:created xsi:type="dcterms:W3CDTF">2008-06-30T21:06:06Z</dcterms:created>
  <dcterms:modified xsi:type="dcterms:W3CDTF">2014-07-29T15:44:17Z</dcterms:modified>
</cp:coreProperties>
</file>