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5" r:id="rId2"/>
    <p:sldId id="473" r:id="rId3"/>
    <p:sldId id="433" r:id="rId4"/>
    <p:sldId id="468" r:id="rId5"/>
    <p:sldId id="469" r:id="rId6"/>
    <p:sldId id="470" r:id="rId7"/>
    <p:sldId id="471" r:id="rId8"/>
    <p:sldId id="472" r:id="rId9"/>
    <p:sldId id="427" r:id="rId10"/>
    <p:sldId id="432" r:id="rId11"/>
    <p:sldId id="458" r:id="rId12"/>
    <p:sldId id="440" r:id="rId13"/>
    <p:sldId id="443" r:id="rId14"/>
    <p:sldId id="447" r:id="rId15"/>
    <p:sldId id="474" r:id="rId16"/>
    <p:sldId id="451" r:id="rId17"/>
    <p:sldId id="456" r:id="rId18"/>
    <p:sldId id="45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1685608-9BD0-4FA0-B457-84F96CAFFFA6}">
          <p14:sldIdLst>
            <p14:sldId id="375"/>
            <p14:sldId id="473"/>
          </p14:sldIdLst>
        </p14:section>
        <p14:section name="Accessing a Storage Location" id="{0F8C9E5F-62B3-42A1-A76B-E6DD24C0B1F8}">
          <p14:sldIdLst>
            <p14:sldId id="433"/>
            <p14:sldId id="468"/>
            <p14:sldId id="469"/>
            <p14:sldId id="470"/>
            <p14:sldId id="471"/>
            <p14:sldId id="472"/>
            <p14:sldId id="427"/>
            <p14:sldId id="432"/>
          </p14:sldIdLst>
        </p14:section>
        <p14:section name="Saving and Loading Objects" id="{8E97A8C3-530C-4E2F-9144-DD1F3AF2B8B0}">
          <p14:sldIdLst>
            <p14:sldId id="458"/>
            <p14:sldId id="440"/>
            <p14:sldId id="443"/>
            <p14:sldId id="447"/>
            <p14:sldId id="474"/>
            <p14:sldId id="451"/>
            <p14:sldId id="456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64305"/>
    <a:srgbClr val="3891A7"/>
    <a:srgbClr val="2D7383"/>
    <a:srgbClr val="242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200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536" y="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84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3318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9AA1-556A-4BB2-8E8F-03E01A338E35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6901-C8C8-4957-BEFF-2FCE3A4CD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70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7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1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w.Flush</a:t>
            </a:r>
            <a:r>
              <a:rPr lang="en-US" baseline="0" dirty="0" smtClean="0"/>
              <a:t>() has been added to the companion, but it was not in the companion when it was last published.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1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8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5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FE2E1-8E07-4EB8-842B-D1E38D739BFF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37CA0-CE25-4AB8-B20A-B1EDBD06FA7D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003300" cy="6858000"/>
          </a:xfrm>
          <a:prstGeom prst="rect">
            <a:avLst/>
          </a:prstGeom>
          <a:solidFill>
            <a:srgbClr val="242D4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accent2"/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onut 12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solidFill>
            <a:schemeClr val="accent6">
              <a:lumMod val="75000"/>
            </a:schemeClr>
          </a:solidFill>
          <a:ln w="7350" cap="rnd" cmpd="sng" algn="ctr">
            <a:solidFill>
              <a:schemeClr val="tx1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84361" y="0"/>
            <a:ext cx="690574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accent6">
                      <a:alpha val="20000"/>
                    </a:schemeClr>
                  </a:solidFill>
                  <a:bevel/>
                </a:ln>
                <a:solidFill>
                  <a:srgbClr val="2D7383"/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Streams</a:t>
            </a:r>
            <a:endParaRPr lang="en-US" sz="4400" dirty="0">
              <a:ln w="19050" cap="flat">
                <a:solidFill>
                  <a:schemeClr val="accent6">
                    <a:alpha val="20000"/>
                  </a:schemeClr>
                </a:solidFill>
                <a:bevel/>
              </a:ln>
              <a:solidFill>
                <a:srgbClr val="2D7383"/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19175" y="0"/>
            <a:ext cx="812482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00BF-C099-4354-957C-039E77039D06}" type="datetime1">
              <a:rPr lang="en-US" smtClean="0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gradFill>
              <a:gsLst>
                <a:gs pos="0">
                  <a:srgbClr val="FFC000"/>
                </a:gs>
                <a:gs pos="85000">
                  <a:schemeClr val="tx1"/>
                </a:gs>
              </a:gsLst>
              <a:lin ang="9000000" scaled="0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F3992-92FC-4962-9883-925F7458F3E8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B6353-354B-42E0-8BEC-AC91A472FFBB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F8E44B-20E2-482A-BD24-B553768B6804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ctiv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19" descr="MCj02418710000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2751797"/>
            <a:ext cx="1735138" cy="32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88D28-96A6-4C90-9FBE-1723B5710E13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52" name="Picture 25" descr="04bxy_yn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5294" y="3244835"/>
            <a:ext cx="3686299" cy="320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Documents and Settings\bmochock\Local Settings\Temporary Internet Files\Content.IE5\I461LS5C\MCj0415924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722" y="2727324"/>
            <a:ext cx="4597338" cy="3449955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n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45A7F1-D7D4-465F-A252-B5BC0ADEE126}" type="datetime1">
              <a:rPr lang="en-US" smtClean="0"/>
              <a:pPr/>
              <a:t>2/25/2016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212894" y="0"/>
            <a:ext cx="633507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bg2">
                      <a:lumMod val="50000"/>
                      <a:alpha val="20000"/>
                    </a:schemeClr>
                  </a:solidFill>
                  <a:bevel/>
                </a:ln>
                <a:solidFill>
                  <a:schemeClr val="bg2">
                    <a:lumMod val="75000"/>
                    <a:alpha val="7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Streams</a:t>
            </a:r>
            <a:endParaRPr lang="en-US" sz="4400" dirty="0">
              <a:ln w="19050" cap="flat">
                <a:solidFill>
                  <a:schemeClr val="bg2">
                    <a:lumMod val="50000"/>
                    <a:alpha val="20000"/>
                  </a:schemeClr>
                </a:solidFill>
                <a:bevel/>
              </a:ln>
              <a:solidFill>
                <a:schemeClr val="bg2">
                  <a:lumMod val="75000"/>
                  <a:alpha val="7000"/>
                </a:schemeClr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ln>
            <a:solidFill>
              <a:schemeClr val="bg2">
                <a:lumMod val="25000"/>
              </a:schemeClr>
            </a:solidFill>
          </a:ln>
          <a:solidFill>
            <a:schemeClr val="accent2">
              <a:lumMod val="60000"/>
              <a:lumOff val="4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C000"/>
        </a:buClr>
        <a:buFont typeface="Wingdings" pitchFamily="2" charset="2"/>
        <a:buChar char="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208" y="1819349"/>
            <a:ext cx="7406640" cy="1752600"/>
          </a:xfrm>
        </p:spPr>
        <p:txBody>
          <a:bodyPr/>
          <a:lstStyle/>
          <a:p>
            <a:r>
              <a:rPr lang="en-US" dirty="0" smtClean="0"/>
              <a:t>Storing and Retrieving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Optional Activity</a:t>
            </a:r>
            <a:r>
              <a:rPr lang="en-US" dirty="0" smtClean="0"/>
              <a:t>: Using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FileSystemWatcher</a:t>
            </a:r>
            <a:r>
              <a:rPr lang="en-US" dirty="0" smtClean="0"/>
              <a:t> class to log file system events to a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Accessing a storage location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Saving and Loading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Magnetic Disk 13"/>
          <p:cNvSpPr/>
          <p:nvPr/>
        </p:nvSpPr>
        <p:spPr>
          <a:xfrm>
            <a:off x="5835315" y="3441031"/>
            <a:ext cx="2845709" cy="2323523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5835315" y="1961148"/>
            <a:ext cx="2845709" cy="22860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" name="Group 39"/>
          <p:cNvGrpSpPr/>
          <p:nvPr/>
        </p:nvGrpSpPr>
        <p:grpSpPr>
          <a:xfrm>
            <a:off x="1664208" y="2562726"/>
            <a:ext cx="1504187" cy="2562726"/>
            <a:chOff x="1435608" y="1684421"/>
            <a:chExt cx="1504187" cy="2562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ectangle 33"/>
            <p:cNvSpPr/>
            <p:nvPr/>
          </p:nvSpPr>
          <p:spPr>
            <a:xfrm>
              <a:off x="1435608" y="1684421"/>
              <a:ext cx="1500097" cy="8783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 A</a:t>
              </a:r>
              <a:endParaRPr lang="en-US" dirty="0"/>
            </a:p>
          </p:txBody>
        </p:sp>
        <p:cxnSp>
          <p:nvCxnSpPr>
            <p:cNvPr id="37" name="Straight Arrow Connector 36"/>
            <p:cNvCxnSpPr>
              <a:stCxn id="34" idx="2"/>
            </p:cNvCxnSpPr>
            <p:nvPr/>
          </p:nvCxnSpPr>
          <p:spPr>
            <a:xfrm rot="16200000" flipH="1">
              <a:off x="1784644" y="2963739"/>
              <a:ext cx="806116" cy="409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439698" y="3368842"/>
              <a:ext cx="1500097" cy="8783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 B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521224" y="1472547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Local Memory</a:t>
            </a:r>
            <a:endParaRPr lang="en-US" sz="2000" b="1" dirty="0"/>
          </a:p>
        </p:txBody>
      </p:sp>
      <p:sp>
        <p:nvSpPr>
          <p:cNvPr id="43" name="Right Arrow 42"/>
          <p:cNvSpPr/>
          <p:nvPr/>
        </p:nvSpPr>
        <p:spPr>
          <a:xfrm>
            <a:off x="3611305" y="2443318"/>
            <a:ext cx="2132570" cy="168442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Serializing</a:t>
            </a:r>
          </a:p>
          <a:p>
            <a:r>
              <a:rPr lang="en-US" sz="1600" dirty="0" smtClean="0"/>
              <a:t>Maintain state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581488" y="1472547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Other Storage Medium</a:t>
            </a:r>
            <a:endParaRPr lang="en-US" sz="2000" b="1" dirty="0"/>
          </a:p>
        </p:txBody>
      </p:sp>
      <p:sp>
        <p:nvSpPr>
          <p:cNvPr id="16" name="Right Arrow 15"/>
          <p:cNvSpPr/>
          <p:nvPr/>
        </p:nvSpPr>
        <p:spPr>
          <a:xfrm flipH="1">
            <a:off x="3357479" y="3853018"/>
            <a:ext cx="2132569" cy="168442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/>
              <a:t>Deserializing</a:t>
            </a:r>
            <a:endParaRPr lang="en-US" sz="1600" b="1" dirty="0" smtClean="0"/>
          </a:p>
          <a:p>
            <a:r>
              <a:rPr lang="en-US" sz="1600" dirty="0" smtClean="0"/>
              <a:t>Recreate state</a:t>
            </a:r>
            <a:endParaRPr lang="en-US" sz="16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53698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98 3.33333E-6 L 3.88889E-6 3.33333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577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Things to figure out</a:t>
            </a:r>
          </a:p>
          <a:p>
            <a:r>
              <a:rPr lang="en-US" sz="2800" dirty="0" smtClean="0"/>
              <a:t>What ______ / ___________?</a:t>
            </a:r>
          </a:p>
          <a:p>
            <a:r>
              <a:rPr lang="en-US" sz="2800" dirty="0" smtClean="0"/>
              <a:t>What ____ of objects?</a:t>
            </a:r>
          </a:p>
          <a:p>
            <a:r>
              <a:rPr lang="en-US" sz="2800" dirty="0" smtClean="0"/>
              <a:t>What ______ ?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81893" y="2011680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objects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8617" y="201168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relationships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1372" y="2505083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parts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0579" y="2978608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format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947967" y="3744495"/>
            <a:ext cx="6397030" cy="1889111"/>
            <a:chOff x="1861188" y="4089129"/>
            <a:chExt cx="6397030" cy="2296613"/>
          </a:xfrm>
        </p:grpSpPr>
        <p:sp>
          <p:nvSpPr>
            <p:cNvPr id="12" name="Rectangle 11"/>
            <p:cNvSpPr/>
            <p:nvPr/>
          </p:nvSpPr>
          <p:spPr>
            <a:xfrm>
              <a:off x="3338348" y="4089129"/>
              <a:ext cx="874186" cy="4075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61188" y="5083040"/>
              <a:ext cx="874186" cy="4075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19079" y="5978238"/>
              <a:ext cx="874186" cy="4075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65493" y="4879288"/>
              <a:ext cx="874186" cy="4075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84032" y="4675536"/>
              <a:ext cx="874186" cy="4075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tailEnd type="triangle" w="lg" len="lg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73063" y="5694296"/>
              <a:ext cx="874186" cy="4075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6" idx="2"/>
              <a:endCxn id="17" idx="0"/>
            </p:cNvCxnSpPr>
            <p:nvPr/>
          </p:nvCxnSpPr>
          <p:spPr>
            <a:xfrm rot="5400000">
              <a:off x="7360013" y="5233184"/>
              <a:ext cx="611256" cy="31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6" idx="1"/>
            </p:cNvCxnSpPr>
            <p:nvPr/>
          </p:nvCxnSpPr>
          <p:spPr>
            <a:xfrm>
              <a:off x="4212534" y="4292881"/>
              <a:ext cx="3171498" cy="5864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4" idx="3"/>
            </p:cNvCxnSpPr>
            <p:nvPr/>
          </p:nvCxnSpPr>
          <p:spPr>
            <a:xfrm rot="10800000" flipV="1">
              <a:off x="4093266" y="5083040"/>
              <a:ext cx="3290767" cy="109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2"/>
              <a:endCxn id="15" idx="1"/>
            </p:cNvCxnSpPr>
            <p:nvPr/>
          </p:nvCxnSpPr>
          <p:spPr>
            <a:xfrm rot="16200000" flipH="1">
              <a:off x="3877264" y="4394810"/>
              <a:ext cx="586407" cy="790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735375" y="5470664"/>
              <a:ext cx="602975" cy="5075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1"/>
            </p:cNvCxnSpPr>
            <p:nvPr/>
          </p:nvCxnSpPr>
          <p:spPr>
            <a:xfrm rot="10800000">
              <a:off x="2423949" y="5490544"/>
              <a:ext cx="795131" cy="691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2" idx="2"/>
              <a:endCxn id="13" idx="3"/>
            </p:cNvCxnSpPr>
            <p:nvPr/>
          </p:nvCxnSpPr>
          <p:spPr>
            <a:xfrm rot="5400000">
              <a:off x="2860329" y="4371679"/>
              <a:ext cx="790159" cy="1040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/>
          <p:cNvSpPr/>
          <p:nvPr/>
        </p:nvSpPr>
        <p:spPr>
          <a:xfrm>
            <a:off x="1237426" y="5814391"/>
            <a:ext cx="773403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Can serialize all or part of an object.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b="1" dirty="0" smtClean="0"/>
              <a:t>attributes</a:t>
            </a:r>
            <a:r>
              <a:rPr lang="en-US" sz="2000" dirty="0" smtClean="0"/>
              <a:t> to mark fields/classes for serialization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Attributes add ________ to:</a:t>
            </a:r>
          </a:p>
          <a:p>
            <a:pPr marL="731520" lvl="1">
              <a:spcBef>
                <a:spcPts val="0"/>
              </a:spcBef>
            </a:pPr>
            <a:r>
              <a:rPr lang="en-US" sz="2400" dirty="0" smtClean="0"/>
              <a:t>Fields, Properties, Methods, Parameters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14220" y="1427577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metadata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2394" y="2509235"/>
            <a:ext cx="3170583" cy="1685077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ClassAttribute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]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class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MyClass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FieldAttribute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]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_size;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3183" y="2437374"/>
            <a:ext cx="4040854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Predefined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err="1" smtClean="0"/>
              <a:t>Serializable</a:t>
            </a:r>
            <a:r>
              <a:rPr lang="en-US" dirty="0" smtClean="0"/>
              <a:t> / </a:t>
            </a:r>
            <a:r>
              <a:rPr lang="en-US" dirty="0" err="1" smtClean="0"/>
              <a:t>NonSerialized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113183" y="3331896"/>
            <a:ext cx="4040854" cy="10215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Epic Written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err="1" smtClean="0"/>
              <a:t>DataSynchronizationMember</a:t>
            </a:r>
            <a:endParaRPr lang="en-US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dirty="0" err="1" smtClean="0"/>
              <a:t>DataSynchronizationContract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1113183" y="4520967"/>
            <a:ext cx="4721087" cy="1021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To Create Custom</a:t>
            </a:r>
          </a:p>
          <a:p>
            <a:pPr marL="228600" indent="-119063">
              <a:buFont typeface="Arial" pitchFamily="34" charset="0"/>
              <a:buChar char="•"/>
            </a:pPr>
            <a:r>
              <a:rPr lang="en-US" dirty="0" smtClean="0"/>
              <a:t>Class name must end in </a:t>
            </a:r>
            <a:r>
              <a:rPr lang="en-US" b="1" dirty="0" smtClean="0"/>
              <a:t>Attribute</a:t>
            </a:r>
          </a:p>
          <a:p>
            <a:pPr marL="228600" indent="-119063">
              <a:buFont typeface="Arial" pitchFamily="34" charset="0"/>
              <a:buChar char="•"/>
            </a:pPr>
            <a:r>
              <a:rPr lang="en-US" dirty="0" smtClean="0"/>
              <a:t>Derive from </a:t>
            </a:r>
            <a:r>
              <a:rPr lang="en-US" dirty="0" err="1" smtClean="0"/>
              <a:t>System.Attribute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113183" y="5715000"/>
            <a:ext cx="7325967" cy="106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 </a:t>
            </a:r>
            <a:r>
              <a:rPr lang="en-US" sz="2400" b="1" dirty="0" err="1" smtClean="0"/>
              <a:t>System.Reflection</a:t>
            </a:r>
            <a:r>
              <a:rPr lang="en-US" sz="2400" dirty="0" smtClean="0"/>
              <a:t> to look up </a:t>
            </a:r>
            <a:br>
              <a:rPr lang="en-US" sz="2400" dirty="0" smtClean="0"/>
            </a:br>
            <a:r>
              <a:rPr lang="en-US" sz="2400" dirty="0" smtClean="0"/>
              <a:t>attribute metadata at runtime.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Attributes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426191"/>
              </p:ext>
            </p:extLst>
          </p:nvPr>
        </p:nvGraphicFramePr>
        <p:xfrm>
          <a:off x="285750" y="1219202"/>
          <a:ext cx="8571738" cy="20598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7874"/>
                <a:gridCol w="1895476"/>
                <a:gridCol w="4628388"/>
              </a:tblGrid>
              <a:tr h="135350">
                <a:tc>
                  <a:txBody>
                    <a:bodyPr/>
                    <a:lstStyle/>
                    <a:p>
                      <a:r>
                        <a:rPr lang="en-US" sz="1400" dirty="0"/>
                        <a:t>Attribute</a:t>
                      </a:r>
                    </a:p>
                  </a:txBody>
                  <a:tcPr marL="37505" marR="37505" marT="18752" marB="1875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to</a:t>
                      </a:r>
                    </a:p>
                  </a:txBody>
                  <a:tcPr marL="37505" marR="37505" marT="18752" marB="1875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 marL="37505" marR="37505" marT="18752" marB="18752" anchor="ctr"/>
                </a:tc>
              </a:tr>
              <a:tr h="1353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[</a:t>
                      </a:r>
                      <a:r>
                        <a:rPr lang="en-US" sz="1400" b="1" dirty="0" err="1">
                          <a:latin typeface="Consolas" pitchFamily="49" charset="0"/>
                          <a:cs typeface="Consolas" pitchFamily="49" charset="0"/>
                        </a:rPr>
                        <a:t>Serializable</a:t>
                      </a:r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 marL="37505" marR="37505" marT="18752" marB="18752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Classes</a:t>
                      </a:r>
                      <a:endParaRPr lang="en-US" sz="1400" dirty="0"/>
                    </a:p>
                  </a:txBody>
                  <a:tcPr marL="37505" marR="37505" marT="18752" marB="18752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</a:t>
                      </a:r>
                      <a:r>
                        <a:rPr lang="en-US" sz="1400" dirty="0"/>
                        <a:t>can be </a:t>
                      </a:r>
                      <a:r>
                        <a:rPr lang="en-US" sz="1400" dirty="0" smtClean="0"/>
                        <a:t>serialized</a:t>
                      </a:r>
                      <a:endParaRPr lang="en-US" sz="1400" dirty="0"/>
                    </a:p>
                  </a:txBody>
                  <a:tcPr marL="37505" marR="37505" marT="18752" marB="18752" anchor="ctr"/>
                </a:tc>
              </a:tr>
              <a:tr h="26305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[</a:t>
                      </a:r>
                      <a:r>
                        <a:rPr lang="en-US" sz="1400" b="1" dirty="0" err="1">
                          <a:latin typeface="Consolas" pitchFamily="49" charset="0"/>
                          <a:cs typeface="Consolas" pitchFamily="49" charset="0"/>
                        </a:rPr>
                        <a:t>NonSerialized</a:t>
                      </a:r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 marL="37505" marR="37505" marT="18752" marB="18752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Fields</a:t>
                      </a:r>
                      <a:endParaRPr lang="en-US" sz="1400" dirty="0"/>
                    </a:p>
                  </a:txBody>
                  <a:tcPr marL="37505" marR="37505" marT="18752" marB="18752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 should </a:t>
                      </a:r>
                      <a:r>
                        <a:rPr lang="en-US" sz="1400" dirty="0"/>
                        <a:t>not be </a:t>
                      </a:r>
                      <a:r>
                        <a:rPr lang="en-US" sz="1400" dirty="0" smtClean="0"/>
                        <a:t>serialized</a:t>
                      </a:r>
                      <a:endParaRPr lang="en-US" sz="1400" dirty="0"/>
                    </a:p>
                  </a:txBody>
                  <a:tcPr marL="37505" marR="37505" marT="18752" marB="18752" anchor="ctr"/>
                </a:tc>
              </a:tr>
              <a:tr h="3237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[</a:t>
                      </a:r>
                      <a:r>
                        <a:rPr lang="en-US" sz="1400" b="1" dirty="0" err="1">
                          <a:latin typeface="Consolas" pitchFamily="49" charset="0"/>
                          <a:cs typeface="Consolas" pitchFamily="49" charset="0"/>
                        </a:rPr>
                        <a:t>OnSerializing</a:t>
                      </a:r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 marL="37505" marR="37505" marT="18752" marB="18752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Methods</a:t>
                      </a:r>
                      <a:endParaRPr lang="en-US" sz="1400" dirty="0"/>
                    </a:p>
                  </a:txBody>
                  <a:tcPr marL="37505" marR="37505" marT="18752" marB="18752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Runs </a:t>
                      </a:r>
                      <a:r>
                        <a:rPr lang="en-US" sz="1400" dirty="0"/>
                        <a:t>immediately before </a:t>
                      </a:r>
                      <a:r>
                        <a:rPr lang="en-US" sz="1400" dirty="0" smtClean="0"/>
                        <a:t>serialization</a:t>
                      </a:r>
                      <a:endParaRPr lang="en-US" sz="1400" dirty="0"/>
                    </a:p>
                  </a:txBody>
                  <a:tcPr marL="37505" marR="37505" marT="18752" marB="18752" anchor="ctr"/>
                </a:tc>
              </a:tr>
              <a:tr h="3237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[</a:t>
                      </a:r>
                      <a:r>
                        <a:rPr lang="en-US" sz="1400" b="1" dirty="0" err="1">
                          <a:latin typeface="Consolas" pitchFamily="49" charset="0"/>
                          <a:cs typeface="Consolas" pitchFamily="49" charset="0"/>
                        </a:rPr>
                        <a:t>OnSerialized</a:t>
                      </a:r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 marL="37505" marR="37505" marT="18752" marB="18752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Methods</a:t>
                      </a:r>
                      <a:endParaRPr lang="en-US" sz="1400" dirty="0"/>
                    </a:p>
                  </a:txBody>
                  <a:tcPr marL="37505" marR="37505" marT="18752" marB="18752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Runs </a:t>
                      </a:r>
                      <a:r>
                        <a:rPr lang="en-US" sz="1400" dirty="0"/>
                        <a:t>immediately after </a:t>
                      </a:r>
                      <a:r>
                        <a:rPr lang="en-US" sz="1400" dirty="0" smtClean="0"/>
                        <a:t>serialization</a:t>
                      </a:r>
                      <a:endParaRPr lang="en-US" sz="1400" dirty="0"/>
                    </a:p>
                  </a:txBody>
                  <a:tcPr marL="37505" marR="37505" marT="18752" marB="18752" anchor="ctr"/>
                </a:tc>
              </a:tr>
              <a:tr h="3237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[</a:t>
                      </a:r>
                      <a:r>
                        <a:rPr lang="en-US" sz="1400" b="1" dirty="0" err="1">
                          <a:latin typeface="Consolas" pitchFamily="49" charset="0"/>
                          <a:cs typeface="Consolas" pitchFamily="49" charset="0"/>
                        </a:rPr>
                        <a:t>OnDeserializing</a:t>
                      </a:r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 marL="37505" marR="37505" marT="18752" marB="1875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Methods </a:t>
                      </a:r>
                    </a:p>
                  </a:txBody>
                  <a:tcPr marL="37505" marR="37505" marT="18752" marB="18752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Run </a:t>
                      </a:r>
                      <a:r>
                        <a:rPr lang="en-US" sz="1400" dirty="0"/>
                        <a:t>immediately </a:t>
                      </a:r>
                      <a:r>
                        <a:rPr lang="en-US" sz="1400" dirty="0" smtClean="0"/>
                        <a:t>before deserialization</a:t>
                      </a:r>
                      <a:endParaRPr lang="en-US" sz="1400" dirty="0"/>
                    </a:p>
                  </a:txBody>
                  <a:tcPr marL="37505" marR="37505" marT="18752" marB="18752" anchor="ctr"/>
                </a:tc>
              </a:tr>
              <a:tr h="3237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[</a:t>
                      </a:r>
                      <a:r>
                        <a:rPr lang="en-US" sz="1400" b="1" dirty="0" err="1">
                          <a:latin typeface="Consolas" pitchFamily="49" charset="0"/>
                          <a:cs typeface="Consolas" pitchFamily="49" charset="0"/>
                        </a:rPr>
                        <a:t>OnDeserialized</a:t>
                      </a:r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</a:p>
                  </a:txBody>
                  <a:tcPr marL="37505" marR="37505" marT="18752" marB="18752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Methods</a:t>
                      </a:r>
                      <a:endParaRPr lang="en-US" sz="1400" dirty="0"/>
                    </a:p>
                  </a:txBody>
                  <a:tcPr marL="37505" marR="37505" marT="18752" marB="18752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Run </a:t>
                      </a:r>
                      <a:r>
                        <a:rPr lang="en-US" sz="1400" dirty="0"/>
                        <a:t>immediately after </a:t>
                      </a:r>
                      <a:r>
                        <a:rPr lang="en-US" sz="1400" dirty="0" smtClean="0"/>
                        <a:t>deserialization</a:t>
                      </a:r>
                      <a:endParaRPr lang="en-US" sz="1400" dirty="0"/>
                    </a:p>
                  </a:txBody>
                  <a:tcPr marL="37505" marR="37505" marT="18752" marB="18752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281952"/>
            <a:ext cx="3448050" cy="2322174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Serializable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Item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Serialized by default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private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_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serializedField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 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[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NonSerialized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_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calculatedField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effectLst/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1360" y="3683985"/>
            <a:ext cx="5809488" cy="2817694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OnSerializing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]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 void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OnSerializing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StreamingContext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context)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{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//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Whatever pre-save code needs to be run...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/>
                <a:ea typeface="Calibri"/>
                <a:cs typeface="Times New Roman"/>
              </a:rPr>
              <a:t>}</a:t>
            </a:r>
            <a:endParaRPr lang="en-US" sz="1400" dirty="0"/>
          </a:p>
          <a:p>
            <a:pPr>
              <a:lnSpc>
                <a:spcPct val="115000"/>
              </a:lnSpc>
            </a:pPr>
            <a:endParaRPr lang="en-US" sz="14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OnDeserialized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]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 void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OnDeserialized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StreamingContext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context)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_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calculatedField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= _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serializedField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+ 5;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3349" y="5730154"/>
            <a:ext cx="3000375" cy="771525"/>
            <a:chOff x="133350" y="5867400"/>
            <a:chExt cx="3000375" cy="771525"/>
          </a:xfrm>
        </p:grpSpPr>
        <p:sp>
          <p:nvSpPr>
            <p:cNvPr id="8" name="Rounded Rectangle 7"/>
            <p:cNvSpPr/>
            <p:nvPr/>
          </p:nvSpPr>
          <p:spPr>
            <a:xfrm>
              <a:off x="133350" y="5867400"/>
              <a:ext cx="3000375" cy="77152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0"/>
              <a:r>
                <a:rPr lang="en-US" b="1" dirty="0" smtClean="0"/>
                <a:t>[</a:t>
              </a:r>
              <a:r>
                <a:rPr lang="en-US" b="1" dirty="0" err="1" smtClean="0"/>
                <a:t>Serializable</a:t>
              </a:r>
              <a:r>
                <a:rPr lang="en-US" b="1" dirty="0" smtClean="0"/>
                <a:t>] is not inherited</a:t>
              </a:r>
              <a:endParaRPr lang="en-US" b="1" dirty="0"/>
            </a:p>
          </p:txBody>
        </p:sp>
        <p:pic>
          <p:nvPicPr>
            <p:cNvPr id="1025" name="Picture 1" descr="C:\Users\bmochock\AppData\Local\Microsoft\Windows\Temporary Internet Files\Content.IE5\U8VWEIM1\MC900434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0" y="5905571"/>
              <a:ext cx="695182" cy="695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9010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Stream – Where to send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Formatter – How to structure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7087" y="2663686"/>
            <a:ext cx="7176052" cy="72943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List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&gt;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myList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List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&gt;();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for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x = 0; x &lt; 100; x++) {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myList.Add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(x);}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7087" y="3453949"/>
            <a:ext cx="7176052" cy="136652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using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FileStream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stream =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.Create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"list.bin"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)) 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BinaryFormatter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b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BinaryFormatter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b.Serialize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(stream,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myList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7087" y="4941506"/>
            <a:ext cx="7176052" cy="136652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using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FileStream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 s = 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.OpenRead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"list.bin"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)) 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BinaryFormatter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 b = 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 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BinaryFormatter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List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&gt; p = (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List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&gt;)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b.Deserialize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(s);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9086" y="2663686"/>
            <a:ext cx="1600200" cy="7294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list to serialize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49086" y="3545515"/>
            <a:ext cx="1600200" cy="12749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Serialize to </a:t>
            </a:r>
            <a:r>
              <a:rPr lang="en-US" dirty="0" err="1" smtClean="0"/>
              <a:t>FileStream</a:t>
            </a:r>
            <a:r>
              <a:rPr lang="en-US" dirty="0" smtClean="0"/>
              <a:t> in binary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9086" y="4941506"/>
            <a:ext cx="1600200" cy="13665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Deserialize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Serialization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control over what happens</a:t>
            </a:r>
          </a:p>
          <a:p>
            <a:r>
              <a:rPr lang="en-US" dirty="0" smtClean="0"/>
              <a:t>More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" y="2613989"/>
            <a:ext cx="8933688" cy="3207032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Serializable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]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class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ExampleFoo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: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ISerializable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i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ExampleFoo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() {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internal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ExampleFoo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SerializationInfo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si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StreamingContext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context)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i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si.GetInt32(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i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void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GetObjectData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SerializationInfo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si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StreamingContext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context)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si.AddValue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i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i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-US" sz="1600">
                <a:latin typeface="Consolas"/>
                <a:ea typeface="MS Mincho"/>
                <a:cs typeface="Times New Roman"/>
              </a:rPr>
              <a:t> </a:t>
            </a:r>
            <a:r>
              <a:rPr lang="en-US" sz="160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880510" y="2514599"/>
            <a:ext cx="2961067" cy="369332"/>
          </a:xfrm>
          <a:prstGeom prst="borderCallout1">
            <a:avLst>
              <a:gd name="adj1" fmla="val 48352"/>
              <a:gd name="adj2" fmla="val -4305"/>
              <a:gd name="adj3" fmla="val 115192"/>
              <a:gd name="adj4" fmla="val -30613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ISerializable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3538229" y="4236662"/>
            <a:ext cx="1549911" cy="369332"/>
          </a:xfrm>
          <a:prstGeom prst="borderCallout1">
            <a:avLst>
              <a:gd name="adj1" fmla="val 51043"/>
              <a:gd name="adj2" fmla="val -7050"/>
              <a:gd name="adj3" fmla="val 112500"/>
              <a:gd name="adj4" fmla="val -38333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To serialize 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5447143" y="3393419"/>
            <a:ext cx="1750287" cy="369332"/>
          </a:xfrm>
          <a:prstGeom prst="borderCallout1">
            <a:avLst>
              <a:gd name="adj1" fmla="val 53734"/>
              <a:gd name="adj2" fmla="val -4358"/>
              <a:gd name="adj3" fmla="val 112500"/>
              <a:gd name="adj4" fmla="val -38333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To </a:t>
            </a:r>
            <a:r>
              <a:rPr lang="en-US" dirty="0" err="1" smtClean="0"/>
              <a:t>deserialize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130277" y="5807195"/>
            <a:ext cx="7500465" cy="5107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119063"/>
            <a:r>
              <a:rPr lang="en-US" sz="2400" dirty="0" smtClean="0"/>
              <a:t>See companion for a more detailed example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Activity: Serialization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6838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Provide the Employee solution with load/save functionality using serialization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Optional Activity from previous section:</a:t>
            </a:r>
            <a:endParaRPr lang="en-US" b="1" dirty="0"/>
          </a:p>
          <a:p>
            <a:r>
              <a:rPr lang="en-US" dirty="0"/>
              <a:t>Use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FileSystemWatcher</a:t>
            </a:r>
            <a:r>
              <a:rPr lang="en-US" dirty="0"/>
              <a:t> class to log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file-system </a:t>
            </a:r>
            <a:r>
              <a:rPr lang="en-US" dirty="0"/>
              <a:t>events to a file.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store and retrieve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programming task</a:t>
            </a:r>
          </a:p>
          <a:p>
            <a:pPr lvl="1"/>
            <a:r>
              <a:rPr lang="en-US" dirty="0" smtClean="0"/>
              <a:t>Communication between the client, server and database</a:t>
            </a:r>
            <a:endParaRPr lang="en-US" dirty="0"/>
          </a:p>
          <a:p>
            <a:pPr lvl="1"/>
            <a:r>
              <a:rPr lang="en-US" dirty="0" smtClean="0"/>
              <a:t>Save for later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23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Accessing a Storage </a:t>
            </a:r>
            <a:r>
              <a:rPr lang="en-US" dirty="0">
                <a:solidFill>
                  <a:srgbClr val="FFFF00"/>
                </a:solidFill>
              </a:rPr>
              <a:t>L</a:t>
            </a:r>
            <a:r>
              <a:rPr lang="en-US" dirty="0" smtClean="0">
                <a:solidFill>
                  <a:srgbClr val="FFFF00"/>
                </a:solidFill>
              </a:rPr>
              <a:t>ocation</a:t>
            </a:r>
          </a:p>
          <a:p>
            <a:r>
              <a:rPr lang="en-US" dirty="0" smtClean="0"/>
              <a:t>Saving and Loading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359697" y="1289106"/>
            <a:ext cx="1977887" cy="155050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</a:p>
        </p:txBody>
      </p:sp>
      <p:sp>
        <p:nvSpPr>
          <p:cNvPr id="9" name="Oval 8"/>
          <p:cNvSpPr/>
          <p:nvPr/>
        </p:nvSpPr>
        <p:spPr>
          <a:xfrm>
            <a:off x="4424301" y="2283020"/>
            <a:ext cx="387626" cy="3876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/>
          <p:cNvSpPr/>
          <p:nvPr/>
        </p:nvSpPr>
        <p:spPr>
          <a:xfrm>
            <a:off x="3037792" y="2014662"/>
            <a:ext cx="1560444" cy="914400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6105675" y="2427136"/>
            <a:ext cx="2464905" cy="646044"/>
          </a:xfrm>
          <a:prstGeom prst="borderCallout1">
            <a:avLst>
              <a:gd name="adj1" fmla="val 49907"/>
              <a:gd name="adj2" fmla="val -4699"/>
              <a:gd name="adj3" fmla="val -6350"/>
              <a:gd name="adj4" fmla="val -28853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Storage Medium</a:t>
            </a:r>
          </a:p>
          <a:p>
            <a:pPr algn="ctr"/>
            <a:r>
              <a:rPr lang="en-US" dirty="0" smtClean="0"/>
              <a:t>disk, memory, etc.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5139920" y="3197417"/>
            <a:ext cx="3430660" cy="669898"/>
          </a:xfrm>
          <a:prstGeom prst="borderCallout1">
            <a:avLst>
              <a:gd name="adj1" fmla="val -7956"/>
              <a:gd name="adj2" fmla="val -4277"/>
              <a:gd name="adj3" fmla="val -75645"/>
              <a:gd name="adj4" fmla="val -1336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Specific Location</a:t>
            </a:r>
          </a:p>
          <a:p>
            <a:r>
              <a:rPr lang="en-US" dirty="0" smtClean="0"/>
              <a:t>File, memory address, etc.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3037792" y="3732144"/>
            <a:ext cx="1914674" cy="900485"/>
          </a:xfrm>
          <a:prstGeom prst="borderCallout1">
            <a:avLst>
              <a:gd name="adj1" fmla="val -21309"/>
              <a:gd name="adj2" fmla="val 40463"/>
              <a:gd name="adj3" fmla="val -101571"/>
              <a:gd name="adj4" fmla="val 4053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Stream</a:t>
            </a:r>
          </a:p>
          <a:p>
            <a:r>
              <a:rPr lang="en-US" dirty="0" smtClean="0"/>
              <a:t>Class to access location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/>
          <p:cNvSpPr/>
          <p:nvPr/>
        </p:nvSpPr>
        <p:spPr>
          <a:xfrm>
            <a:off x="4359697" y="1289106"/>
            <a:ext cx="1977887" cy="155050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</a:p>
        </p:txBody>
      </p:sp>
      <p:sp>
        <p:nvSpPr>
          <p:cNvPr id="19" name="Line Callout 1 18"/>
          <p:cNvSpPr/>
          <p:nvPr/>
        </p:nvSpPr>
        <p:spPr>
          <a:xfrm>
            <a:off x="6105675" y="2427136"/>
            <a:ext cx="2464905" cy="646044"/>
          </a:xfrm>
          <a:prstGeom prst="borderCallout1">
            <a:avLst>
              <a:gd name="adj1" fmla="val 49907"/>
              <a:gd name="adj2" fmla="val -4699"/>
              <a:gd name="adj3" fmla="val -6350"/>
              <a:gd name="adj4" fmla="val -28853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Storage Medium</a:t>
            </a:r>
          </a:p>
          <a:p>
            <a:pPr algn="ctr"/>
            <a:r>
              <a:rPr lang="en-US" dirty="0" smtClean="0"/>
              <a:t>disk, memory, etc.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5139920" y="3197417"/>
            <a:ext cx="3430660" cy="669898"/>
          </a:xfrm>
          <a:prstGeom prst="borderCallout1">
            <a:avLst>
              <a:gd name="adj1" fmla="val -7956"/>
              <a:gd name="adj2" fmla="val -4277"/>
              <a:gd name="adj3" fmla="val -75645"/>
              <a:gd name="adj4" fmla="val -1336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Specific Location</a:t>
            </a:r>
          </a:p>
          <a:p>
            <a:r>
              <a:rPr lang="en-US" dirty="0" smtClean="0"/>
              <a:t>File, memory address, etc.</a:t>
            </a:r>
            <a:endParaRPr lang="en-US" dirty="0"/>
          </a:p>
        </p:txBody>
      </p:sp>
      <p:sp>
        <p:nvSpPr>
          <p:cNvPr id="21" name="Line Callout 1 20"/>
          <p:cNvSpPr/>
          <p:nvPr/>
        </p:nvSpPr>
        <p:spPr>
          <a:xfrm>
            <a:off x="3037792" y="3732144"/>
            <a:ext cx="1914674" cy="900485"/>
          </a:xfrm>
          <a:prstGeom prst="borderCallout1">
            <a:avLst>
              <a:gd name="adj1" fmla="val -21309"/>
              <a:gd name="adj2" fmla="val 40463"/>
              <a:gd name="adj3" fmla="val -101571"/>
              <a:gd name="adj4" fmla="val 4053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Stream</a:t>
            </a:r>
          </a:p>
          <a:p>
            <a:r>
              <a:rPr lang="en-US" dirty="0" smtClean="0"/>
              <a:t>Class to access location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24301" y="2283020"/>
            <a:ext cx="387626" cy="3876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/>
          <p:cNvSpPr/>
          <p:nvPr/>
        </p:nvSpPr>
        <p:spPr>
          <a:xfrm>
            <a:off x="3037792" y="2014662"/>
            <a:ext cx="1560444" cy="914400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8843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157661"/>
            <a:ext cx="9144000" cy="370033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24510" y="965613"/>
            <a:ext cx="6947452" cy="6469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cs typeface="Consolas" pitchFamily="49" charset="0"/>
              </a:rPr>
              <a:t>From </a:t>
            </a:r>
            <a:r>
              <a:rPr lang="en-US" sz="3200" b="1" dirty="0" smtClean="0">
                <a:cs typeface="Consolas" pitchFamily="49" charset="0"/>
              </a:rPr>
              <a:t>System.IO</a:t>
            </a:r>
            <a:r>
              <a:rPr lang="en-US" sz="3200" dirty="0" smtClean="0">
                <a:cs typeface="Consolas" pitchFamily="49" charset="0"/>
              </a:rPr>
              <a:t> Namespace</a:t>
            </a:r>
            <a:endParaRPr lang="en-US" sz="3200" dirty="0"/>
          </a:p>
        </p:txBody>
      </p:sp>
      <p:sp>
        <p:nvSpPr>
          <p:cNvPr id="16" name="Rounded Rectangle 15"/>
          <p:cNvSpPr/>
          <p:nvPr/>
        </p:nvSpPr>
        <p:spPr>
          <a:xfrm>
            <a:off x="1105438" y="3370358"/>
            <a:ext cx="3813043" cy="2507397"/>
          </a:xfrm>
          <a:prstGeom prst="roundRect">
            <a:avLst>
              <a:gd name="adj" fmla="val 94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Examples</a:t>
            </a:r>
          </a:p>
          <a:p>
            <a:pPr marL="228600" lvl="1" indent="-228600"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 err="1" smtClean="0"/>
              <a:t>BufferedStream</a:t>
            </a:r>
            <a:endParaRPr lang="en-US" sz="2400" dirty="0" smtClean="0"/>
          </a:p>
          <a:p>
            <a:pPr marL="228600" lvl="1" indent="-228600"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 err="1" smtClean="0"/>
              <a:t>MemoryStream</a:t>
            </a:r>
            <a:endParaRPr lang="en-US" sz="2400" dirty="0" smtClean="0"/>
          </a:p>
          <a:p>
            <a:pPr marL="228600" lvl="1" indent="-228600"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 err="1" smtClean="0"/>
              <a:t>FileStream</a:t>
            </a:r>
            <a:endParaRPr lang="en-US" sz="2400" dirty="0" smtClean="0"/>
          </a:p>
          <a:p>
            <a:pPr marL="228600" lvl="1" indent="-228600"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 err="1" smtClean="0"/>
              <a:t>CryptoStream</a:t>
            </a:r>
            <a:endParaRPr lang="en-US" sz="2400" dirty="0" smtClean="0"/>
          </a:p>
          <a:p>
            <a:pPr marL="228600" lvl="1" indent="-228600"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 err="1" smtClean="0"/>
              <a:t>NetworkStream</a:t>
            </a:r>
            <a:endParaRPr lang="en-US" sz="24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5051272" y="3370358"/>
            <a:ext cx="3636131" cy="1262271"/>
          </a:xfrm>
          <a:prstGeom prst="roundRect">
            <a:avLst>
              <a:gd name="adj" fmla="val 8631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Methods </a:t>
            </a:r>
          </a:p>
          <a:p>
            <a:pPr marL="0" lvl="2">
              <a:buClr>
                <a:srgbClr val="FFC000"/>
              </a:buClr>
            </a:pPr>
            <a:r>
              <a:rPr lang="en-US" sz="2000" dirty="0" smtClean="0"/>
              <a:t>Read, Write, Seek, </a:t>
            </a:r>
            <a:r>
              <a:rPr lang="en-US" sz="2000" dirty="0" err="1" smtClean="0"/>
              <a:t>SetLength</a:t>
            </a:r>
            <a:r>
              <a:rPr lang="en-US" sz="2000" dirty="0" smtClean="0"/>
              <a:t>, Flush, Close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97557" y="4550357"/>
            <a:ext cx="3636131" cy="1262271"/>
          </a:xfrm>
          <a:prstGeom prst="roundRect">
            <a:avLst>
              <a:gd name="adj" fmla="val 863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Properties</a:t>
            </a:r>
          </a:p>
          <a:p>
            <a:pPr marL="0" lvl="2">
              <a:buClr>
                <a:srgbClr val="FFC000"/>
              </a:buClr>
            </a:pPr>
            <a:r>
              <a:rPr lang="en-US" sz="2000" dirty="0" err="1" smtClean="0"/>
              <a:t>CanRead</a:t>
            </a:r>
            <a:r>
              <a:rPr lang="en-US" sz="2000" dirty="0" smtClean="0"/>
              <a:t>, </a:t>
            </a:r>
            <a:r>
              <a:rPr lang="en-US" sz="2000" dirty="0" err="1" smtClean="0"/>
              <a:t>CanWrite</a:t>
            </a:r>
            <a:r>
              <a:rPr lang="en-US" sz="2000" dirty="0" smtClean="0"/>
              <a:t>, </a:t>
            </a:r>
            <a:r>
              <a:rPr lang="en-US" sz="2000" dirty="0" err="1" smtClean="0"/>
              <a:t>CanSeek</a:t>
            </a:r>
            <a:r>
              <a:rPr lang="en-US" sz="2000" dirty="0" smtClean="0"/>
              <a:t>, Length, Position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98236" y="1888435"/>
            <a:ext cx="4545764" cy="126922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888435"/>
            <a:ext cx="3037792" cy="126922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24510" y="5975902"/>
            <a:ext cx="7809178" cy="6592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Always in terms of bytes (not convenient)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359697" y="1289106"/>
            <a:ext cx="1977887" cy="155050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</a:p>
        </p:txBody>
      </p:sp>
      <p:sp>
        <p:nvSpPr>
          <p:cNvPr id="8" name="Chevron 7"/>
          <p:cNvSpPr/>
          <p:nvPr/>
        </p:nvSpPr>
        <p:spPr>
          <a:xfrm>
            <a:off x="1343174" y="2193567"/>
            <a:ext cx="1794012" cy="556591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Reader/writer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24301" y="2283020"/>
            <a:ext cx="387626" cy="3876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/>
          <p:cNvSpPr/>
          <p:nvPr/>
        </p:nvSpPr>
        <p:spPr>
          <a:xfrm>
            <a:off x="3037792" y="2014662"/>
            <a:ext cx="1560444" cy="914400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6105675" y="2427136"/>
            <a:ext cx="2464905" cy="646044"/>
          </a:xfrm>
          <a:prstGeom prst="borderCallout1">
            <a:avLst>
              <a:gd name="adj1" fmla="val 49907"/>
              <a:gd name="adj2" fmla="val -4699"/>
              <a:gd name="adj3" fmla="val -6350"/>
              <a:gd name="adj4" fmla="val -28853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Storage Medium</a:t>
            </a:r>
          </a:p>
          <a:p>
            <a:pPr algn="ctr"/>
            <a:r>
              <a:rPr lang="en-US" dirty="0" smtClean="0"/>
              <a:t>disk, memory, etc.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5139920" y="3197417"/>
            <a:ext cx="3430660" cy="669898"/>
          </a:xfrm>
          <a:prstGeom prst="borderCallout1">
            <a:avLst>
              <a:gd name="adj1" fmla="val -7956"/>
              <a:gd name="adj2" fmla="val -4277"/>
              <a:gd name="adj3" fmla="val -75645"/>
              <a:gd name="adj4" fmla="val -1336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Specific Location</a:t>
            </a:r>
          </a:p>
          <a:p>
            <a:r>
              <a:rPr lang="en-US" dirty="0" smtClean="0"/>
              <a:t>File, memory address, etc.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3037792" y="3732144"/>
            <a:ext cx="1914674" cy="900485"/>
          </a:xfrm>
          <a:prstGeom prst="borderCallout1">
            <a:avLst>
              <a:gd name="adj1" fmla="val -21309"/>
              <a:gd name="adj2" fmla="val 40463"/>
              <a:gd name="adj3" fmla="val -101571"/>
              <a:gd name="adj4" fmla="val 4053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Stream</a:t>
            </a:r>
          </a:p>
          <a:p>
            <a:r>
              <a:rPr lang="en-US" dirty="0" smtClean="0"/>
              <a:t>Class to access location</a:t>
            </a:r>
            <a:endParaRPr lang="en-US" dirty="0"/>
          </a:p>
        </p:txBody>
      </p:sp>
      <p:sp>
        <p:nvSpPr>
          <p:cNvPr id="13" name="Line Callout 1 12"/>
          <p:cNvSpPr/>
          <p:nvPr/>
        </p:nvSpPr>
        <p:spPr>
          <a:xfrm>
            <a:off x="91341" y="3732145"/>
            <a:ext cx="2801177" cy="900484"/>
          </a:xfrm>
          <a:prstGeom prst="borderCallout1">
            <a:avLst>
              <a:gd name="adj1" fmla="val -17238"/>
              <a:gd name="adj2" fmla="val 58204"/>
              <a:gd name="adj3" fmla="val -100992"/>
              <a:gd name="adj4" fmla="val 70500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Readers &amp; Writers</a:t>
            </a:r>
          </a:p>
          <a:p>
            <a:r>
              <a:rPr lang="en-US" dirty="0" smtClean="0"/>
              <a:t>Filter stream communication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Callout 1 17"/>
          <p:cNvSpPr/>
          <p:nvPr/>
        </p:nvSpPr>
        <p:spPr>
          <a:xfrm>
            <a:off x="91341" y="3732145"/>
            <a:ext cx="2801177" cy="900484"/>
          </a:xfrm>
          <a:prstGeom prst="borderCallout1">
            <a:avLst>
              <a:gd name="adj1" fmla="val -17238"/>
              <a:gd name="adj2" fmla="val 58204"/>
              <a:gd name="adj3" fmla="val -100992"/>
              <a:gd name="adj4" fmla="val 70500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Readers &amp; Writers</a:t>
            </a:r>
          </a:p>
          <a:p>
            <a:r>
              <a:rPr lang="en-US" dirty="0" smtClean="0"/>
              <a:t>Filter stream communication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359697" y="1289106"/>
            <a:ext cx="1977887" cy="155050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</a:p>
        </p:txBody>
      </p:sp>
      <p:sp>
        <p:nvSpPr>
          <p:cNvPr id="8" name="Chevron 7"/>
          <p:cNvSpPr/>
          <p:nvPr/>
        </p:nvSpPr>
        <p:spPr>
          <a:xfrm>
            <a:off x="1343174" y="2193567"/>
            <a:ext cx="1794012" cy="556591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Reader/writer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24301" y="2283020"/>
            <a:ext cx="387626" cy="3876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/>
          <p:cNvSpPr/>
          <p:nvPr/>
        </p:nvSpPr>
        <p:spPr>
          <a:xfrm>
            <a:off x="3037792" y="2014662"/>
            <a:ext cx="1560444" cy="914400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6105675" y="2427136"/>
            <a:ext cx="2464905" cy="646044"/>
          </a:xfrm>
          <a:prstGeom prst="borderCallout1">
            <a:avLst>
              <a:gd name="adj1" fmla="val 49907"/>
              <a:gd name="adj2" fmla="val -4699"/>
              <a:gd name="adj3" fmla="val -6350"/>
              <a:gd name="adj4" fmla="val -28853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Storage Medium</a:t>
            </a:r>
          </a:p>
          <a:p>
            <a:pPr algn="ctr"/>
            <a:r>
              <a:rPr lang="en-US" dirty="0" smtClean="0"/>
              <a:t>disk, memory, etc.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5139920" y="3197417"/>
            <a:ext cx="3430660" cy="669898"/>
          </a:xfrm>
          <a:prstGeom prst="borderCallout1">
            <a:avLst>
              <a:gd name="adj1" fmla="val -7956"/>
              <a:gd name="adj2" fmla="val -4277"/>
              <a:gd name="adj3" fmla="val -75645"/>
              <a:gd name="adj4" fmla="val -1336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Specific Location</a:t>
            </a:r>
          </a:p>
          <a:p>
            <a:r>
              <a:rPr lang="en-US" dirty="0" smtClean="0"/>
              <a:t>File, memory address, etc.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3037792" y="3732144"/>
            <a:ext cx="1914674" cy="900485"/>
          </a:xfrm>
          <a:prstGeom prst="borderCallout1">
            <a:avLst>
              <a:gd name="adj1" fmla="val -21309"/>
              <a:gd name="adj2" fmla="val 40463"/>
              <a:gd name="adj3" fmla="val -101571"/>
              <a:gd name="adj4" fmla="val 4053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Stream</a:t>
            </a:r>
          </a:p>
          <a:p>
            <a:r>
              <a:rPr lang="en-US" dirty="0" smtClean="0"/>
              <a:t>Class to access location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201466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2839611"/>
            <a:ext cx="9144000" cy="401838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/>
          <p:cNvSpPr/>
          <p:nvPr/>
        </p:nvSpPr>
        <p:spPr>
          <a:xfrm>
            <a:off x="3137186" y="2014661"/>
            <a:ext cx="6006814" cy="82494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014661"/>
            <a:ext cx="1343174" cy="82494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200457" y="931561"/>
            <a:ext cx="7222939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dirty="0" smtClean="0"/>
              <a:t>Convenient Access to Streams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82833" y="2964940"/>
            <a:ext cx="7340563" cy="3093541"/>
          </a:xfrm>
          <a:prstGeom prst="roundRect">
            <a:avLst>
              <a:gd name="adj" fmla="val 9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/>
              <a:t>Examples</a:t>
            </a:r>
          </a:p>
          <a:p>
            <a:pPr marL="119063" indent="-119063"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3200" dirty="0" smtClean="0"/>
              <a:t>To Files:</a:t>
            </a:r>
          </a:p>
          <a:p>
            <a:pPr marL="685800" lvl="1" indent="-22860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err="1" smtClean="0"/>
              <a:t>BinaryReader</a:t>
            </a:r>
            <a:r>
              <a:rPr lang="en-US" sz="2800" dirty="0" smtClean="0"/>
              <a:t>/Writer</a:t>
            </a:r>
          </a:p>
          <a:p>
            <a:pPr marL="685800" lvl="1" indent="-22860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err="1" smtClean="0"/>
              <a:t>StreamReader</a:t>
            </a:r>
            <a:r>
              <a:rPr lang="en-US" sz="2800" dirty="0" smtClean="0"/>
              <a:t>/Writer (text)</a:t>
            </a:r>
          </a:p>
          <a:p>
            <a:pPr marL="119063" indent="-119063"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3200" dirty="0" smtClean="0"/>
              <a:t>To Strings</a:t>
            </a:r>
          </a:p>
          <a:p>
            <a:pPr marL="685800" lvl="1" indent="-22860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err="1" smtClean="0"/>
              <a:t>StringReader</a:t>
            </a:r>
            <a:r>
              <a:rPr lang="en-US" sz="2800" dirty="0" smtClean="0"/>
              <a:t>/Writer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359697" y="1289106"/>
            <a:ext cx="1977887" cy="155050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</a:p>
        </p:txBody>
      </p:sp>
      <p:sp>
        <p:nvSpPr>
          <p:cNvPr id="8" name="Chevron 7"/>
          <p:cNvSpPr/>
          <p:nvPr/>
        </p:nvSpPr>
        <p:spPr>
          <a:xfrm>
            <a:off x="1343174" y="2193567"/>
            <a:ext cx="1794012" cy="556591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Reader/writer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24301" y="2283020"/>
            <a:ext cx="387626" cy="3876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/>
          <p:cNvSpPr/>
          <p:nvPr/>
        </p:nvSpPr>
        <p:spPr>
          <a:xfrm>
            <a:off x="3037792" y="2014662"/>
            <a:ext cx="1560444" cy="914400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8843" y="2779862"/>
            <a:ext cx="8744845" cy="349018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file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"test.txt"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solidFill>
                <a:srgbClr val="0000FF"/>
              </a:solidFill>
              <a:latin typeface="Consolas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using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FileStream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fs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FileStream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(file,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FileMode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.Create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)) 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StreamWriter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w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StreamWriter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fs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for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i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1;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i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&lt;= 10;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i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++) {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w.WriteLine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i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 }</a:t>
            </a:r>
            <a:br>
              <a:rPr lang="en-US" sz="1600" dirty="0" smtClean="0">
                <a:latin typeface="Consolas"/>
                <a:ea typeface="MS Mincho"/>
                <a:cs typeface="Times New Roman"/>
              </a:rPr>
            </a:b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w.Flush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1600" dirty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using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FileStream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fs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FileStream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(file,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FileMode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.Open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FileAccess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.Read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))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StreamReader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r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StreamReader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fs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while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(!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r.EndOfStream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 {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r.ReadLine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());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8426" y="415507"/>
            <a:ext cx="1958009" cy="2003625"/>
          </a:xfrm>
          <a:prstGeom prst="borderCallout1">
            <a:avLst>
              <a:gd name="adj1" fmla="val 87702"/>
              <a:gd name="adj2" fmla="val -4273"/>
              <a:gd name="adj3" fmla="val 133334"/>
              <a:gd name="adj4" fmla="val -53561"/>
            </a:avLst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>
                <a:latin typeface="+mj-lt"/>
                <a:ea typeface="MS Mincho"/>
                <a:cs typeface="Times New Roman"/>
              </a:rPr>
              <a:t>CreateNew</a:t>
            </a:r>
            <a:endParaRPr lang="en-US" sz="2400" dirty="0" smtClean="0">
              <a:latin typeface="+mj-lt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+mj-lt"/>
                <a:ea typeface="MS Mincho"/>
                <a:cs typeface="Times New Roman"/>
              </a:rPr>
              <a:t>Create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+mj-lt"/>
                <a:ea typeface="MS Mincho"/>
                <a:cs typeface="Times New Roman"/>
              </a:rPr>
              <a:t>Open</a:t>
            </a:r>
          </a:p>
          <a:p>
            <a:pPr>
              <a:lnSpc>
                <a:spcPct val="115000"/>
              </a:lnSpc>
            </a:pPr>
            <a:r>
              <a:rPr lang="en-US" dirty="0" err="1" smtClean="0">
                <a:latin typeface="+mj-lt"/>
                <a:ea typeface="MS Mincho"/>
                <a:cs typeface="Times New Roman"/>
              </a:rPr>
              <a:t>OpenOrCreate</a:t>
            </a:r>
            <a:endParaRPr lang="en-US" sz="2400" dirty="0" smtClean="0">
              <a:latin typeface="+mj-lt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+mj-lt"/>
                <a:ea typeface="MS Mincho"/>
                <a:cs typeface="Times New Roman"/>
              </a:rPr>
              <a:t>Truncate</a:t>
            </a:r>
            <a:br>
              <a:rPr lang="en-US" dirty="0" smtClean="0">
                <a:latin typeface="+mj-lt"/>
                <a:ea typeface="MS Mincho"/>
                <a:cs typeface="Times New Roman"/>
              </a:rPr>
            </a:br>
            <a:r>
              <a:rPr lang="en-US" dirty="0" smtClean="0">
                <a:latin typeface="+mj-lt"/>
                <a:ea typeface="MS Mincho"/>
                <a:cs typeface="Times New Roman"/>
              </a:rPr>
              <a:t>Append </a:t>
            </a:r>
            <a:endParaRPr lang="en-US" sz="2400" dirty="0" smtClean="0">
              <a:latin typeface="+mj-lt"/>
              <a:ea typeface="MS Mincho"/>
              <a:cs typeface="Times New Roman"/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7275444" y="2839611"/>
            <a:ext cx="1470991" cy="923330"/>
          </a:xfrm>
          <a:prstGeom prst="borderCallout1">
            <a:avLst>
              <a:gd name="adj1" fmla="val 104866"/>
              <a:gd name="adj2" fmla="val 9235"/>
              <a:gd name="adj3" fmla="val 205299"/>
              <a:gd name="adj4" fmla="val 6065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Write</a:t>
            </a:r>
          </a:p>
          <a:p>
            <a:r>
              <a:rPr lang="en-US" dirty="0" err="1" smtClean="0"/>
              <a:t>ReadWrite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2011578" y="4315986"/>
            <a:ext cx="5036922" cy="369332"/>
          </a:xfrm>
          <a:prstGeom prst="borderCallout1">
            <a:avLst>
              <a:gd name="adj1" fmla="val 55865"/>
              <a:gd name="adj2" fmla="val -2300"/>
              <a:gd name="adj3" fmla="val 22191"/>
              <a:gd name="adj4" fmla="val -6983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Ensure all lines make it to the file stream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 animBg="1"/>
      <p:bldP spid="15" grpId="0" animBg="1"/>
      <p:bldP spid="1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File Classes</a:t>
            </a:r>
          </a:p>
          <a:p>
            <a:r>
              <a:rPr lang="en-US" sz="2400" dirty="0" smtClean="0"/>
              <a:t>File (static)</a:t>
            </a:r>
          </a:p>
          <a:p>
            <a:r>
              <a:rPr lang="en-US" sz="2400" dirty="0" err="1" smtClean="0"/>
              <a:t>FileInfo</a:t>
            </a:r>
            <a:endParaRPr lang="en-US" sz="2400" dirty="0" smtClean="0"/>
          </a:p>
          <a:p>
            <a:r>
              <a:rPr lang="en-US" sz="2400" dirty="0" smtClean="0"/>
              <a:t>Example Methods</a:t>
            </a:r>
          </a:p>
          <a:p>
            <a:pPr lvl="1"/>
            <a:r>
              <a:rPr lang="en-US" sz="2000" dirty="0" smtClean="0"/>
              <a:t>Exists, Create</a:t>
            </a:r>
          </a:p>
          <a:p>
            <a:pPr lvl="1"/>
            <a:r>
              <a:rPr lang="en-US" sz="2000" dirty="0" smtClean="0"/>
              <a:t>Copy, Delete</a:t>
            </a:r>
          </a:p>
          <a:p>
            <a:pPr lvl="1"/>
            <a:r>
              <a:rPr lang="en-US" sz="2000" dirty="0" smtClean="0"/>
              <a:t>Move, Open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Directory Classes</a:t>
            </a:r>
          </a:p>
          <a:p>
            <a:r>
              <a:rPr lang="en-US" sz="2400" dirty="0" smtClean="0"/>
              <a:t>Directory (static)</a:t>
            </a:r>
          </a:p>
          <a:p>
            <a:r>
              <a:rPr lang="en-US" sz="2400" dirty="0" err="1" smtClean="0"/>
              <a:t>DirectoryInfo</a:t>
            </a:r>
            <a:endParaRPr lang="en-US" sz="2400" dirty="0" smtClean="0"/>
          </a:p>
          <a:p>
            <a:r>
              <a:rPr lang="en-US" sz="2400" dirty="0" smtClean="0"/>
              <a:t>Example Methods</a:t>
            </a:r>
          </a:p>
          <a:p>
            <a:pPr lvl="1"/>
            <a:r>
              <a:rPr lang="en-US" sz="2000" dirty="0" smtClean="0"/>
              <a:t>Create</a:t>
            </a:r>
          </a:p>
          <a:p>
            <a:pPr lvl="1"/>
            <a:r>
              <a:rPr lang="en-US" sz="2000" dirty="0" smtClean="0"/>
              <a:t>Move</a:t>
            </a:r>
          </a:p>
          <a:p>
            <a:pPr lvl="1"/>
            <a:r>
              <a:rPr lang="en-US" sz="2000" dirty="0" err="1" smtClean="0"/>
              <a:t>GetFiles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71178" y="4620473"/>
            <a:ext cx="7042470" cy="2003625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DirectoryInfo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dir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DirectoryInfo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"."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foreach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FileInfo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f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dir.GetFiles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"*.*"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)) </a:t>
            </a:r>
            <a:br>
              <a:rPr lang="en-US" dirty="0" smtClean="0">
                <a:latin typeface="Consolas"/>
                <a:ea typeface="MS Mincho"/>
                <a:cs typeface="Times New Roman"/>
              </a:rPr>
            </a:br>
            <a:r>
              <a:rPr lang="en-US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"{0,-12:NO} {1,-20:g} {2}"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 </a:t>
            </a:r>
            <a:br>
              <a:rPr lang="en-US" dirty="0" smtClean="0">
                <a:latin typeface="Consolas"/>
                <a:ea typeface="MS Mincho"/>
                <a:cs typeface="Times New Roman"/>
              </a:rPr>
            </a:b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f.Length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f.CreationTime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f.FullName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Flowchart: Magnetic Disk 5&#10;Chevron 7&#10;Oval 8&#10;Notched Right Arrow 6&#10;Line Callout 1 9&#10;Line Callout 1 10&#10;Line Callout 1 11&#10;Line Callout 1 12"/>
  <p:tag name="URN:EPIC:TRAINING:SLIDES:OFFICE:IMAGES:DEFAULTIMAGENAME:BORDER" val="False"/>
  <p:tag name="URN:EPIC:TRAINING:SLIDES:OFFICE:IMAGES:DEFAULTIMAGENAME:URI" val="U:\Images\2010 RELEASE\1600001To1700000\1651374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Flowchart: Magnetic Disk 13&#10;Flowchart: Magnetic Disk 45&#10;Group 39&#10;TextBox 40&#10;Right Arrow 42&#10;TextBox 43&#10;Right Arrow 15"/>
  <p:tag name="URN:EPIC:TRAINING:SLIDES:OFFICE:IMAGES:DEFAULTIMAGENAME:BORDER" val="False"/>
  <p:tag name="URN:EPIC:TRAINING:SLIDES:OFFICE:IMAGES:DEFAULTIMAGENAME:URI" val="U:\Images\2010 RELEASE\1600001To1700000\1651427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Group 42"/>
  <p:tag name="URN:EPIC:TRAINING:SLIDES:OFFICE:IMAGES:DEFAULTIMAGENAME:BORDER" val="False"/>
  <p:tag name="URN:EPIC:TRAINING:SLIDES:OFFICE:IMAGES:DEFAULTIMAGENAME:URI" val="U:\Images\Summer09\1300001To1400000\1322539.p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ren Custom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</Template>
  <TotalTime>7937</TotalTime>
  <Words>825</Words>
  <Application>Microsoft Office PowerPoint</Application>
  <PresentationFormat>On-screen Show (4:3)</PresentationFormat>
  <Paragraphs>269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MS Mincho</vt:lpstr>
      <vt:lpstr>Arial</vt:lpstr>
      <vt:lpstr>Calibri</vt:lpstr>
      <vt:lpstr>Consolas</vt:lpstr>
      <vt:lpstr>Tahoma</vt:lpstr>
      <vt:lpstr>Times New Roman</vt:lpstr>
      <vt:lpstr>Verdana</vt:lpstr>
      <vt:lpstr>Wingdings</vt:lpstr>
      <vt:lpstr>Wingdings 2</vt:lpstr>
      <vt:lpstr>bren</vt:lpstr>
      <vt:lpstr>Lesson 9</vt:lpstr>
      <vt:lpstr>Why store and retrieve data?</vt:lpstr>
      <vt:lpstr>Agenda</vt:lpstr>
      <vt:lpstr>The Big Picture</vt:lpstr>
      <vt:lpstr>The Big Picture</vt:lpstr>
      <vt:lpstr>The Big Picture</vt:lpstr>
      <vt:lpstr>The Big Picture</vt:lpstr>
      <vt:lpstr>The Big Picture</vt:lpstr>
      <vt:lpstr>Working with the File System</vt:lpstr>
      <vt:lpstr>Optional Activity: Using Streams</vt:lpstr>
      <vt:lpstr>Agenda</vt:lpstr>
      <vt:lpstr>The Big Picture</vt:lpstr>
      <vt:lpstr>The Process of Serialization</vt:lpstr>
      <vt:lpstr>Attributes</vt:lpstr>
      <vt:lpstr>Serialization Attributes</vt:lpstr>
      <vt:lpstr>Serialization Classes</vt:lpstr>
      <vt:lpstr>Custom Serialization</vt:lpstr>
      <vt:lpstr>Activity: Serialization</vt:lpstr>
    </vt:vector>
  </TitlesOfParts>
  <Company>Epic Systems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Bren Mochocki</dc:creator>
  <cp:lastModifiedBy>Elle VanTilburg</cp:lastModifiedBy>
  <cp:revision>646</cp:revision>
  <dcterms:created xsi:type="dcterms:W3CDTF">2008-06-30T21:06:06Z</dcterms:created>
  <dcterms:modified xsi:type="dcterms:W3CDTF">2016-02-25T19:14:13Z</dcterms:modified>
</cp:coreProperties>
</file>